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265" r:id="rId3"/>
    <p:sldId id="330" r:id="rId4"/>
    <p:sldId id="317" r:id="rId5"/>
    <p:sldId id="303" r:id="rId6"/>
    <p:sldId id="304" r:id="rId7"/>
    <p:sldId id="305" r:id="rId8"/>
    <p:sldId id="306" r:id="rId9"/>
    <p:sldId id="307" r:id="rId10"/>
    <p:sldId id="318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9" r:id="rId21"/>
    <p:sldId id="267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293" r:id="rId33"/>
    <p:sldId id="30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5"/>
            <p14:sldId id="330"/>
            <p14:sldId id="317"/>
            <p14:sldId id="303"/>
            <p14:sldId id="304"/>
            <p14:sldId id="305"/>
            <p14:sldId id="306"/>
            <p14:sldId id="307"/>
            <p14:sldId id="318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9"/>
            <p14:sldId id="267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8539" autoAdjust="0"/>
  </p:normalViewPr>
  <p:slideViewPr>
    <p:cSldViewPr>
      <p:cViewPr>
        <p:scale>
          <a:sx n="76" d="100"/>
          <a:sy n="76" d="100"/>
        </p:scale>
        <p:origin x="-984" y="-1384"/>
      </p:cViewPr>
      <p:guideLst>
        <p:guide orient="horz" pos="227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5075BC"/>
                </a:solidFill>
                <a:latin typeface="+mn-lt"/>
              </a:rPr>
              <a:t>TECHNISCHE TEXTE:</a:t>
            </a:r>
            <a:r>
              <a:rPr lang="de-DE" sz="1000" baseline="0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EINFÜHRUNG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eclass.uoa.gr/courses/GS20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5075BC"/>
                </a:solidFill>
              </a:rPr>
              <a:t>Empirische</a:t>
            </a:r>
            <a:r>
              <a:rPr lang="en-US" b="1" dirty="0" smtClean="0">
                <a:solidFill>
                  <a:srgbClr val="5075BC"/>
                </a:solidFill>
              </a:rPr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Sprachforschung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5075BC"/>
                </a:solidFill>
              </a:rPr>
              <a:t>Lehreinheit</a:t>
            </a:r>
            <a:r>
              <a:rPr lang="en-US" sz="2800" dirty="0" smtClean="0">
                <a:solidFill>
                  <a:srgbClr val="5075BC"/>
                </a:solidFill>
              </a:rPr>
              <a:t> 3: </a:t>
            </a:r>
            <a:r>
              <a:rPr lang="en-US" sz="2800" dirty="0" err="1" smtClean="0"/>
              <a:t>Technische</a:t>
            </a:r>
            <a:r>
              <a:rPr lang="en-US" sz="2800" dirty="0" smtClean="0"/>
              <a:t> </a:t>
            </a:r>
            <a:r>
              <a:rPr lang="en-US" sz="2800" dirty="0" err="1" smtClean="0"/>
              <a:t>Texte</a:t>
            </a:r>
            <a:r>
              <a:rPr lang="de-DE" sz="2800" dirty="0">
                <a:latin typeface="+mj-lt"/>
                <a:ea typeface="+mj-ea"/>
                <a:cs typeface="+mj-cs"/>
              </a:rPr>
              <a:t> </a:t>
            </a:r>
            <a:r>
              <a:rPr lang="de-DE" sz="2800" dirty="0" smtClean="0">
                <a:latin typeface="+mj-lt"/>
                <a:ea typeface="+mj-ea"/>
                <a:cs typeface="+mj-cs"/>
              </a:rPr>
              <a:t>- </a:t>
            </a:r>
            <a:r>
              <a:rPr lang="en-US" sz="2800" dirty="0" err="1" smtClean="0"/>
              <a:t>Einführung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endParaRPr lang="en-US" sz="2800" dirty="0" smtClean="0"/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34439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Ellipsen</a:t>
            </a:r>
            <a:r>
              <a:rPr lang="en-US" sz="2400" dirty="0"/>
              <a:t>, </a:t>
            </a:r>
            <a:r>
              <a:rPr lang="en-US" sz="2400" dirty="0" err="1"/>
              <a:t>Passiv</a:t>
            </a:r>
            <a:r>
              <a:rPr lang="en-US" sz="2400" dirty="0"/>
              <a:t>, </a:t>
            </a:r>
            <a:r>
              <a:rPr lang="en-US" sz="2400" dirty="0" err="1"/>
              <a:t>Imperativisches</a:t>
            </a:r>
            <a:r>
              <a:rPr lang="en-US" sz="2400" dirty="0"/>
              <a:t> </a:t>
            </a:r>
            <a:r>
              <a:rPr lang="en-US" sz="2400" dirty="0" err="1"/>
              <a:t>Infinitiv</a:t>
            </a:r>
            <a:r>
              <a:rPr lang="en-US" sz="2400" dirty="0"/>
              <a:t>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Grammatik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278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Artikel</a:t>
            </a:r>
            <a:r>
              <a:rPr lang="fr-FR" b="1" dirty="0"/>
              <a:t>-Ellipse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2000" dirty="0"/>
              <a:t>Sie sollen die Taste B drücken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Die Taste B drücken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Taste B drücken 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Die Taste B drücken = Die bestimmte Taste B drücken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Taste B drücken = Eine Taste B drücken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Abgasweg</a:t>
            </a:r>
            <a:r>
              <a:rPr lang="de-DE" sz="2000" dirty="0"/>
              <a:t> auf Dichtheit prüfen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000" dirty="0" smtClean="0"/>
              <a:t>		(</a:t>
            </a:r>
            <a:r>
              <a:rPr lang="de-DE" sz="2000" dirty="0"/>
              <a:t>Leicht und Ruppel, 2009)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Abgaszubehör aufstecken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Sie sollen das </a:t>
            </a:r>
            <a:r>
              <a:rPr lang="de-DE" sz="2000" dirty="0" err="1"/>
              <a:t>Abgasweg</a:t>
            </a:r>
            <a:r>
              <a:rPr lang="de-DE" sz="2000" dirty="0"/>
              <a:t> auf Dichtheit prüfen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Sie sollen das Abgaszubehör aufstecken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Artikel-Ellipse : Griechischen Sprache = unbestimmten Artikel.</a:t>
            </a:r>
          </a:p>
        </p:txBody>
      </p:sp>
    </p:spTree>
    <p:extLst>
      <p:ext uri="{BB962C8B-B14F-4D97-AF65-F5344CB8AC3E}">
        <p14:creationId xmlns:p14="http://schemas.microsoft.com/office/powerpoint/2010/main" val="60369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Ellipsen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Es soll bemerkt werden dass einige Ellipsenformen in der Morphologischen Ebene stattfinden und keine Äquivalente Formen in anderen Sprachen haben. </a:t>
            </a:r>
          </a:p>
          <a:p>
            <a:r>
              <a:rPr lang="de-DE" sz="2400" dirty="0"/>
              <a:t>Typisches Beispiel hierfür ist die Verbteil-Ellipse, zum Beispiel, “</a:t>
            </a:r>
            <a:r>
              <a:rPr lang="de-DE" sz="2400" dirty="0" err="1"/>
              <a:t>be</a:t>
            </a:r>
            <a:r>
              <a:rPr lang="de-DE" sz="2400" dirty="0"/>
              <a:t>- und entladen” (</a:t>
            </a:r>
            <a:r>
              <a:rPr lang="de-DE" sz="2400" dirty="0" err="1"/>
              <a:t>Lehrndorfer</a:t>
            </a:r>
            <a:r>
              <a:rPr lang="de-DE" sz="2400" dirty="0"/>
              <a:t>, 1996). </a:t>
            </a:r>
          </a:p>
        </p:txBody>
      </p:sp>
    </p:spTree>
    <p:extLst>
      <p:ext uri="{BB962C8B-B14F-4D97-AF65-F5344CB8AC3E}">
        <p14:creationId xmlns:p14="http://schemas.microsoft.com/office/powerpoint/2010/main" val="81200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Imperativisches Infinitiv</a:t>
            </a:r>
            <a:r>
              <a:rPr lang="de-DE" dirty="0"/>
              <a:t/>
            </a:r>
            <a:br>
              <a:rPr lang="de-DE" dirty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2000" dirty="0"/>
              <a:t>Gerät ausschalten 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Daten auflisten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Sie müssen das Gerät ausschalten 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Sie sollen die Daten auflisten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Schalten Sie das Gerät aus 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Listen Sie die Daten auf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000" dirty="0"/>
              <a:t> 	</a:t>
            </a:r>
            <a:r>
              <a:rPr lang="de-DE" sz="2000" dirty="0" smtClean="0"/>
              <a:t>(</a:t>
            </a:r>
            <a:r>
              <a:rPr lang="de-DE" sz="2000" dirty="0" err="1"/>
              <a:t>Lehrndorfer</a:t>
            </a:r>
            <a:r>
              <a:rPr lang="de-DE" sz="2000" dirty="0"/>
              <a:t>, 1996</a:t>
            </a:r>
            <a:r>
              <a:rPr lang="de-DE" sz="2000" dirty="0" smtClean="0"/>
              <a:t>)</a:t>
            </a: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Abgaszubehör aufstecken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Im Schutzbereich 1 das Kabel senkrecht nach oben wegführen</a:t>
            </a:r>
          </a:p>
          <a:p>
            <a:pPr marL="0" indent="0">
              <a:lnSpc>
                <a:spcPct val="80000"/>
              </a:lnSpc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(</a:t>
            </a:r>
            <a:r>
              <a:rPr lang="de-DE" sz="2000" dirty="0"/>
              <a:t>Leicht und Ruppel, 2009, Fachzeitschrift ‘technische </a:t>
            </a:r>
            <a:r>
              <a:rPr lang="de-DE" sz="2000" dirty="0" err="1"/>
              <a:t>kommunikation</a:t>
            </a:r>
            <a:r>
              <a:rPr lang="de-DE" sz="2000" dirty="0"/>
              <a:t>’,  </a:t>
            </a:r>
            <a:r>
              <a:rPr lang="de-DE" sz="2000" dirty="0" smtClean="0"/>
              <a:t>         31 </a:t>
            </a:r>
            <a:r>
              <a:rPr lang="de-DE" sz="2000" dirty="0"/>
              <a:t>Jahrgang, 6/2009, Seite 28, Anleitung </a:t>
            </a:r>
            <a:r>
              <a:rPr lang="de-DE" sz="2000" dirty="0" err="1"/>
              <a:t>fuer</a:t>
            </a:r>
            <a:r>
              <a:rPr lang="de-DE" sz="2000" dirty="0"/>
              <a:t> das Gas-</a:t>
            </a:r>
            <a:r>
              <a:rPr lang="de-DE" sz="2000" dirty="0" err="1"/>
              <a:t>Brennwertgeraet</a:t>
            </a:r>
            <a:r>
              <a:rPr lang="de-DE" sz="2000" dirty="0"/>
              <a:t> </a:t>
            </a:r>
            <a:r>
              <a:rPr lang="de-DE" sz="2000" dirty="0" err="1"/>
              <a:t>CerapurComfort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7807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Zustandspassiv und Vorgangspassiv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die geladene Batterie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geöffnete Datei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Batterie die geladen wird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Batterie die geladen  ist</a:t>
            </a: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000" dirty="0"/>
              <a:t>die Datei die geöffnet wird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Datei die geöffnet ist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geladene Batterie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geöffnete Datei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geladene Batterie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die geöffnete Datei</a:t>
            </a:r>
          </a:p>
        </p:txBody>
      </p:sp>
    </p:spTree>
    <p:extLst>
      <p:ext uri="{BB962C8B-B14F-4D97-AF65-F5344CB8AC3E}">
        <p14:creationId xmlns:p14="http://schemas.microsoft.com/office/powerpoint/2010/main" val="6271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Leser  bzw. Empfänger</a:t>
            </a:r>
            <a:endParaRPr lang="el-GR" b="1" dirty="0"/>
          </a:p>
        </p:txBody>
      </p:sp>
      <p:pic>
        <p:nvPicPr>
          <p:cNvPr id="6" name="Picture 12" descr="Figure 1: The Communication Pyramid (Desblache, 2001): The manuals studied are addressed to the General Public." title="Leser bzw. Empfäng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/>
          <a:stretch/>
        </p:blipFill>
        <p:spPr bwMode="auto">
          <a:xfrm>
            <a:off x="539552" y="1412776"/>
            <a:ext cx="8374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Literatur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Alexandris</a:t>
            </a:r>
            <a:r>
              <a:rPr lang="en-US" sz="1400" dirty="0"/>
              <a:t>, C., </a:t>
            </a:r>
            <a:r>
              <a:rPr lang="en-US" sz="1400" dirty="0" err="1"/>
              <a:t>Fotinea</a:t>
            </a:r>
            <a:r>
              <a:rPr lang="en-US" sz="1400" dirty="0"/>
              <a:t>, S-E. (2004a). Discourse Particles: Indicators of Positive and Non-Positive Politeness in the Discourse Structure of Dialog Systems for Modern Greek. International Journal for Language Data Processing "</a:t>
            </a:r>
            <a:r>
              <a:rPr lang="en-US" sz="1400" dirty="0" err="1"/>
              <a:t>Sprache</a:t>
            </a:r>
            <a:r>
              <a:rPr lang="en-US" sz="1400" dirty="0"/>
              <a:t> &amp; </a:t>
            </a:r>
            <a:r>
              <a:rPr lang="en-US" sz="1400" dirty="0" err="1"/>
              <a:t>Datenverarbeitung</a:t>
            </a:r>
            <a:r>
              <a:rPr lang="en-US" sz="1400" dirty="0"/>
              <a:t>”, 1-2/2004, 19-29.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Alexandris</a:t>
            </a:r>
            <a:r>
              <a:rPr lang="en-US" sz="1400" dirty="0"/>
              <a:t>, C., </a:t>
            </a:r>
            <a:r>
              <a:rPr lang="en-US" sz="1400" dirty="0" err="1"/>
              <a:t>Fotinea</a:t>
            </a:r>
            <a:r>
              <a:rPr lang="en-US" sz="1400" dirty="0"/>
              <a:t>, S-E. (2004b). Reusing Language Resources for Speech Applications involving Emotion. In Proc. of the 4th LREC Conference, Lisbon, Portugal, </a:t>
            </a:r>
            <a:r>
              <a:rPr lang="en-US" sz="1400" dirty="0" err="1"/>
              <a:t>Vol.IX</a:t>
            </a:r>
            <a:r>
              <a:rPr lang="en-US" sz="1400" dirty="0"/>
              <a:t>, 1383-1386.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Alexandris</a:t>
            </a:r>
            <a:r>
              <a:rPr lang="en-US" sz="1400" dirty="0"/>
              <a:t>, C., </a:t>
            </a:r>
            <a:r>
              <a:rPr lang="en-US" sz="1400" dirty="0" err="1"/>
              <a:t>Fotinea</a:t>
            </a:r>
            <a:r>
              <a:rPr lang="en-US" sz="1400" dirty="0"/>
              <a:t>, S-E., </a:t>
            </a:r>
            <a:r>
              <a:rPr lang="en-US" sz="1400" dirty="0" err="1"/>
              <a:t>Efthimiou</a:t>
            </a:r>
            <a:r>
              <a:rPr lang="en-US" sz="1400" dirty="0"/>
              <a:t>, E.  (2005).  Emphasis as an Extra-Linguistic Marker for Resolving Spatial and Temporal Ambiguities in Machine Translation for a Speech-to-Speech System involving Greek, in Proceedings of HCI 2005, Las Vegas USA.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Alexandris</a:t>
            </a:r>
            <a:r>
              <a:rPr lang="en-US" sz="1400" dirty="0"/>
              <a:t>, C. (2003). Translational Issues in the Sublanguage of Written and Spoken Journalistic Texts in Modern Greek, in Proceedings of the International Conference on Choice and Difference in Translation, Athens 2003.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Artwork Project (1997).Year 3 Final Report. Computing Research Laboratory, New Mexico State University, available at: http://</a:t>
            </a:r>
            <a:r>
              <a:rPr lang="en-US" sz="1400" dirty="0" err="1"/>
              <a:t>crl.nmsu.edu</a:t>
            </a:r>
            <a:r>
              <a:rPr lang="en-US" sz="1400" dirty="0"/>
              <a:t>/Research/Projects/artwork/</a:t>
            </a:r>
            <a:r>
              <a:rPr lang="en-US" sz="1400" dirty="0" err="1"/>
              <a:t>index.html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err="1"/>
              <a:t>Desblache</a:t>
            </a:r>
            <a:r>
              <a:rPr lang="en-US" sz="1400" dirty="0"/>
              <a:t>, L. (ed.) (2001). Aspects of </a:t>
            </a:r>
            <a:r>
              <a:rPr lang="en-US" sz="1400" dirty="0" err="1"/>
              <a:t>Specialised</a:t>
            </a:r>
            <a:r>
              <a:rPr lang="en-US" sz="1400" dirty="0"/>
              <a:t> Translation, Paris: La </a:t>
            </a:r>
            <a:r>
              <a:rPr lang="en-US" sz="1400" dirty="0" err="1"/>
              <a:t>Maison</a:t>
            </a:r>
            <a:r>
              <a:rPr lang="en-US" sz="1400" dirty="0"/>
              <a:t> du </a:t>
            </a:r>
            <a:r>
              <a:rPr lang="en-US" sz="1400" dirty="0" err="1"/>
              <a:t>Dictionnaire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Fukuoka, W., Kojima, Y., &amp; </a:t>
            </a:r>
            <a:r>
              <a:rPr lang="en-US" sz="1400" dirty="0" err="1"/>
              <a:t>Spyridakis</a:t>
            </a:r>
            <a:r>
              <a:rPr lang="en-US" sz="1400" dirty="0"/>
              <a:t>, J.H. (1999). Illustrations in User Manuals: Preference and Effectiveness with Japanese and American Readers. Technical Communication, Second Quarter, 1999. 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Lehrndorfer</a:t>
            </a:r>
            <a:r>
              <a:rPr lang="en-US" sz="1400" dirty="0"/>
              <a:t> A. (1996). </a:t>
            </a:r>
            <a:r>
              <a:rPr lang="en-US" sz="1400" dirty="0" err="1"/>
              <a:t>Kontrolliertes</a:t>
            </a:r>
            <a:r>
              <a:rPr lang="en-US" sz="1400" dirty="0"/>
              <a:t> Deutsch: </a:t>
            </a:r>
            <a:r>
              <a:rPr lang="en-US" sz="1400" dirty="0" err="1"/>
              <a:t>Linguistische</a:t>
            </a:r>
            <a:r>
              <a:rPr lang="en-US" sz="1400" dirty="0"/>
              <a:t> und </a:t>
            </a:r>
            <a:r>
              <a:rPr lang="en-US" sz="1400" dirty="0" err="1"/>
              <a:t>Sprachpsychologische</a:t>
            </a:r>
            <a:r>
              <a:rPr lang="en-US" sz="1400" dirty="0"/>
              <a:t> </a:t>
            </a:r>
            <a:r>
              <a:rPr lang="en-US" sz="1400" dirty="0" err="1"/>
              <a:t>Leitlinien</a:t>
            </a:r>
            <a:r>
              <a:rPr lang="en-US" sz="1400" dirty="0"/>
              <a:t> </a:t>
            </a:r>
            <a:r>
              <a:rPr lang="en-US" sz="1400" dirty="0" err="1"/>
              <a:t>fuer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(</a:t>
            </a:r>
            <a:r>
              <a:rPr lang="en-US" sz="1400" dirty="0" err="1"/>
              <a:t>maschniell</a:t>
            </a:r>
            <a:r>
              <a:rPr lang="en-US" sz="1400" dirty="0"/>
              <a:t>) </a:t>
            </a:r>
            <a:r>
              <a:rPr lang="en-US" sz="1400" dirty="0" err="1"/>
              <a:t>kontrollierte</a:t>
            </a:r>
            <a:r>
              <a:rPr lang="en-US" sz="1400" dirty="0"/>
              <a:t> </a:t>
            </a:r>
            <a:r>
              <a:rPr lang="en-US" sz="1400" dirty="0" err="1"/>
              <a:t>Sprache</a:t>
            </a:r>
            <a:r>
              <a:rPr lang="en-US" sz="1400" dirty="0"/>
              <a:t> in der </a:t>
            </a:r>
            <a:r>
              <a:rPr lang="en-US" sz="1400" dirty="0" err="1"/>
              <a:t>technischen</a:t>
            </a:r>
            <a:r>
              <a:rPr lang="en-US" sz="1400" dirty="0"/>
              <a:t> </a:t>
            </a:r>
            <a:r>
              <a:rPr lang="en-US" sz="1400" dirty="0" err="1"/>
              <a:t>Dokumentation</a:t>
            </a:r>
            <a:r>
              <a:rPr lang="en-US" sz="1400" dirty="0"/>
              <a:t>, </a:t>
            </a:r>
            <a:r>
              <a:rPr lang="en-US" sz="1400" dirty="0" err="1"/>
              <a:t>Tuebingen</a:t>
            </a:r>
            <a:r>
              <a:rPr lang="en-US" sz="1400" dirty="0"/>
              <a:t> : </a:t>
            </a:r>
            <a:r>
              <a:rPr lang="en-US" sz="1400" dirty="0" err="1"/>
              <a:t>Narr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Sifianou</a:t>
            </a:r>
            <a:r>
              <a:rPr lang="en-US" sz="1400" dirty="0"/>
              <a:t>, M. (2001). Discourse Analysis, An Introduction, Athens: Leader Books.</a:t>
            </a:r>
          </a:p>
          <a:p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137486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357188">
              <a:lnSpc>
                <a:spcPct val="60000"/>
              </a:lnSpc>
              <a:buNone/>
            </a:pPr>
            <a:r>
              <a:rPr lang="de-DE" sz="2000" b="1" dirty="0"/>
              <a:t>(Handy</a:t>
            </a:r>
            <a:r>
              <a:rPr lang="de-DE" sz="2000" b="1" dirty="0" smtClean="0"/>
              <a:t>)</a:t>
            </a:r>
          </a:p>
          <a:p>
            <a:pPr marL="0" indent="357188">
              <a:lnSpc>
                <a:spcPct val="60000"/>
              </a:lnSpc>
              <a:buNone/>
            </a:pPr>
            <a:endParaRPr lang="de-DE" sz="2000" dirty="0"/>
          </a:p>
          <a:p>
            <a:pPr>
              <a:lnSpc>
                <a:spcPct val="60000"/>
              </a:lnSpc>
            </a:pPr>
            <a:r>
              <a:rPr lang="de-DE" sz="2000" dirty="0"/>
              <a:t>Setzen Sie die SIM- oder USIM-Karte mit den goldfarbenen</a:t>
            </a:r>
          </a:p>
          <a:p>
            <a:pPr marL="0" indent="357188">
              <a:lnSpc>
                <a:spcPct val="60000"/>
              </a:lnSpc>
              <a:buNone/>
            </a:pPr>
            <a:r>
              <a:rPr lang="de-DE" sz="2000" dirty="0"/>
              <a:t>Kontakten nach unten ein.</a:t>
            </a:r>
          </a:p>
          <a:p>
            <a:pPr>
              <a:lnSpc>
                <a:spcPct val="60000"/>
              </a:lnSpc>
            </a:pPr>
            <a:endParaRPr lang="de-DE" sz="2000" dirty="0"/>
          </a:p>
          <a:p>
            <a:pPr>
              <a:lnSpc>
                <a:spcPct val="60000"/>
              </a:lnSpc>
            </a:pPr>
            <a:r>
              <a:rPr lang="de-DE" sz="2000" dirty="0"/>
              <a:t>Setzen Sie keine Speicherkarte in den Steckplatz für die </a:t>
            </a:r>
            <a:r>
              <a:rPr lang="de-DE" sz="2000" dirty="0" err="1"/>
              <a:t>SIMKarte</a:t>
            </a:r>
            <a:r>
              <a:rPr lang="de-DE" sz="2000" dirty="0"/>
              <a:t> ein.</a:t>
            </a:r>
          </a:p>
          <a:p>
            <a:pPr>
              <a:lnSpc>
                <a:spcPct val="60000"/>
              </a:lnSpc>
            </a:pPr>
            <a:endParaRPr lang="de-DE" sz="2000" dirty="0"/>
          </a:p>
          <a:p>
            <a:pPr>
              <a:lnSpc>
                <a:spcPct val="60000"/>
              </a:lnSpc>
            </a:pPr>
            <a:r>
              <a:rPr lang="de-DE" sz="2000" dirty="0"/>
              <a:t>Während das Gerät geladen wird, können aufgrund </a:t>
            </a:r>
            <a:r>
              <a:rPr lang="de-DE" sz="2000" dirty="0" smtClean="0"/>
              <a:t>einer</a:t>
            </a:r>
          </a:p>
          <a:p>
            <a:pPr marL="357188" indent="0">
              <a:lnSpc>
                <a:spcPct val="60000"/>
              </a:lnSpc>
              <a:buNone/>
            </a:pPr>
            <a:r>
              <a:rPr lang="de-DE" sz="2000" dirty="0" smtClean="0"/>
              <a:t>instabilen Stromversorgung Funktionsstörungen des</a:t>
            </a:r>
          </a:p>
          <a:p>
            <a:pPr marL="357188" indent="0">
              <a:lnSpc>
                <a:spcPct val="60000"/>
              </a:lnSpc>
              <a:buNone/>
            </a:pPr>
            <a:r>
              <a:rPr lang="de-DE" sz="2000" dirty="0" smtClean="0"/>
              <a:t>Touchscreens </a:t>
            </a:r>
            <a:r>
              <a:rPr lang="de-DE" sz="2000" dirty="0"/>
              <a:t>auftreten. Sollte dies vorkommen, trennen</a:t>
            </a:r>
          </a:p>
          <a:p>
            <a:pPr marL="357188" indent="0">
              <a:lnSpc>
                <a:spcPct val="60000"/>
              </a:lnSpc>
              <a:buNone/>
            </a:pPr>
            <a:r>
              <a:rPr lang="de-DE" sz="2000" dirty="0"/>
              <a:t>Sie den Reiseadapter vom Gerät ab.</a:t>
            </a:r>
          </a:p>
          <a:p>
            <a:pPr>
              <a:lnSpc>
                <a:spcPct val="60000"/>
              </a:lnSpc>
            </a:pPr>
            <a:endParaRPr lang="de-DE" sz="2000" dirty="0"/>
          </a:p>
          <a:p>
            <a:pPr>
              <a:lnSpc>
                <a:spcPct val="60000"/>
              </a:lnSpc>
            </a:pPr>
            <a:r>
              <a:rPr lang="de-DE" sz="2000" dirty="0"/>
              <a:t>Beim Aufladen kann sich das Gerät erwärmen. Dies ist</a:t>
            </a:r>
          </a:p>
          <a:p>
            <a:pPr marL="0" indent="357188">
              <a:lnSpc>
                <a:spcPct val="60000"/>
              </a:lnSpc>
              <a:buNone/>
            </a:pPr>
            <a:r>
              <a:rPr lang="de-DE" sz="2000" dirty="0"/>
              <a:t>normal und hat keine Auswirkung auf die Lebensdauer</a:t>
            </a:r>
          </a:p>
          <a:p>
            <a:pPr marL="0" indent="357188">
              <a:lnSpc>
                <a:spcPct val="60000"/>
              </a:lnSpc>
              <a:buNone/>
            </a:pPr>
            <a:r>
              <a:rPr lang="de-DE" sz="2000" dirty="0"/>
              <a:t>des Geräts oder seine Leistungsfähigkeit.</a:t>
            </a:r>
          </a:p>
        </p:txBody>
      </p:sp>
    </p:spTree>
    <p:extLst>
      <p:ext uri="{BB962C8B-B14F-4D97-AF65-F5344CB8AC3E}">
        <p14:creationId xmlns:p14="http://schemas.microsoft.com/office/powerpoint/2010/main" val="19896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SSERTANK FÜLLEN&#10;Text&#10;&#10;KAFFEESATZBEHÄLTER ENTLEEREN&#10;Text" title="HINWEIS 6: Wenn das Display diese Meldung anzeigt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60648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6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ufstellen des HumidAire 2i&#10;&#10;WARNUNG&#10;&#10;Text&#10;Bild" title="Betriebsvorbereitu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64"/>
            <a:ext cx="7562800" cy="59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5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Leser bzw. Empfänger</a:t>
            </a:r>
            <a:endParaRPr lang="el-GR" b="1" dirty="0"/>
          </a:p>
        </p:txBody>
      </p:sp>
      <p:pic>
        <p:nvPicPr>
          <p:cNvPr id="6" name="Picture 2" descr="Figure 1: The Communication Pyramid (Desblache, 2001): The manuals studied are addressed to the General Public" title="Leser bzw. Empfäng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099" r="3298" b="10625"/>
          <a:stretch/>
        </p:blipFill>
        <p:spPr>
          <a:xfrm>
            <a:off x="395536" y="1556792"/>
            <a:ext cx="8526518" cy="4257844"/>
          </a:xfr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xt und Bilder" title="Hinwe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648"/>
            <a:ext cx="7315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4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/>
              <a:t>http://</a:t>
            </a:r>
            <a:r>
              <a:rPr lang="de-DE" sz="2400" dirty="0" err="1"/>
              <a:t>www.urbia.de</a:t>
            </a:r>
            <a:r>
              <a:rPr lang="de-DE" sz="2400" dirty="0"/>
              <a:t>/</a:t>
            </a:r>
            <a:r>
              <a:rPr lang="de-DE" sz="2400" dirty="0" err="1"/>
              <a:t>archiv</a:t>
            </a:r>
            <a:r>
              <a:rPr lang="de-DE" sz="2400" dirty="0"/>
              <a:t>/</a:t>
            </a:r>
            <a:r>
              <a:rPr lang="de-DE" sz="2400" dirty="0" err="1"/>
              <a:t>forum</a:t>
            </a:r>
            <a:r>
              <a:rPr lang="de-DE" sz="2400" dirty="0"/>
              <a:t>/th-2732281/Lustige-</a:t>
            </a:r>
            <a:r>
              <a:rPr lang="de-DE" sz="2400" dirty="0" err="1"/>
              <a:t>Gebrauchsanweisungen.html</a:t>
            </a:r>
            <a:endParaRPr lang="en-US" sz="2400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/>
              <a:t>Lustige </a:t>
            </a:r>
            <a:r>
              <a:rPr lang="de-DE" sz="4400" b="1" dirty="0"/>
              <a:t>Gebrauchsanweisungen!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Beispiele-Diskussion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Auf einer japanischen Küchenmaschine: "Nicht für die anderen Benutzungen zu benutzen". </a:t>
            </a:r>
            <a:br>
              <a:rPr lang="de-DE" sz="2000" dirty="0"/>
            </a:b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i="1" dirty="0"/>
              <a:t>Zugegebenermaßen, jetzt sind wir neugierig geworden... </a:t>
            </a:r>
            <a:br>
              <a:rPr lang="de-DE" sz="2000" i="1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Auf einer Packung Nüsse von American Airlines: "Anleitung: Packung öffnen, Nüsse essen."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Was soll da noch schiefgehen?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Auf einem Superman-Kostüm für Kinder: "Das Tragen dieses Kleidungsstücks ermöglicht es nicht, zu fliegen".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Hier ist nicht die Firma schuld, sondern die Eltern!!!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Ein </a:t>
            </a:r>
            <a:r>
              <a:rPr lang="de-DE" sz="2000" dirty="0" err="1"/>
              <a:t>Kettensägenhersteller</a:t>
            </a:r>
            <a:r>
              <a:rPr lang="de-DE" sz="2000" dirty="0"/>
              <a:t> aus Schweden </a:t>
            </a:r>
            <a:r>
              <a:rPr lang="de-DE" sz="2000" dirty="0" err="1"/>
              <a:t>emfiehlt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'Nicht versuchen, die Kette mit der Hand anzuhalten!'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677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Beispiele-Diskussion-2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Hinweis auf einem Feuerlöscher: </a:t>
            </a:r>
            <a:br>
              <a:rPr lang="de-DE" sz="2000" dirty="0"/>
            </a:br>
            <a:r>
              <a:rPr lang="de-DE" sz="2000" dirty="0"/>
              <a:t>'Inhalt nicht </a:t>
            </a:r>
            <a:r>
              <a:rPr lang="de-DE" sz="2000" dirty="0" err="1"/>
              <a:t>entflambar</a:t>
            </a:r>
            <a:r>
              <a:rPr lang="de-DE" sz="2000" dirty="0"/>
              <a:t>!'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Die Schachtel eines Fotoapparates belehrt: </a:t>
            </a:r>
            <a:br>
              <a:rPr lang="de-DE" sz="2000" dirty="0"/>
            </a:br>
            <a:r>
              <a:rPr lang="de-DE" sz="2000" dirty="0"/>
              <a:t>'Funktioniert nur mit eingelegten Film'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Ein Rückspiegelhersteller mahnt: </a:t>
            </a:r>
            <a:br>
              <a:rPr lang="de-DE" sz="2000" dirty="0"/>
            </a:br>
            <a:r>
              <a:rPr lang="de-DE" sz="2000" dirty="0"/>
              <a:t>'Daran denken: Was im Rückspiegel erscheint, befindet sich hinter ihnen'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Ein Warnhinweis auf einer Schachtel Streichhölzer: </a:t>
            </a:r>
            <a:br>
              <a:rPr lang="de-DE" sz="2000" dirty="0"/>
            </a:br>
            <a:r>
              <a:rPr lang="de-DE" sz="2000" dirty="0"/>
              <a:t>Warnung! Der Inhalt dieser Schachtel könnte in Brand geraten!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Ein Haarfärbemittelhersteller mahnt: </a:t>
            </a:r>
            <a:br>
              <a:rPr lang="de-DE" sz="2000" dirty="0"/>
            </a:br>
            <a:r>
              <a:rPr lang="de-DE" sz="2000" dirty="0"/>
              <a:t>Produkt nicht zum Verzieren von Speiseeis verwenden!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Ein deutscher Hersteller von Tischventilatoren warnt in der Gebrauchsanweisung: </a:t>
            </a:r>
            <a:br>
              <a:rPr lang="de-DE" sz="2000" dirty="0"/>
            </a:br>
            <a:r>
              <a:rPr lang="de-DE" sz="2000" dirty="0"/>
              <a:t>Gerät nicht in Wasser oder andere </a:t>
            </a:r>
            <a:r>
              <a:rPr lang="de-DE" sz="2000" dirty="0" err="1"/>
              <a:t>Flüßigkeiten</a:t>
            </a:r>
            <a:r>
              <a:rPr lang="de-DE" sz="2000" dirty="0"/>
              <a:t> tauchen.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218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Beispiele-Diskussion-3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28638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2000" dirty="0" smtClean="0"/>
              <a:t>Ein </a:t>
            </a:r>
            <a:r>
              <a:rPr lang="de-DE" sz="2000" dirty="0"/>
              <a:t>brit. Hustensaft für Kleinkinder: </a:t>
            </a:r>
            <a:br>
              <a:rPr lang="de-DE" sz="2000" dirty="0"/>
            </a:br>
            <a:r>
              <a:rPr lang="de-DE" sz="2000" dirty="0"/>
              <a:t>'Nach </a:t>
            </a:r>
            <a:r>
              <a:rPr lang="de-DE" sz="2000" dirty="0" err="1"/>
              <a:t>Genuß</a:t>
            </a:r>
            <a:r>
              <a:rPr lang="de-DE" sz="2000" dirty="0"/>
              <a:t> nicht ans Steuer setzen und Alkohol meiden!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Auf einer Dose Pfefferspray: </a:t>
            </a:r>
            <a:br>
              <a:rPr lang="de-DE" sz="2000" dirty="0"/>
            </a:br>
            <a:r>
              <a:rPr lang="de-DE" sz="2000" dirty="0"/>
              <a:t>«Inhalt nicht ins eigene Gesicht </a:t>
            </a:r>
            <a:r>
              <a:rPr lang="de-DE" sz="2000" dirty="0" err="1"/>
              <a:t>spühen</a:t>
            </a:r>
            <a:r>
              <a:rPr lang="de-DE" sz="2000" dirty="0"/>
              <a:t>»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Ratschlag auf einem faltbaren Kinderwagen: </a:t>
            </a:r>
            <a:br>
              <a:rPr lang="de-DE" sz="2000" dirty="0"/>
            </a:br>
            <a:r>
              <a:rPr lang="de-DE" sz="2000" dirty="0"/>
              <a:t>«Kind vor dem Zusammenklappen entfernen.»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Warnhinweis an einer Tischlerfräse: </a:t>
            </a:r>
            <a:br>
              <a:rPr lang="de-DE" sz="2000" dirty="0"/>
            </a:br>
            <a:r>
              <a:rPr lang="de-DE" sz="2000" dirty="0"/>
              <a:t>«Nicht als Instrument zum Zähne bohren gedacht»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Aufdruck auf einer Packung Fischhaken: </a:t>
            </a:r>
            <a:br>
              <a:rPr lang="de-DE" sz="2000" dirty="0"/>
            </a:br>
            <a:r>
              <a:rPr lang="de-DE" sz="2000" dirty="0"/>
              <a:t>«Herunterschlucken schädlich»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Warnhinweis auf einem Kinderroller: </a:t>
            </a:r>
            <a:br>
              <a:rPr lang="de-DE" sz="2000" dirty="0"/>
            </a:br>
            <a:r>
              <a:rPr lang="de-DE" sz="2000" dirty="0"/>
              <a:t>«Dieses Produkt bewegt sich, wenn es benutzt wird.» 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Ratschlag eines Produzenten von Haushaltsgeräten: </a:t>
            </a:r>
            <a:br>
              <a:rPr lang="de-DE" sz="2000" dirty="0"/>
            </a:br>
            <a:r>
              <a:rPr lang="de-DE" sz="2000" dirty="0"/>
              <a:t>«Erlauben Sie Kindern nie, in der Spülmaschine zu spielen»</a:t>
            </a:r>
          </a:p>
        </p:txBody>
      </p:sp>
    </p:spTree>
    <p:extLst>
      <p:ext uri="{BB962C8B-B14F-4D97-AF65-F5344CB8AC3E}">
        <p14:creationId xmlns:p14="http://schemas.microsoft.com/office/powerpoint/2010/main" val="70319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377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6773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6940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</a:t>
            </a:r>
            <a:r>
              <a:rPr lang="el-GR" sz="2000" dirty="0" smtClean="0">
                <a:latin typeface="Calibri" charset="0"/>
              </a:rPr>
              <a:t>«Εμπειρική Γλωσσολογική Έρευνα: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err="1" smtClean="0">
                <a:latin typeface="Calibri" charset="0"/>
              </a:rPr>
              <a:t>Technische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 err="1" smtClean="0">
                <a:latin typeface="Calibri" charset="0"/>
              </a:rPr>
              <a:t>Texte</a:t>
            </a:r>
            <a:r>
              <a:rPr lang="en-US" sz="2000" dirty="0" smtClean="0">
                <a:latin typeface="Calibri" charset="0"/>
              </a:rPr>
              <a:t>: </a:t>
            </a:r>
            <a:r>
              <a:rPr lang="en-US" sz="2000" dirty="0" err="1" smtClean="0">
                <a:latin typeface="Calibri" charset="0"/>
              </a:rPr>
              <a:t>Einführung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  <a:hlinkClick r:id="rId3"/>
              </a:rPr>
              <a:t>http://eclass.uoa.gr/courses/GS208</a:t>
            </a:r>
            <a:r>
              <a:rPr lang="en-US" sz="2000" dirty="0" smtClean="0">
                <a:latin typeface="Calibri" charset="0"/>
                <a:hlinkClick r:id="rId3"/>
              </a:rPr>
              <a:t>/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044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/>
              <a:t>Sprechakte:  Handlungsanweisung, Sicherheitshinweis und </a:t>
            </a:r>
            <a:r>
              <a:rPr lang="de-DE" sz="3200" b="1" dirty="0" err="1"/>
              <a:t>Anlagebescheibung</a:t>
            </a:r>
            <a:r>
              <a:rPr lang="de-DE" sz="3200" b="1" dirty="0"/>
              <a:t> /Aussage zum Produkt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HA</a:t>
            </a:r>
            <a:r>
              <a:rPr lang="en-US" sz="2200" dirty="0" smtClean="0"/>
              <a:t> (</a:t>
            </a:r>
            <a:r>
              <a:rPr lang="en-US" sz="2200" dirty="0" err="1" smtClean="0"/>
              <a:t>Handlungsanweisung</a:t>
            </a:r>
            <a:r>
              <a:rPr lang="en-US" sz="22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    (77)  	</a:t>
            </a:r>
            <a:r>
              <a:rPr lang="en-US" sz="2200" i="1" dirty="0" err="1" smtClean="0"/>
              <a:t>Schließen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Sie</a:t>
            </a:r>
            <a:r>
              <a:rPr lang="en-US" sz="2200" i="1" dirty="0" smtClean="0"/>
              <a:t> die </a:t>
            </a:r>
            <a:r>
              <a:rPr lang="en-US" sz="2200" i="1" dirty="0" err="1" smtClean="0"/>
              <a:t>Datei</a:t>
            </a:r>
            <a:r>
              <a:rPr lang="en-US" sz="2200" i="1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SH</a:t>
            </a:r>
            <a:r>
              <a:rPr lang="en-US" sz="2200" dirty="0" smtClean="0"/>
              <a:t> (</a:t>
            </a:r>
            <a:r>
              <a:rPr lang="en-US" sz="2200" dirty="0" err="1" smtClean="0"/>
              <a:t>Sicherheitshinweis</a:t>
            </a:r>
            <a:r>
              <a:rPr lang="en-US" sz="2200" dirty="0" smtClean="0"/>
              <a:t>)</a:t>
            </a:r>
          </a:p>
          <a:p>
            <a:pPr marL="887413" indent="-887413">
              <a:lnSpc>
                <a:spcPct val="15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(78)	WARNUNG:   </a:t>
            </a:r>
            <a:r>
              <a:rPr lang="en-US" sz="2200" i="1" dirty="0" err="1" smtClean="0"/>
              <a:t>Niemals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unter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schwebenden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Lasten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aufhalten</a:t>
            </a:r>
            <a:r>
              <a:rPr lang="en-US" sz="2200" i="1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AB </a:t>
            </a:r>
            <a:r>
              <a:rPr lang="en-US" sz="2200" dirty="0" smtClean="0"/>
              <a:t>(</a:t>
            </a:r>
            <a:r>
              <a:rPr lang="en-US" sz="2200" dirty="0" err="1" smtClean="0"/>
              <a:t>Anlagebeschreibung</a:t>
            </a:r>
            <a:r>
              <a:rPr lang="en-US" sz="2200" dirty="0" smtClean="0"/>
              <a:t>/</a:t>
            </a:r>
            <a:r>
              <a:rPr lang="en-US" sz="2200" dirty="0" err="1" smtClean="0"/>
              <a:t>Aussage</a:t>
            </a:r>
            <a:r>
              <a:rPr lang="en-US" sz="2200" dirty="0" smtClean="0"/>
              <a:t> </a:t>
            </a:r>
            <a:r>
              <a:rPr lang="en-US" sz="2200" dirty="0" err="1" smtClean="0"/>
              <a:t>zum</a:t>
            </a:r>
            <a:r>
              <a:rPr lang="en-US" sz="2200" dirty="0" smtClean="0"/>
              <a:t> </a:t>
            </a:r>
            <a:r>
              <a:rPr lang="en-US" sz="2200" dirty="0" err="1" smtClean="0"/>
              <a:t>Produkt</a:t>
            </a:r>
            <a:r>
              <a:rPr lang="en-US" sz="2200" dirty="0" smtClean="0"/>
              <a:t>)</a:t>
            </a:r>
          </a:p>
          <a:p>
            <a:pPr marL="806450" indent="-806450">
              <a:lnSpc>
                <a:spcPct val="150000"/>
              </a:lnSpc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</a:t>
            </a:r>
            <a:r>
              <a:rPr lang="en-US" sz="2200" dirty="0" smtClean="0"/>
              <a:t>(79)  </a:t>
            </a:r>
            <a:r>
              <a:rPr lang="en-US" sz="2200" i="1" dirty="0" smtClean="0"/>
              <a:t>Die </a:t>
            </a:r>
            <a:r>
              <a:rPr lang="en-US" sz="2200" i="1" dirty="0" err="1" smtClean="0"/>
              <a:t>Hörerlautstärke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bleibt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aktiviert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obwohl</a:t>
            </a:r>
            <a:r>
              <a:rPr lang="en-US" sz="2200" i="1" dirty="0" smtClean="0"/>
              <a:t> das </a:t>
            </a:r>
            <a:r>
              <a:rPr lang="en-US" sz="2200" i="1" dirty="0" err="1" smtClean="0"/>
              <a:t>Gespräch</a:t>
            </a:r>
            <a:r>
              <a:rPr lang="en-US" sz="2200" i="1" dirty="0" smtClean="0"/>
              <a:t>   </a:t>
            </a:r>
            <a:r>
              <a:rPr lang="en-US" sz="2200" i="1" dirty="0" err="1" smtClean="0"/>
              <a:t>beendet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wurde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398876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74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3183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n-US" sz="2000" dirty="0" smtClean="0"/>
              <a:t>Slide 2 and 15, Figure 1: </a:t>
            </a:r>
            <a:r>
              <a:rPr lang="en-US" sz="2000" dirty="0" err="1" smtClean="0"/>
              <a:t>Desblache</a:t>
            </a:r>
            <a:r>
              <a:rPr lang="en-US" sz="2000" dirty="0"/>
              <a:t>, L. (ed.) (2001). </a:t>
            </a:r>
            <a:r>
              <a:rPr lang="en-US" sz="2000" i="1" dirty="0"/>
              <a:t>Aspects of </a:t>
            </a:r>
            <a:r>
              <a:rPr lang="en-US" sz="2000" i="1" dirty="0" err="1"/>
              <a:t>Specialised</a:t>
            </a:r>
            <a:r>
              <a:rPr lang="en-US" sz="2000" i="1" dirty="0"/>
              <a:t> Translation</a:t>
            </a:r>
            <a:r>
              <a:rPr lang="en-US" sz="2000" dirty="0"/>
              <a:t>. Paris: La </a:t>
            </a:r>
            <a:r>
              <a:rPr lang="en-US" sz="2000" dirty="0" err="1"/>
              <a:t>Maison</a:t>
            </a:r>
            <a:r>
              <a:rPr lang="en-US" sz="2000" dirty="0"/>
              <a:t> du </a:t>
            </a:r>
            <a:r>
              <a:rPr lang="en-US" sz="2000" dirty="0" err="1"/>
              <a:t>Dictionnaire</a:t>
            </a:r>
            <a:r>
              <a:rPr lang="en-US" sz="2000" dirty="0"/>
              <a:t>. 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Handlungsanweisung</a:t>
            </a:r>
            <a:r>
              <a:rPr lang="en-US" sz="2400" dirty="0"/>
              <a:t>, </a:t>
            </a:r>
            <a:r>
              <a:rPr lang="en-US" sz="2400" dirty="0" err="1"/>
              <a:t>Sicherheitshinweis</a:t>
            </a:r>
            <a:r>
              <a:rPr lang="en-US" sz="2400" dirty="0"/>
              <a:t> und </a:t>
            </a:r>
            <a:r>
              <a:rPr lang="en-US" sz="2400" dirty="0" err="1"/>
              <a:t>Anlagebescheibung</a:t>
            </a:r>
            <a:r>
              <a:rPr lang="en-US" sz="2400" dirty="0"/>
              <a:t> /</a:t>
            </a:r>
            <a:r>
              <a:rPr lang="en-US" sz="2400" dirty="0" err="1"/>
              <a:t>Aussage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dirty="0" err="1"/>
              <a:t>Produkt</a:t>
            </a:r>
            <a:endParaRPr lang="en-US" sz="2400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Sprechakte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5215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24744"/>
          </a:xfrm>
        </p:spPr>
        <p:txBody>
          <a:bodyPr>
            <a:normAutofit/>
          </a:bodyPr>
          <a:lstStyle/>
          <a:p>
            <a:r>
              <a:rPr lang="de-DE" sz="4000" b="1" dirty="0"/>
              <a:t>Sprechakt: Vorschrift und Verbot</a:t>
            </a:r>
            <a:endParaRPr lang="el-GR" sz="40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11493"/>
              </p:ext>
            </p:extLst>
          </p:nvPr>
        </p:nvGraphicFramePr>
        <p:xfrm>
          <a:off x="179512" y="764704"/>
          <a:ext cx="8784977" cy="547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0349"/>
                <a:gridCol w="2604490"/>
                <a:gridCol w="432013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="1" dirty="0" err="1" smtClean="0"/>
                        <a:t>Stärke</a:t>
                      </a:r>
                      <a:r>
                        <a:rPr lang="en-US" sz="1700" b="1" dirty="0" smtClean="0"/>
                        <a:t> der </a:t>
                      </a:r>
                      <a:r>
                        <a:rPr lang="en-US" sz="1700" b="1" dirty="0" err="1" smtClean="0"/>
                        <a:t>Verbindlichkeit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="1" dirty="0" err="1" smtClean="0"/>
                        <a:t>Sprachliche</a:t>
                      </a:r>
                      <a:r>
                        <a:rPr lang="en-US" sz="1700" b="1" dirty="0" smtClean="0"/>
                        <a:t> </a:t>
                      </a:r>
                      <a:r>
                        <a:rPr lang="en-US" sz="1700" b="1" dirty="0" err="1" smtClean="0"/>
                        <a:t>Realisationen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="1" dirty="0" err="1" smtClean="0"/>
                        <a:t>Beispiele</a:t>
                      </a:r>
                      <a:endParaRPr lang="en-US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VORSCHRIFT</a:t>
                      </a:r>
                    </a:p>
                    <a:p>
                      <a:r>
                        <a:rPr lang="en-US" sz="1700" b="1" dirty="0" smtClean="0"/>
                        <a:t>Stark: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 smtClean="0"/>
                    </a:p>
                    <a:p>
                      <a:endParaRPr lang="en-US" sz="1700" b="1" dirty="0" smtClean="0"/>
                    </a:p>
                    <a:p>
                      <a:endParaRPr lang="en-US" sz="1700" b="1" dirty="0" smtClean="0"/>
                    </a:p>
                    <a:p>
                      <a:r>
                        <a:rPr lang="en-US" sz="1700" b="1" dirty="0" err="1" smtClean="0"/>
                        <a:t>schwach</a:t>
                      </a:r>
                      <a:r>
                        <a:rPr lang="en-US" sz="1700" b="1" dirty="0" smtClean="0"/>
                        <a:t>: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muß</a:t>
                      </a:r>
                      <a:endParaRPr lang="en-US" sz="1700" dirty="0" smtClean="0"/>
                    </a:p>
                    <a:p>
                      <a:endParaRPr lang="en-US" sz="1700" dirty="0" smtClean="0"/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err="1" smtClean="0"/>
                        <a:t>sind</a:t>
                      </a:r>
                      <a:r>
                        <a:rPr lang="en-US" sz="1700" dirty="0" smtClean="0"/>
                        <a:t>/</a:t>
                      </a:r>
                      <a:r>
                        <a:rPr lang="en-US" sz="1700" dirty="0" err="1" smtClean="0"/>
                        <a:t>ist</a:t>
                      </a:r>
                      <a:r>
                        <a:rPr lang="en-US" sz="1700" baseline="0" dirty="0" smtClean="0"/>
                        <a:t> + [</a:t>
                      </a:r>
                      <a:r>
                        <a:rPr lang="en-US" sz="1700" baseline="0" dirty="0" err="1" smtClean="0"/>
                        <a:t>Inf</a:t>
                      </a:r>
                      <a:r>
                        <a:rPr lang="en-US" sz="1700" baseline="0" dirty="0" smtClean="0"/>
                        <a:t>]</a:t>
                      </a:r>
                    </a:p>
                    <a:p>
                      <a:endParaRPr lang="en-US" sz="1700" baseline="0" dirty="0" smtClean="0"/>
                    </a:p>
                    <a:p>
                      <a:r>
                        <a:rPr lang="en-US" sz="1700" baseline="0" dirty="0" err="1" smtClean="0"/>
                        <a:t>Imperativ</a:t>
                      </a:r>
                      <a:endParaRPr lang="en-US" sz="1700" baseline="0" dirty="0" smtClean="0"/>
                    </a:p>
                    <a:p>
                      <a:endParaRPr lang="en-US" sz="1700" baseline="0" dirty="0" smtClean="0"/>
                    </a:p>
                    <a:p>
                      <a:r>
                        <a:rPr lang="en-US" sz="1700" baseline="0" dirty="0" err="1" smtClean="0"/>
                        <a:t>immer</a:t>
                      </a:r>
                      <a:r>
                        <a:rPr lang="en-US" sz="1700" baseline="0" dirty="0" smtClean="0"/>
                        <a:t> [</a:t>
                      </a:r>
                      <a:r>
                        <a:rPr lang="en-US" sz="1700" baseline="0" dirty="0" err="1" smtClean="0"/>
                        <a:t>ImpInf</a:t>
                      </a:r>
                      <a:r>
                        <a:rPr lang="en-US" sz="1700" baseline="0" dirty="0" smtClean="0"/>
                        <a:t>]</a:t>
                      </a:r>
                    </a:p>
                    <a:p>
                      <a:r>
                        <a:rPr lang="en-US" sz="1700" baseline="0" dirty="0" err="1" smtClean="0"/>
                        <a:t>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ist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erforderlich</a:t>
                      </a:r>
                      <a:r>
                        <a:rPr lang="en-US" sz="1700" baseline="0" dirty="0" smtClean="0"/>
                        <a:t>/</a:t>
                      </a:r>
                    </a:p>
                    <a:p>
                      <a:r>
                        <a:rPr lang="en-US" sz="1700" baseline="0" dirty="0" err="1" smtClean="0"/>
                        <a:t>notwendig</a:t>
                      </a:r>
                      <a:r>
                        <a:rPr lang="en-US" sz="1700" baseline="0" dirty="0" smtClean="0"/>
                        <a:t> + [</a:t>
                      </a:r>
                      <a:r>
                        <a:rPr lang="en-US" sz="1700" baseline="0" dirty="0" err="1" smtClean="0"/>
                        <a:t>Inf</a:t>
                      </a:r>
                      <a:r>
                        <a:rPr lang="en-US" sz="17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700" i="1" dirty="0" smtClean="0"/>
                        <a:t>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muß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ausgeschaltet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werden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700" i="1" baseline="0" dirty="0" err="1" smtClean="0"/>
                        <a:t>Sie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müssen</a:t>
                      </a:r>
                      <a:r>
                        <a:rPr lang="en-US" sz="1700" i="1" baseline="0" dirty="0" smtClean="0"/>
                        <a:t> 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ausschalten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700" i="1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i="1" baseline="0" dirty="0" smtClean="0"/>
                        <a:t>Kinder </a:t>
                      </a:r>
                      <a:r>
                        <a:rPr lang="en-US" sz="1700" i="1" baseline="0" dirty="0" err="1" smtClean="0"/>
                        <a:t>sind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fernzuhalten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i="1" baseline="0" dirty="0" smtClean="0"/>
                        <a:t>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ist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auszuschalten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700" i="1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ausschalten</a:t>
                      </a:r>
                      <a:r>
                        <a:rPr lang="en-US" sz="1700" i="1" dirty="0" smtClean="0"/>
                        <a:t>!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en-US" sz="1700" i="1" dirty="0" smtClean="0"/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700" i="1" dirty="0" err="1" smtClean="0"/>
                        <a:t>Immer</a:t>
                      </a:r>
                      <a:r>
                        <a:rPr lang="en-US" sz="1700" i="1" dirty="0" smtClean="0"/>
                        <a:t> 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ausschalten</a:t>
                      </a:r>
                      <a:r>
                        <a:rPr lang="en-US" sz="1700" i="1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err="1" smtClean="0"/>
                        <a:t>Es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ist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notwendig</a:t>
                      </a:r>
                      <a:r>
                        <a:rPr lang="en-US" sz="1700" i="1" dirty="0" smtClean="0"/>
                        <a:t>, den </a:t>
                      </a:r>
                      <a:r>
                        <a:rPr lang="en-US" sz="1700" i="1" dirty="0" err="1" smtClean="0"/>
                        <a:t>Bildschirm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auszuschalten</a:t>
                      </a:r>
                      <a:r>
                        <a:rPr lang="en-US" sz="1700" i="1" dirty="0" smtClean="0"/>
                        <a:t>, </a:t>
                      </a:r>
                      <a:r>
                        <a:rPr lang="en-US" sz="1700" i="1" dirty="0" err="1" smtClean="0"/>
                        <a:t>wenn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er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länger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nicht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benützt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wird</a:t>
                      </a:r>
                      <a:r>
                        <a:rPr lang="en-US" sz="1700" i="1" baseline="0" dirty="0" smtClean="0"/>
                        <a:t>.</a:t>
                      </a:r>
                      <a:endParaRPr lang="en-US" sz="1700" i="1" dirty="0"/>
                    </a:p>
                  </a:txBody>
                  <a:tcPr/>
                </a:tc>
              </a:tr>
              <a:tr h="2254174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VERBOT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dirty="0" err="1" smtClean="0"/>
                        <a:t>darf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nicht</a:t>
                      </a:r>
                      <a:endParaRPr lang="en-US" sz="1700" baseline="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aseline="0" dirty="0" err="1" smtClean="0"/>
                        <a:t>nicht</a:t>
                      </a:r>
                      <a:r>
                        <a:rPr lang="en-US" sz="1700" baseline="0" dirty="0" smtClean="0"/>
                        <a:t> + [</a:t>
                      </a:r>
                      <a:r>
                        <a:rPr lang="en-US" sz="1700" baseline="0" dirty="0" err="1" smtClean="0"/>
                        <a:t>ImpInf</a:t>
                      </a:r>
                      <a:r>
                        <a:rPr lang="en-US" sz="1700" baseline="0" dirty="0" smtClean="0"/>
                        <a:t>]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aseline="0" dirty="0" err="1" smtClean="0"/>
                        <a:t>keinesfalls</a:t>
                      </a:r>
                      <a:endParaRPr lang="en-US" sz="1700" baseline="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700" baseline="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baseline="0" dirty="0" err="1" smtClean="0"/>
                        <a:t>unter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keinen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Umständen</a:t>
                      </a:r>
                      <a:endParaRPr lang="en-US" sz="1700" baseline="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700" baseline="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700" baseline="0" dirty="0" smtClean="0"/>
                    </a:p>
                    <a:p>
                      <a:pPr>
                        <a:lnSpc>
                          <a:spcPct val="70000"/>
                        </a:lnSpc>
                      </a:pPr>
                      <a:endParaRPr lang="en-US" sz="1700" baseline="0" dirty="0" smtClean="0"/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700" baseline="0" dirty="0" err="1" smtClean="0"/>
                        <a:t>nie</a:t>
                      </a:r>
                      <a:r>
                        <a:rPr lang="en-US" sz="1700" baseline="0" dirty="0" smtClean="0"/>
                        <a:t> + [</a:t>
                      </a:r>
                      <a:r>
                        <a:rPr lang="en-US" sz="1700" baseline="0" dirty="0" err="1" smtClean="0"/>
                        <a:t>ImpInf</a:t>
                      </a:r>
                      <a:r>
                        <a:rPr lang="en-US" sz="1700" baseline="0" dirty="0" smtClean="0"/>
                        <a:t>]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smtClean="0"/>
                        <a:t>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darf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nicht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ausgeschalten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werden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baseline="0" dirty="0" err="1" smtClean="0"/>
                        <a:t>Nicht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ausschalten</a:t>
                      </a:r>
                      <a:r>
                        <a:rPr lang="en-US" sz="1700" i="1" baseline="0" dirty="0" smtClean="0"/>
                        <a:t>, </a:t>
                      </a:r>
                      <a:r>
                        <a:rPr lang="en-US" sz="1700" i="1" baseline="0" dirty="0" err="1" smtClean="0"/>
                        <a:t>solange</a:t>
                      </a:r>
                      <a:r>
                        <a:rPr lang="en-US" sz="1700" i="1" baseline="0" dirty="0" smtClean="0"/>
                        <a:t> 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läuft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baseline="0" dirty="0" smtClean="0"/>
                        <a:t>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keinesfalls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ausschalten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baseline="0" dirty="0" err="1" smtClean="0"/>
                        <a:t>Keinesfalls</a:t>
                      </a:r>
                      <a:r>
                        <a:rPr lang="en-US" sz="1700" i="1" baseline="0" dirty="0" smtClean="0"/>
                        <a:t> 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ausschalten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baseline="0" dirty="0" smtClean="0"/>
                        <a:t>Das </a:t>
                      </a:r>
                      <a:r>
                        <a:rPr lang="en-US" sz="1700" i="1" baseline="0" dirty="0" err="1" smtClean="0"/>
                        <a:t>Gerät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unter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keinen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Umständen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ausschalten</a:t>
                      </a:r>
                      <a:r>
                        <a:rPr lang="en-US" sz="1700" i="1" baseline="0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err="1" smtClean="0"/>
                        <a:t>Unter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keinen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Umständen</a:t>
                      </a:r>
                      <a:r>
                        <a:rPr lang="en-US" sz="1700" i="1" dirty="0" smtClean="0"/>
                        <a:t> 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ausschalten</a:t>
                      </a:r>
                      <a:r>
                        <a:rPr lang="en-US" sz="1700" i="1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smtClean="0"/>
                        <a:t>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nie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ausschalten</a:t>
                      </a:r>
                      <a:r>
                        <a:rPr lang="en-US" sz="1700" i="1" dirty="0" smtClean="0"/>
                        <a:t>!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700" i="1" dirty="0" err="1" smtClean="0"/>
                        <a:t>Nie</a:t>
                      </a:r>
                      <a:r>
                        <a:rPr lang="en-US" sz="1700" i="1" dirty="0" smtClean="0"/>
                        <a:t> das </a:t>
                      </a:r>
                      <a:r>
                        <a:rPr lang="en-US" sz="1700" i="1" dirty="0" err="1" smtClean="0"/>
                        <a:t>Gerät</a:t>
                      </a:r>
                      <a:r>
                        <a:rPr lang="en-US" sz="1700" i="1" dirty="0" smtClean="0"/>
                        <a:t> </a:t>
                      </a:r>
                      <a:r>
                        <a:rPr lang="en-US" sz="1700" i="1" dirty="0" err="1" smtClean="0"/>
                        <a:t>ausschalten</a:t>
                      </a:r>
                      <a:r>
                        <a:rPr lang="en-US" sz="1700" i="1" dirty="0" smtClean="0"/>
                        <a:t>!</a:t>
                      </a:r>
                      <a:endParaRPr lang="en-US" sz="17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9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de-DE" sz="3200" b="1" dirty="0" smtClean="0"/>
              <a:t>Sprechakt</a:t>
            </a:r>
            <a:r>
              <a:rPr lang="de-DE" sz="3200" b="1" dirty="0"/>
              <a:t>: Erlaubnis, Möglichkeit und Empfehlung</a:t>
            </a:r>
            <a:endParaRPr lang="el-GR" sz="32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24959"/>
              </p:ext>
            </p:extLst>
          </p:nvPr>
        </p:nvGraphicFramePr>
        <p:xfrm>
          <a:off x="179512" y="846139"/>
          <a:ext cx="8784975" cy="53565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44215"/>
                <a:gridCol w="2088232"/>
                <a:gridCol w="4752528"/>
              </a:tblGrid>
              <a:tr h="69312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Stärke</a:t>
                      </a:r>
                      <a:r>
                        <a:rPr lang="en-US" b="1" dirty="0" smtClean="0"/>
                        <a:t> der </a:t>
                      </a:r>
                      <a:r>
                        <a:rPr lang="en-US" b="1" dirty="0" err="1" smtClean="0"/>
                        <a:t>Verbindlichkeit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sprachliche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Realisationen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Beispiele</a:t>
                      </a:r>
                      <a:endParaRPr lang="en-US" b="1" dirty="0"/>
                    </a:p>
                  </a:txBody>
                  <a:tcPr/>
                </a:tc>
              </a:tr>
              <a:tr h="1443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restriktive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r>
                        <a:rPr lang="en-US" b="1" dirty="0" smtClean="0"/>
                        <a:t>ERLAUBNIS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können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notfalls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dürfen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nur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möglich</a:t>
                      </a:r>
                      <a:r>
                        <a:rPr lang="en-US" dirty="0" smtClean="0"/>
                        <a:t> + [</a:t>
                      </a:r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Das </a:t>
                      </a:r>
                      <a:r>
                        <a:rPr lang="en-US" i="1" dirty="0" err="1" smtClean="0"/>
                        <a:t>Gerät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kann</a:t>
                      </a:r>
                      <a:r>
                        <a:rPr lang="en-US" i="1" dirty="0" smtClean="0"/>
                        <a:t> (</a:t>
                      </a:r>
                      <a:r>
                        <a:rPr lang="en-US" i="1" dirty="0" err="1" smtClean="0"/>
                        <a:t>notfalls</a:t>
                      </a:r>
                      <a:r>
                        <a:rPr lang="en-US" i="1" dirty="0" smtClean="0"/>
                        <a:t>) </a:t>
                      </a:r>
                      <a:r>
                        <a:rPr lang="en-US" i="1" dirty="0" err="1" smtClean="0"/>
                        <a:t>ausgeschaltet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werden</a:t>
                      </a:r>
                      <a:r>
                        <a:rPr lang="en-US" i="1" dirty="0" smtClean="0"/>
                        <a:t>.</a:t>
                      </a:r>
                    </a:p>
                    <a:p>
                      <a:r>
                        <a:rPr lang="en-US" i="1" dirty="0" smtClean="0"/>
                        <a:t>Das </a:t>
                      </a:r>
                      <a:r>
                        <a:rPr lang="en-US" i="1" dirty="0" err="1" smtClean="0"/>
                        <a:t>Gerät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darf</a:t>
                      </a:r>
                      <a:r>
                        <a:rPr lang="en-US" i="1" dirty="0" smtClean="0"/>
                        <a:t> (</a:t>
                      </a:r>
                      <a:r>
                        <a:rPr lang="en-US" i="1" dirty="0" err="1" smtClean="0"/>
                        <a:t>nur</a:t>
                      </a:r>
                      <a:r>
                        <a:rPr lang="en-US" i="1" dirty="0" smtClean="0"/>
                        <a:t> in </a:t>
                      </a:r>
                      <a:r>
                        <a:rPr lang="en-US" i="1" dirty="0" err="1" smtClean="0"/>
                        <a:t>Ausnahmefällen</a:t>
                      </a:r>
                      <a:r>
                        <a:rPr lang="en-US" i="1" dirty="0" smtClean="0"/>
                        <a:t>)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ausgeschaltet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werden</a:t>
                      </a:r>
                      <a:r>
                        <a:rPr lang="en-US" i="1" baseline="0" dirty="0" smtClean="0"/>
                        <a:t>.</a:t>
                      </a:r>
                    </a:p>
                    <a:p>
                      <a:r>
                        <a:rPr lang="en-US" i="1" baseline="0" dirty="0" err="1" smtClean="0"/>
                        <a:t>Es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ist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möglich</a:t>
                      </a:r>
                      <a:r>
                        <a:rPr lang="en-US" i="1" baseline="0" dirty="0" smtClean="0"/>
                        <a:t>, den </a:t>
                      </a:r>
                      <a:r>
                        <a:rPr lang="en-US" i="1" baseline="0" dirty="0" err="1" smtClean="0"/>
                        <a:t>Schalterdeckel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zu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verschließen</a:t>
                      </a:r>
                      <a:r>
                        <a:rPr lang="en-US" i="1" baseline="0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</a:tr>
              <a:tr h="19846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MÖGLICHKEIT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können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ggf</a:t>
                      </a:r>
                      <a:r>
                        <a:rPr lang="en-US" dirty="0" smtClean="0"/>
                        <a:t>.)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ist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ggf</a:t>
                      </a:r>
                      <a:r>
                        <a:rPr lang="en-US" dirty="0" smtClean="0"/>
                        <a:t>.) </a:t>
                      </a:r>
                      <a:r>
                        <a:rPr lang="en-US" dirty="0" err="1" smtClean="0"/>
                        <a:t>möglich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… </a:t>
                      </a:r>
                      <a:r>
                        <a:rPr lang="en-US" dirty="0" err="1" smtClean="0"/>
                        <a:t>läßt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sich</a:t>
                      </a:r>
                      <a:r>
                        <a:rPr lang="en-US" dirty="0" smtClean="0"/>
                        <a:t> …</a:t>
                      </a:r>
                    </a:p>
                    <a:p>
                      <a:r>
                        <a:rPr lang="en-US" dirty="0" smtClean="0"/>
                        <a:t>… </a:t>
                      </a:r>
                      <a:r>
                        <a:rPr lang="en-US" dirty="0" err="1" smtClean="0"/>
                        <a:t>sind</a:t>
                      </a:r>
                      <a:r>
                        <a:rPr lang="en-US" dirty="0" smtClean="0"/>
                        <a:t> + [</a:t>
                      </a:r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]/</a:t>
                      </a:r>
                      <a:r>
                        <a:rPr lang="en-US" dirty="0" err="1" smtClean="0"/>
                        <a:t>Adv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Sie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können</a:t>
                      </a:r>
                      <a:r>
                        <a:rPr lang="en-US" i="1" dirty="0" smtClean="0"/>
                        <a:t> die </a:t>
                      </a:r>
                      <a:r>
                        <a:rPr lang="en-US" i="1" dirty="0" err="1" smtClean="0"/>
                        <a:t>Datei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löschen</a:t>
                      </a:r>
                      <a:r>
                        <a:rPr lang="en-US" i="1" dirty="0" smtClean="0"/>
                        <a:t>.</a:t>
                      </a:r>
                    </a:p>
                    <a:p>
                      <a:r>
                        <a:rPr lang="en-US" i="1" dirty="0" smtClean="0"/>
                        <a:t>Die </a:t>
                      </a:r>
                      <a:r>
                        <a:rPr lang="en-US" i="1" dirty="0" err="1" smtClean="0"/>
                        <a:t>Dateien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können</a:t>
                      </a:r>
                      <a:r>
                        <a:rPr lang="en-US" i="1" baseline="0" dirty="0" smtClean="0"/>
                        <a:t> (</a:t>
                      </a:r>
                      <a:r>
                        <a:rPr lang="en-US" i="1" baseline="0" dirty="0" err="1" smtClean="0"/>
                        <a:t>ggf</a:t>
                      </a:r>
                      <a:r>
                        <a:rPr lang="en-US" i="1" baseline="0" dirty="0" smtClean="0"/>
                        <a:t>.) </a:t>
                      </a:r>
                      <a:r>
                        <a:rPr lang="en-US" i="1" baseline="0" dirty="0" err="1" smtClean="0"/>
                        <a:t>gelesen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werden</a:t>
                      </a:r>
                      <a:r>
                        <a:rPr lang="en-US" i="1" baseline="0" dirty="0" smtClean="0"/>
                        <a:t>.</a:t>
                      </a:r>
                    </a:p>
                    <a:p>
                      <a:endParaRPr lang="en-US" i="1" baseline="0" dirty="0" smtClean="0"/>
                    </a:p>
                    <a:p>
                      <a:r>
                        <a:rPr lang="en-US" i="1" dirty="0" err="1" smtClean="0"/>
                        <a:t>Es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ist</a:t>
                      </a:r>
                      <a:r>
                        <a:rPr lang="en-US" i="1" dirty="0" smtClean="0"/>
                        <a:t> (</a:t>
                      </a:r>
                      <a:r>
                        <a:rPr lang="en-US" i="1" dirty="0" err="1" smtClean="0"/>
                        <a:t>ggf</a:t>
                      </a:r>
                      <a:r>
                        <a:rPr lang="en-US" i="1" dirty="0" smtClean="0"/>
                        <a:t>.)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möglich</a:t>
                      </a:r>
                      <a:r>
                        <a:rPr lang="en-US" i="1" baseline="0" dirty="0" smtClean="0"/>
                        <a:t>, die </a:t>
                      </a:r>
                      <a:r>
                        <a:rPr lang="en-US" i="1" baseline="0" dirty="0" err="1" smtClean="0"/>
                        <a:t>Datei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zu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löschen</a:t>
                      </a:r>
                      <a:r>
                        <a:rPr lang="en-US" i="1" baseline="0" dirty="0" smtClean="0"/>
                        <a:t>.</a:t>
                      </a:r>
                      <a:endParaRPr lang="en-US" i="1" dirty="0" smtClean="0"/>
                    </a:p>
                    <a:p>
                      <a:endParaRPr lang="en-US" i="1" dirty="0" smtClean="0"/>
                    </a:p>
                    <a:p>
                      <a:r>
                        <a:rPr lang="en-US" i="1" dirty="0" smtClean="0"/>
                        <a:t>Die </a:t>
                      </a:r>
                      <a:r>
                        <a:rPr lang="en-US" i="1" dirty="0" err="1" smtClean="0"/>
                        <a:t>Hintergrunddatei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läßt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sich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auflisten</a:t>
                      </a:r>
                      <a:r>
                        <a:rPr lang="en-US" i="1" baseline="0" dirty="0" smtClean="0"/>
                        <a:t>.</a:t>
                      </a:r>
                    </a:p>
                    <a:p>
                      <a:r>
                        <a:rPr lang="en-US" i="1" baseline="0" dirty="0" smtClean="0"/>
                        <a:t>Die </a:t>
                      </a:r>
                      <a:r>
                        <a:rPr lang="en-US" i="1" baseline="0" dirty="0" err="1" smtClean="0"/>
                        <a:t>Dateien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sind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auflistbar</a:t>
                      </a:r>
                      <a:r>
                        <a:rPr lang="en-US" i="1" baseline="0" dirty="0" smtClean="0"/>
                        <a:t>.</a:t>
                      </a:r>
                      <a:endParaRPr lang="en-US" i="1" dirty="0" smtClean="0"/>
                    </a:p>
                  </a:txBody>
                  <a:tcPr/>
                </a:tc>
              </a:tr>
              <a:tr h="11727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EMPFEHLUNG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sollte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möglichst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err="1" smtClean="0"/>
                        <a:t>Konj</a:t>
                      </a:r>
                      <a:r>
                        <a:rPr lang="en-US" baseline="0" dirty="0" smtClean="0"/>
                        <a:t>. II</a:t>
                      </a:r>
                    </a:p>
                    <a:p>
                      <a:r>
                        <a:rPr lang="en-US" baseline="0" dirty="0" smtClean="0"/>
                        <a:t>… </a:t>
                      </a:r>
                      <a:r>
                        <a:rPr lang="en-US" baseline="0" dirty="0" err="1" smtClean="0"/>
                        <a:t>ist</a:t>
                      </a:r>
                      <a:r>
                        <a:rPr lang="en-US" baseline="0" dirty="0" smtClean="0"/>
                        <a:t> am </a:t>
                      </a:r>
                      <a:r>
                        <a:rPr lang="en-US" baseline="0" dirty="0" err="1" smtClean="0"/>
                        <a:t>besten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… </a:t>
                      </a:r>
                      <a:r>
                        <a:rPr lang="en-US" baseline="0" dirty="0" err="1" smtClean="0"/>
                        <a:t>empfiehlt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Das </a:t>
                      </a:r>
                      <a:r>
                        <a:rPr lang="en-US" i="1" dirty="0" err="1" smtClean="0"/>
                        <a:t>Passwort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sollte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monatlich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geändert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werden</a:t>
                      </a:r>
                      <a:r>
                        <a:rPr lang="en-US" i="1" dirty="0" smtClean="0"/>
                        <a:t>.</a:t>
                      </a:r>
                    </a:p>
                    <a:p>
                      <a:endParaRPr lang="en-US" i="1" dirty="0" smtClean="0"/>
                    </a:p>
                    <a:p>
                      <a:r>
                        <a:rPr lang="en-US" i="1" dirty="0" err="1" smtClean="0"/>
                        <a:t>Es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empfiehlt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sich</a:t>
                      </a:r>
                      <a:r>
                        <a:rPr lang="en-US" i="1" dirty="0" smtClean="0"/>
                        <a:t>, das </a:t>
                      </a:r>
                      <a:r>
                        <a:rPr lang="en-US" i="1" dirty="0" err="1" smtClean="0"/>
                        <a:t>Passwort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monatlich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zu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ändern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36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-33514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Kausale / Konsekutive </a:t>
            </a:r>
            <a:r>
              <a:rPr lang="de-DE" b="1" dirty="0" smtClean="0"/>
              <a:t>Begründung-1</a:t>
            </a:r>
            <a:endParaRPr lang="el-GR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210940"/>
              </p:ext>
            </p:extLst>
          </p:nvPr>
        </p:nvGraphicFramePr>
        <p:xfrm>
          <a:off x="179512" y="980728"/>
          <a:ext cx="878497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207"/>
                <a:gridCol w="7204769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Konjunktion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Bedeutung</a:t>
                      </a:r>
                      <a:r>
                        <a:rPr lang="en-US" sz="2000" b="1" dirty="0" smtClean="0"/>
                        <a:t> und </a:t>
                      </a:r>
                      <a:r>
                        <a:rPr lang="en-US" sz="2000" b="1" dirty="0" err="1" smtClean="0"/>
                        <a:t>Beispiele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durch</a:t>
                      </a:r>
                      <a:r>
                        <a:rPr lang="en-US" sz="2000" dirty="0" smtClean="0"/>
                        <a:t> …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/>
                        <a:t>da …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weil</a:t>
                      </a:r>
                      <a:r>
                        <a:rPr lang="en-US" sz="2000" dirty="0" smtClean="0"/>
                        <a:t> …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/>
                        <a:t>so </a:t>
                      </a:r>
                      <a:r>
                        <a:rPr lang="en-US" sz="2000" dirty="0" err="1" smtClean="0"/>
                        <a:t>daß</a:t>
                      </a:r>
                      <a:r>
                        <a:rPr lang="en-US" sz="2000" dirty="0" smtClean="0"/>
                        <a:t> 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err="1" smtClean="0"/>
                        <a:t>kausale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bzw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konsekutive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Begründung</a:t>
                      </a:r>
                      <a:endParaRPr lang="en-US" sz="2000" baseline="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baseline="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baseline="0" dirty="0" smtClean="0"/>
                        <a:t>HS         +         BEGRÜNDUNG</a:t>
                      </a:r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r>
                        <a:rPr lang="en-US" sz="2000" b="0" baseline="0" dirty="0" smtClean="0"/>
                        <a:t>(126A)  (AB)   </a:t>
                      </a:r>
                      <a:r>
                        <a:rPr lang="en-US" sz="2000" b="0" i="1" baseline="0" dirty="0" smtClean="0"/>
                        <a:t>Das </a:t>
                      </a:r>
                      <a:r>
                        <a:rPr lang="en-US" sz="2000" b="0" i="1" baseline="0" dirty="0" err="1" smtClean="0"/>
                        <a:t>Gerät</a:t>
                      </a:r>
                      <a:r>
                        <a:rPr lang="en-US" sz="2000" b="0" i="1" baseline="0" dirty="0" smtClean="0"/>
                        <a:t> ist </a:t>
                      </a:r>
                      <a:r>
                        <a:rPr lang="en-US" sz="2000" b="0" i="1" baseline="0" dirty="0" err="1" smtClean="0"/>
                        <a:t>blockiert</a:t>
                      </a:r>
                      <a:r>
                        <a:rPr lang="en-US" sz="2000" b="0" i="1" baseline="0" dirty="0" smtClean="0"/>
                        <a:t>, </a:t>
                      </a:r>
                      <a:r>
                        <a:rPr lang="en-US" sz="2000" b="0" i="1" baseline="0" dirty="0" err="1" smtClean="0"/>
                        <a:t>weil</a:t>
                      </a:r>
                      <a:r>
                        <a:rPr lang="en-US" sz="2000" b="0" i="1" baseline="0" dirty="0" smtClean="0"/>
                        <a:t> die </a:t>
                      </a:r>
                      <a:r>
                        <a:rPr lang="en-US" sz="2000" b="0" i="1" baseline="0" dirty="0" err="1" smtClean="0"/>
                        <a:t>Anzeige</a:t>
                      </a:r>
                      <a:r>
                        <a:rPr lang="en-US" sz="2000" b="0" i="1" baseline="0" dirty="0" smtClean="0"/>
                        <a:t> auf </a:t>
                      </a:r>
                      <a:r>
                        <a:rPr lang="en-US" sz="2000" b="0" i="1" baseline="0" dirty="0" smtClean="0"/>
                        <a:t>“</a:t>
                      </a:r>
                      <a:r>
                        <a:rPr lang="en-US" sz="2000" b="0" i="1" baseline="0" dirty="0" err="1" smtClean="0"/>
                        <a:t>Ø</a:t>
                      </a:r>
                      <a:r>
                        <a:rPr lang="en-US" sz="2000" b="0" i="1" baseline="0" dirty="0" smtClean="0"/>
                        <a:t>” </a:t>
                      </a:r>
                      <a:r>
                        <a:rPr lang="en-US" sz="2000" b="0" i="1" baseline="0" dirty="0" err="1" smtClean="0"/>
                        <a:t>steht</a:t>
                      </a:r>
                      <a:r>
                        <a:rPr lang="en-US" sz="2000" b="0" i="1" baseline="0" dirty="0" smtClean="0"/>
                        <a:t>.</a:t>
                      </a:r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r>
                        <a:rPr lang="en-US" sz="2000" b="0" dirty="0" smtClean="0"/>
                        <a:t>                        </a:t>
                      </a:r>
                      <a:r>
                        <a:rPr lang="en-US" sz="2000" b="0" spc="300" dirty="0" smtClean="0"/>
                        <a:t> The</a:t>
                      </a:r>
                      <a:r>
                        <a:rPr lang="en-US" sz="2000" b="0" spc="300" baseline="0" dirty="0" smtClean="0"/>
                        <a:t> device is blocked because the display is on </a:t>
                      </a:r>
                      <a:r>
                        <a:rPr lang="en-US" sz="2000" b="0" spc="300" baseline="0" dirty="0" smtClean="0"/>
                        <a:t>“</a:t>
                      </a:r>
                      <a:r>
                        <a:rPr lang="en-US" sz="2000" b="0" spc="300" baseline="0" dirty="0" err="1" smtClean="0"/>
                        <a:t>Ø</a:t>
                      </a:r>
                      <a:r>
                        <a:rPr lang="en-US" sz="2000" b="0" spc="300" baseline="0" dirty="0" smtClean="0"/>
                        <a:t>”</a:t>
                      </a:r>
                      <a:r>
                        <a:rPr lang="en-US" sz="2000" b="0" spc="300" baseline="0" dirty="0" smtClean="0"/>
                        <a:t>.</a:t>
                      </a:r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r>
                        <a:rPr lang="en-US" sz="2000" b="0" baseline="0" dirty="0" smtClean="0"/>
                        <a:t>(126)     (AB)   </a:t>
                      </a:r>
                      <a:r>
                        <a:rPr lang="en-US" sz="2000" b="0" i="1" baseline="0" dirty="0" err="1" smtClean="0"/>
                        <a:t>Gerät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blockiert</a:t>
                      </a:r>
                      <a:r>
                        <a:rPr lang="en-US" sz="2000" b="0" i="1" baseline="0" dirty="0" smtClean="0"/>
                        <a:t>: </a:t>
                      </a:r>
                      <a:r>
                        <a:rPr lang="en-US" sz="2000" b="0" i="1" baseline="0" dirty="0" err="1" smtClean="0"/>
                        <a:t>Anzeige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steht</a:t>
                      </a:r>
                      <a:r>
                        <a:rPr lang="en-US" sz="2000" b="0" i="1" baseline="0" dirty="0" smtClean="0"/>
                        <a:t> auf </a:t>
                      </a:r>
                      <a:r>
                        <a:rPr lang="en-US" sz="2000" b="0" i="1" baseline="0" dirty="0" smtClean="0"/>
                        <a:t>“</a:t>
                      </a:r>
                      <a:r>
                        <a:rPr lang="en-US" sz="2000" b="0" i="1" baseline="0" dirty="0" err="1" smtClean="0"/>
                        <a:t>Ø</a:t>
                      </a:r>
                      <a:r>
                        <a:rPr lang="en-US" sz="2000" b="0" i="1" baseline="0" dirty="0" smtClean="0"/>
                        <a:t>”</a:t>
                      </a:r>
                      <a:r>
                        <a:rPr lang="en-US" sz="2000" b="0" i="1" baseline="0" dirty="0" smtClean="0"/>
                        <a:t>.</a:t>
                      </a:r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r>
                        <a:rPr lang="en-US" sz="2000" b="0" baseline="0" dirty="0" smtClean="0"/>
                        <a:t>                         </a:t>
                      </a:r>
                      <a:r>
                        <a:rPr lang="en-US" sz="2000" b="1" baseline="0" dirty="0" smtClean="0"/>
                        <a:t>No interpretations. Phrasal analysis!</a:t>
                      </a:r>
                      <a:endParaRPr lang="en-US" sz="2000" b="0" baseline="0" dirty="0" smtClean="0"/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r>
                        <a:rPr lang="en-US" sz="2000" b="0" baseline="0" dirty="0" smtClean="0"/>
                        <a:t>                 </a:t>
                      </a:r>
                      <a:r>
                        <a:rPr lang="en-US" sz="1800" b="0" spc="300" baseline="0" dirty="0" smtClean="0"/>
                        <a:t>   </a:t>
                      </a:r>
                      <a:r>
                        <a:rPr lang="en-US" sz="2000" b="0" spc="300" baseline="0" dirty="0" smtClean="0"/>
                        <a:t>  ⎥ Device blocked⎥ : ⎥ display get up </a:t>
                      </a:r>
                      <a:r>
                        <a:rPr lang="en-US" sz="2000" b="0" spc="300" baseline="0" dirty="0" smtClean="0"/>
                        <a:t>“</a:t>
                      </a:r>
                      <a:r>
                        <a:rPr lang="en-US" sz="2000" b="0" spc="300" baseline="0" dirty="0" err="1" smtClean="0"/>
                        <a:t>Ø</a:t>
                      </a:r>
                      <a:r>
                        <a:rPr lang="en-US" sz="2000" b="0" spc="300" baseline="0" dirty="0" smtClean="0"/>
                        <a:t>”</a:t>
                      </a:r>
                      <a:r>
                        <a:rPr lang="en-US" sz="2000" b="0" spc="300" baseline="0" dirty="0" smtClean="0"/>
                        <a:t>⎥ . ⎥</a:t>
                      </a:r>
                    </a:p>
                    <a:p>
                      <a:pPr marL="1436688" indent="-1436688">
                        <a:lnSpc>
                          <a:spcPct val="120000"/>
                        </a:lnSpc>
                      </a:pP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0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Kausale</a:t>
            </a:r>
            <a:r>
              <a:rPr lang="en-US" b="1" dirty="0" smtClean="0"/>
              <a:t> / </a:t>
            </a:r>
            <a:r>
              <a:rPr lang="en-US" b="1" dirty="0" err="1" smtClean="0"/>
              <a:t>Konsekutive</a:t>
            </a:r>
            <a:r>
              <a:rPr lang="en-US" b="1" dirty="0" smtClean="0"/>
              <a:t> Begründung-2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228774"/>
              </p:ext>
            </p:extLst>
          </p:nvPr>
        </p:nvGraphicFramePr>
        <p:xfrm>
          <a:off x="251520" y="836712"/>
          <a:ext cx="8441630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88"/>
                <a:gridCol w="68125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/>
                        <a:t>Konjunktion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/>
                        <a:t>Bedeutung</a:t>
                      </a:r>
                      <a:r>
                        <a:rPr lang="en-US" sz="2000" b="1" dirty="0" smtClean="0"/>
                        <a:t> und </a:t>
                      </a:r>
                      <a:r>
                        <a:rPr lang="en-US" sz="2000" b="1" dirty="0" err="1" smtClean="0"/>
                        <a:t>Beispiele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indem</a:t>
                      </a: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je</a:t>
                      </a:r>
                      <a:r>
                        <a:rPr lang="en-US" sz="2000" baseline="0" dirty="0" smtClean="0"/>
                        <a:t> … </a:t>
                      </a:r>
                      <a:r>
                        <a:rPr lang="en-US" sz="2000" baseline="0" dirty="0" err="1" smtClean="0"/>
                        <a:t>desto</a:t>
                      </a:r>
                      <a:endParaRPr lang="en-US" sz="2000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aseline="0" dirty="0" smtClean="0"/>
                        <a:t>je … um so</a:t>
                      </a: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Modalgefüge</a:t>
                      </a:r>
                      <a:r>
                        <a:rPr lang="en-US" sz="2000" dirty="0" smtClean="0"/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/>
                        <a:t>HS          +</a:t>
                      </a:r>
                      <a:r>
                        <a:rPr lang="en-US" sz="2000" b="1" baseline="0" dirty="0" smtClean="0"/>
                        <a:t>           MITTEL, BEGLEITUMSTÄNDE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(127A)   (AB)      </a:t>
                      </a:r>
                      <a:r>
                        <a:rPr lang="en-US" sz="2000" b="0" i="1" baseline="0" dirty="0" smtClean="0"/>
                        <a:t>A </a:t>
                      </a:r>
                      <a:r>
                        <a:rPr lang="en-US" sz="2000" b="0" i="1" baseline="0" dirty="0" err="1" smtClean="0"/>
                        <a:t>steuert</a:t>
                      </a:r>
                      <a:r>
                        <a:rPr lang="en-US" sz="2000" b="0" i="1" baseline="0" dirty="0" smtClean="0"/>
                        <a:t> B: </a:t>
                      </a:r>
                      <a:r>
                        <a:rPr lang="en-US" sz="2000" b="0" i="1" baseline="0" dirty="0" err="1" smtClean="0"/>
                        <a:t>indem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er</a:t>
                      </a:r>
                      <a:r>
                        <a:rPr lang="en-US" sz="2000" b="0" i="1" baseline="0" dirty="0" smtClean="0"/>
                        <a:t> den </a:t>
                      </a:r>
                      <a:r>
                        <a:rPr lang="en-US" sz="2000" b="0" i="1" baseline="0" dirty="0" err="1" smtClean="0"/>
                        <a:t>Magneten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anzieht</a:t>
                      </a:r>
                      <a:r>
                        <a:rPr lang="en-US" sz="2000" b="0" i="1" baseline="0" dirty="0" smtClean="0"/>
                        <a:t>.</a:t>
                      </a:r>
                    </a:p>
                    <a:p>
                      <a:pPr marL="1620838" indent="-1620838"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                             </a:t>
                      </a:r>
                      <a:r>
                        <a:rPr lang="en-US" sz="2000" b="0" spc="300" baseline="0" dirty="0" smtClean="0"/>
                        <a:t>A </a:t>
                      </a:r>
                      <a:r>
                        <a:rPr lang="en-US" sz="2000" b="0" spc="300" baseline="0" dirty="0" err="1" smtClean="0"/>
                        <a:t>controlls</a:t>
                      </a:r>
                      <a:r>
                        <a:rPr lang="en-US" sz="2000" b="0" spc="300" baseline="0" dirty="0" smtClean="0"/>
                        <a:t> B when it attracts the  magnet.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baseline="0" dirty="0" err="1" smtClean="0"/>
                        <a:t>Modalgefüge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mit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Komparativ</a:t>
                      </a:r>
                      <a:r>
                        <a:rPr lang="en-US" sz="2000" b="0" baseline="0" dirty="0" smtClean="0"/>
                        <a:t> (-</a:t>
                      </a:r>
                      <a:r>
                        <a:rPr lang="en-US" sz="2000" b="0" baseline="0" dirty="0" err="1" smtClean="0"/>
                        <a:t>proportionale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Konjunktionen</a:t>
                      </a:r>
                      <a:r>
                        <a:rPr lang="en-US" sz="2000" b="0" baseline="0" dirty="0" smtClean="0"/>
                        <a:t>, die </a:t>
                      </a:r>
                      <a:r>
                        <a:rPr lang="en-US" sz="2000" b="0" baseline="0" dirty="0" err="1" smtClean="0"/>
                        <a:t>zur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Kennzeichnung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eines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gleichbleibenden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Verhältnisses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dienen</a:t>
                      </a:r>
                      <a:r>
                        <a:rPr lang="en-US" sz="2000" b="0" baseline="0" dirty="0" smtClean="0"/>
                        <a:t>):</a:t>
                      </a:r>
                    </a:p>
                    <a:p>
                      <a:pPr marL="1620838" indent="-1620838"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(127b)   (AB)      </a:t>
                      </a:r>
                      <a:r>
                        <a:rPr lang="en-US" sz="2000" b="0" i="1" baseline="0" dirty="0" smtClean="0"/>
                        <a:t>Je </a:t>
                      </a:r>
                      <a:r>
                        <a:rPr lang="en-US" sz="2000" b="0" i="1" baseline="0" dirty="0" err="1" smtClean="0"/>
                        <a:t>höher</a:t>
                      </a:r>
                      <a:r>
                        <a:rPr lang="en-US" sz="2000" b="0" i="1" baseline="0" dirty="0" smtClean="0"/>
                        <a:t> die </a:t>
                      </a:r>
                      <a:r>
                        <a:rPr lang="en-US" sz="2000" b="0" i="1" baseline="0" dirty="0" err="1" smtClean="0"/>
                        <a:t>Basistemperatur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ist</a:t>
                      </a:r>
                      <a:r>
                        <a:rPr lang="en-US" sz="2000" b="0" i="1" baseline="0" dirty="0" smtClean="0"/>
                        <a:t>, </a:t>
                      </a:r>
                      <a:r>
                        <a:rPr lang="en-US" sz="2000" b="0" i="1" baseline="0" dirty="0" err="1" smtClean="0"/>
                        <a:t>desto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niedriger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ist</a:t>
                      </a:r>
                      <a:r>
                        <a:rPr lang="en-US" sz="2000" b="0" i="1" baseline="0" dirty="0" smtClean="0"/>
                        <a:t> der </a:t>
                      </a:r>
                      <a:r>
                        <a:rPr lang="en-US" sz="2000" b="0" i="1" baseline="0" dirty="0" err="1" smtClean="0"/>
                        <a:t>Stromverbrauch</a:t>
                      </a:r>
                      <a:r>
                        <a:rPr lang="en-US" sz="2000" b="0" i="1" baseline="0" dirty="0" smtClean="0"/>
                        <a:t>.</a:t>
                      </a:r>
                    </a:p>
                    <a:p>
                      <a:pPr marL="1620838" indent="-1620838"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                            </a:t>
                      </a:r>
                      <a:r>
                        <a:rPr lang="en-US" sz="2000" b="1" baseline="0" dirty="0" smtClean="0"/>
                        <a:t>No interpretations. Phrasal analysis!</a:t>
                      </a:r>
                    </a:p>
                    <a:p>
                      <a:pPr marL="1620838" marR="0" indent="-1620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                       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spc="300" baseline="0" dirty="0" smtClean="0">
                          <a:solidFill>
                            <a:schemeClr val="tx1"/>
                          </a:solidFill>
                        </a:rPr>
                        <a:t> ⎥ The high ⎥ basic temperature ⎥ the ⎥ low⎥ is⎥ power consumption⎥ .</a:t>
                      </a:r>
                      <a:r>
                        <a:rPr lang="en-US" sz="1900" b="1" spc="300" baseline="0" dirty="0" smtClean="0">
                          <a:solidFill>
                            <a:schemeClr val="tx1"/>
                          </a:solidFill>
                        </a:rPr>
                        <a:t> ⎥</a:t>
                      </a:r>
                    </a:p>
                    <a:p>
                      <a:pPr marL="1620838" indent="-1620838"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(127c)    (AB)     </a:t>
                      </a:r>
                      <a:r>
                        <a:rPr lang="en-US" sz="2000" b="0" i="1" baseline="0" dirty="0" err="1" smtClean="0"/>
                        <a:t>Basistemperatur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steigt</a:t>
                      </a:r>
                      <a:r>
                        <a:rPr lang="en-US" sz="2000" b="0" i="1" baseline="0" dirty="0" smtClean="0"/>
                        <a:t>: </a:t>
                      </a:r>
                      <a:r>
                        <a:rPr lang="en-US" sz="2000" b="0" i="1" baseline="0" dirty="0" err="1" smtClean="0"/>
                        <a:t>Stromverbrauch</a:t>
                      </a:r>
                      <a:r>
                        <a:rPr lang="en-US" sz="2000" b="0" i="1" baseline="0" dirty="0" smtClean="0"/>
                        <a:t> </a:t>
                      </a:r>
                      <a:r>
                        <a:rPr lang="en-US" sz="2000" b="0" i="1" baseline="0" dirty="0" err="1" smtClean="0"/>
                        <a:t>sinkt</a:t>
                      </a:r>
                      <a:r>
                        <a:rPr lang="en-US" sz="2000" b="0" i="1" baseline="0" dirty="0" smtClean="0"/>
                        <a:t>.</a:t>
                      </a:r>
                    </a:p>
                    <a:p>
                      <a:pPr marL="1620838" indent="-1620838">
                        <a:lnSpc>
                          <a:spcPct val="100000"/>
                        </a:lnSpc>
                      </a:pPr>
                      <a:r>
                        <a:rPr lang="en-US" sz="2000" b="0" baseline="0" dirty="0" smtClean="0"/>
                        <a:t>                            </a:t>
                      </a:r>
                      <a:r>
                        <a:rPr lang="en-US" sz="2000" b="0" spc="300" baseline="0" dirty="0" smtClean="0"/>
                        <a:t>Basic temperature increases: power consumption sinks.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73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Konsekutiv - / Finalzusammenhang</a:t>
            </a:r>
            <a:endParaRPr lang="el-GR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34038"/>
              </p:ext>
            </p:extLst>
          </p:nvPr>
        </p:nvGraphicFramePr>
        <p:xfrm>
          <a:off x="395536" y="1412776"/>
          <a:ext cx="8428930" cy="478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98"/>
                <a:gridCol w="6433532"/>
              </a:tblGrid>
              <a:tr h="847523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Konjunktion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Bedeutung</a:t>
                      </a:r>
                      <a:r>
                        <a:rPr lang="en-US" sz="2000" b="1" dirty="0" smtClean="0"/>
                        <a:t> und </a:t>
                      </a:r>
                      <a:r>
                        <a:rPr lang="en-US" sz="2000" b="1" dirty="0" err="1" smtClean="0"/>
                        <a:t>Beispiele</a:t>
                      </a:r>
                      <a:endParaRPr lang="en-US" sz="2000" b="1" dirty="0"/>
                    </a:p>
                  </a:txBody>
                  <a:tcPr/>
                </a:tc>
              </a:tr>
              <a:tr h="37753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/>
                        <a:t>um … </a:t>
                      </a:r>
                      <a:r>
                        <a:rPr lang="en-US" sz="2000" dirty="0" err="1" smtClean="0"/>
                        <a:t>zu</a:t>
                      </a:r>
                      <a:endParaRPr lang="en-US" sz="20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/>
                        <a:t>um </a:t>
                      </a:r>
                      <a:r>
                        <a:rPr lang="en-US" sz="2000" dirty="0" err="1" smtClean="0"/>
                        <a:t>zu</a:t>
                      </a:r>
                      <a:r>
                        <a:rPr lang="en-US" sz="2000" dirty="0" smtClean="0"/>
                        <a:t> …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err="1" smtClean="0"/>
                        <a:t>damit</a:t>
                      </a:r>
                      <a:r>
                        <a:rPr lang="en-US" sz="2000" dirty="0" smtClean="0"/>
                        <a:t> …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err="1" smtClean="0"/>
                        <a:t>Konsekutiv</a:t>
                      </a:r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bzw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Finalzusammenhang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ZIEL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+        BEDINGUNG   (HS)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(128a)  (AB) 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Um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Datei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zu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sichern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müssen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 #S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eingeben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336675" indent="-1336675">
                        <a:lnSpc>
                          <a:spcPct val="120000"/>
                        </a:lnSpc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sz="2000" spc="300" baseline="0" dirty="0" smtClean="0">
                          <a:solidFill>
                            <a:schemeClr val="tx1"/>
                          </a:solidFill>
                        </a:rPr>
                        <a:t>   In order to secure file you must enter #S. </a:t>
                      </a:r>
                    </a:p>
                    <a:p>
                      <a:pPr marL="1336675" indent="-1336675">
                        <a:lnSpc>
                          <a:spcPct val="120000"/>
                        </a:lnSpc>
                      </a:pPr>
                      <a:r>
                        <a:rPr lang="en-US" sz="2000" spc="0" baseline="0" dirty="0" smtClean="0">
                          <a:solidFill>
                            <a:schemeClr val="tx1"/>
                          </a:solidFill>
                        </a:rPr>
                        <a:t>(128b)  (AB)  </a:t>
                      </a:r>
                      <a:r>
                        <a:rPr lang="en-US" sz="2000" i="1" spc="0" baseline="0" dirty="0" err="1" smtClean="0">
                          <a:solidFill>
                            <a:schemeClr val="tx1"/>
                          </a:solidFill>
                        </a:rPr>
                        <a:t>Datei</a:t>
                      </a:r>
                      <a:r>
                        <a:rPr lang="en-US" sz="2000" i="1" spc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spc="0" baseline="0" dirty="0" err="1" smtClean="0">
                          <a:solidFill>
                            <a:schemeClr val="tx1"/>
                          </a:solidFill>
                        </a:rPr>
                        <a:t>sichern</a:t>
                      </a:r>
                      <a:r>
                        <a:rPr lang="en-US" sz="2000" i="1" spc="0" baseline="0" dirty="0" smtClean="0">
                          <a:solidFill>
                            <a:schemeClr val="tx1"/>
                          </a:solidFill>
                        </a:rPr>
                        <a:t>: #S </a:t>
                      </a:r>
                      <a:r>
                        <a:rPr lang="en-US" sz="2000" i="1" spc="0" baseline="0" dirty="0" err="1" smtClean="0">
                          <a:solidFill>
                            <a:schemeClr val="tx1"/>
                          </a:solidFill>
                        </a:rPr>
                        <a:t>eingeben</a:t>
                      </a:r>
                      <a:r>
                        <a:rPr lang="en-US" sz="2000" i="1" spc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336675" indent="-1336675">
                        <a:lnSpc>
                          <a:spcPct val="120000"/>
                        </a:lnSpc>
                      </a:pPr>
                      <a:r>
                        <a:rPr lang="en-US" sz="2000" spc="0" baseline="0" dirty="0" smtClean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sz="2000" spc="300" baseline="0" dirty="0" smtClean="0">
                          <a:solidFill>
                            <a:schemeClr val="tx1"/>
                          </a:solidFill>
                        </a:rPr>
                        <a:t>Secure file: enter #S.</a:t>
                      </a:r>
                      <a:endParaRPr lang="en-US" sz="2000" spc="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02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1733</Words>
  <Application>Microsoft Macintosh PowerPoint</Application>
  <PresentationFormat>On-screen Show (4:3)</PresentationFormat>
  <Paragraphs>329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Θέμα του Office</vt:lpstr>
      <vt:lpstr>Empirische Sprachforschung</vt:lpstr>
      <vt:lpstr>Leser bzw. Empfänger</vt:lpstr>
      <vt:lpstr>Sprechakte:  Handlungsanweisung, Sicherheitshinweis und Anlagebescheibung /Aussage zum Produkt</vt:lpstr>
      <vt:lpstr>Sprechakte</vt:lpstr>
      <vt:lpstr>Sprechakt: Vorschrift und Verbot</vt:lpstr>
      <vt:lpstr>Sprechakt: Erlaubnis, Möglichkeit und Empfehlung</vt:lpstr>
      <vt:lpstr>Kausale / Konsekutive Begründung-1</vt:lpstr>
      <vt:lpstr>Kausale / Konsekutive Begründung-2</vt:lpstr>
      <vt:lpstr>Konsekutiv - / Finalzusammenhang</vt:lpstr>
      <vt:lpstr>Grammatik</vt:lpstr>
      <vt:lpstr>Artikel-Ellipse </vt:lpstr>
      <vt:lpstr>Ellipsen</vt:lpstr>
      <vt:lpstr>Imperativisches Infinitiv </vt:lpstr>
      <vt:lpstr>Zustandspassiv und Vorgangspassiv </vt:lpstr>
      <vt:lpstr>Leser  bzw. Empfänger</vt:lpstr>
      <vt:lpstr>Literatur</vt:lpstr>
      <vt:lpstr>Beispiele </vt:lpstr>
      <vt:lpstr>PowerPoint Presentation</vt:lpstr>
      <vt:lpstr>PowerPoint Presentation</vt:lpstr>
      <vt:lpstr>PowerPoint Presentation</vt:lpstr>
      <vt:lpstr>Lustige Gebrauchsanweisungen!</vt:lpstr>
      <vt:lpstr>Beispiele-Diskussion</vt:lpstr>
      <vt:lpstr>Beispiele-Diskussion-2</vt:lpstr>
      <vt:lpstr>Beispiele-Diskussion-3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274</cp:revision>
  <dcterms:created xsi:type="dcterms:W3CDTF">2012-09-06T09:03:05Z</dcterms:created>
  <dcterms:modified xsi:type="dcterms:W3CDTF">2015-09-29T17:09:53Z</dcterms:modified>
</cp:coreProperties>
</file>