
<file path=[Content_Types].xml><?xml version="1.0" encoding="utf-8"?>
<Types xmlns="http://schemas.openxmlformats.org/package/2006/content-types">
  <Default Extension="xml" ContentType="application/xml"/>
  <Default Extension="wmf" ContentType="image/x-wmf"/>
  <Default Extension="jpg" ContentType="image/jpeg"/>
  <Default Extension="jpeg" ContentType="image/jpeg"/>
  <Default Extension="emf" ContentType="image/x-em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65" r:id="rId3"/>
    <p:sldId id="301" r:id="rId4"/>
    <p:sldId id="302" r:id="rId5"/>
    <p:sldId id="320" r:id="rId6"/>
    <p:sldId id="307" r:id="rId7"/>
    <p:sldId id="308" r:id="rId8"/>
    <p:sldId id="309" r:id="rId9"/>
    <p:sldId id="310" r:id="rId10"/>
    <p:sldId id="311" r:id="rId11"/>
    <p:sldId id="304" r:id="rId12"/>
    <p:sldId id="305" r:id="rId13"/>
    <p:sldId id="306" r:id="rId14"/>
    <p:sldId id="313" r:id="rId15"/>
    <p:sldId id="312" r:id="rId16"/>
    <p:sldId id="314" r:id="rId17"/>
    <p:sldId id="280" r:id="rId18"/>
    <p:sldId id="290" r:id="rId19"/>
    <p:sldId id="295" r:id="rId20"/>
    <p:sldId id="315" r:id="rId21"/>
    <p:sldId id="316" r:id="rId22"/>
    <p:sldId id="317" r:id="rId23"/>
    <p:sldId id="318" r:id="rId24"/>
    <p:sldId id="293" r:id="rId25"/>
    <p:sldId id="300" r:id="rId2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265"/>
            <p14:sldId id="301"/>
            <p14:sldId id="302"/>
            <p14:sldId id="320"/>
            <p14:sldId id="307"/>
            <p14:sldId id="308"/>
            <p14:sldId id="309"/>
            <p14:sldId id="310"/>
            <p14:sldId id="311"/>
            <p14:sldId id="304"/>
            <p14:sldId id="305"/>
            <p14:sldId id="306"/>
            <p14:sldId id="313"/>
            <p14:sldId id="312"/>
            <p14:sldId id="314"/>
            <p14:sldId id="280"/>
            <p14:sldId id="290"/>
            <p14:sldId id="295"/>
            <p14:sldId id="315"/>
            <p14:sldId id="316"/>
            <p14:sldId id="317"/>
            <p14:sldId id="318"/>
          </p14:sldIdLst>
        </p14:section>
        <p14:section name="Untitled Section" id="{0F1CB131-A6BD-43D0-B8D4-1F27CEF7A05E}">
          <p14:sldIdLst>
            <p14:sldId id="293"/>
            <p14:sldId id="300"/>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p:scale>
          <a:sx n="121" d="100"/>
          <a:sy n="121" d="100"/>
        </p:scale>
        <p:origin x="-376" y="-88"/>
      </p:cViewPr>
      <p:guideLst>
        <p:guide orient="horz" pos="1162"/>
        <p:guide pos="3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11/14/15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1187057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2947138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EMPIRISCHE SPRACHFORSCHUNG</a:t>
            </a:r>
            <a:endParaRPr lang="en-US" sz="1000" dirty="0" smtClean="0">
              <a:solidFill>
                <a:schemeClr val="accent1"/>
              </a:solidFill>
            </a:endParaRPr>
          </a:p>
          <a:p>
            <a:pPr fontAlgn="auto">
              <a:spcBef>
                <a:spcPts val="0"/>
              </a:spcBef>
              <a:spcAft>
                <a:spcPts val="0"/>
              </a:spcAft>
              <a:defRPr/>
            </a:pPr>
            <a:r>
              <a:rPr lang="en-US" sz="1000" dirty="0" smtClean="0">
                <a:solidFill>
                  <a:schemeClr val="accent1"/>
                </a:solidFill>
              </a:rPr>
              <a:t>WISSENSCHAFTLICHE TEXTE –STRUKTUR UND TERMINOLOGIE</a:t>
            </a:r>
            <a:endParaRPr lang="en-US" sz="1000" dirty="0">
              <a:solidFill>
                <a:schemeClr val="accent1"/>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EMPIRISCHE SPRACHFORSCHUNG</a:t>
            </a:r>
            <a:endParaRPr lang="en-US" sz="1000" dirty="0" smtClean="0">
              <a:solidFill>
                <a:schemeClr val="accent1"/>
              </a:solidFill>
            </a:endParaRPr>
          </a:p>
          <a:p>
            <a:pPr fontAlgn="auto">
              <a:spcBef>
                <a:spcPts val="0"/>
              </a:spcBef>
              <a:spcAft>
                <a:spcPts val="0"/>
              </a:spcAft>
              <a:defRPr/>
            </a:pPr>
            <a:r>
              <a:rPr lang="en-US" sz="1000" dirty="0" smtClean="0">
                <a:solidFill>
                  <a:schemeClr val="accent1"/>
                </a:solidFill>
              </a:rPr>
              <a:t>WISSENSCHAFTLICHE TEXTE –STRUKTUR UND TERMINOLOGIE</a:t>
            </a:r>
            <a:endParaRPr lang="en-US" sz="1000" dirty="0">
              <a:solidFill>
                <a:schemeClr val="accent1"/>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EMPIRISCHE SPRACHFORSCHUNG</a:t>
            </a:r>
            <a:endParaRPr lang="en-US" sz="1000" dirty="0" smtClean="0">
              <a:solidFill>
                <a:schemeClr val="accent1"/>
              </a:solidFill>
            </a:endParaRPr>
          </a:p>
          <a:p>
            <a:pPr fontAlgn="auto">
              <a:spcBef>
                <a:spcPts val="0"/>
              </a:spcBef>
              <a:spcAft>
                <a:spcPts val="0"/>
              </a:spcAft>
              <a:defRPr/>
            </a:pPr>
            <a:r>
              <a:rPr lang="en-US" sz="1000" dirty="0" smtClean="0">
                <a:solidFill>
                  <a:schemeClr val="accent1"/>
                </a:solidFill>
              </a:rPr>
              <a:t>WISSENSCHAFTLICHE TEXTE –STRUKTUR UND TERMINOLOGIE</a:t>
            </a:r>
            <a:endParaRPr lang="en-US" sz="1000" dirty="0">
              <a:solidFill>
                <a:schemeClr val="accent1"/>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EMPIRISCHE SPRACHFORSCHUNG</a:t>
            </a:r>
            <a:endParaRPr lang="en-US" sz="1000" dirty="0" smtClean="0">
              <a:solidFill>
                <a:schemeClr val="accent1"/>
              </a:solidFill>
            </a:endParaRPr>
          </a:p>
          <a:p>
            <a:pPr fontAlgn="auto">
              <a:spcBef>
                <a:spcPts val="0"/>
              </a:spcBef>
              <a:spcAft>
                <a:spcPts val="0"/>
              </a:spcAft>
              <a:defRPr/>
            </a:pPr>
            <a:r>
              <a:rPr lang="en-US" sz="1000" dirty="0" smtClean="0">
                <a:solidFill>
                  <a:schemeClr val="accent1"/>
                </a:solidFill>
              </a:rPr>
              <a:t>WISSENSCHAFTLICHE TEXTE –STRUKTUR UND TERMINOLOGIE</a:t>
            </a:r>
            <a:endParaRPr lang="en-US" sz="1000" dirty="0">
              <a:solidFill>
                <a:schemeClr val="accent1"/>
              </a:solidFill>
              <a:ea typeface="ＭＳ Ｐゴシック" pitchFamily="34" charset="-128"/>
              <a:cs typeface="+mn-cs"/>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EMPIRISCHE SPRACHFORSCHUNG</a:t>
            </a:r>
            <a:endParaRPr lang="en-US" sz="1000" dirty="0" smtClean="0">
              <a:solidFill>
                <a:schemeClr val="accent1"/>
              </a:solidFill>
            </a:endParaRPr>
          </a:p>
          <a:p>
            <a:pPr fontAlgn="auto">
              <a:spcBef>
                <a:spcPts val="0"/>
              </a:spcBef>
              <a:spcAft>
                <a:spcPts val="0"/>
              </a:spcAft>
              <a:defRPr/>
            </a:pPr>
            <a:r>
              <a:rPr lang="en-US" sz="1000" dirty="0" smtClean="0">
                <a:solidFill>
                  <a:schemeClr val="accent1"/>
                </a:solidFill>
              </a:rPr>
              <a:t>WISSENSCHAFTLICHE TEXTE –STRUKTUR UND TERMINOLOGIE</a:t>
            </a:r>
            <a:endParaRPr lang="en-US" sz="1000" dirty="0">
              <a:solidFill>
                <a:schemeClr val="accent1"/>
              </a:solidFill>
              <a:ea typeface="ＭＳ Ｐゴシック" pitchFamily="34" charset="-128"/>
              <a:cs typeface="+mn-cs"/>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EMPIRISCHE SPRACHFORSCHUNG</a:t>
            </a:r>
            <a:endParaRPr lang="en-US" sz="1000" dirty="0" smtClean="0">
              <a:solidFill>
                <a:schemeClr val="accent1"/>
              </a:solidFill>
            </a:endParaRPr>
          </a:p>
          <a:p>
            <a:pPr fontAlgn="auto">
              <a:spcBef>
                <a:spcPts val="0"/>
              </a:spcBef>
              <a:spcAft>
                <a:spcPts val="0"/>
              </a:spcAft>
              <a:defRPr/>
            </a:pPr>
            <a:r>
              <a:rPr lang="en-US" sz="1000" dirty="0" smtClean="0">
                <a:solidFill>
                  <a:schemeClr val="accent1"/>
                </a:solidFill>
              </a:rPr>
              <a:t>WISSENSCHAFTLICHE TEXTE –STRUKTUR UND TERMINOLOGIE</a:t>
            </a:r>
            <a:endParaRPr lang="en-US" sz="1000" dirty="0">
              <a:solidFill>
                <a:schemeClr val="accent1"/>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EMPIRISCHE SPRACHFORSCHUNG</a:t>
            </a:r>
            <a:endParaRPr lang="en-US" sz="1000" dirty="0" smtClean="0">
              <a:solidFill>
                <a:schemeClr val="accent1"/>
              </a:solidFill>
            </a:endParaRPr>
          </a:p>
          <a:p>
            <a:pPr fontAlgn="auto">
              <a:spcBef>
                <a:spcPts val="0"/>
              </a:spcBef>
              <a:spcAft>
                <a:spcPts val="0"/>
              </a:spcAft>
              <a:defRPr/>
            </a:pPr>
            <a:r>
              <a:rPr lang="en-US" sz="1000" dirty="0" smtClean="0">
                <a:solidFill>
                  <a:schemeClr val="accent1"/>
                </a:solidFill>
              </a:rPr>
              <a:t>WISSENSCHAFTLICHE TEXTE –STRUKTUR UND TERMINOLOGIE</a:t>
            </a:r>
            <a:endParaRPr lang="en-US" sz="1000" dirty="0">
              <a:solidFill>
                <a:schemeClr val="accent1"/>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www.spiegel.de/wissenschaft/natur/groesstes-landtier-europas-dinosaurier-war-laenger-als-ein-basketballfeld-a-456026.htm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eclass.uoa.gr/courses/GS208/"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www.zamg.ac.at/cms/de/dokumente/geophysik/dynamische-erde-wie-entstehen-erdbeben"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lstStyle/>
          <a:p>
            <a:r>
              <a:rPr lang="de-DE" b="1" dirty="0">
                <a:solidFill>
                  <a:srgbClr val="5075BC"/>
                </a:solidFill>
              </a:rPr>
              <a:t>Empirische Sprachforschung</a:t>
            </a:r>
            <a:endParaRPr lang="el-GR" b="1"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r>
              <a:rPr lang="de-DE" sz="2800" dirty="0" smtClean="0">
                <a:solidFill>
                  <a:srgbClr val="5075BC"/>
                </a:solidFill>
                <a:latin typeface="+mj-lt"/>
                <a:ea typeface="+mj-ea"/>
                <a:cs typeface="+mj-cs"/>
              </a:rPr>
              <a:t>Lehreinheit 2</a:t>
            </a:r>
            <a:r>
              <a:rPr lang="el-GR" sz="2800" dirty="0" smtClean="0">
                <a:solidFill>
                  <a:srgbClr val="5075BC"/>
                </a:solidFill>
                <a:latin typeface="+mj-lt"/>
                <a:ea typeface="+mj-ea"/>
                <a:cs typeface="+mj-cs"/>
              </a:rPr>
              <a:t>:</a:t>
            </a:r>
            <a:r>
              <a:rPr lang="it-IT" sz="2800" dirty="0" smtClean="0">
                <a:solidFill>
                  <a:srgbClr val="5075BC"/>
                </a:solidFill>
                <a:latin typeface="+mj-lt"/>
                <a:ea typeface="+mj-ea"/>
                <a:cs typeface="+mj-cs"/>
              </a:rPr>
              <a:t> </a:t>
            </a:r>
            <a:r>
              <a:rPr lang="it-IT" sz="2800" dirty="0" err="1" smtClean="0">
                <a:latin typeface="+mj-lt"/>
                <a:ea typeface="+mj-ea"/>
                <a:cs typeface="+mj-cs"/>
              </a:rPr>
              <a:t>Wissenschaftliche</a:t>
            </a:r>
            <a:r>
              <a:rPr lang="it-IT" sz="2800" dirty="0" smtClean="0">
                <a:latin typeface="+mj-lt"/>
                <a:ea typeface="+mj-ea"/>
                <a:cs typeface="+mj-cs"/>
              </a:rPr>
              <a:t> Texte </a:t>
            </a:r>
            <a:r>
              <a:rPr lang="en-US" sz="2800" dirty="0" smtClean="0">
                <a:latin typeface="+mj-lt"/>
                <a:ea typeface="+mj-ea"/>
                <a:cs typeface="+mj-cs"/>
              </a:rPr>
              <a:t>–</a:t>
            </a:r>
            <a:r>
              <a:rPr lang="it-IT" sz="2800" dirty="0" smtClean="0">
                <a:latin typeface="+mj-lt"/>
                <a:ea typeface="+mj-ea"/>
                <a:cs typeface="+mj-cs"/>
              </a:rPr>
              <a:t> </a:t>
            </a:r>
          </a:p>
          <a:p>
            <a:r>
              <a:rPr lang="it-IT" sz="2800" dirty="0" err="1" smtClean="0">
                <a:latin typeface="+mj-lt"/>
                <a:ea typeface="+mj-ea"/>
                <a:cs typeface="+mj-cs"/>
              </a:rPr>
              <a:t>Struktur</a:t>
            </a:r>
            <a:r>
              <a:rPr lang="it-IT" sz="2800" dirty="0" smtClean="0">
                <a:latin typeface="+mj-lt"/>
                <a:ea typeface="+mj-ea"/>
                <a:cs typeface="+mj-cs"/>
              </a:rPr>
              <a:t> und Terminologie</a:t>
            </a:r>
          </a:p>
          <a:p>
            <a:endParaRPr lang="de-DE" sz="2800" dirty="0" smtClean="0"/>
          </a:p>
          <a:p>
            <a:r>
              <a:rPr lang="de-DE" sz="2800" dirty="0" smtClean="0"/>
              <a:t>Dr</a:t>
            </a:r>
            <a:r>
              <a:rPr lang="de-DE" sz="2800" dirty="0"/>
              <a:t>. Christina </a:t>
            </a:r>
            <a:r>
              <a:rPr lang="de-DE" sz="2800" dirty="0" err="1"/>
              <a:t>Alexandris</a:t>
            </a:r>
            <a:r>
              <a:rPr lang="de-DE" sz="2800" dirty="0"/>
              <a:t> </a:t>
            </a:r>
          </a:p>
          <a:p>
            <a:r>
              <a:rPr lang="de-DE" sz="2800" dirty="0"/>
              <a:t>Nationale Universität Athen</a:t>
            </a:r>
          </a:p>
          <a:p>
            <a:r>
              <a:rPr lang="de-DE" sz="2800" dirty="0"/>
              <a:t>Deutsche Sprache und Literatur</a:t>
            </a:r>
          </a:p>
          <a:p>
            <a:endParaRPr lang="el-GR" sz="2800" dirty="0" smtClean="0"/>
          </a:p>
        </p:txBody>
      </p:sp>
    </p:spTree>
    <p:extLst>
      <p:ext uri="{BB962C8B-B14F-4D97-AF65-F5344CB8AC3E}">
        <p14:creationId xmlns:p14="http://schemas.microsoft.com/office/powerpoint/2010/main" val="34281954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lattentektonik&#10;Quelle: Zentralanstalt für Meteorologie und Geodynamik, Wien" title="Die Dynamische Erde"/>
          <p:cNvPicPr/>
          <p:nvPr/>
        </p:nvPicPr>
        <p:blipFill>
          <a:blip r:embed="rId3" cstate="print"/>
          <a:srcRect/>
          <a:stretch>
            <a:fillRect/>
          </a:stretch>
        </p:blipFill>
        <p:spPr bwMode="auto">
          <a:xfrm>
            <a:off x="755576" y="404664"/>
            <a:ext cx="7614506" cy="5550761"/>
          </a:xfrm>
          <a:prstGeom prst="rect">
            <a:avLst/>
          </a:prstGeom>
          <a:noFill/>
          <a:ln w="9525">
            <a:noFill/>
            <a:miter lim="800000"/>
            <a:headEnd/>
            <a:tailEnd/>
          </a:ln>
        </p:spPr>
      </p:pic>
      <p:sp>
        <p:nvSpPr>
          <p:cNvPr id="2" name="TextBox 1"/>
          <p:cNvSpPr txBox="1"/>
          <p:nvPr/>
        </p:nvSpPr>
        <p:spPr>
          <a:xfrm>
            <a:off x="0" y="5733256"/>
            <a:ext cx="9144000" cy="720080"/>
          </a:xfrm>
          <a:prstGeom prst="rect">
            <a:avLst/>
          </a:prstGeom>
        </p:spPr>
        <p:txBody>
          <a:bodyPr vert="horz" wrap="none" lIns="91440" tIns="45720" rIns="91440" bIns="45720" rtlCol="0" anchor="ctr">
            <a:normAutofit/>
          </a:bodyPr>
          <a:lstStyle/>
          <a:p>
            <a:pPr algn="ctr"/>
            <a:r>
              <a:rPr lang="el-GR" sz="2000" dirty="0" smtClean="0"/>
              <a:t>Εικ.</a:t>
            </a:r>
            <a:r>
              <a:rPr lang="en-US" sz="2000" dirty="0" smtClean="0"/>
              <a:t>1: </a:t>
            </a:r>
            <a:r>
              <a:rPr lang="en-US" sz="2000" dirty="0" err="1"/>
              <a:t>Zentralanstalt</a:t>
            </a:r>
            <a:r>
              <a:rPr lang="en-US" sz="2000" dirty="0"/>
              <a:t> für </a:t>
            </a:r>
            <a:r>
              <a:rPr lang="en-US" sz="2000" dirty="0" err="1"/>
              <a:t>Meteorologie</a:t>
            </a:r>
            <a:r>
              <a:rPr lang="en-US" sz="2000" dirty="0"/>
              <a:t> und </a:t>
            </a:r>
            <a:r>
              <a:rPr lang="en-US" sz="2000" dirty="0" err="1"/>
              <a:t>Geodynamik</a:t>
            </a:r>
            <a:r>
              <a:rPr lang="en-US" sz="2000" dirty="0"/>
              <a:t>, Wien</a:t>
            </a:r>
            <a:endParaRPr lang="en-US" sz="2000" dirty="0" smtClean="0"/>
          </a:p>
        </p:txBody>
      </p:sp>
    </p:spTree>
    <p:extLst>
      <p:ext uri="{BB962C8B-B14F-4D97-AF65-F5344CB8AC3E}">
        <p14:creationId xmlns:p14="http://schemas.microsoft.com/office/powerpoint/2010/main" val="193773334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de-DE" sz="3600" b="1" dirty="0"/>
              <a:t>Größtes Landtier Europas: Dinosaurier war länger als ein </a:t>
            </a:r>
            <a:r>
              <a:rPr lang="de-DE" sz="3600" b="1" dirty="0" smtClean="0"/>
              <a:t>Basketballfeld 1/2</a:t>
            </a:r>
            <a:endParaRPr lang="el-GR" sz="3600" b="1" dirty="0"/>
          </a:p>
        </p:txBody>
      </p:sp>
      <p:sp>
        <p:nvSpPr>
          <p:cNvPr id="5" name="Θέση περιεχομένου 4"/>
          <p:cNvSpPr>
            <a:spLocks noGrp="1"/>
          </p:cNvSpPr>
          <p:nvPr>
            <p:ph idx="1"/>
          </p:nvPr>
        </p:nvSpPr>
        <p:spPr/>
        <p:txBody>
          <a:bodyPr>
            <a:noAutofit/>
          </a:bodyPr>
          <a:lstStyle/>
          <a:p>
            <a:r>
              <a:rPr lang="de-DE" sz="2400" b="1" dirty="0"/>
              <a:t>Oberarmknochen so groß wie ein Mensch, Klauen so lang wie eine Gurke und das Gewicht von acht Elefanten: Forscher haben in Spanien die Überreste des größten bekannten Dinosauriers gefunden, der je in Europa gelebt hat.</a:t>
            </a:r>
          </a:p>
          <a:p>
            <a:r>
              <a:rPr lang="de-DE" sz="2400" dirty="0"/>
              <a:t>Er wog so viel wie acht Elefanten zusammen und würde der Länge nach nicht auf ein Basketballfeld passen: So lässt sich der bislang größte in Europa gefundene Dinosaurier beschreiben. Das riesige Tier sei 40 bis 48 Tonnen schwer und vermutlich 30 bis 37 Meter lang gewesen, berichtet das Team um den spanischen Paläontologen Luis Alcalá.</a:t>
            </a:r>
          </a:p>
        </p:txBody>
      </p:sp>
    </p:spTree>
    <p:extLst>
      <p:ext uri="{BB962C8B-B14F-4D97-AF65-F5344CB8AC3E}">
        <p14:creationId xmlns:p14="http://schemas.microsoft.com/office/powerpoint/2010/main" val="230476135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de-DE" sz="3600" b="1" dirty="0"/>
              <a:t>Größtes Landtier Europas: Dinosaurier war länger als ein Basketballfeld </a:t>
            </a:r>
            <a:r>
              <a:rPr lang="de-DE" sz="3600" b="1" dirty="0" smtClean="0"/>
              <a:t>2/</a:t>
            </a:r>
            <a:r>
              <a:rPr lang="de-DE" sz="3600" b="1" dirty="0"/>
              <a:t>2</a:t>
            </a:r>
            <a:endParaRPr lang="el-GR" sz="3600" dirty="0"/>
          </a:p>
        </p:txBody>
      </p:sp>
      <p:sp>
        <p:nvSpPr>
          <p:cNvPr id="5" name="Θέση περιεχομένου 4"/>
          <p:cNvSpPr>
            <a:spLocks noGrp="1"/>
          </p:cNvSpPr>
          <p:nvPr>
            <p:ph idx="1"/>
          </p:nvPr>
        </p:nvSpPr>
        <p:spPr/>
        <p:txBody>
          <a:bodyPr>
            <a:noAutofit/>
          </a:bodyPr>
          <a:lstStyle/>
          <a:p>
            <a:pPr>
              <a:lnSpc>
                <a:spcPct val="110000"/>
              </a:lnSpc>
            </a:pPr>
            <a:r>
              <a:rPr lang="en-US" sz="2000" dirty="0" err="1"/>
              <a:t>Vorläufig</a:t>
            </a:r>
            <a:r>
              <a:rPr lang="en-US" sz="2000" dirty="0"/>
              <a:t> </a:t>
            </a:r>
            <a:r>
              <a:rPr lang="en-US" sz="2000" dirty="0" err="1"/>
              <a:t>beschrieben</a:t>
            </a:r>
            <a:r>
              <a:rPr lang="en-US" sz="2000" dirty="0"/>
              <a:t> </a:t>
            </a:r>
            <a:r>
              <a:rPr lang="en-US" sz="2000" dirty="0" err="1"/>
              <a:t>hatten</a:t>
            </a:r>
            <a:r>
              <a:rPr lang="en-US" sz="2000" dirty="0"/>
              <a:t> die </a:t>
            </a:r>
            <a:r>
              <a:rPr lang="en-US" sz="2000" dirty="0" err="1"/>
              <a:t>Urzeit-Forscher</a:t>
            </a:r>
            <a:r>
              <a:rPr lang="en-US" sz="2000" dirty="0"/>
              <a:t> den </a:t>
            </a:r>
            <a:r>
              <a:rPr lang="en-US" sz="2000" dirty="0" err="1"/>
              <a:t>Giganten</a:t>
            </a:r>
            <a:r>
              <a:rPr lang="en-US" sz="2000" dirty="0"/>
              <a:t> </a:t>
            </a:r>
            <a:r>
              <a:rPr lang="en-US" sz="2000" dirty="0" err="1"/>
              <a:t>bereits</a:t>
            </a:r>
            <a:r>
              <a:rPr lang="en-US" sz="2000" dirty="0"/>
              <a:t> 2004, </a:t>
            </a:r>
            <a:r>
              <a:rPr lang="en-US" sz="2000" dirty="0" err="1"/>
              <a:t>jetzt</a:t>
            </a:r>
            <a:r>
              <a:rPr lang="en-US" sz="2000" dirty="0"/>
              <a:t> </a:t>
            </a:r>
            <a:r>
              <a:rPr lang="en-US" sz="2000" dirty="0" err="1"/>
              <a:t>folgt</a:t>
            </a:r>
            <a:r>
              <a:rPr lang="en-US" sz="2000" dirty="0"/>
              <a:t> die </a:t>
            </a:r>
            <a:r>
              <a:rPr lang="en-US" sz="2000" dirty="0" err="1"/>
              <a:t>ausführliche</a:t>
            </a:r>
            <a:r>
              <a:rPr lang="en-US" sz="2000" dirty="0"/>
              <a:t> </a:t>
            </a:r>
            <a:r>
              <a:rPr lang="en-US" sz="2000" dirty="0" err="1"/>
              <a:t>Analyse</a:t>
            </a:r>
            <a:r>
              <a:rPr lang="en-US" sz="2000" dirty="0"/>
              <a:t> </a:t>
            </a:r>
            <a:r>
              <a:rPr lang="en-US" sz="2000" dirty="0" err="1"/>
              <a:t>im</a:t>
            </a:r>
            <a:r>
              <a:rPr lang="en-US" sz="2000" dirty="0"/>
              <a:t> </a:t>
            </a:r>
            <a:r>
              <a:rPr lang="en-US" sz="2000" dirty="0" err="1"/>
              <a:t>Wissenschaftsmagazin</a:t>
            </a:r>
            <a:r>
              <a:rPr lang="en-US" sz="2000" dirty="0"/>
              <a:t> "Science". Der </a:t>
            </a:r>
            <a:r>
              <a:rPr lang="en-US" sz="2000" dirty="0" err="1"/>
              <a:t>erhaltene</a:t>
            </a:r>
            <a:r>
              <a:rPr lang="en-US" sz="2000" dirty="0"/>
              <a:t> </a:t>
            </a:r>
            <a:r>
              <a:rPr lang="en-US" sz="2000" dirty="0" err="1"/>
              <a:t>Oberarmknochen</a:t>
            </a:r>
            <a:r>
              <a:rPr lang="en-US" sz="2000" dirty="0"/>
              <a:t> </a:t>
            </a:r>
            <a:r>
              <a:rPr lang="en-US" sz="2000" dirty="0" err="1"/>
              <a:t>aus</a:t>
            </a:r>
            <a:r>
              <a:rPr lang="en-US" sz="2000" dirty="0"/>
              <a:t> </a:t>
            </a:r>
            <a:r>
              <a:rPr lang="en-US" sz="2000" dirty="0" err="1"/>
              <a:t>dem</a:t>
            </a:r>
            <a:r>
              <a:rPr lang="en-US" sz="2000" dirty="0"/>
              <a:t> </a:t>
            </a:r>
            <a:r>
              <a:rPr lang="en-US" sz="2000" dirty="0" err="1"/>
              <a:t>Vorderlauf</a:t>
            </a:r>
            <a:r>
              <a:rPr lang="en-US" sz="2000" dirty="0"/>
              <a:t> der </a:t>
            </a:r>
            <a:r>
              <a:rPr lang="en-US" sz="2000" dirty="0" err="1"/>
              <a:t>Riesenechse</a:t>
            </a:r>
            <a:r>
              <a:rPr lang="en-US" sz="2000" dirty="0"/>
              <a:t> </a:t>
            </a:r>
            <a:r>
              <a:rPr lang="en-US" sz="2000" dirty="0" err="1"/>
              <a:t>maß</a:t>
            </a:r>
            <a:r>
              <a:rPr lang="en-US" sz="2000" dirty="0"/>
              <a:t> </a:t>
            </a:r>
            <a:r>
              <a:rPr lang="en-US" sz="2000" dirty="0" err="1"/>
              <a:t>demnach</a:t>
            </a:r>
            <a:r>
              <a:rPr lang="en-US" sz="2000" dirty="0"/>
              <a:t> 1,79 Meter. Das </a:t>
            </a:r>
            <a:r>
              <a:rPr lang="en-US" sz="2000" dirty="0" err="1"/>
              <a:t>Vorderbein</a:t>
            </a:r>
            <a:r>
              <a:rPr lang="en-US" sz="2000" dirty="0"/>
              <a:t> </a:t>
            </a:r>
            <a:r>
              <a:rPr lang="en-US" sz="2000" dirty="0" err="1"/>
              <a:t>sei</a:t>
            </a:r>
            <a:r>
              <a:rPr lang="en-US" sz="2000" dirty="0"/>
              <a:t> </a:t>
            </a:r>
            <a:r>
              <a:rPr lang="en-US" sz="2000" dirty="0" err="1"/>
              <a:t>insgesamt</a:t>
            </a:r>
            <a:r>
              <a:rPr lang="en-US" sz="2000" dirty="0"/>
              <a:t> 3,50 Meter </a:t>
            </a:r>
            <a:r>
              <a:rPr lang="en-US" sz="2000" dirty="0" err="1"/>
              <a:t>hoch</a:t>
            </a:r>
            <a:r>
              <a:rPr lang="en-US" sz="2000" dirty="0"/>
              <a:t>, die </a:t>
            </a:r>
            <a:r>
              <a:rPr lang="en-US" sz="2000" dirty="0" err="1"/>
              <a:t>größten</a:t>
            </a:r>
            <a:r>
              <a:rPr lang="en-US" sz="2000" dirty="0"/>
              <a:t> </a:t>
            </a:r>
            <a:r>
              <a:rPr lang="en-US" sz="2000" dirty="0" err="1"/>
              <a:t>Klauen</a:t>
            </a:r>
            <a:r>
              <a:rPr lang="en-US" sz="2000" dirty="0"/>
              <a:t> </a:t>
            </a:r>
            <a:r>
              <a:rPr lang="en-US" sz="2000" dirty="0" err="1"/>
              <a:t>hätten</a:t>
            </a:r>
            <a:r>
              <a:rPr lang="en-US" sz="2000" dirty="0"/>
              <a:t> die </a:t>
            </a:r>
            <a:r>
              <a:rPr lang="en-US" sz="2000" dirty="0" err="1"/>
              <a:t>Ausmaße</a:t>
            </a:r>
            <a:r>
              <a:rPr lang="en-US" sz="2000" dirty="0"/>
              <a:t> </a:t>
            </a:r>
            <a:r>
              <a:rPr lang="en-US" sz="2000" dirty="0" err="1"/>
              <a:t>eines</a:t>
            </a:r>
            <a:r>
              <a:rPr lang="en-US" sz="2000" dirty="0"/>
              <a:t> Rugby-Balls. In der </a:t>
            </a:r>
            <a:r>
              <a:rPr lang="en-US" sz="2000" dirty="0" err="1"/>
              <a:t>Rekonstruktion</a:t>
            </a:r>
            <a:r>
              <a:rPr lang="en-US" sz="2000" dirty="0"/>
              <a:t> von </a:t>
            </a:r>
            <a:r>
              <a:rPr lang="en-US" sz="2000" dirty="0" err="1"/>
              <a:t>Alcalás</a:t>
            </a:r>
            <a:r>
              <a:rPr lang="en-US" sz="2000" dirty="0"/>
              <a:t> Team </a:t>
            </a:r>
            <a:r>
              <a:rPr lang="en-US" sz="2000" dirty="0" err="1"/>
              <a:t>ähnelt</a:t>
            </a:r>
            <a:r>
              <a:rPr lang="en-US" sz="2000" dirty="0"/>
              <a:t> der Dino den </a:t>
            </a:r>
            <a:r>
              <a:rPr lang="en-US" sz="2000" dirty="0" err="1"/>
              <a:t>bekannten</a:t>
            </a:r>
            <a:r>
              <a:rPr lang="en-US" sz="2000" dirty="0"/>
              <a:t> </a:t>
            </a:r>
            <a:r>
              <a:rPr lang="en-US" sz="2000" dirty="0" err="1"/>
              <a:t>langhalsigen</a:t>
            </a:r>
            <a:r>
              <a:rPr lang="en-US" sz="2000" dirty="0"/>
              <a:t> </a:t>
            </a:r>
            <a:r>
              <a:rPr lang="en-US" sz="2000" dirty="0" err="1"/>
              <a:t>Brontosauriern</a:t>
            </a:r>
            <a:r>
              <a:rPr lang="en-US" sz="2000" dirty="0"/>
              <a:t>.</a:t>
            </a:r>
          </a:p>
          <a:p>
            <a:pPr>
              <a:lnSpc>
                <a:spcPct val="110000"/>
              </a:lnSpc>
            </a:pPr>
            <a:r>
              <a:rPr lang="en-US" sz="2000" dirty="0"/>
              <a:t>Die </a:t>
            </a:r>
            <a:r>
              <a:rPr lang="en-US" sz="2000" dirty="0" err="1"/>
              <a:t>versteinerten</a:t>
            </a:r>
            <a:r>
              <a:rPr lang="en-US" sz="2000" dirty="0"/>
              <a:t> </a:t>
            </a:r>
            <a:r>
              <a:rPr lang="en-US" sz="2000" dirty="0" err="1"/>
              <a:t>Überreste</a:t>
            </a:r>
            <a:r>
              <a:rPr lang="en-US" sz="2000" dirty="0"/>
              <a:t> </a:t>
            </a:r>
            <a:r>
              <a:rPr lang="en-US" sz="2000" dirty="0" err="1"/>
              <a:t>hatten</a:t>
            </a:r>
            <a:r>
              <a:rPr lang="en-US" sz="2000" dirty="0"/>
              <a:t> </a:t>
            </a:r>
            <a:r>
              <a:rPr lang="en-US" sz="2000" dirty="0" err="1"/>
              <a:t>Forscher</a:t>
            </a:r>
            <a:r>
              <a:rPr lang="en-US" sz="2000" dirty="0"/>
              <a:t> der </a:t>
            </a:r>
            <a:r>
              <a:rPr lang="en-US" sz="2000" dirty="0" err="1"/>
              <a:t>Paläontologischen</a:t>
            </a:r>
            <a:r>
              <a:rPr lang="en-US" sz="2000" dirty="0"/>
              <a:t> </a:t>
            </a:r>
            <a:r>
              <a:rPr lang="en-US" sz="2000" dirty="0" err="1"/>
              <a:t>Stiftung</a:t>
            </a:r>
            <a:r>
              <a:rPr lang="en-US" sz="2000" dirty="0"/>
              <a:t> </a:t>
            </a:r>
            <a:r>
              <a:rPr lang="en-US" sz="2000" dirty="0" err="1"/>
              <a:t>Teruel-Dinópolis</a:t>
            </a:r>
            <a:r>
              <a:rPr lang="en-US" sz="2000" dirty="0"/>
              <a:t> </a:t>
            </a:r>
            <a:r>
              <a:rPr lang="en-US" sz="2000" dirty="0" err="1"/>
              <a:t>im</a:t>
            </a:r>
            <a:r>
              <a:rPr lang="en-US" sz="2000" dirty="0"/>
              <a:t> </a:t>
            </a:r>
            <a:r>
              <a:rPr lang="en-US" sz="2000" dirty="0" err="1"/>
              <a:t>Gelände</a:t>
            </a:r>
            <a:r>
              <a:rPr lang="en-US" sz="2000" dirty="0"/>
              <a:t> von </a:t>
            </a:r>
            <a:r>
              <a:rPr lang="en-US" sz="2000" dirty="0" err="1"/>
              <a:t>Barrihonda</a:t>
            </a:r>
            <a:r>
              <a:rPr lang="en-US" sz="2000" dirty="0"/>
              <a:t>-El </a:t>
            </a:r>
            <a:r>
              <a:rPr lang="en-US" sz="2000" dirty="0" err="1"/>
              <a:t>Humero</a:t>
            </a:r>
            <a:r>
              <a:rPr lang="en-US" sz="2000" dirty="0"/>
              <a:t> in der </a:t>
            </a:r>
            <a:r>
              <a:rPr lang="en-US" sz="2000" dirty="0" err="1"/>
              <a:t>ostspanischen</a:t>
            </a:r>
            <a:r>
              <a:rPr lang="en-US" sz="2000" dirty="0"/>
              <a:t> </a:t>
            </a:r>
            <a:r>
              <a:rPr lang="en-US" sz="2000" dirty="0" err="1"/>
              <a:t>Provinz</a:t>
            </a:r>
            <a:r>
              <a:rPr lang="en-US" sz="2000" dirty="0"/>
              <a:t> </a:t>
            </a:r>
            <a:r>
              <a:rPr lang="en-US" sz="2000" dirty="0" err="1"/>
              <a:t>Teruel</a:t>
            </a:r>
            <a:r>
              <a:rPr lang="en-US" sz="2000" dirty="0"/>
              <a:t> </a:t>
            </a:r>
            <a:r>
              <a:rPr lang="en-US" sz="2000" dirty="0" err="1"/>
              <a:t>ausgegraben</a:t>
            </a:r>
            <a:r>
              <a:rPr lang="en-US" sz="2000" dirty="0"/>
              <a:t>. Das </a:t>
            </a:r>
            <a:r>
              <a:rPr lang="en-US" sz="2000" dirty="0" err="1"/>
              <a:t>Gebiet</a:t>
            </a:r>
            <a:r>
              <a:rPr lang="en-US" sz="2000" dirty="0"/>
              <a:t> </a:t>
            </a:r>
            <a:r>
              <a:rPr lang="en-US" sz="2000" dirty="0" err="1"/>
              <a:t>ist</a:t>
            </a:r>
            <a:r>
              <a:rPr lang="en-US" sz="2000" dirty="0"/>
              <a:t> </a:t>
            </a:r>
            <a:r>
              <a:rPr lang="en-US" sz="2000" dirty="0" err="1"/>
              <a:t>bekannt</a:t>
            </a:r>
            <a:r>
              <a:rPr lang="en-US" sz="2000" dirty="0"/>
              <a:t> </a:t>
            </a:r>
            <a:r>
              <a:rPr lang="en-US" sz="2000" dirty="0" err="1"/>
              <a:t>für</a:t>
            </a:r>
            <a:r>
              <a:rPr lang="en-US" sz="2000" dirty="0"/>
              <a:t> </a:t>
            </a:r>
            <a:r>
              <a:rPr lang="en-US" sz="2000" dirty="0" err="1"/>
              <a:t>seinen</a:t>
            </a:r>
            <a:r>
              <a:rPr lang="en-US" sz="2000" dirty="0"/>
              <a:t> </a:t>
            </a:r>
            <a:r>
              <a:rPr lang="en-US" sz="2000" dirty="0" err="1"/>
              <a:t>Reichtum</a:t>
            </a:r>
            <a:r>
              <a:rPr lang="en-US" sz="2000" dirty="0"/>
              <a:t> an </a:t>
            </a:r>
            <a:r>
              <a:rPr lang="en-US" sz="2000" dirty="0" err="1"/>
              <a:t>versteinerten</a:t>
            </a:r>
            <a:r>
              <a:rPr lang="en-US" sz="2000" dirty="0"/>
              <a:t> </a:t>
            </a:r>
            <a:r>
              <a:rPr lang="en-US" sz="2000" dirty="0" err="1"/>
              <a:t>Überbleibseln</a:t>
            </a:r>
            <a:r>
              <a:rPr lang="en-US" sz="2000" dirty="0"/>
              <a:t> </a:t>
            </a:r>
            <a:r>
              <a:rPr lang="en-US" sz="2000" dirty="0" err="1"/>
              <a:t>aus</a:t>
            </a:r>
            <a:r>
              <a:rPr lang="en-US" sz="2000" dirty="0"/>
              <a:t> </a:t>
            </a:r>
            <a:r>
              <a:rPr lang="en-US" sz="2000" dirty="0" err="1"/>
              <a:t>dem</a:t>
            </a:r>
            <a:r>
              <a:rPr lang="en-US" sz="2000" dirty="0"/>
              <a:t> </a:t>
            </a:r>
            <a:r>
              <a:rPr lang="en-US" sz="2000" dirty="0" err="1"/>
              <a:t>späten</a:t>
            </a:r>
            <a:r>
              <a:rPr lang="en-US" sz="2000" dirty="0"/>
              <a:t> Jura und der </a:t>
            </a:r>
            <a:r>
              <a:rPr lang="en-US" sz="2000" dirty="0" err="1"/>
              <a:t>frühen</a:t>
            </a:r>
            <a:r>
              <a:rPr lang="en-US" sz="2000" dirty="0"/>
              <a:t> </a:t>
            </a:r>
            <a:r>
              <a:rPr lang="en-US" sz="2000" dirty="0" err="1"/>
              <a:t>Kreidezeit</a:t>
            </a:r>
            <a:r>
              <a:rPr lang="en-US" sz="2000" dirty="0"/>
              <a:t> </a:t>
            </a:r>
            <a:r>
              <a:rPr lang="en-US" sz="2000" dirty="0" err="1"/>
              <a:t>vor</a:t>
            </a:r>
            <a:r>
              <a:rPr lang="en-US" sz="2000" dirty="0"/>
              <a:t> 145 </a:t>
            </a:r>
            <a:r>
              <a:rPr lang="en-US" sz="2000" dirty="0" err="1"/>
              <a:t>bis</a:t>
            </a:r>
            <a:r>
              <a:rPr lang="en-US" sz="2000" dirty="0"/>
              <a:t> 150 </a:t>
            </a:r>
            <a:r>
              <a:rPr lang="en-US" sz="2000" dirty="0" err="1"/>
              <a:t>Millionen</a:t>
            </a:r>
            <a:r>
              <a:rPr lang="en-US" sz="2000" dirty="0"/>
              <a:t> </a:t>
            </a:r>
            <a:r>
              <a:rPr lang="en-US" sz="2000" dirty="0" err="1"/>
              <a:t>Jahren</a:t>
            </a:r>
            <a:r>
              <a:rPr lang="en-US" sz="2000" dirty="0"/>
              <a:t>. </a:t>
            </a:r>
            <a:r>
              <a:rPr lang="en-US" sz="2000" dirty="0" err="1"/>
              <a:t>Zu</a:t>
            </a:r>
            <a:r>
              <a:rPr lang="en-US" sz="2000" dirty="0"/>
              <a:t> </a:t>
            </a:r>
            <a:r>
              <a:rPr lang="en-US" sz="2000" dirty="0" err="1"/>
              <a:t>dieser</a:t>
            </a:r>
            <a:r>
              <a:rPr lang="en-US" sz="2000" dirty="0"/>
              <a:t> </a:t>
            </a:r>
            <a:r>
              <a:rPr lang="en-US" sz="2000" dirty="0" err="1"/>
              <a:t>Zeit</a:t>
            </a:r>
            <a:r>
              <a:rPr lang="en-US" sz="2000" dirty="0"/>
              <a:t> </a:t>
            </a:r>
            <a:r>
              <a:rPr lang="en-US" sz="2000" dirty="0" err="1"/>
              <a:t>soll</a:t>
            </a:r>
            <a:r>
              <a:rPr lang="en-US" sz="2000" dirty="0"/>
              <a:t> </a:t>
            </a:r>
            <a:r>
              <a:rPr lang="en-US" sz="2000" dirty="0" err="1"/>
              <a:t>auch</a:t>
            </a:r>
            <a:r>
              <a:rPr lang="en-US" sz="2000" dirty="0"/>
              <a:t> der </a:t>
            </a:r>
            <a:r>
              <a:rPr lang="en-US" sz="2000" dirty="0" err="1"/>
              <a:t>Riesen</a:t>
            </a:r>
            <a:r>
              <a:rPr lang="en-US" sz="2000" dirty="0"/>
              <a:t>-Dino </a:t>
            </a:r>
            <a:r>
              <a:rPr lang="en-US" sz="2000" dirty="0" err="1"/>
              <a:t>gelebt</a:t>
            </a:r>
            <a:r>
              <a:rPr lang="en-US" sz="2000" dirty="0"/>
              <a:t> </a:t>
            </a:r>
            <a:r>
              <a:rPr lang="en-US" sz="2000" dirty="0" err="1"/>
              <a:t>haben</a:t>
            </a:r>
            <a:r>
              <a:rPr lang="en-US" sz="2000" dirty="0"/>
              <a:t>. </a:t>
            </a:r>
          </a:p>
        </p:txBody>
      </p:sp>
    </p:spTree>
    <p:extLst>
      <p:ext uri="{BB962C8B-B14F-4D97-AF65-F5344CB8AC3E}">
        <p14:creationId xmlns:p14="http://schemas.microsoft.com/office/powerpoint/2010/main" val="390768752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n-US" b="1" dirty="0"/>
              <a:t/>
            </a:r>
            <a:br>
              <a:rPr lang="en-US" b="1" dirty="0"/>
            </a:br>
            <a:r>
              <a:rPr lang="en-US" b="1" dirty="0" err="1"/>
              <a:t>Turiasaurus</a:t>
            </a:r>
            <a:r>
              <a:rPr lang="en-US" b="1" dirty="0"/>
              <a:t> </a:t>
            </a:r>
            <a:r>
              <a:rPr lang="en-US" b="1" dirty="0" err="1"/>
              <a:t>riodevensis</a:t>
            </a:r>
            <a:r>
              <a:rPr lang="en-US" b="1" dirty="0"/>
              <a:t> </a:t>
            </a:r>
            <a:r>
              <a:rPr lang="en-US" b="1" dirty="0" err="1"/>
              <a:t>kommt</a:t>
            </a:r>
            <a:r>
              <a:rPr lang="en-US" b="1" dirty="0"/>
              <a:t> </a:t>
            </a:r>
            <a:r>
              <a:rPr lang="en-US" b="1" dirty="0" smtClean="0"/>
              <a:t/>
            </a:r>
            <a:br>
              <a:rPr lang="en-US" b="1" dirty="0" smtClean="0"/>
            </a:br>
            <a:r>
              <a:rPr lang="en-US" b="1" dirty="0" smtClean="0"/>
              <a:t>in </a:t>
            </a:r>
            <a:r>
              <a:rPr lang="en-US" b="1" dirty="0"/>
              <a:t>die </a:t>
            </a:r>
            <a:r>
              <a:rPr lang="en-US" b="1" dirty="0" err="1"/>
              <a:t>Liste</a:t>
            </a:r>
            <a:r>
              <a:rPr lang="en-US" b="1" dirty="0"/>
              <a:t> der Giga-</a:t>
            </a:r>
            <a:r>
              <a:rPr lang="en-US" b="1" dirty="0" err="1"/>
              <a:t>Dinos</a:t>
            </a:r>
            <a:r>
              <a:rPr lang="en-US" b="1" dirty="0"/>
              <a:t> </a:t>
            </a:r>
            <a:r>
              <a:rPr lang="en-US" b="1" dirty="0" smtClean="0"/>
              <a:t>1/2</a:t>
            </a:r>
            <a:r>
              <a:rPr lang="en-US" dirty="0"/>
              <a:t/>
            </a:r>
            <a:br>
              <a:rPr lang="en-US" dirty="0"/>
            </a:br>
            <a:endParaRPr lang="el-GR" dirty="0"/>
          </a:p>
        </p:txBody>
      </p:sp>
      <p:sp>
        <p:nvSpPr>
          <p:cNvPr id="5" name="Θέση περιεχομένου 4"/>
          <p:cNvSpPr>
            <a:spLocks noGrp="1"/>
          </p:cNvSpPr>
          <p:nvPr>
            <p:ph idx="1"/>
          </p:nvPr>
        </p:nvSpPr>
        <p:spPr/>
        <p:txBody>
          <a:bodyPr>
            <a:noAutofit/>
          </a:bodyPr>
          <a:lstStyle/>
          <a:p>
            <a:pPr>
              <a:lnSpc>
                <a:spcPct val="120000"/>
              </a:lnSpc>
            </a:pPr>
            <a:r>
              <a:rPr lang="en-US" sz="2000" dirty="0" err="1"/>
              <a:t>Mehrere</a:t>
            </a:r>
            <a:r>
              <a:rPr lang="en-US" sz="2000" dirty="0"/>
              <a:t> </a:t>
            </a:r>
            <a:r>
              <a:rPr lang="en-US" sz="2000" dirty="0" err="1"/>
              <a:t>Zähne</a:t>
            </a:r>
            <a:r>
              <a:rPr lang="en-US" sz="2000" dirty="0"/>
              <a:t> und die </a:t>
            </a:r>
            <a:r>
              <a:rPr lang="en-US" sz="2000" dirty="0" err="1"/>
              <a:t>zahlreichen</a:t>
            </a:r>
            <a:r>
              <a:rPr lang="en-US" sz="2000" dirty="0"/>
              <a:t> </a:t>
            </a:r>
            <a:r>
              <a:rPr lang="en-US" sz="2000" dirty="0" err="1"/>
              <a:t>fossilen</a:t>
            </a:r>
            <a:r>
              <a:rPr lang="en-US" sz="2000" dirty="0"/>
              <a:t> </a:t>
            </a:r>
            <a:r>
              <a:rPr lang="en-US" sz="2000" dirty="0" err="1"/>
              <a:t>Knochen</a:t>
            </a:r>
            <a:r>
              <a:rPr lang="en-US" sz="2000" dirty="0"/>
              <a:t> - </a:t>
            </a:r>
            <a:r>
              <a:rPr lang="en-US" sz="2000" dirty="0" err="1"/>
              <a:t>darunter</a:t>
            </a:r>
            <a:r>
              <a:rPr lang="en-US" sz="2000" dirty="0"/>
              <a:t> </a:t>
            </a:r>
            <a:r>
              <a:rPr lang="en-US" sz="2000" dirty="0" err="1"/>
              <a:t>Teile</a:t>
            </a:r>
            <a:r>
              <a:rPr lang="en-US" sz="2000" dirty="0"/>
              <a:t> </a:t>
            </a:r>
            <a:r>
              <a:rPr lang="en-US" sz="2000" dirty="0" err="1"/>
              <a:t>eines</a:t>
            </a:r>
            <a:r>
              <a:rPr lang="en-US" sz="2000" dirty="0"/>
              <a:t> </a:t>
            </a:r>
            <a:r>
              <a:rPr lang="en-US" sz="2000" dirty="0" err="1"/>
              <a:t>Schulterblatts</a:t>
            </a:r>
            <a:r>
              <a:rPr lang="en-US" sz="2000" dirty="0"/>
              <a:t>, </a:t>
            </a:r>
            <a:r>
              <a:rPr lang="en-US" sz="2000" dirty="0" err="1"/>
              <a:t>Schienbein</a:t>
            </a:r>
            <a:r>
              <a:rPr lang="en-US" sz="2000" dirty="0"/>
              <a:t>, </a:t>
            </a:r>
            <a:r>
              <a:rPr lang="en-US" sz="2000" dirty="0" err="1"/>
              <a:t>Wadenbein</a:t>
            </a:r>
            <a:r>
              <a:rPr lang="en-US" sz="2000" dirty="0"/>
              <a:t>, </a:t>
            </a:r>
            <a:r>
              <a:rPr lang="en-US" sz="2000" dirty="0" err="1"/>
              <a:t>Oberarmknochen</a:t>
            </a:r>
            <a:r>
              <a:rPr lang="en-US" sz="2000" dirty="0"/>
              <a:t>, </a:t>
            </a:r>
            <a:r>
              <a:rPr lang="en-US" sz="2000" dirty="0" err="1"/>
              <a:t>Wirbel</a:t>
            </a:r>
            <a:r>
              <a:rPr lang="en-US" sz="2000" dirty="0"/>
              <a:t> und </a:t>
            </a:r>
            <a:r>
              <a:rPr lang="en-US" sz="2000" dirty="0" err="1"/>
              <a:t>Fingerknochen</a:t>
            </a:r>
            <a:r>
              <a:rPr lang="en-US" sz="2000" dirty="0"/>
              <a:t> - </a:t>
            </a:r>
            <a:r>
              <a:rPr lang="en-US" sz="2000" dirty="0" err="1"/>
              <a:t>gehörten</a:t>
            </a:r>
            <a:r>
              <a:rPr lang="en-US" sz="2000" dirty="0"/>
              <a:t> </a:t>
            </a:r>
            <a:r>
              <a:rPr lang="en-US" sz="2000" dirty="0" err="1"/>
              <a:t>zu</a:t>
            </a:r>
            <a:r>
              <a:rPr lang="en-US" sz="2000" dirty="0"/>
              <a:t> </a:t>
            </a:r>
            <a:r>
              <a:rPr lang="en-US" sz="2000" dirty="0" err="1"/>
              <a:t>einer</a:t>
            </a:r>
            <a:r>
              <a:rPr lang="en-US" sz="2000" dirty="0"/>
              <a:t> </a:t>
            </a:r>
            <a:r>
              <a:rPr lang="en-US" sz="2000" dirty="0" err="1"/>
              <a:t>bis</a:t>
            </a:r>
            <a:r>
              <a:rPr lang="en-US" sz="2000" dirty="0"/>
              <a:t> </a:t>
            </a:r>
            <a:r>
              <a:rPr lang="en-US" sz="2000" dirty="0" err="1"/>
              <a:t>dato</a:t>
            </a:r>
            <a:r>
              <a:rPr lang="en-US" sz="2000" dirty="0"/>
              <a:t> </a:t>
            </a:r>
            <a:r>
              <a:rPr lang="en-US" sz="2000" dirty="0" err="1"/>
              <a:t>noch</a:t>
            </a:r>
            <a:r>
              <a:rPr lang="en-US" sz="2000" dirty="0"/>
              <a:t> </a:t>
            </a:r>
            <a:r>
              <a:rPr lang="en-US" sz="2000" dirty="0" err="1"/>
              <a:t>unbekannten</a:t>
            </a:r>
            <a:r>
              <a:rPr lang="en-US" sz="2000" dirty="0"/>
              <a:t> </a:t>
            </a:r>
            <a:r>
              <a:rPr lang="en-US" sz="2000" dirty="0" err="1"/>
              <a:t>Dinosaurierart</a:t>
            </a:r>
            <a:r>
              <a:rPr lang="en-US" sz="2000" dirty="0"/>
              <a:t>. </a:t>
            </a:r>
            <a:r>
              <a:rPr lang="en-US" sz="2000" dirty="0" err="1"/>
              <a:t>Sie</a:t>
            </a:r>
            <a:r>
              <a:rPr lang="en-US" sz="2000" dirty="0"/>
              <a:t> </a:t>
            </a:r>
            <a:r>
              <a:rPr lang="en-US" sz="2000" dirty="0" err="1"/>
              <a:t>wurde</a:t>
            </a:r>
            <a:r>
              <a:rPr lang="en-US" sz="2000" dirty="0"/>
              <a:t> auf den </a:t>
            </a:r>
            <a:r>
              <a:rPr lang="en-US" sz="2000" dirty="0" err="1"/>
              <a:t>wissenschaftlichen</a:t>
            </a:r>
            <a:r>
              <a:rPr lang="en-US" sz="2000" dirty="0"/>
              <a:t> </a:t>
            </a:r>
            <a:r>
              <a:rPr lang="en-US" sz="2000" dirty="0" err="1"/>
              <a:t>Namen</a:t>
            </a:r>
            <a:r>
              <a:rPr lang="en-US" sz="2000" dirty="0"/>
              <a:t> </a:t>
            </a:r>
            <a:r>
              <a:rPr lang="en-US" sz="2000" dirty="0" err="1"/>
              <a:t>Turiasaurus</a:t>
            </a:r>
            <a:r>
              <a:rPr lang="en-US" sz="2000" dirty="0"/>
              <a:t> </a:t>
            </a:r>
            <a:r>
              <a:rPr lang="en-US" sz="2000" dirty="0" err="1"/>
              <a:t>riodevensis</a:t>
            </a:r>
            <a:r>
              <a:rPr lang="en-US" sz="2000" dirty="0"/>
              <a:t> </a:t>
            </a:r>
            <a:r>
              <a:rPr lang="en-US" sz="2000" dirty="0" err="1"/>
              <a:t>getauft</a:t>
            </a:r>
            <a:r>
              <a:rPr lang="en-US" sz="2000" dirty="0"/>
              <a:t>, der die </a:t>
            </a:r>
            <a:r>
              <a:rPr lang="en-US" sz="2000" dirty="0" err="1"/>
              <a:t>Begriffe</a:t>
            </a:r>
            <a:r>
              <a:rPr lang="en-US" sz="2000" dirty="0"/>
              <a:t> "</a:t>
            </a:r>
            <a:r>
              <a:rPr lang="en-US" sz="2000" dirty="0" err="1"/>
              <a:t>Turia</a:t>
            </a:r>
            <a:r>
              <a:rPr lang="en-US" sz="2000" dirty="0"/>
              <a:t>" - den </a:t>
            </a:r>
            <a:r>
              <a:rPr lang="en-US" sz="2000" dirty="0" err="1"/>
              <a:t>Ursprung</a:t>
            </a:r>
            <a:r>
              <a:rPr lang="en-US" sz="2000" dirty="0"/>
              <a:t> des </a:t>
            </a:r>
            <a:r>
              <a:rPr lang="en-US" sz="2000" dirty="0" err="1"/>
              <a:t>Stadtnames</a:t>
            </a:r>
            <a:r>
              <a:rPr lang="en-US" sz="2000" dirty="0"/>
              <a:t> </a:t>
            </a:r>
            <a:r>
              <a:rPr lang="en-US" sz="2000" dirty="0" err="1"/>
              <a:t>Teruel</a:t>
            </a:r>
            <a:r>
              <a:rPr lang="en-US" sz="2000" dirty="0"/>
              <a:t> - </a:t>
            </a:r>
            <a:r>
              <a:rPr lang="en-US" sz="2000" dirty="0" err="1"/>
              <a:t>sowie</a:t>
            </a:r>
            <a:r>
              <a:rPr lang="en-US" sz="2000" dirty="0"/>
              <a:t> den </a:t>
            </a:r>
            <a:r>
              <a:rPr lang="en-US" sz="2000" dirty="0" err="1"/>
              <a:t>Fundort</a:t>
            </a:r>
            <a:r>
              <a:rPr lang="en-US" sz="2000" dirty="0"/>
              <a:t> </a:t>
            </a:r>
            <a:r>
              <a:rPr lang="en-US" sz="2000" dirty="0" err="1"/>
              <a:t>Riodeva</a:t>
            </a:r>
            <a:r>
              <a:rPr lang="en-US" sz="2000" dirty="0"/>
              <a:t> </a:t>
            </a:r>
            <a:r>
              <a:rPr lang="en-US" sz="2000" dirty="0" err="1"/>
              <a:t>enthält</a:t>
            </a:r>
            <a:r>
              <a:rPr lang="en-US" sz="2000" dirty="0"/>
              <a:t>.</a:t>
            </a:r>
          </a:p>
          <a:p>
            <a:pPr>
              <a:lnSpc>
                <a:spcPct val="120000"/>
              </a:lnSpc>
            </a:pPr>
            <a:r>
              <a:rPr lang="en-US" sz="2000" dirty="0" err="1"/>
              <a:t>Dass</a:t>
            </a:r>
            <a:r>
              <a:rPr lang="en-US" sz="2000" dirty="0"/>
              <a:t> </a:t>
            </a:r>
            <a:r>
              <a:rPr lang="en-US" sz="2000" dirty="0" err="1"/>
              <a:t>riesengroße</a:t>
            </a:r>
            <a:r>
              <a:rPr lang="en-US" sz="2000" dirty="0"/>
              <a:t> </a:t>
            </a:r>
            <a:r>
              <a:rPr lang="en-US" sz="2000" dirty="0" err="1"/>
              <a:t>Dinosaurier</a:t>
            </a:r>
            <a:r>
              <a:rPr lang="en-US" sz="2000" dirty="0"/>
              <a:t> </a:t>
            </a:r>
            <a:r>
              <a:rPr lang="en-US" sz="2000" dirty="0" err="1"/>
              <a:t>auch</a:t>
            </a:r>
            <a:r>
              <a:rPr lang="en-US" sz="2000" dirty="0"/>
              <a:t> </a:t>
            </a:r>
            <a:r>
              <a:rPr lang="en-US" sz="2000" dirty="0" err="1"/>
              <a:t>über</a:t>
            </a:r>
            <a:r>
              <a:rPr lang="en-US" sz="2000" dirty="0"/>
              <a:t> </a:t>
            </a:r>
            <a:r>
              <a:rPr lang="en-US" sz="2000" dirty="0" err="1"/>
              <a:t>europäischen</a:t>
            </a:r>
            <a:r>
              <a:rPr lang="en-US" sz="2000" dirty="0"/>
              <a:t> </a:t>
            </a:r>
            <a:r>
              <a:rPr lang="en-US" sz="2000" dirty="0" err="1"/>
              <a:t>Boden</a:t>
            </a:r>
            <a:r>
              <a:rPr lang="en-US" sz="2000" dirty="0"/>
              <a:t> </a:t>
            </a:r>
            <a:r>
              <a:rPr lang="en-US" sz="2000" dirty="0" err="1"/>
              <a:t>getrampelt</a:t>
            </a:r>
            <a:r>
              <a:rPr lang="en-US" sz="2000" dirty="0"/>
              <a:t> </a:t>
            </a:r>
            <a:r>
              <a:rPr lang="en-US" sz="2000" dirty="0" err="1"/>
              <a:t>sind</a:t>
            </a:r>
            <a:r>
              <a:rPr lang="en-US" sz="2000" dirty="0"/>
              <a:t>, </a:t>
            </a:r>
            <a:r>
              <a:rPr lang="en-US" sz="2000" dirty="0" err="1"/>
              <a:t>hatte</a:t>
            </a:r>
            <a:r>
              <a:rPr lang="en-US" sz="2000" dirty="0"/>
              <a:t> </a:t>
            </a:r>
            <a:r>
              <a:rPr lang="en-US" sz="2000" dirty="0" err="1"/>
              <a:t>Forscher</a:t>
            </a:r>
            <a:r>
              <a:rPr lang="en-US" sz="2000" dirty="0"/>
              <a:t> </a:t>
            </a:r>
            <a:r>
              <a:rPr lang="en-US" sz="2000" dirty="0" err="1"/>
              <a:t>zunächst</a:t>
            </a:r>
            <a:r>
              <a:rPr lang="en-US" sz="2000" dirty="0"/>
              <a:t> </a:t>
            </a:r>
            <a:r>
              <a:rPr lang="en-US" sz="2000" dirty="0" err="1"/>
              <a:t>verwundert</a:t>
            </a:r>
            <a:r>
              <a:rPr lang="en-US" sz="2000" dirty="0"/>
              <a:t>, </a:t>
            </a:r>
            <a:r>
              <a:rPr lang="en-US" sz="2000" dirty="0" err="1"/>
              <a:t>denn</a:t>
            </a:r>
            <a:r>
              <a:rPr lang="en-US" sz="2000" dirty="0"/>
              <a:t> </a:t>
            </a:r>
            <a:r>
              <a:rPr lang="en-US" sz="2000" dirty="0" err="1"/>
              <a:t>bislang</a:t>
            </a:r>
            <a:r>
              <a:rPr lang="en-US" sz="2000" dirty="0"/>
              <a:t> </a:t>
            </a:r>
            <a:r>
              <a:rPr lang="en-US" sz="2000" dirty="0" err="1"/>
              <a:t>waren</a:t>
            </a:r>
            <a:r>
              <a:rPr lang="en-US" sz="2000" dirty="0"/>
              <a:t> </a:t>
            </a:r>
            <a:r>
              <a:rPr lang="en-US" sz="2000" dirty="0" err="1"/>
              <a:t>solche</a:t>
            </a:r>
            <a:r>
              <a:rPr lang="en-US" sz="2000" dirty="0"/>
              <a:t> </a:t>
            </a:r>
            <a:r>
              <a:rPr lang="en-US" sz="2000" dirty="0" err="1"/>
              <a:t>Schwergewichte</a:t>
            </a:r>
            <a:r>
              <a:rPr lang="en-US" sz="2000" dirty="0"/>
              <a:t> </a:t>
            </a:r>
            <a:r>
              <a:rPr lang="en-US" sz="2000" dirty="0" err="1"/>
              <a:t>nur</a:t>
            </a:r>
            <a:r>
              <a:rPr lang="en-US" sz="2000" dirty="0"/>
              <a:t> </a:t>
            </a:r>
            <a:r>
              <a:rPr lang="en-US" sz="2000" dirty="0" err="1"/>
              <a:t>aus</a:t>
            </a:r>
            <a:r>
              <a:rPr lang="en-US" sz="2000" dirty="0"/>
              <a:t> </a:t>
            </a:r>
            <a:r>
              <a:rPr lang="en-US" sz="2000" dirty="0" err="1"/>
              <a:t>Amerika</a:t>
            </a:r>
            <a:r>
              <a:rPr lang="en-US" sz="2000" dirty="0"/>
              <a:t> und </a:t>
            </a:r>
            <a:r>
              <a:rPr lang="en-US" sz="2000" dirty="0" err="1"/>
              <a:t>Afrika</a:t>
            </a:r>
            <a:r>
              <a:rPr lang="en-US" sz="2000" dirty="0"/>
              <a:t> </a:t>
            </a:r>
            <a:r>
              <a:rPr lang="en-US" sz="2000" dirty="0" err="1"/>
              <a:t>bekannt</a:t>
            </a:r>
            <a:r>
              <a:rPr lang="en-US" sz="2000" dirty="0"/>
              <a:t>. "Das </a:t>
            </a:r>
            <a:r>
              <a:rPr lang="en-US" sz="2000" dirty="0" err="1"/>
              <a:t>zeigt</a:t>
            </a:r>
            <a:r>
              <a:rPr lang="en-US" sz="2000" dirty="0"/>
              <a:t>, </a:t>
            </a:r>
            <a:r>
              <a:rPr lang="en-US" sz="2000" dirty="0" err="1"/>
              <a:t>dass</a:t>
            </a:r>
            <a:r>
              <a:rPr lang="en-US" sz="2000" dirty="0"/>
              <a:t> </a:t>
            </a:r>
            <a:r>
              <a:rPr lang="en-US" sz="2000" dirty="0" err="1"/>
              <a:t>selbst</a:t>
            </a:r>
            <a:r>
              <a:rPr lang="en-US" sz="2000" dirty="0"/>
              <a:t> in Europa, </a:t>
            </a:r>
            <a:r>
              <a:rPr lang="en-US" sz="2000" dirty="0" err="1"/>
              <a:t>wo</a:t>
            </a:r>
            <a:r>
              <a:rPr lang="en-US" sz="2000" dirty="0"/>
              <a:t> man </a:t>
            </a:r>
            <a:r>
              <a:rPr lang="en-US" sz="2000" dirty="0" err="1"/>
              <a:t>Dinosaurier</a:t>
            </a:r>
            <a:r>
              <a:rPr lang="en-US" sz="2000" dirty="0"/>
              <a:t> </a:t>
            </a:r>
            <a:r>
              <a:rPr lang="en-US" sz="2000" dirty="0" err="1"/>
              <a:t>seit</a:t>
            </a:r>
            <a:r>
              <a:rPr lang="en-US" sz="2000" dirty="0"/>
              <a:t> bald 200 </a:t>
            </a:r>
            <a:r>
              <a:rPr lang="en-US" sz="2000" dirty="0" err="1"/>
              <a:t>Jahren</a:t>
            </a:r>
            <a:r>
              <a:rPr lang="en-US" sz="2000" dirty="0"/>
              <a:t> </a:t>
            </a:r>
            <a:r>
              <a:rPr lang="en-US" sz="2000" dirty="0" err="1"/>
              <a:t>beschreibt</a:t>
            </a:r>
            <a:r>
              <a:rPr lang="en-US" sz="2000" dirty="0"/>
              <a:t>, </a:t>
            </a:r>
            <a:r>
              <a:rPr lang="en-US" sz="2000" dirty="0" err="1"/>
              <a:t>noch</a:t>
            </a:r>
            <a:r>
              <a:rPr lang="en-US" sz="2000" dirty="0"/>
              <a:t> </a:t>
            </a:r>
            <a:r>
              <a:rPr lang="en-US" sz="2000" dirty="0" err="1"/>
              <a:t>beträchtliche</a:t>
            </a:r>
            <a:r>
              <a:rPr lang="en-US" sz="2000" dirty="0"/>
              <a:t> </a:t>
            </a:r>
            <a:r>
              <a:rPr lang="en-US" sz="2000" dirty="0" err="1"/>
              <a:t>Entdeckungen</a:t>
            </a:r>
            <a:r>
              <a:rPr lang="en-US" sz="2000" dirty="0"/>
              <a:t> </a:t>
            </a:r>
            <a:r>
              <a:rPr lang="en-US" sz="2000" dirty="0" err="1"/>
              <a:t>möglich</a:t>
            </a:r>
            <a:r>
              <a:rPr lang="en-US" sz="2000" dirty="0"/>
              <a:t> </a:t>
            </a:r>
            <a:r>
              <a:rPr lang="en-US" sz="2000" dirty="0" err="1"/>
              <a:t>sind</a:t>
            </a:r>
            <a:r>
              <a:rPr lang="en-US" sz="2000" dirty="0"/>
              <a:t>", </a:t>
            </a:r>
            <a:r>
              <a:rPr lang="en-US" sz="2000" dirty="0" err="1"/>
              <a:t>sagte</a:t>
            </a:r>
            <a:r>
              <a:rPr lang="en-US" sz="2000" dirty="0"/>
              <a:t> der </a:t>
            </a:r>
            <a:r>
              <a:rPr lang="en-US" sz="2000" dirty="0" err="1"/>
              <a:t>französische</a:t>
            </a:r>
            <a:r>
              <a:rPr lang="en-US" sz="2000" dirty="0"/>
              <a:t> </a:t>
            </a:r>
            <a:r>
              <a:rPr lang="en-US" sz="2000" dirty="0" err="1"/>
              <a:t>Saurier-Experte</a:t>
            </a:r>
            <a:r>
              <a:rPr lang="en-US" sz="2000" dirty="0"/>
              <a:t> Eric </a:t>
            </a:r>
            <a:r>
              <a:rPr lang="en-US" sz="2000" dirty="0" err="1"/>
              <a:t>Buffetaut</a:t>
            </a:r>
            <a:r>
              <a:rPr lang="en-US" sz="2000" dirty="0"/>
              <a:t> der </a:t>
            </a:r>
            <a:r>
              <a:rPr lang="en-US" sz="2000" dirty="0" err="1"/>
              <a:t>Nachrichtenagentur</a:t>
            </a:r>
            <a:r>
              <a:rPr lang="en-US" sz="2000" dirty="0"/>
              <a:t> AFP.</a:t>
            </a:r>
          </a:p>
        </p:txBody>
      </p:sp>
    </p:spTree>
    <p:extLst>
      <p:ext uri="{BB962C8B-B14F-4D97-AF65-F5344CB8AC3E}">
        <p14:creationId xmlns:p14="http://schemas.microsoft.com/office/powerpoint/2010/main" val="61261026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n-US" b="1" dirty="0" err="1"/>
              <a:t>Turiasaurus</a:t>
            </a:r>
            <a:r>
              <a:rPr lang="en-US" b="1" dirty="0"/>
              <a:t> </a:t>
            </a:r>
            <a:r>
              <a:rPr lang="en-US" b="1" dirty="0" err="1"/>
              <a:t>riodevensis</a:t>
            </a:r>
            <a:r>
              <a:rPr lang="en-US" b="1" dirty="0"/>
              <a:t> </a:t>
            </a:r>
            <a:r>
              <a:rPr lang="en-US" b="1" dirty="0" err="1"/>
              <a:t>kommt</a:t>
            </a:r>
            <a:r>
              <a:rPr lang="en-US" b="1" dirty="0"/>
              <a:t> </a:t>
            </a:r>
            <a:r>
              <a:rPr lang="en-US" b="1" dirty="0" smtClean="0"/>
              <a:t/>
            </a:r>
            <a:br>
              <a:rPr lang="en-US" b="1" dirty="0" smtClean="0"/>
            </a:br>
            <a:r>
              <a:rPr lang="en-US" b="1" dirty="0" smtClean="0"/>
              <a:t>in </a:t>
            </a:r>
            <a:r>
              <a:rPr lang="en-US" b="1" dirty="0"/>
              <a:t>die </a:t>
            </a:r>
            <a:r>
              <a:rPr lang="en-US" b="1" dirty="0" err="1"/>
              <a:t>Liste</a:t>
            </a:r>
            <a:r>
              <a:rPr lang="en-US" b="1" dirty="0"/>
              <a:t> der Giga-</a:t>
            </a:r>
            <a:r>
              <a:rPr lang="en-US" b="1" dirty="0" err="1" smtClean="0"/>
              <a:t>Dinos</a:t>
            </a:r>
            <a:r>
              <a:rPr lang="en-US" b="1" dirty="0" smtClean="0"/>
              <a:t> 2/2</a:t>
            </a:r>
            <a:endParaRPr lang="el-GR" dirty="0"/>
          </a:p>
        </p:txBody>
      </p:sp>
      <p:sp>
        <p:nvSpPr>
          <p:cNvPr id="5" name="Θέση περιεχομένου 4"/>
          <p:cNvSpPr>
            <a:spLocks noGrp="1"/>
          </p:cNvSpPr>
          <p:nvPr>
            <p:ph idx="1"/>
          </p:nvPr>
        </p:nvSpPr>
        <p:spPr/>
        <p:txBody>
          <a:bodyPr>
            <a:noAutofit/>
          </a:bodyPr>
          <a:lstStyle/>
          <a:p>
            <a:r>
              <a:rPr lang="en-US" sz="2400" dirty="0"/>
              <a:t>Die </a:t>
            </a:r>
            <a:r>
              <a:rPr lang="en-US" sz="2400" dirty="0" err="1"/>
              <a:t>größten</a:t>
            </a:r>
            <a:r>
              <a:rPr lang="en-US" sz="2400" dirty="0"/>
              <a:t> </a:t>
            </a:r>
            <a:r>
              <a:rPr lang="en-US" sz="2400" dirty="0" err="1"/>
              <a:t>bislang</a:t>
            </a:r>
            <a:r>
              <a:rPr lang="en-US" sz="2400" dirty="0"/>
              <a:t> </a:t>
            </a:r>
            <a:r>
              <a:rPr lang="en-US" sz="2400" dirty="0" err="1"/>
              <a:t>entdeckten</a:t>
            </a:r>
            <a:r>
              <a:rPr lang="en-US" sz="2400" dirty="0"/>
              <a:t> </a:t>
            </a:r>
            <a:r>
              <a:rPr lang="en-US" sz="2400" dirty="0" err="1"/>
              <a:t>Sauropoden</a:t>
            </a:r>
            <a:r>
              <a:rPr lang="en-US" sz="2400" dirty="0"/>
              <a:t> gab </a:t>
            </a:r>
            <a:r>
              <a:rPr lang="en-US" sz="2400" dirty="0" err="1"/>
              <a:t>es</a:t>
            </a:r>
            <a:r>
              <a:rPr lang="en-US" sz="2400" dirty="0"/>
              <a:t> </a:t>
            </a:r>
            <a:r>
              <a:rPr lang="en-US" sz="2400" dirty="0" err="1"/>
              <a:t>einst</a:t>
            </a:r>
            <a:r>
              <a:rPr lang="en-US" sz="2400" dirty="0"/>
              <a:t> auf </a:t>
            </a:r>
            <a:r>
              <a:rPr lang="en-US" sz="2400" dirty="0" err="1"/>
              <a:t>dem</a:t>
            </a:r>
            <a:r>
              <a:rPr lang="en-US" sz="2400" dirty="0"/>
              <a:t> </a:t>
            </a:r>
            <a:r>
              <a:rPr lang="en-US" sz="2400" dirty="0" err="1"/>
              <a:t>amerikanischen</a:t>
            </a:r>
            <a:r>
              <a:rPr lang="en-US" sz="2400" dirty="0"/>
              <a:t> </a:t>
            </a:r>
            <a:r>
              <a:rPr lang="en-US" sz="2400" dirty="0" err="1"/>
              <a:t>Kontinent</a:t>
            </a:r>
            <a:r>
              <a:rPr lang="en-US" sz="2400" dirty="0"/>
              <a:t>. </a:t>
            </a:r>
            <a:r>
              <a:rPr lang="en-US" sz="2400" dirty="0" err="1"/>
              <a:t>Als</a:t>
            </a:r>
            <a:r>
              <a:rPr lang="en-US" sz="2400" dirty="0"/>
              <a:t> </a:t>
            </a:r>
            <a:r>
              <a:rPr lang="en-US" sz="2400" dirty="0" err="1"/>
              <a:t>Schwerstgewicht</a:t>
            </a:r>
            <a:r>
              <a:rPr lang="en-US" sz="2400" dirty="0"/>
              <a:t> gilt der </a:t>
            </a:r>
            <a:r>
              <a:rPr lang="en-US" sz="2400" dirty="0" err="1"/>
              <a:t>Argentinosaurus</a:t>
            </a:r>
            <a:r>
              <a:rPr lang="en-US" sz="2400" dirty="0"/>
              <a:t>, der </a:t>
            </a:r>
            <a:r>
              <a:rPr lang="en-US" sz="2400" dirty="0" err="1"/>
              <a:t>vor</a:t>
            </a:r>
            <a:r>
              <a:rPr lang="en-US" sz="2400" dirty="0"/>
              <a:t> </a:t>
            </a:r>
            <a:r>
              <a:rPr lang="en-US" sz="2400" dirty="0" err="1"/>
              <a:t>etwa</a:t>
            </a:r>
            <a:r>
              <a:rPr lang="en-US" sz="2400" dirty="0"/>
              <a:t> 100 </a:t>
            </a:r>
            <a:r>
              <a:rPr lang="en-US" sz="2400" dirty="0" err="1"/>
              <a:t>Millionen</a:t>
            </a:r>
            <a:r>
              <a:rPr lang="en-US" sz="2400" dirty="0"/>
              <a:t> </a:t>
            </a:r>
            <a:r>
              <a:rPr lang="en-US" sz="2400" dirty="0" err="1"/>
              <a:t>Jahren</a:t>
            </a:r>
            <a:r>
              <a:rPr lang="en-US" sz="2400" dirty="0"/>
              <a:t> </a:t>
            </a:r>
            <a:r>
              <a:rPr lang="en-US" sz="2400" dirty="0" err="1"/>
              <a:t>im</a:t>
            </a:r>
            <a:r>
              <a:rPr lang="en-US" sz="2400" dirty="0"/>
              <a:t> </a:t>
            </a:r>
            <a:r>
              <a:rPr lang="en-US" sz="2400" dirty="0" err="1"/>
              <a:t>heutigen</a:t>
            </a:r>
            <a:r>
              <a:rPr lang="en-US" sz="2400" dirty="0"/>
              <a:t> </a:t>
            </a:r>
            <a:r>
              <a:rPr lang="en-US" sz="2400" dirty="0" err="1"/>
              <a:t>Argentinien</a:t>
            </a:r>
            <a:r>
              <a:rPr lang="en-US" sz="2400" dirty="0"/>
              <a:t> </a:t>
            </a:r>
            <a:r>
              <a:rPr lang="en-US" sz="2400" dirty="0" err="1"/>
              <a:t>lebte</a:t>
            </a:r>
            <a:r>
              <a:rPr lang="en-US" sz="2400" dirty="0"/>
              <a:t> und </a:t>
            </a:r>
            <a:r>
              <a:rPr lang="en-US" sz="2400" dirty="0" err="1"/>
              <a:t>bei</a:t>
            </a:r>
            <a:r>
              <a:rPr lang="en-US" sz="2400" dirty="0"/>
              <a:t> 35 </a:t>
            </a:r>
            <a:r>
              <a:rPr lang="en-US" sz="2400" dirty="0" err="1"/>
              <a:t>bis</a:t>
            </a:r>
            <a:r>
              <a:rPr lang="en-US" sz="2400" dirty="0"/>
              <a:t> 40 Meter </a:t>
            </a:r>
            <a:r>
              <a:rPr lang="en-US" sz="2400" dirty="0" err="1"/>
              <a:t>Länge</a:t>
            </a:r>
            <a:r>
              <a:rPr lang="en-US" sz="2400" dirty="0"/>
              <a:t> </a:t>
            </a:r>
            <a:r>
              <a:rPr lang="en-US" sz="2400" dirty="0" err="1"/>
              <a:t>geschätzte</a:t>
            </a:r>
            <a:r>
              <a:rPr lang="en-US" sz="2400" dirty="0"/>
              <a:t> 80 </a:t>
            </a:r>
            <a:r>
              <a:rPr lang="en-US" sz="2400" dirty="0" err="1"/>
              <a:t>bis</a:t>
            </a:r>
            <a:r>
              <a:rPr lang="en-US" sz="2400" dirty="0"/>
              <a:t> 100 </a:t>
            </a:r>
            <a:r>
              <a:rPr lang="en-US" sz="2400" dirty="0" err="1"/>
              <a:t>Tonnen</a:t>
            </a:r>
            <a:r>
              <a:rPr lang="en-US" sz="2400" dirty="0"/>
              <a:t> auf die </a:t>
            </a:r>
            <a:r>
              <a:rPr lang="en-US" sz="2400" dirty="0" err="1"/>
              <a:t>Waage</a:t>
            </a:r>
            <a:r>
              <a:rPr lang="en-US" sz="2400" dirty="0"/>
              <a:t> </a:t>
            </a:r>
            <a:r>
              <a:rPr lang="en-US" sz="2400" dirty="0" err="1"/>
              <a:t>brachte</a:t>
            </a:r>
            <a:r>
              <a:rPr lang="en-US" sz="2400" dirty="0"/>
              <a:t>. Der </a:t>
            </a:r>
            <a:r>
              <a:rPr lang="en-US" sz="2400" dirty="0" err="1"/>
              <a:t>Seismosaurus</a:t>
            </a:r>
            <a:r>
              <a:rPr lang="en-US" sz="2400" dirty="0"/>
              <a:t> </a:t>
            </a:r>
            <a:r>
              <a:rPr lang="en-US" sz="2400" dirty="0" err="1"/>
              <a:t>wiederum</a:t>
            </a:r>
            <a:r>
              <a:rPr lang="en-US" sz="2400" dirty="0"/>
              <a:t> </a:t>
            </a:r>
            <a:r>
              <a:rPr lang="en-US" sz="2400" dirty="0" err="1"/>
              <a:t>trottete</a:t>
            </a:r>
            <a:r>
              <a:rPr lang="en-US" sz="2400" dirty="0"/>
              <a:t> </a:t>
            </a:r>
            <a:r>
              <a:rPr lang="en-US" sz="2400" dirty="0" err="1"/>
              <a:t>vor</a:t>
            </a:r>
            <a:r>
              <a:rPr lang="en-US" sz="2400" dirty="0"/>
              <a:t> 155 </a:t>
            </a:r>
            <a:r>
              <a:rPr lang="en-US" sz="2400" dirty="0" err="1"/>
              <a:t>bis</a:t>
            </a:r>
            <a:r>
              <a:rPr lang="en-US" sz="2400" dirty="0"/>
              <a:t> 145 </a:t>
            </a:r>
            <a:r>
              <a:rPr lang="en-US" sz="2400" dirty="0" err="1"/>
              <a:t>Millionen</a:t>
            </a:r>
            <a:r>
              <a:rPr lang="en-US" sz="2400" dirty="0"/>
              <a:t> </a:t>
            </a:r>
            <a:r>
              <a:rPr lang="en-US" sz="2400" dirty="0" err="1"/>
              <a:t>Jahren</a:t>
            </a:r>
            <a:r>
              <a:rPr lang="en-US" sz="2400" dirty="0"/>
              <a:t> </a:t>
            </a:r>
            <a:r>
              <a:rPr lang="en-US" sz="2400" dirty="0" err="1"/>
              <a:t>durch</a:t>
            </a:r>
            <a:r>
              <a:rPr lang="en-US" sz="2400" dirty="0"/>
              <a:t> </a:t>
            </a:r>
            <a:r>
              <a:rPr lang="en-US" sz="2400" dirty="0" err="1"/>
              <a:t>Mexiko</a:t>
            </a:r>
            <a:r>
              <a:rPr lang="en-US" sz="2400" dirty="0"/>
              <a:t> und war </a:t>
            </a:r>
            <a:r>
              <a:rPr lang="en-US" sz="2400" dirty="0" err="1"/>
              <a:t>mit</a:t>
            </a:r>
            <a:r>
              <a:rPr lang="en-US" sz="2400" dirty="0"/>
              <a:t> 37 </a:t>
            </a:r>
            <a:r>
              <a:rPr lang="en-US" sz="2400" dirty="0" err="1"/>
              <a:t>Metern</a:t>
            </a:r>
            <a:r>
              <a:rPr lang="en-US" sz="2400" dirty="0"/>
              <a:t> </a:t>
            </a:r>
            <a:r>
              <a:rPr lang="en-US" sz="2400" dirty="0" err="1"/>
              <a:t>Länge</a:t>
            </a:r>
            <a:r>
              <a:rPr lang="en-US" sz="2400" dirty="0"/>
              <a:t> </a:t>
            </a:r>
            <a:r>
              <a:rPr lang="en-US" sz="2400" dirty="0" err="1"/>
              <a:t>bei</a:t>
            </a:r>
            <a:r>
              <a:rPr lang="en-US" sz="2400" dirty="0"/>
              <a:t> 70 </a:t>
            </a:r>
            <a:r>
              <a:rPr lang="en-US" sz="2400" dirty="0" err="1"/>
              <a:t>Tonnen</a:t>
            </a:r>
            <a:r>
              <a:rPr lang="en-US" sz="2400" dirty="0"/>
              <a:t> </a:t>
            </a:r>
            <a:r>
              <a:rPr lang="en-US" sz="2400" dirty="0" err="1"/>
              <a:t>Lebendgewicht</a:t>
            </a:r>
            <a:r>
              <a:rPr lang="en-US" sz="2400" dirty="0"/>
              <a:t> der </a:t>
            </a:r>
            <a:r>
              <a:rPr lang="en-US" sz="2400" dirty="0" err="1"/>
              <a:t>längste</a:t>
            </a:r>
            <a:r>
              <a:rPr lang="en-US" sz="2400" dirty="0"/>
              <a:t> </a:t>
            </a:r>
            <a:r>
              <a:rPr lang="en-US" sz="2400" dirty="0" err="1"/>
              <a:t>bekannte</a:t>
            </a:r>
            <a:r>
              <a:rPr lang="en-US" sz="2400" dirty="0"/>
              <a:t> </a:t>
            </a:r>
            <a:r>
              <a:rPr lang="en-US" sz="2400" dirty="0" err="1"/>
              <a:t>Dinosaurier</a:t>
            </a:r>
            <a:r>
              <a:rPr lang="en-US" sz="2400" dirty="0"/>
              <a:t>. Der </a:t>
            </a:r>
            <a:r>
              <a:rPr lang="en-US" sz="2400" dirty="0" err="1"/>
              <a:t>höchste</a:t>
            </a:r>
            <a:r>
              <a:rPr lang="en-US" sz="2400" dirty="0"/>
              <a:t> </a:t>
            </a:r>
            <a:r>
              <a:rPr lang="en-US" sz="2400" dirty="0" err="1"/>
              <a:t>ist</a:t>
            </a:r>
            <a:r>
              <a:rPr lang="en-US" sz="2400" dirty="0"/>
              <a:t> der </a:t>
            </a:r>
            <a:r>
              <a:rPr lang="en-US" sz="2400" dirty="0" err="1"/>
              <a:t>Sauroposeidon</a:t>
            </a:r>
            <a:r>
              <a:rPr lang="en-US" sz="2400" dirty="0"/>
              <a:t>, von </a:t>
            </a:r>
            <a:r>
              <a:rPr lang="en-US" sz="2400" dirty="0" err="1"/>
              <a:t>dem</a:t>
            </a:r>
            <a:r>
              <a:rPr lang="en-US" sz="2400" dirty="0"/>
              <a:t> </a:t>
            </a:r>
            <a:r>
              <a:rPr lang="en-US" sz="2400" dirty="0" err="1"/>
              <a:t>Überreste</a:t>
            </a:r>
            <a:r>
              <a:rPr lang="en-US" sz="2400" dirty="0"/>
              <a:t> </a:t>
            </a:r>
            <a:r>
              <a:rPr lang="en-US" sz="2400" dirty="0" err="1"/>
              <a:t>im</a:t>
            </a:r>
            <a:r>
              <a:rPr lang="en-US" sz="2400" dirty="0"/>
              <a:t> US-</a:t>
            </a:r>
            <a:r>
              <a:rPr lang="en-US" sz="2400" dirty="0" err="1"/>
              <a:t>Bundesstaat</a:t>
            </a:r>
            <a:r>
              <a:rPr lang="en-US" sz="2400" dirty="0"/>
              <a:t> Oklahoma </a:t>
            </a:r>
            <a:r>
              <a:rPr lang="en-US" sz="2400" dirty="0" err="1"/>
              <a:t>geborgen</a:t>
            </a:r>
            <a:r>
              <a:rPr lang="en-US" sz="2400" dirty="0"/>
              <a:t> </a:t>
            </a:r>
            <a:r>
              <a:rPr lang="en-US" sz="2400" dirty="0" err="1"/>
              <a:t>worden</a:t>
            </a:r>
            <a:r>
              <a:rPr lang="en-US" sz="2400" dirty="0"/>
              <a:t>: Das Tier </a:t>
            </a:r>
            <a:r>
              <a:rPr lang="en-US" sz="2400" dirty="0" err="1"/>
              <a:t>erreichte</a:t>
            </a:r>
            <a:r>
              <a:rPr lang="en-US" sz="2400" dirty="0"/>
              <a:t> </a:t>
            </a:r>
            <a:r>
              <a:rPr lang="en-US" sz="2400" dirty="0" err="1"/>
              <a:t>vor</a:t>
            </a:r>
            <a:r>
              <a:rPr lang="en-US" sz="2400" dirty="0"/>
              <a:t> </a:t>
            </a:r>
            <a:r>
              <a:rPr lang="en-US" sz="2400" dirty="0" err="1"/>
              <a:t>etwa</a:t>
            </a:r>
            <a:r>
              <a:rPr lang="en-US" sz="2400" dirty="0"/>
              <a:t> 110 </a:t>
            </a:r>
            <a:r>
              <a:rPr lang="en-US" sz="2400" dirty="0" err="1"/>
              <a:t>Millionen</a:t>
            </a:r>
            <a:r>
              <a:rPr lang="en-US" sz="2400" dirty="0"/>
              <a:t> </a:t>
            </a:r>
            <a:r>
              <a:rPr lang="en-US" sz="2400" dirty="0" err="1"/>
              <a:t>Jahren</a:t>
            </a:r>
            <a:r>
              <a:rPr lang="en-US" sz="2400" dirty="0"/>
              <a:t> </a:t>
            </a:r>
            <a:r>
              <a:rPr lang="en-US" sz="2400" dirty="0" err="1"/>
              <a:t>eine</a:t>
            </a:r>
            <a:r>
              <a:rPr lang="en-US" sz="2400" dirty="0"/>
              <a:t> </a:t>
            </a:r>
            <a:r>
              <a:rPr lang="en-US" sz="2400" dirty="0" err="1"/>
              <a:t>Körperhöhe</a:t>
            </a:r>
            <a:r>
              <a:rPr lang="en-US" sz="2400" dirty="0"/>
              <a:t> von 18 </a:t>
            </a:r>
            <a:r>
              <a:rPr lang="en-US" sz="2400" dirty="0" err="1"/>
              <a:t>Metern</a:t>
            </a:r>
            <a:r>
              <a:rPr lang="en-US" sz="2400" dirty="0"/>
              <a:t>.</a:t>
            </a:r>
          </a:p>
        </p:txBody>
      </p:sp>
    </p:spTree>
    <p:extLst>
      <p:ext uri="{BB962C8B-B14F-4D97-AF65-F5344CB8AC3E}">
        <p14:creationId xmlns:p14="http://schemas.microsoft.com/office/powerpoint/2010/main" val="349970282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n-US" b="1" dirty="0" smtClean="0"/>
              <a:t/>
            </a:r>
            <a:br>
              <a:rPr lang="en-US" b="1" dirty="0" smtClean="0"/>
            </a:br>
            <a:r>
              <a:rPr lang="en-US" b="1" dirty="0" err="1" smtClean="0"/>
              <a:t>Weitere</a:t>
            </a:r>
            <a:r>
              <a:rPr lang="en-US" b="1" dirty="0" smtClean="0"/>
              <a:t> </a:t>
            </a:r>
            <a:r>
              <a:rPr lang="en-US" b="1" dirty="0" err="1"/>
              <a:t>pflanzenfressende</a:t>
            </a:r>
            <a:r>
              <a:rPr lang="en-US" b="1" dirty="0"/>
              <a:t> </a:t>
            </a:r>
            <a:r>
              <a:rPr lang="en-US" b="1" dirty="0" err="1"/>
              <a:t>Sauriergattung</a:t>
            </a:r>
            <a:r>
              <a:rPr lang="en-US" b="1" dirty="0"/>
              <a:t> </a:t>
            </a:r>
            <a:r>
              <a:rPr lang="en-US" b="1" dirty="0" err="1" smtClean="0"/>
              <a:t>entdeckt</a:t>
            </a:r>
            <a:r>
              <a:rPr lang="en-US" b="1" dirty="0" smtClean="0"/>
              <a:t> 1/2</a:t>
            </a:r>
            <a:r>
              <a:rPr lang="en-US" dirty="0"/>
              <a:t/>
            </a:r>
            <a:br>
              <a:rPr lang="en-US" dirty="0"/>
            </a:br>
            <a:endParaRPr lang="el-GR" dirty="0"/>
          </a:p>
        </p:txBody>
      </p:sp>
      <p:sp>
        <p:nvSpPr>
          <p:cNvPr id="5" name="Θέση περιεχομένου 4"/>
          <p:cNvSpPr>
            <a:spLocks noGrp="1"/>
          </p:cNvSpPr>
          <p:nvPr>
            <p:ph idx="1"/>
          </p:nvPr>
        </p:nvSpPr>
        <p:spPr/>
        <p:txBody>
          <a:bodyPr>
            <a:noAutofit/>
          </a:bodyPr>
          <a:lstStyle/>
          <a:p>
            <a:r>
              <a:rPr lang="en-US" sz="2000" dirty="0" err="1"/>
              <a:t>Sie</a:t>
            </a:r>
            <a:r>
              <a:rPr lang="en-US" sz="2000" dirty="0"/>
              <a:t> </a:t>
            </a:r>
            <a:r>
              <a:rPr lang="en-US" sz="2000" dirty="0" err="1"/>
              <a:t>alle</a:t>
            </a:r>
            <a:r>
              <a:rPr lang="en-US" sz="2000" dirty="0"/>
              <a:t> </a:t>
            </a:r>
            <a:r>
              <a:rPr lang="en-US" sz="2000" dirty="0" err="1"/>
              <a:t>waren</a:t>
            </a:r>
            <a:r>
              <a:rPr lang="en-US" sz="2000" dirty="0"/>
              <a:t> </a:t>
            </a:r>
            <a:r>
              <a:rPr lang="en-US" sz="2000" dirty="0" err="1"/>
              <a:t>behäbige</a:t>
            </a:r>
            <a:r>
              <a:rPr lang="en-US" sz="2000" dirty="0"/>
              <a:t> </a:t>
            </a:r>
            <a:r>
              <a:rPr lang="en-US" sz="2000" dirty="0" err="1"/>
              <a:t>Pflanzenfresser</a:t>
            </a:r>
            <a:r>
              <a:rPr lang="en-US" sz="2000" dirty="0"/>
              <a:t>. </a:t>
            </a:r>
            <a:r>
              <a:rPr lang="en-US" sz="2000" dirty="0" err="1"/>
              <a:t>Auch</a:t>
            </a:r>
            <a:r>
              <a:rPr lang="en-US" sz="2000" dirty="0"/>
              <a:t> </a:t>
            </a:r>
            <a:r>
              <a:rPr lang="en-US" sz="2000" dirty="0" err="1"/>
              <a:t>Turiasaurus</a:t>
            </a:r>
            <a:r>
              <a:rPr lang="en-US" sz="2000" dirty="0"/>
              <a:t> </a:t>
            </a:r>
            <a:r>
              <a:rPr lang="en-US" sz="2000" dirty="0" err="1"/>
              <a:t>riodevensis</a:t>
            </a:r>
            <a:r>
              <a:rPr lang="en-US" sz="2000" dirty="0"/>
              <a:t> </a:t>
            </a:r>
            <a:r>
              <a:rPr lang="en-US" sz="2000" dirty="0" err="1"/>
              <a:t>verzehrte</a:t>
            </a:r>
            <a:r>
              <a:rPr lang="en-US" sz="2000" dirty="0"/>
              <a:t> </a:t>
            </a:r>
            <a:r>
              <a:rPr lang="en-US" sz="2000" dirty="0" err="1"/>
              <a:t>Grünzeug</a:t>
            </a:r>
            <a:r>
              <a:rPr lang="en-US" sz="2000" dirty="0"/>
              <a:t> in </a:t>
            </a:r>
            <a:r>
              <a:rPr lang="en-US" sz="2000" dirty="0" err="1"/>
              <a:t>Massen</a:t>
            </a:r>
            <a:r>
              <a:rPr lang="en-US" sz="2000" dirty="0"/>
              <a:t>, um </a:t>
            </a:r>
            <a:r>
              <a:rPr lang="en-US" sz="2000" dirty="0" err="1"/>
              <a:t>seinen</a:t>
            </a:r>
            <a:r>
              <a:rPr lang="en-US" sz="2000" dirty="0"/>
              <a:t> </a:t>
            </a:r>
            <a:r>
              <a:rPr lang="en-US" sz="2000" dirty="0" err="1"/>
              <a:t>wuchtigen</a:t>
            </a:r>
            <a:r>
              <a:rPr lang="en-US" sz="2000" dirty="0"/>
              <a:t> </a:t>
            </a:r>
            <a:r>
              <a:rPr lang="en-US" sz="2000" dirty="0" err="1"/>
              <a:t>Körper</a:t>
            </a:r>
            <a:r>
              <a:rPr lang="en-US" sz="2000" dirty="0"/>
              <a:t> in </a:t>
            </a:r>
            <a:r>
              <a:rPr lang="en-US" sz="2000" dirty="0" err="1"/>
              <a:t>Bewegung</a:t>
            </a:r>
            <a:r>
              <a:rPr lang="en-US" sz="2000" dirty="0"/>
              <a:t> </a:t>
            </a:r>
            <a:r>
              <a:rPr lang="en-US" sz="2000" dirty="0" err="1"/>
              <a:t>zu</a:t>
            </a:r>
            <a:r>
              <a:rPr lang="en-US" sz="2000" dirty="0"/>
              <a:t> </a:t>
            </a:r>
            <a:r>
              <a:rPr lang="en-US" sz="2000" dirty="0" err="1"/>
              <a:t>halten</a:t>
            </a:r>
            <a:r>
              <a:rPr lang="en-US" sz="2000" dirty="0"/>
              <a:t>. </a:t>
            </a:r>
            <a:r>
              <a:rPr lang="en-US" sz="2000" dirty="0" err="1"/>
              <a:t>Zweibeinige</a:t>
            </a:r>
            <a:r>
              <a:rPr lang="en-US" sz="2000" dirty="0"/>
              <a:t> </a:t>
            </a:r>
            <a:r>
              <a:rPr lang="en-US" sz="2000" dirty="0" err="1"/>
              <a:t>Fleischfresser</a:t>
            </a:r>
            <a:r>
              <a:rPr lang="en-US" sz="2000" dirty="0"/>
              <a:t> </a:t>
            </a:r>
            <a:r>
              <a:rPr lang="en-US" sz="2000" dirty="0" err="1"/>
              <a:t>wie</a:t>
            </a:r>
            <a:r>
              <a:rPr lang="en-US" sz="2000" dirty="0"/>
              <a:t> der Tyrannosaurus </a:t>
            </a:r>
            <a:r>
              <a:rPr lang="en-US" sz="2000" dirty="0" err="1"/>
              <a:t>rex</a:t>
            </a:r>
            <a:r>
              <a:rPr lang="en-US" sz="2000" dirty="0"/>
              <a:t> </a:t>
            </a:r>
            <a:r>
              <a:rPr lang="en-US" sz="2000" dirty="0" err="1"/>
              <a:t>kamen</a:t>
            </a:r>
            <a:r>
              <a:rPr lang="en-US" sz="2000" dirty="0"/>
              <a:t> </a:t>
            </a:r>
            <a:r>
              <a:rPr lang="en-US" sz="2000" dirty="0" err="1"/>
              <a:t>höchstens</a:t>
            </a:r>
            <a:r>
              <a:rPr lang="en-US" sz="2000" dirty="0"/>
              <a:t> auf </a:t>
            </a:r>
            <a:r>
              <a:rPr lang="en-US" sz="2000" dirty="0" err="1"/>
              <a:t>acht</a:t>
            </a:r>
            <a:r>
              <a:rPr lang="en-US" sz="2000" dirty="0"/>
              <a:t> </a:t>
            </a:r>
            <a:r>
              <a:rPr lang="en-US" sz="2000" dirty="0" err="1"/>
              <a:t>Tonnen</a:t>
            </a:r>
            <a:r>
              <a:rPr lang="en-US" sz="2000" dirty="0"/>
              <a:t> </a:t>
            </a:r>
            <a:r>
              <a:rPr lang="en-US" sz="2000" dirty="0" err="1"/>
              <a:t>Gewicht</a:t>
            </a:r>
            <a:r>
              <a:rPr lang="en-US" sz="2000" dirty="0"/>
              <a:t> und 13 Meter </a:t>
            </a:r>
            <a:r>
              <a:rPr lang="en-US" sz="2000" dirty="0" err="1"/>
              <a:t>Länge</a:t>
            </a:r>
            <a:r>
              <a:rPr lang="en-US" sz="2000" dirty="0"/>
              <a:t>.</a:t>
            </a:r>
          </a:p>
          <a:p>
            <a:r>
              <a:rPr lang="en-US" sz="2000" dirty="0"/>
              <a:t>Die </a:t>
            </a:r>
            <a:r>
              <a:rPr lang="en-US" sz="2000" dirty="0" err="1"/>
              <a:t>spanischen</a:t>
            </a:r>
            <a:r>
              <a:rPr lang="en-US" sz="2000" dirty="0"/>
              <a:t> </a:t>
            </a:r>
            <a:r>
              <a:rPr lang="en-US" sz="2000" dirty="0" err="1"/>
              <a:t>Wissenschaftler</a:t>
            </a:r>
            <a:r>
              <a:rPr lang="en-US" sz="2000" dirty="0"/>
              <a:t> </a:t>
            </a:r>
            <a:r>
              <a:rPr lang="en-US" sz="2000" dirty="0" err="1"/>
              <a:t>sind</a:t>
            </a:r>
            <a:r>
              <a:rPr lang="en-US" sz="2000" dirty="0"/>
              <a:t> </a:t>
            </a:r>
            <a:r>
              <a:rPr lang="en-US" sz="2000" dirty="0" err="1"/>
              <a:t>überzeugt</a:t>
            </a:r>
            <a:r>
              <a:rPr lang="en-US" sz="2000" dirty="0"/>
              <a:t>, </a:t>
            </a:r>
            <a:r>
              <a:rPr lang="en-US" sz="2000" dirty="0" err="1"/>
              <a:t>mit</a:t>
            </a:r>
            <a:r>
              <a:rPr lang="en-US" sz="2000" dirty="0"/>
              <a:t> </a:t>
            </a:r>
            <a:r>
              <a:rPr lang="en-US" sz="2000" dirty="0" err="1"/>
              <a:t>dem</a:t>
            </a:r>
            <a:r>
              <a:rPr lang="en-US" sz="2000" dirty="0"/>
              <a:t> in </a:t>
            </a:r>
            <a:r>
              <a:rPr lang="en-US" sz="2000" dirty="0" err="1"/>
              <a:t>Teruel</a:t>
            </a:r>
            <a:r>
              <a:rPr lang="en-US" sz="2000" dirty="0"/>
              <a:t> </a:t>
            </a:r>
            <a:r>
              <a:rPr lang="en-US" sz="2000" dirty="0" err="1"/>
              <a:t>gefundenen</a:t>
            </a:r>
            <a:r>
              <a:rPr lang="en-US" sz="2000" dirty="0"/>
              <a:t> </a:t>
            </a:r>
            <a:r>
              <a:rPr lang="en-US" sz="2000" dirty="0" err="1"/>
              <a:t>Riesendinosaurier</a:t>
            </a:r>
            <a:r>
              <a:rPr lang="en-US" sz="2000" dirty="0"/>
              <a:t> auf </a:t>
            </a:r>
            <a:r>
              <a:rPr lang="en-US" sz="2000" dirty="0" err="1"/>
              <a:t>eine</a:t>
            </a:r>
            <a:r>
              <a:rPr lang="en-US" sz="2000" dirty="0"/>
              <a:t> </a:t>
            </a:r>
            <a:r>
              <a:rPr lang="en-US" sz="2000" dirty="0" err="1"/>
              <a:t>bislang</a:t>
            </a:r>
            <a:r>
              <a:rPr lang="en-US" sz="2000" dirty="0"/>
              <a:t> </a:t>
            </a:r>
            <a:r>
              <a:rPr lang="en-US" sz="2000" dirty="0" err="1"/>
              <a:t>unbekannte</a:t>
            </a:r>
            <a:r>
              <a:rPr lang="en-US" sz="2000" dirty="0"/>
              <a:t> </a:t>
            </a:r>
            <a:r>
              <a:rPr lang="en-US" sz="2000" dirty="0" err="1"/>
              <a:t>Gattung</a:t>
            </a:r>
            <a:r>
              <a:rPr lang="en-US" sz="2000" dirty="0"/>
              <a:t> der </a:t>
            </a:r>
            <a:r>
              <a:rPr lang="en-US" sz="2000" dirty="0" err="1"/>
              <a:t>Sauropoden</a:t>
            </a:r>
            <a:r>
              <a:rPr lang="en-US" sz="2000" dirty="0"/>
              <a:t> </a:t>
            </a:r>
            <a:r>
              <a:rPr lang="en-US" sz="2000" dirty="0" err="1"/>
              <a:t>gestoßen</a:t>
            </a:r>
            <a:r>
              <a:rPr lang="en-US" sz="2000" dirty="0"/>
              <a:t> </a:t>
            </a:r>
            <a:r>
              <a:rPr lang="en-US" sz="2000" dirty="0" err="1"/>
              <a:t>zu</a:t>
            </a:r>
            <a:r>
              <a:rPr lang="en-US" sz="2000" dirty="0"/>
              <a:t> </a:t>
            </a:r>
            <a:r>
              <a:rPr lang="en-US" sz="2000" dirty="0" err="1"/>
              <a:t>sein</a:t>
            </a:r>
            <a:r>
              <a:rPr lang="en-US" sz="2000" dirty="0"/>
              <a:t>. Die </a:t>
            </a:r>
            <a:r>
              <a:rPr lang="en-US" sz="2000" dirty="0" err="1"/>
              <a:t>neu</a:t>
            </a:r>
            <a:r>
              <a:rPr lang="en-US" sz="2000" dirty="0"/>
              <a:t> </a:t>
            </a:r>
            <a:r>
              <a:rPr lang="en-US" sz="2000" dirty="0" err="1"/>
              <a:t>entdeckte</a:t>
            </a:r>
            <a:r>
              <a:rPr lang="en-US" sz="2000" dirty="0"/>
              <a:t> </a:t>
            </a:r>
            <a:r>
              <a:rPr lang="en-US" sz="2000" dirty="0" err="1"/>
              <a:t>Gattung</a:t>
            </a:r>
            <a:r>
              <a:rPr lang="en-US" sz="2000" dirty="0"/>
              <a:t> hat </a:t>
            </a:r>
            <a:r>
              <a:rPr lang="en-US" sz="2000" dirty="0" err="1"/>
              <a:t>laut</a:t>
            </a:r>
            <a:r>
              <a:rPr lang="en-US" sz="2000" dirty="0"/>
              <a:t> </a:t>
            </a:r>
            <a:r>
              <a:rPr lang="en-US" sz="2000" dirty="0" err="1"/>
              <a:t>Alcalás</a:t>
            </a:r>
            <a:r>
              <a:rPr lang="en-US" sz="2000" dirty="0"/>
              <a:t> Team </a:t>
            </a:r>
            <a:r>
              <a:rPr lang="en-US" sz="2000" dirty="0" err="1"/>
              <a:t>im</a:t>
            </a:r>
            <a:r>
              <a:rPr lang="en-US" sz="2000" dirty="0"/>
              <a:t> </a:t>
            </a:r>
            <a:r>
              <a:rPr lang="en-US" sz="2000" dirty="0" err="1"/>
              <a:t>Vergleich</a:t>
            </a:r>
            <a:r>
              <a:rPr lang="en-US" sz="2000" dirty="0"/>
              <a:t> </a:t>
            </a:r>
            <a:r>
              <a:rPr lang="en-US" sz="2000" dirty="0" err="1"/>
              <a:t>zu</a:t>
            </a:r>
            <a:r>
              <a:rPr lang="en-US" sz="2000" dirty="0"/>
              <a:t> </a:t>
            </a:r>
            <a:r>
              <a:rPr lang="en-US" sz="2000" dirty="0" err="1"/>
              <a:t>anderen</a:t>
            </a:r>
            <a:r>
              <a:rPr lang="en-US" sz="2000" dirty="0"/>
              <a:t> </a:t>
            </a:r>
            <a:r>
              <a:rPr lang="en-US" sz="2000" dirty="0" err="1"/>
              <a:t>Sauriern</a:t>
            </a:r>
            <a:r>
              <a:rPr lang="en-US" sz="2000" dirty="0"/>
              <a:t> auf </a:t>
            </a:r>
            <a:r>
              <a:rPr lang="en-US" sz="2000" dirty="0" err="1"/>
              <a:t>anderen</a:t>
            </a:r>
            <a:r>
              <a:rPr lang="en-US" sz="2000" dirty="0"/>
              <a:t> </a:t>
            </a:r>
            <a:r>
              <a:rPr lang="en-US" sz="2000" dirty="0" err="1"/>
              <a:t>Kontinenten</a:t>
            </a:r>
            <a:r>
              <a:rPr lang="en-US" sz="2000" dirty="0"/>
              <a:t> </a:t>
            </a:r>
            <a:r>
              <a:rPr lang="en-US" sz="2000" dirty="0" err="1"/>
              <a:t>deutlich</a:t>
            </a:r>
            <a:r>
              <a:rPr lang="en-US" sz="2000" dirty="0"/>
              <a:t> </a:t>
            </a:r>
            <a:r>
              <a:rPr lang="en-US" sz="2000" dirty="0" err="1"/>
              <a:t>weniger</a:t>
            </a:r>
            <a:r>
              <a:rPr lang="en-US" sz="2000" dirty="0"/>
              <a:t> </a:t>
            </a:r>
            <a:r>
              <a:rPr lang="en-US" sz="2000" dirty="0" err="1"/>
              <a:t>entwickelte</a:t>
            </a:r>
            <a:r>
              <a:rPr lang="en-US" sz="2000" dirty="0"/>
              <a:t> </a:t>
            </a:r>
            <a:r>
              <a:rPr lang="en-US" sz="2000" dirty="0" err="1"/>
              <a:t>Gliedmaßen</a:t>
            </a:r>
            <a:r>
              <a:rPr lang="en-US" sz="2000" dirty="0"/>
              <a:t> und </a:t>
            </a:r>
            <a:r>
              <a:rPr lang="en-US" sz="2000" dirty="0" err="1"/>
              <a:t>Knochen</a:t>
            </a:r>
            <a:r>
              <a:rPr lang="en-US" sz="2000" dirty="0"/>
              <a:t>. Der </a:t>
            </a:r>
            <a:r>
              <a:rPr lang="en-US" sz="2000" dirty="0" err="1"/>
              <a:t>Bauplan</a:t>
            </a:r>
            <a:r>
              <a:rPr lang="en-US" sz="2000" dirty="0"/>
              <a:t> der </a:t>
            </a:r>
            <a:r>
              <a:rPr lang="en-US" sz="2000" dirty="0" err="1"/>
              <a:t>riesigen</a:t>
            </a:r>
            <a:r>
              <a:rPr lang="en-US" sz="2000" dirty="0"/>
              <a:t> </a:t>
            </a:r>
            <a:r>
              <a:rPr lang="en-US" sz="2000" dirty="0" err="1"/>
              <a:t>Sauropoden</a:t>
            </a:r>
            <a:r>
              <a:rPr lang="en-US" sz="2000" dirty="0"/>
              <a:t> </a:t>
            </a:r>
            <a:r>
              <a:rPr lang="en-US" sz="2000" dirty="0" err="1"/>
              <a:t>ähnelt</a:t>
            </a:r>
            <a:r>
              <a:rPr lang="en-US" sz="2000" dirty="0"/>
              <a:t> </a:t>
            </a:r>
            <a:r>
              <a:rPr lang="en-US" sz="2000" dirty="0" err="1"/>
              <a:t>sich</a:t>
            </a:r>
            <a:r>
              <a:rPr lang="en-US" sz="2000" dirty="0"/>
              <a:t> </a:t>
            </a:r>
            <a:r>
              <a:rPr lang="en-US" sz="2000" dirty="0" err="1"/>
              <a:t>aber</a:t>
            </a:r>
            <a:r>
              <a:rPr lang="en-US" sz="2000" dirty="0"/>
              <a:t> </a:t>
            </a:r>
            <a:r>
              <a:rPr lang="en-US" sz="2000" dirty="0" err="1"/>
              <a:t>weitgehend</a:t>
            </a:r>
            <a:r>
              <a:rPr lang="en-US" sz="2000" dirty="0"/>
              <a:t>: Die </a:t>
            </a:r>
            <a:r>
              <a:rPr lang="en-US" sz="2000" dirty="0" err="1"/>
              <a:t>Tiere</a:t>
            </a:r>
            <a:r>
              <a:rPr lang="en-US" sz="2000" dirty="0"/>
              <a:t> </a:t>
            </a:r>
            <a:r>
              <a:rPr lang="en-US" sz="2000" dirty="0" err="1"/>
              <a:t>hatten</a:t>
            </a:r>
            <a:r>
              <a:rPr lang="en-US" sz="2000" dirty="0"/>
              <a:t> </a:t>
            </a:r>
            <a:r>
              <a:rPr lang="en-US" sz="2000" dirty="0" err="1"/>
              <a:t>einen</a:t>
            </a:r>
            <a:r>
              <a:rPr lang="en-US" sz="2000" dirty="0"/>
              <a:t> </a:t>
            </a:r>
            <a:r>
              <a:rPr lang="en-US" sz="2000" dirty="0" err="1"/>
              <a:t>kleinen</a:t>
            </a:r>
            <a:r>
              <a:rPr lang="en-US" sz="2000" dirty="0"/>
              <a:t> Kopf, der auf </a:t>
            </a:r>
            <a:r>
              <a:rPr lang="en-US" sz="2000" dirty="0" err="1"/>
              <a:t>einem</a:t>
            </a:r>
            <a:r>
              <a:rPr lang="en-US" sz="2000" dirty="0"/>
              <a:t> </a:t>
            </a:r>
            <a:r>
              <a:rPr lang="en-US" sz="2000" dirty="0" err="1"/>
              <a:t>beweglichen</a:t>
            </a:r>
            <a:r>
              <a:rPr lang="en-US" sz="2000" dirty="0"/>
              <a:t>, </a:t>
            </a:r>
            <a:r>
              <a:rPr lang="en-US" sz="2000" dirty="0" err="1"/>
              <a:t>langen</a:t>
            </a:r>
            <a:r>
              <a:rPr lang="en-US" sz="2000" dirty="0"/>
              <a:t> Hals </a:t>
            </a:r>
            <a:r>
              <a:rPr lang="en-US" sz="2000" dirty="0" err="1"/>
              <a:t>saß</a:t>
            </a:r>
            <a:r>
              <a:rPr lang="en-US" sz="2000" dirty="0"/>
              <a:t>. Die </a:t>
            </a:r>
            <a:r>
              <a:rPr lang="en-US" sz="2000" dirty="0" err="1"/>
              <a:t>Wirbel</a:t>
            </a:r>
            <a:r>
              <a:rPr lang="en-US" sz="2000" dirty="0"/>
              <a:t> </a:t>
            </a:r>
            <a:r>
              <a:rPr lang="en-US" sz="2000" dirty="0" err="1"/>
              <a:t>waren</a:t>
            </a:r>
            <a:r>
              <a:rPr lang="en-US" sz="2000" dirty="0"/>
              <a:t> oft </a:t>
            </a:r>
            <a:r>
              <a:rPr lang="en-US" sz="2000" dirty="0" err="1"/>
              <a:t>hohl</a:t>
            </a:r>
            <a:r>
              <a:rPr lang="en-US" sz="2000" dirty="0"/>
              <a:t>, um </a:t>
            </a:r>
            <a:r>
              <a:rPr lang="en-US" sz="2000" dirty="0" err="1"/>
              <a:t>Gewicht</a:t>
            </a:r>
            <a:r>
              <a:rPr lang="en-US" sz="2000" dirty="0"/>
              <a:t> </a:t>
            </a:r>
            <a:r>
              <a:rPr lang="en-US" sz="2000" dirty="0" err="1"/>
              <a:t>zu</a:t>
            </a:r>
            <a:r>
              <a:rPr lang="en-US" sz="2000" dirty="0"/>
              <a:t> </a:t>
            </a:r>
            <a:r>
              <a:rPr lang="en-US" sz="2000" dirty="0" err="1"/>
              <a:t>sparen</a:t>
            </a:r>
            <a:r>
              <a:rPr lang="en-US" sz="2000" dirty="0"/>
              <a:t>. Um die </a:t>
            </a:r>
            <a:r>
              <a:rPr lang="en-US" sz="2000" dirty="0" err="1"/>
              <a:t>faserige</a:t>
            </a:r>
            <a:r>
              <a:rPr lang="en-US" sz="2000" dirty="0"/>
              <a:t> </a:t>
            </a:r>
            <a:r>
              <a:rPr lang="en-US" sz="2000" dirty="0" err="1"/>
              <a:t>Nahrung</a:t>
            </a:r>
            <a:r>
              <a:rPr lang="en-US" sz="2000" dirty="0"/>
              <a:t> </a:t>
            </a:r>
            <a:r>
              <a:rPr lang="en-US" sz="2000" dirty="0" err="1"/>
              <a:t>zu</a:t>
            </a:r>
            <a:r>
              <a:rPr lang="en-US" sz="2000" dirty="0"/>
              <a:t> </a:t>
            </a:r>
            <a:r>
              <a:rPr lang="en-US" sz="2000" dirty="0" err="1"/>
              <a:t>verdauen</a:t>
            </a:r>
            <a:r>
              <a:rPr lang="en-US" sz="2000" dirty="0"/>
              <a:t>, </a:t>
            </a:r>
            <a:r>
              <a:rPr lang="en-US" sz="2000" dirty="0" err="1"/>
              <a:t>beherbergte</a:t>
            </a:r>
            <a:r>
              <a:rPr lang="en-US" sz="2000" dirty="0"/>
              <a:t> der </a:t>
            </a:r>
            <a:r>
              <a:rPr lang="en-US" sz="2000" dirty="0" err="1"/>
              <a:t>massige</a:t>
            </a:r>
            <a:r>
              <a:rPr lang="en-US" sz="2000" dirty="0"/>
              <a:t> </a:t>
            </a:r>
            <a:r>
              <a:rPr lang="en-US" sz="2000" dirty="0" err="1"/>
              <a:t>Körper</a:t>
            </a:r>
            <a:r>
              <a:rPr lang="en-US" sz="2000" dirty="0"/>
              <a:t> </a:t>
            </a:r>
            <a:r>
              <a:rPr lang="en-US" sz="2000" dirty="0" err="1"/>
              <a:t>einen</a:t>
            </a:r>
            <a:r>
              <a:rPr lang="en-US" sz="2000" dirty="0"/>
              <a:t> </a:t>
            </a:r>
            <a:r>
              <a:rPr lang="en-US" sz="2000" dirty="0" err="1"/>
              <a:t>langen</a:t>
            </a:r>
            <a:r>
              <a:rPr lang="en-US" sz="2000" dirty="0"/>
              <a:t> </a:t>
            </a:r>
            <a:r>
              <a:rPr lang="en-US" sz="2000" dirty="0" err="1"/>
              <a:t>Darm</a:t>
            </a:r>
            <a:r>
              <a:rPr lang="en-US" sz="2000" dirty="0"/>
              <a:t>. </a:t>
            </a:r>
            <a:r>
              <a:rPr lang="en-US" sz="2000" dirty="0" err="1"/>
              <a:t>Säulenartige</a:t>
            </a:r>
            <a:r>
              <a:rPr lang="en-US" sz="2000" dirty="0"/>
              <a:t>, massive </a:t>
            </a:r>
            <a:r>
              <a:rPr lang="en-US" sz="2000" dirty="0" err="1"/>
              <a:t>Beine</a:t>
            </a:r>
            <a:r>
              <a:rPr lang="en-US" sz="2000" dirty="0"/>
              <a:t> </a:t>
            </a:r>
            <a:r>
              <a:rPr lang="en-US" sz="2000" dirty="0" err="1"/>
              <a:t>stützten</a:t>
            </a:r>
            <a:r>
              <a:rPr lang="en-US" sz="2000" dirty="0"/>
              <a:t> die </a:t>
            </a:r>
            <a:r>
              <a:rPr lang="en-US" sz="2000" dirty="0" err="1"/>
              <a:t>Tiere</a:t>
            </a:r>
            <a:r>
              <a:rPr lang="en-US" sz="2000" dirty="0"/>
              <a:t>, die </a:t>
            </a:r>
            <a:r>
              <a:rPr lang="en-US" sz="2000" dirty="0" err="1"/>
              <a:t>sich</a:t>
            </a:r>
            <a:r>
              <a:rPr lang="en-US" sz="2000" dirty="0"/>
              <a:t> </a:t>
            </a:r>
            <a:r>
              <a:rPr lang="en-US" sz="2000" dirty="0" err="1"/>
              <a:t>eher</a:t>
            </a:r>
            <a:r>
              <a:rPr lang="en-US" sz="2000" dirty="0"/>
              <a:t> </a:t>
            </a:r>
            <a:r>
              <a:rPr lang="en-US" sz="2000" dirty="0" err="1"/>
              <a:t>schwerfällig</a:t>
            </a:r>
            <a:r>
              <a:rPr lang="en-US" sz="2000" dirty="0"/>
              <a:t> </a:t>
            </a:r>
            <a:r>
              <a:rPr lang="en-US" sz="2000" dirty="0" err="1"/>
              <a:t>bewegten</a:t>
            </a:r>
            <a:r>
              <a:rPr lang="en-US" sz="2000" dirty="0" smtClean="0"/>
              <a:t>.</a:t>
            </a:r>
            <a:endParaRPr lang="en-US" sz="2000" dirty="0"/>
          </a:p>
        </p:txBody>
      </p:sp>
    </p:spTree>
    <p:extLst>
      <p:ext uri="{BB962C8B-B14F-4D97-AF65-F5344CB8AC3E}">
        <p14:creationId xmlns:p14="http://schemas.microsoft.com/office/powerpoint/2010/main" val="362622423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n-US" b="1" dirty="0" smtClean="0"/>
              <a:t/>
            </a:r>
            <a:br>
              <a:rPr lang="en-US" b="1" dirty="0" smtClean="0"/>
            </a:br>
            <a:r>
              <a:rPr lang="en-US" b="1" dirty="0" err="1" smtClean="0"/>
              <a:t>Weitere</a:t>
            </a:r>
            <a:r>
              <a:rPr lang="en-US" b="1" dirty="0" smtClean="0"/>
              <a:t> </a:t>
            </a:r>
            <a:r>
              <a:rPr lang="en-US" b="1" dirty="0" err="1"/>
              <a:t>pflanzenfressende</a:t>
            </a:r>
            <a:r>
              <a:rPr lang="en-US" b="1" dirty="0"/>
              <a:t> </a:t>
            </a:r>
            <a:r>
              <a:rPr lang="en-US" b="1" dirty="0" err="1"/>
              <a:t>Sauriergattung</a:t>
            </a:r>
            <a:r>
              <a:rPr lang="en-US" b="1" dirty="0"/>
              <a:t> </a:t>
            </a:r>
            <a:r>
              <a:rPr lang="en-US" b="1" dirty="0" err="1" smtClean="0"/>
              <a:t>entdeckt</a:t>
            </a:r>
            <a:r>
              <a:rPr lang="en-US" b="1" dirty="0" smtClean="0"/>
              <a:t> 2/2</a:t>
            </a:r>
            <a:r>
              <a:rPr lang="en-US" dirty="0"/>
              <a:t/>
            </a:r>
            <a:br>
              <a:rPr lang="en-US" dirty="0"/>
            </a:br>
            <a:endParaRPr lang="el-GR" dirty="0"/>
          </a:p>
        </p:txBody>
      </p:sp>
      <p:sp>
        <p:nvSpPr>
          <p:cNvPr id="5" name="Θέση περιεχομένου 4"/>
          <p:cNvSpPr>
            <a:spLocks noGrp="1"/>
          </p:cNvSpPr>
          <p:nvPr>
            <p:ph idx="1"/>
          </p:nvPr>
        </p:nvSpPr>
        <p:spPr/>
        <p:txBody>
          <a:bodyPr>
            <a:noAutofit/>
          </a:bodyPr>
          <a:lstStyle/>
          <a:p>
            <a:r>
              <a:rPr lang="en-US" sz="2400" dirty="0" smtClean="0"/>
              <a:t>Die </a:t>
            </a:r>
            <a:r>
              <a:rPr lang="en-US" sz="2400" dirty="0" err="1"/>
              <a:t>Forscher</a:t>
            </a:r>
            <a:r>
              <a:rPr lang="en-US" sz="2400" dirty="0"/>
              <a:t> </a:t>
            </a:r>
            <a:r>
              <a:rPr lang="en-US" sz="2400" dirty="0" err="1"/>
              <a:t>wollen</a:t>
            </a:r>
            <a:r>
              <a:rPr lang="en-US" sz="2400" dirty="0"/>
              <a:t> nun </a:t>
            </a:r>
            <a:r>
              <a:rPr lang="en-US" sz="2400" dirty="0" err="1"/>
              <a:t>mit</a:t>
            </a:r>
            <a:r>
              <a:rPr lang="en-US" sz="2400" dirty="0"/>
              <a:t> </a:t>
            </a:r>
            <a:r>
              <a:rPr lang="en-US" sz="2400" dirty="0" err="1"/>
              <a:t>ihrem</a:t>
            </a:r>
            <a:r>
              <a:rPr lang="en-US" sz="2400" dirty="0"/>
              <a:t> Fund die </a:t>
            </a:r>
            <a:r>
              <a:rPr lang="en-US" sz="2400" dirty="0" err="1"/>
              <a:t>Abstammungsbäume</a:t>
            </a:r>
            <a:r>
              <a:rPr lang="en-US" sz="2400" dirty="0"/>
              <a:t> der </a:t>
            </a:r>
            <a:r>
              <a:rPr lang="en-US" sz="2400" dirty="0" err="1"/>
              <a:t>Dinosaurier</a:t>
            </a:r>
            <a:r>
              <a:rPr lang="en-US" sz="2400" dirty="0"/>
              <a:t> </a:t>
            </a:r>
            <a:r>
              <a:rPr lang="en-US" sz="2400" dirty="0" err="1"/>
              <a:t>verfeinern</a:t>
            </a:r>
            <a:r>
              <a:rPr lang="en-US" sz="2400" dirty="0"/>
              <a:t> und </a:t>
            </a:r>
            <a:r>
              <a:rPr lang="en-US" sz="2400" dirty="0" err="1"/>
              <a:t>hoffen</a:t>
            </a:r>
            <a:r>
              <a:rPr lang="en-US" sz="2400" dirty="0"/>
              <a:t>, die </a:t>
            </a:r>
            <a:r>
              <a:rPr lang="en-US" sz="2400" dirty="0" err="1"/>
              <a:t>vielen</a:t>
            </a:r>
            <a:r>
              <a:rPr lang="en-US" sz="2400" dirty="0"/>
              <a:t> </a:t>
            </a:r>
            <a:r>
              <a:rPr lang="en-US" sz="2400" dirty="0" err="1"/>
              <a:t>Fossilien</a:t>
            </a:r>
            <a:r>
              <a:rPr lang="en-US" sz="2400" dirty="0"/>
              <a:t> </a:t>
            </a:r>
            <a:r>
              <a:rPr lang="en-US" sz="2400" dirty="0" err="1"/>
              <a:t>aus</a:t>
            </a:r>
            <a:r>
              <a:rPr lang="en-US" sz="2400" dirty="0"/>
              <a:t> Portugal, </a:t>
            </a:r>
            <a:r>
              <a:rPr lang="en-US" sz="2400" dirty="0" err="1"/>
              <a:t>Spanien</a:t>
            </a:r>
            <a:r>
              <a:rPr lang="en-US" sz="2400" dirty="0"/>
              <a:t>, </a:t>
            </a:r>
            <a:r>
              <a:rPr lang="en-US" sz="2400" dirty="0" err="1"/>
              <a:t>Frankreich</a:t>
            </a:r>
            <a:r>
              <a:rPr lang="en-US" sz="2400" dirty="0"/>
              <a:t> und </a:t>
            </a:r>
            <a:r>
              <a:rPr lang="en-US" sz="2400" dirty="0" err="1"/>
              <a:t>Großbritannien</a:t>
            </a:r>
            <a:r>
              <a:rPr lang="en-US" sz="2400" dirty="0"/>
              <a:t> </a:t>
            </a:r>
            <a:r>
              <a:rPr lang="en-US" sz="2400" dirty="0" err="1"/>
              <a:t>besser</a:t>
            </a:r>
            <a:r>
              <a:rPr lang="en-US" sz="2400" dirty="0"/>
              <a:t> </a:t>
            </a:r>
            <a:r>
              <a:rPr lang="en-US" sz="2400" dirty="0" err="1"/>
              <a:t>zuordnen</a:t>
            </a:r>
            <a:r>
              <a:rPr lang="en-US" sz="2400" dirty="0"/>
              <a:t> zu </a:t>
            </a:r>
            <a:r>
              <a:rPr lang="en-US" sz="2400" dirty="0" err="1"/>
              <a:t>können</a:t>
            </a:r>
            <a:r>
              <a:rPr lang="en-US" sz="2400" dirty="0" smtClean="0"/>
              <a:t>.</a:t>
            </a:r>
          </a:p>
          <a:p>
            <a:endParaRPr lang="en-US" sz="2400" dirty="0"/>
          </a:p>
          <a:p>
            <a:pPr marL="0" indent="0">
              <a:buNone/>
            </a:pPr>
            <a:r>
              <a:rPr lang="en-US" sz="2000" b="1" dirty="0" err="1" smtClean="0"/>
              <a:t>Quelle</a:t>
            </a:r>
            <a:r>
              <a:rPr lang="en-US" sz="2000" b="1" dirty="0" smtClean="0"/>
              <a:t>: </a:t>
            </a:r>
            <a:r>
              <a:rPr lang="en-US" sz="2000" b="1" dirty="0"/>
              <a:t>Spiegel Online </a:t>
            </a:r>
            <a:r>
              <a:rPr lang="en-US" sz="2000" b="1" dirty="0" err="1"/>
              <a:t>Wissenschaft</a:t>
            </a:r>
            <a:r>
              <a:rPr lang="en-US" sz="2000" b="1" dirty="0"/>
              <a:t>:</a:t>
            </a:r>
          </a:p>
          <a:p>
            <a:pPr marL="0" indent="0">
              <a:buNone/>
            </a:pPr>
            <a:r>
              <a:rPr lang="en-US" sz="2000" dirty="0" err="1"/>
              <a:t>Größtes</a:t>
            </a:r>
            <a:r>
              <a:rPr lang="en-US" sz="2000" dirty="0"/>
              <a:t> </a:t>
            </a:r>
            <a:r>
              <a:rPr lang="en-US" sz="2000" dirty="0" err="1"/>
              <a:t>Landtier</a:t>
            </a:r>
            <a:r>
              <a:rPr lang="en-US" sz="2000" dirty="0"/>
              <a:t> </a:t>
            </a:r>
            <a:r>
              <a:rPr lang="en-US" sz="2000" dirty="0" err="1"/>
              <a:t>Europas</a:t>
            </a:r>
            <a:r>
              <a:rPr lang="en-US" sz="2000" dirty="0"/>
              <a:t>: </a:t>
            </a:r>
            <a:r>
              <a:rPr lang="en-US" sz="2000" dirty="0" err="1"/>
              <a:t>Dinosaurier</a:t>
            </a:r>
            <a:r>
              <a:rPr lang="en-US" sz="2000" dirty="0"/>
              <a:t> war </a:t>
            </a:r>
            <a:r>
              <a:rPr lang="en-US" sz="2000" dirty="0" err="1"/>
              <a:t>länger</a:t>
            </a:r>
            <a:r>
              <a:rPr lang="en-US" sz="2000" dirty="0"/>
              <a:t> </a:t>
            </a:r>
            <a:r>
              <a:rPr lang="en-US" sz="2000" dirty="0" err="1"/>
              <a:t>als</a:t>
            </a:r>
            <a:r>
              <a:rPr lang="en-US" sz="2000" dirty="0"/>
              <a:t> </a:t>
            </a:r>
            <a:r>
              <a:rPr lang="en-US" sz="2000" dirty="0" err="1"/>
              <a:t>ein</a:t>
            </a:r>
            <a:r>
              <a:rPr lang="en-US" sz="2000" dirty="0"/>
              <a:t> </a:t>
            </a:r>
            <a:r>
              <a:rPr lang="en-US" sz="2000" dirty="0" err="1"/>
              <a:t>Basketballfeld</a:t>
            </a:r>
            <a:endParaRPr lang="en-US" sz="2000" dirty="0"/>
          </a:p>
          <a:p>
            <a:pPr marL="0" indent="0">
              <a:buNone/>
            </a:pPr>
            <a:r>
              <a:rPr lang="en-US" sz="2000" u="sng" dirty="0">
                <a:hlinkClick r:id="rId3"/>
              </a:rPr>
              <a:t>http://www.spiegel.de/wissenschaft/natur/groesstes-landtier-europas-dinosaurier-war-laenger-als-ein-basketballfeld-a-456026.html	</a:t>
            </a:r>
            <a:endParaRPr lang="en-US" sz="2000" u="sng" dirty="0" smtClean="0">
              <a:hlinkClick r:id="rId3"/>
            </a:endParaRPr>
          </a:p>
          <a:p>
            <a:pPr marL="0" indent="0">
              <a:buNone/>
            </a:pPr>
            <a:r>
              <a:rPr lang="en-US" sz="2000" b="1" dirty="0"/>
              <a:t>© SPIEGEL ONLINE </a:t>
            </a:r>
            <a:r>
              <a:rPr lang="en-US" sz="2000" b="1" dirty="0" smtClean="0"/>
              <a:t>2006</a:t>
            </a:r>
            <a:r>
              <a:rPr lang="en-US" sz="2000" dirty="0" smtClean="0"/>
              <a:t>, </a:t>
            </a:r>
            <a:r>
              <a:rPr lang="en-US" sz="2000" dirty="0" err="1" smtClean="0"/>
              <a:t>Alle</a:t>
            </a:r>
            <a:r>
              <a:rPr lang="en-US" sz="2000" dirty="0" smtClean="0"/>
              <a:t> </a:t>
            </a:r>
            <a:r>
              <a:rPr lang="en-US" sz="2000" dirty="0" err="1"/>
              <a:t>Rechte</a:t>
            </a:r>
            <a:r>
              <a:rPr lang="en-US" sz="2000" dirty="0"/>
              <a:t> </a:t>
            </a:r>
            <a:r>
              <a:rPr lang="en-US" sz="2000" dirty="0" err="1"/>
              <a:t>vorbehalten</a:t>
            </a:r>
            <a:endParaRPr lang="en-US" sz="2000" u="sng" dirty="0">
              <a:hlinkClick r:id="rId3"/>
            </a:endParaRPr>
          </a:p>
          <a:p>
            <a:pPr marL="0" indent="0">
              <a:buNone/>
            </a:pPr>
            <a:endParaRPr lang="en-US" sz="2400" dirty="0"/>
          </a:p>
        </p:txBody>
      </p:sp>
    </p:spTree>
    <p:extLst>
      <p:ext uri="{BB962C8B-B14F-4D97-AF65-F5344CB8AC3E}">
        <p14:creationId xmlns:p14="http://schemas.microsoft.com/office/powerpoint/2010/main" val="410306180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b="1" dirty="0" smtClean="0"/>
              <a:t>Τέλος Ενότητας</a:t>
            </a:r>
            <a:endParaRPr lang="el-GR" b="1" dirty="0"/>
          </a:p>
        </p:txBody>
      </p:sp>
    </p:spTree>
    <p:extLst>
      <p:ext uri="{BB962C8B-B14F-4D97-AF65-F5344CB8AC3E}">
        <p14:creationId xmlns:p14="http://schemas.microsoft.com/office/powerpoint/2010/main" val="2128020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Χρηματοδότηση</a:t>
            </a:r>
            <a:endParaRPr lang="el-GR" b="1"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0645845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b="1" dirty="0" smtClean="0"/>
              <a:t>Σημειώματα</a:t>
            </a:r>
            <a:endParaRPr lang="el-GR" sz="4400" b="1" dirty="0"/>
          </a:p>
        </p:txBody>
      </p:sp>
    </p:spTree>
    <p:extLst>
      <p:ext uri="{BB962C8B-B14F-4D97-AF65-F5344CB8AC3E}">
        <p14:creationId xmlns:p14="http://schemas.microsoft.com/office/powerpoint/2010/main" val="224857479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US" b="1" dirty="0" err="1"/>
              <a:t>Leser</a:t>
            </a:r>
            <a:r>
              <a:rPr lang="en-US" b="1" dirty="0"/>
              <a:t>  </a:t>
            </a:r>
            <a:r>
              <a:rPr lang="en-US" b="1" dirty="0" err="1"/>
              <a:t>bzw</a:t>
            </a:r>
            <a:r>
              <a:rPr lang="en-US" b="1" dirty="0"/>
              <a:t>. </a:t>
            </a:r>
            <a:r>
              <a:rPr lang="en-US" b="1" dirty="0" err="1"/>
              <a:t>Empfänger</a:t>
            </a:r>
            <a:endParaRPr lang="el-GR" b="1" dirty="0"/>
          </a:p>
        </p:txBody>
      </p:sp>
      <p:pic>
        <p:nvPicPr>
          <p:cNvPr id="6" name="Picture 2" descr="Figure 1: The Communication Pyramid (Desblache, 2001): The manuals studied are addressed to the General Public" title="Leser bzw. Empfänger"/>
          <p:cNvPicPr>
            <a:picLocks noChangeAspect="1" noChangeArrowheads="1"/>
          </p:cNvPicPr>
          <p:nvPr/>
        </p:nvPicPr>
        <p:blipFill rotWithShape="1">
          <a:blip r:embed="rId3" cstate="print"/>
          <a:srcRect l="485" r="2792"/>
          <a:stretch/>
        </p:blipFill>
        <p:spPr bwMode="auto">
          <a:xfrm>
            <a:off x="288005" y="1412776"/>
            <a:ext cx="8567989" cy="4508240"/>
          </a:xfrm>
          <a:prstGeom prst="rect">
            <a:avLst/>
          </a:prstGeom>
          <a:noFill/>
          <a:ln w="9525">
            <a:noFill/>
            <a:miter lim="800000"/>
            <a:headEnd/>
            <a:tailEnd/>
          </a:ln>
          <a:effectLst/>
        </p:spPr>
      </p:pic>
      <p:sp>
        <p:nvSpPr>
          <p:cNvPr id="2" name="Rectangle 1"/>
          <p:cNvSpPr/>
          <p:nvPr/>
        </p:nvSpPr>
        <p:spPr>
          <a:xfrm>
            <a:off x="0" y="5733256"/>
            <a:ext cx="9144000" cy="369332"/>
          </a:xfrm>
          <a:prstGeom prst="rect">
            <a:avLst/>
          </a:prstGeom>
        </p:spPr>
        <p:txBody>
          <a:bodyPr wrap="square">
            <a:spAutoFit/>
          </a:bodyPr>
          <a:lstStyle/>
          <a:p>
            <a:pPr algn="ctr"/>
            <a:r>
              <a:rPr lang="el-GR" b="1" dirty="0"/>
              <a:t>Σχεδιάγραμμα 1. </a:t>
            </a:r>
            <a:endParaRPr lang="en-US" dirty="0"/>
          </a:p>
        </p:txBody>
      </p:sp>
    </p:spTree>
    <p:extLst>
      <p:ext uri="{BB962C8B-B14F-4D97-AF65-F5344CB8AC3E}">
        <p14:creationId xmlns:p14="http://schemas.microsoft.com/office/powerpoint/2010/main" val="49995502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b="1" dirty="0"/>
              <a:t>Σημείωμα Ιστορικού </a:t>
            </a:r>
            <a:r>
              <a:rPr lang="el-GR" b="1" dirty="0" smtClean="0"/>
              <a:t>Εκδόσεων</a:t>
            </a:r>
            <a:r>
              <a:rPr lang="en-US" b="1" dirty="0" smtClean="0"/>
              <a:t> </a:t>
            </a:r>
            <a:r>
              <a:rPr lang="el-GR" b="1" dirty="0" smtClean="0"/>
              <a:t>Έργου</a:t>
            </a:r>
            <a:endParaRPr lang="el-GR" b="1"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a:latin typeface="Calibri" charset="0"/>
              </a:rPr>
              <a:t>Το παρόν έργο αποτελεί την </a:t>
            </a:r>
            <a:r>
              <a:rPr lang="el-GR" sz="2000" dirty="0">
                <a:solidFill>
                  <a:srgbClr val="000000"/>
                </a:solidFill>
                <a:latin typeface="Calibri" charset="0"/>
              </a:rPr>
              <a:t>έκδοση </a:t>
            </a:r>
            <a:r>
              <a:rPr lang="en-US" sz="2000" dirty="0">
                <a:solidFill>
                  <a:srgbClr val="000000"/>
                </a:solidFill>
                <a:latin typeface="Calibri" charset="0"/>
              </a:rPr>
              <a:t>1.0</a:t>
            </a:r>
            <a:r>
              <a:rPr lang="el-GR" sz="2000" dirty="0">
                <a:solidFill>
                  <a:srgbClr val="000000"/>
                </a:solidFill>
                <a:latin typeface="Calibri" charset="0"/>
              </a:rPr>
              <a:t>.  </a:t>
            </a:r>
          </a:p>
          <a:p>
            <a:endParaRPr lang="el-GR" sz="2000" dirty="0"/>
          </a:p>
        </p:txBody>
      </p:sp>
    </p:spTree>
    <p:extLst>
      <p:ext uri="{BB962C8B-B14F-4D97-AF65-F5344CB8AC3E}">
        <p14:creationId xmlns:p14="http://schemas.microsoft.com/office/powerpoint/2010/main" val="402041610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b="1" dirty="0"/>
              <a:t>Σημείωμα </a:t>
            </a:r>
            <a:r>
              <a:rPr lang="el-GR" b="1" dirty="0" smtClean="0"/>
              <a:t>Αναφοράς</a:t>
            </a:r>
            <a:endParaRPr lang="el-GR" b="1" dirty="0"/>
          </a:p>
        </p:txBody>
      </p:sp>
      <p:sp>
        <p:nvSpPr>
          <p:cNvPr id="3" name="Content Placeholder 2"/>
          <p:cNvSpPr>
            <a:spLocks noGrp="1"/>
          </p:cNvSpPr>
          <p:nvPr>
            <p:ph idx="1"/>
          </p:nvPr>
        </p:nvSpPr>
        <p:spPr/>
        <p:txBody>
          <a:bodyPr>
            <a:normAutofit/>
          </a:bodyPr>
          <a:lstStyle/>
          <a:p>
            <a:pPr marL="0" indent="0">
              <a:buNone/>
            </a:pPr>
            <a:r>
              <a:rPr lang="el-GR" sz="2000" dirty="0">
                <a:latin typeface="Calibri" charset="0"/>
              </a:rPr>
              <a:t>Copyright Εθνικόν και Καποδιστριακόν Πανεπιστήμιον Αθηνών</a:t>
            </a:r>
            <a:r>
              <a:rPr lang="en-US" sz="2000" dirty="0">
                <a:latin typeface="Calibri" charset="0"/>
              </a:rPr>
              <a:t>, </a:t>
            </a:r>
            <a:r>
              <a:rPr lang="el-GR" sz="2000" dirty="0">
                <a:latin typeface="Calibri" charset="0"/>
              </a:rPr>
              <a:t>Χριστίνα Αλεξανδρή. </a:t>
            </a:r>
            <a:r>
              <a:rPr lang="el-GR" sz="2000" dirty="0" smtClean="0">
                <a:latin typeface="Calibri" charset="0"/>
              </a:rPr>
              <a:t>«Εμπειρική Γλωσσολογική Έρευνα:</a:t>
            </a:r>
            <a:r>
              <a:rPr lang="de-DE" sz="2000" dirty="0" smtClean="0">
                <a:latin typeface="Calibri" charset="0"/>
              </a:rPr>
              <a:t> Wissenschaftliche Texte- Struktur und Terminologie</a:t>
            </a:r>
            <a:r>
              <a:rPr lang="el-GR" sz="2000" dirty="0" smtClean="0">
                <a:latin typeface="Calibri" charset="0"/>
              </a:rPr>
              <a:t>»</a:t>
            </a:r>
            <a:r>
              <a:rPr lang="el-GR" sz="2000" dirty="0">
                <a:latin typeface="Calibri" charset="0"/>
              </a:rPr>
              <a:t>. Έκδοση: 1.0. Αθήνα 2015. Διαθέσιμο από τη δικτυακή διεύθυνση:  </a:t>
            </a:r>
            <a:endParaRPr lang="en-US" sz="2000" dirty="0">
              <a:latin typeface="Calibri" charset="0"/>
            </a:endParaRPr>
          </a:p>
          <a:p>
            <a:pPr marL="0" indent="0">
              <a:buNone/>
            </a:pPr>
            <a:r>
              <a:rPr lang="en-US" sz="2000" dirty="0">
                <a:latin typeface="Calibri" charset="0"/>
                <a:hlinkClick r:id="rId3"/>
              </a:rPr>
              <a:t>http://eclass.uoa.gr/courses/GS208</a:t>
            </a:r>
            <a:r>
              <a:rPr lang="en-US" sz="2000" dirty="0" smtClean="0">
                <a:latin typeface="Calibri" charset="0"/>
                <a:hlinkClick r:id="rId3"/>
              </a:rPr>
              <a:t>/</a:t>
            </a:r>
            <a:endParaRPr lang="en-US" sz="2000" dirty="0" smtClean="0">
              <a:latin typeface="Calibri" charset="0"/>
            </a:endParaRPr>
          </a:p>
          <a:p>
            <a:pPr marL="0" indent="0">
              <a:buNone/>
            </a:pPr>
            <a:endParaRPr lang="el-GR" sz="2000" dirty="0"/>
          </a:p>
        </p:txBody>
      </p:sp>
    </p:spTree>
    <p:extLst>
      <p:ext uri="{BB962C8B-B14F-4D97-AF65-F5344CB8AC3E}">
        <p14:creationId xmlns:p14="http://schemas.microsoft.com/office/powerpoint/2010/main" val="321548834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b="1" dirty="0"/>
              <a:t>Σημείωμα </a:t>
            </a:r>
            <a:r>
              <a:rPr lang="el-GR" b="1" dirty="0" smtClean="0"/>
              <a:t>Αδειοδότησης</a:t>
            </a:r>
            <a:endParaRPr lang="el-GR" b="1"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179791849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b="1" dirty="0"/>
              <a:t>Διατήρηση </a:t>
            </a:r>
            <a:r>
              <a:rPr lang="el-GR" b="1" dirty="0" smtClean="0"/>
              <a:t>Σημειωμάτων</a:t>
            </a:r>
            <a:endParaRPr lang="el-GR" b="1"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104063118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(1/2)</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Εικόνα 1.</a:t>
            </a:r>
            <a:r>
              <a:rPr lang="en-US" sz="2000" b="1" dirty="0" smtClean="0"/>
              <a:t>: </a:t>
            </a:r>
            <a:r>
              <a:rPr lang="en-US" sz="2000" dirty="0" err="1"/>
              <a:t>Zentralanstalt</a:t>
            </a:r>
            <a:r>
              <a:rPr lang="en-US" sz="2000" dirty="0"/>
              <a:t> für </a:t>
            </a:r>
            <a:r>
              <a:rPr lang="en-US" sz="2000" dirty="0" err="1"/>
              <a:t>Meteorologie</a:t>
            </a:r>
            <a:r>
              <a:rPr lang="en-US" sz="2000" dirty="0"/>
              <a:t> und </a:t>
            </a:r>
            <a:r>
              <a:rPr lang="en-US" sz="2000" dirty="0" err="1"/>
              <a:t>Geodynamik</a:t>
            </a:r>
            <a:r>
              <a:rPr lang="en-US" sz="2000" dirty="0"/>
              <a:t>, </a:t>
            </a:r>
            <a:r>
              <a:rPr lang="en-US" sz="2000" dirty="0" smtClean="0"/>
              <a:t>Wien, </a:t>
            </a:r>
            <a:r>
              <a:rPr lang="en-US" sz="2000" dirty="0"/>
              <a:t>© </a:t>
            </a:r>
            <a:r>
              <a:rPr lang="en-US" sz="2000" dirty="0" err="1"/>
              <a:t>Zentralanstalt</a:t>
            </a:r>
            <a:r>
              <a:rPr lang="en-US" sz="2000" dirty="0"/>
              <a:t> </a:t>
            </a:r>
            <a:r>
              <a:rPr lang="en-US" sz="2000" dirty="0" smtClean="0"/>
              <a:t>für </a:t>
            </a:r>
            <a:r>
              <a:rPr lang="en-US" sz="2000" dirty="0" err="1" smtClean="0"/>
              <a:t>Meteorologie</a:t>
            </a:r>
            <a:r>
              <a:rPr lang="en-US" sz="2000" dirty="0" smtClean="0"/>
              <a:t> </a:t>
            </a:r>
            <a:r>
              <a:rPr lang="en-US" sz="2000" dirty="0"/>
              <a:t>und </a:t>
            </a:r>
            <a:r>
              <a:rPr lang="en-US" sz="2000" dirty="0" err="1"/>
              <a:t>Geodynamik</a:t>
            </a:r>
            <a:r>
              <a:rPr lang="en-US" sz="2000" u="sng" dirty="0" err="1" smtClean="0">
                <a:hlinkClick r:id="rId3"/>
              </a:rPr>
              <a:t>https</a:t>
            </a:r>
            <a:r>
              <a:rPr lang="en-US" sz="2000" u="sng" dirty="0">
                <a:hlinkClick r:id="rId3"/>
              </a:rPr>
              <a:t>://www.zamg.ac.at/cms/de/dokumente/geophysik/dynamische-erde-wie-entstehen-</a:t>
            </a:r>
            <a:r>
              <a:rPr lang="en-US" sz="2000" u="sng" dirty="0" smtClean="0">
                <a:hlinkClick r:id="rId3"/>
              </a:rPr>
              <a:t>erdbeben</a:t>
            </a:r>
            <a:r>
              <a:rPr lang="en-US" sz="2000" u="sng" dirty="0"/>
              <a:t> </a:t>
            </a:r>
            <a:r>
              <a:rPr lang="en-US" sz="2000" dirty="0" smtClean="0"/>
              <a:t>last accessed: 20.09.2015</a:t>
            </a:r>
            <a:endParaRPr lang="el-GR" sz="2000" dirty="0" smtClean="0"/>
          </a:p>
        </p:txBody>
      </p:sp>
    </p:spTree>
    <p:extLst>
      <p:ext uri="{BB962C8B-B14F-4D97-AF65-F5344CB8AC3E}">
        <p14:creationId xmlns:p14="http://schemas.microsoft.com/office/powerpoint/2010/main" val="235304592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(2/2)</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Πίνακες</a:t>
            </a:r>
          </a:p>
          <a:p>
            <a:pPr marL="0" indent="0">
              <a:buNone/>
            </a:pPr>
            <a:r>
              <a:rPr lang="en-US" sz="2000" b="1" dirty="0" smtClean="0"/>
              <a:t>Slide 2, Figure 1: </a:t>
            </a:r>
            <a:r>
              <a:rPr lang="en-US" sz="2000" dirty="0" err="1" smtClean="0"/>
              <a:t>Desblache</a:t>
            </a:r>
            <a:r>
              <a:rPr lang="en-US" sz="2000" dirty="0"/>
              <a:t>, L. (ed.) (2001). </a:t>
            </a:r>
            <a:r>
              <a:rPr lang="en-US" sz="2000" i="1" dirty="0"/>
              <a:t>Aspects of </a:t>
            </a:r>
            <a:r>
              <a:rPr lang="en-US" sz="2000" i="1" dirty="0" err="1"/>
              <a:t>Specialised</a:t>
            </a:r>
            <a:r>
              <a:rPr lang="en-US" sz="2000" i="1" dirty="0"/>
              <a:t> Translation</a:t>
            </a:r>
            <a:r>
              <a:rPr lang="en-US" sz="2000" dirty="0"/>
              <a:t>. Paris: La </a:t>
            </a:r>
            <a:r>
              <a:rPr lang="en-US" sz="2000" dirty="0" err="1"/>
              <a:t>Maison</a:t>
            </a:r>
            <a:r>
              <a:rPr lang="en-US" sz="2000" dirty="0"/>
              <a:t> du </a:t>
            </a:r>
            <a:r>
              <a:rPr lang="en-US" sz="2000" dirty="0" err="1"/>
              <a:t>Dictionnaire</a:t>
            </a:r>
            <a:r>
              <a:rPr lang="en-US" sz="2000" dirty="0"/>
              <a:t>. </a:t>
            </a:r>
            <a:endParaRPr lang="el-GR" sz="2000" dirty="0">
              <a:solidFill>
                <a:srgbClr val="FF0000"/>
              </a:solidFill>
            </a:endParaRPr>
          </a:p>
        </p:txBody>
      </p:sp>
    </p:spTree>
    <p:extLst>
      <p:ext uri="{BB962C8B-B14F-4D97-AF65-F5344CB8AC3E}">
        <p14:creationId xmlns:p14="http://schemas.microsoft.com/office/powerpoint/2010/main" val="368113733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de-DE" b="1" dirty="0"/>
              <a:t>Semantische Merkmale</a:t>
            </a:r>
            <a:endParaRPr lang="el-GR" b="1" dirty="0"/>
          </a:p>
        </p:txBody>
      </p:sp>
      <p:sp>
        <p:nvSpPr>
          <p:cNvPr id="2" name="Content Placeholder 1"/>
          <p:cNvSpPr>
            <a:spLocks noGrp="1"/>
          </p:cNvSpPr>
          <p:nvPr>
            <p:ph idx="1"/>
          </p:nvPr>
        </p:nvSpPr>
        <p:spPr/>
        <p:txBody>
          <a:bodyPr/>
          <a:lstStyle/>
          <a:p>
            <a:pPr marL="0" indent="0">
              <a:buNone/>
            </a:pPr>
            <a:r>
              <a:rPr lang="de-DE" dirty="0"/>
              <a:t>Kater =</a:t>
            </a:r>
          </a:p>
          <a:p>
            <a:pPr marL="0" indent="0">
              <a:buNone/>
            </a:pPr>
            <a:r>
              <a:rPr lang="de-DE" dirty="0"/>
              <a:t>[+Einheit] [+Raubtier]</a:t>
            </a:r>
          </a:p>
          <a:p>
            <a:pPr marL="0" indent="0">
              <a:buNone/>
            </a:pPr>
            <a:r>
              <a:rPr lang="de-DE" dirty="0"/>
              <a:t>[+Lebewesen] [+Katzenart]</a:t>
            </a:r>
          </a:p>
          <a:p>
            <a:pPr marL="0" indent="0">
              <a:buNone/>
            </a:pPr>
            <a:r>
              <a:rPr lang="de-DE" dirty="0"/>
              <a:t>[+Tier] [+Haustier]</a:t>
            </a:r>
          </a:p>
          <a:p>
            <a:pPr marL="0" indent="0">
              <a:buNone/>
            </a:pPr>
            <a:r>
              <a:rPr lang="de-DE" dirty="0"/>
              <a:t>[+Säugetier] [+Hauskatze]</a:t>
            </a:r>
          </a:p>
          <a:p>
            <a:pPr marL="0" indent="0">
              <a:buNone/>
            </a:pPr>
            <a:r>
              <a:rPr lang="de-DE" dirty="0"/>
              <a:t>[+maskulin]</a:t>
            </a:r>
          </a:p>
          <a:p>
            <a:pPr marL="0" indent="0">
              <a:buNone/>
            </a:pPr>
            <a:endParaRPr lang="en-US" dirty="0"/>
          </a:p>
        </p:txBody>
      </p:sp>
    </p:spTree>
    <p:extLst>
      <p:ext uri="{BB962C8B-B14F-4D97-AF65-F5344CB8AC3E}">
        <p14:creationId xmlns:p14="http://schemas.microsoft.com/office/powerpoint/2010/main" val="354787742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de-DE" b="1" dirty="0"/>
              <a:t>Semantische Merkmale und Hierarchische Struktur</a:t>
            </a:r>
            <a:endParaRPr lang="el-GR" b="1" dirty="0"/>
          </a:p>
        </p:txBody>
      </p:sp>
      <p:pic>
        <p:nvPicPr>
          <p:cNvPr id="6" name="Picture 2" descr="Sitzmöbel&#10;Sitzfläche&#10;Stuhl&#10;Drehstuhl-Klappstuhl-Kinderstuhl&#10;Sitzmöbel&#10;Lehne&#10;Bank&#10;Parkbank-Gartenbank&#10;" title="Semantische Merkmale und Hierarchische Struktu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43000"/>
                    </a14:imgEffect>
                    <a14:imgEffect>
                      <a14:saturation sat="66000"/>
                    </a14:imgEffect>
                    <a14:imgEffect>
                      <a14:brightnessContrast contrast="9000"/>
                    </a14:imgEffect>
                  </a14:imgLayer>
                </a14:imgProps>
              </a:ext>
            </a:extLst>
          </a:blip>
          <a:srcRect l="6641" r="6906" b="2452"/>
          <a:stretch/>
        </p:blipFill>
        <p:spPr bwMode="auto">
          <a:xfrm>
            <a:off x="485546" y="1484784"/>
            <a:ext cx="8172908" cy="4751754"/>
          </a:xfrm>
          <a:prstGeom prst="rect">
            <a:avLst/>
          </a:prstGeom>
          <a:noFill/>
          <a:ln w="9525">
            <a:noFill/>
            <a:miter lim="800000"/>
            <a:headEnd/>
            <a:tailEnd/>
          </a:ln>
        </p:spPr>
      </p:pic>
    </p:spTree>
    <p:extLst>
      <p:ext uri="{BB962C8B-B14F-4D97-AF65-F5344CB8AC3E}">
        <p14:creationId xmlns:p14="http://schemas.microsoft.com/office/powerpoint/2010/main" val="394066875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de-DE" b="1" dirty="0" smtClean="0"/>
              <a:t>Komposita</a:t>
            </a:r>
            <a:endParaRPr lang="el-GR" b="1" dirty="0"/>
          </a:p>
        </p:txBody>
      </p:sp>
      <p:sp>
        <p:nvSpPr>
          <p:cNvPr id="5" name="Θέση περιεχομένου 4"/>
          <p:cNvSpPr>
            <a:spLocks noGrp="1"/>
          </p:cNvSpPr>
          <p:nvPr>
            <p:ph idx="1"/>
          </p:nvPr>
        </p:nvSpPr>
        <p:spPr/>
        <p:txBody>
          <a:bodyPr>
            <a:noAutofit/>
          </a:bodyPr>
          <a:lstStyle/>
          <a:p>
            <a:pPr marL="457200" indent="-457200">
              <a:buAutoNum type="arabicParenBoth" startAt="4"/>
            </a:pPr>
            <a:r>
              <a:rPr lang="it-IT" sz="2200" dirty="0" err="1" smtClean="0"/>
              <a:t>N</a:t>
            </a:r>
            <a:r>
              <a:rPr lang="it-IT" sz="2200" dirty="0" smtClean="0"/>
              <a:t> + </a:t>
            </a:r>
            <a:r>
              <a:rPr lang="it-IT" sz="2200" dirty="0" err="1" smtClean="0"/>
              <a:t>N</a:t>
            </a:r>
            <a:r>
              <a:rPr lang="it-IT" sz="2200" dirty="0" smtClean="0"/>
              <a:t>   </a:t>
            </a:r>
            <a:r>
              <a:rPr lang="it-IT" sz="2200" dirty="0" err="1" smtClean="0"/>
              <a:t>wie</a:t>
            </a:r>
            <a:r>
              <a:rPr lang="it-IT" sz="2200" dirty="0" smtClean="0"/>
              <a:t> bei   </a:t>
            </a:r>
            <a:r>
              <a:rPr lang="it-IT" sz="2200" dirty="0" err="1" smtClean="0"/>
              <a:t>Käsepoet</a:t>
            </a:r>
            <a:r>
              <a:rPr lang="it-IT" sz="2200" dirty="0" smtClean="0">
                <a:solidFill>
                  <a:srgbClr val="FF0000"/>
                </a:solidFill>
              </a:rPr>
              <a:t>, </a:t>
            </a:r>
            <a:r>
              <a:rPr lang="it-IT" sz="2200" dirty="0" err="1" smtClean="0"/>
              <a:t>Blumenkohlohr</a:t>
            </a:r>
            <a:r>
              <a:rPr lang="it-IT" sz="2200" dirty="0" smtClean="0"/>
              <a:t>, </a:t>
            </a:r>
            <a:r>
              <a:rPr lang="it-IT" sz="2200" dirty="0" err="1" smtClean="0"/>
              <a:t>Dichterfreund</a:t>
            </a:r>
            <a:endParaRPr lang="it-IT" sz="2200" dirty="0" smtClean="0"/>
          </a:p>
          <a:p>
            <a:pPr marL="400050" lvl="1" indent="0">
              <a:buNone/>
            </a:pPr>
            <a:r>
              <a:rPr lang="it-IT" sz="2200" dirty="0" smtClean="0"/>
              <a:t> </a:t>
            </a:r>
            <a:r>
              <a:rPr lang="el-GR" sz="2200" dirty="0" smtClean="0"/>
              <a:t>Ν </a:t>
            </a:r>
            <a:r>
              <a:rPr lang="it-IT" sz="2200" dirty="0" smtClean="0"/>
              <a:t>+ </a:t>
            </a:r>
            <a:r>
              <a:rPr lang="en-US" sz="2200" dirty="0"/>
              <a:t>A</a:t>
            </a:r>
            <a:r>
              <a:rPr lang="el-GR" sz="2200" dirty="0" smtClean="0"/>
              <a:t>   </a:t>
            </a:r>
            <a:r>
              <a:rPr lang="it-IT" sz="2200" dirty="0" err="1" smtClean="0"/>
              <a:t>wie</a:t>
            </a:r>
            <a:r>
              <a:rPr lang="it-IT" sz="2200" dirty="0" smtClean="0"/>
              <a:t> bei   </a:t>
            </a:r>
            <a:r>
              <a:rPr lang="it-IT" sz="2200" dirty="0" err="1" smtClean="0"/>
              <a:t>weinrot</a:t>
            </a:r>
            <a:r>
              <a:rPr lang="it-IT" sz="2200" dirty="0" smtClean="0"/>
              <a:t>, </a:t>
            </a:r>
            <a:r>
              <a:rPr lang="it-IT" sz="2200" dirty="0" err="1" smtClean="0"/>
              <a:t>lammfromm</a:t>
            </a:r>
            <a:r>
              <a:rPr lang="it-IT" sz="2200" dirty="0" smtClean="0"/>
              <a:t>, </a:t>
            </a:r>
            <a:r>
              <a:rPr lang="it-IT" sz="2200" dirty="0" err="1" smtClean="0"/>
              <a:t>ein</a:t>
            </a:r>
            <a:r>
              <a:rPr lang="it-IT" sz="2200" dirty="0" smtClean="0"/>
              <a:t> </a:t>
            </a:r>
            <a:r>
              <a:rPr lang="it-IT" sz="2200" dirty="0" err="1" smtClean="0"/>
              <a:t>geldwerter</a:t>
            </a:r>
            <a:r>
              <a:rPr lang="it-IT" sz="2200" dirty="0" smtClean="0"/>
              <a:t> </a:t>
            </a:r>
            <a:r>
              <a:rPr lang="it-IT" sz="2200" dirty="0" err="1" smtClean="0"/>
              <a:t>Vorteil</a:t>
            </a:r>
            <a:endParaRPr lang="it-IT" sz="2200" dirty="0" smtClean="0"/>
          </a:p>
          <a:p>
            <a:pPr marL="400050" lvl="1" indent="0">
              <a:buNone/>
            </a:pPr>
            <a:r>
              <a:rPr lang="it-IT" sz="2200" dirty="0"/>
              <a:t> </a:t>
            </a:r>
            <a:r>
              <a:rPr lang="it-IT" sz="2200" dirty="0" err="1" smtClean="0"/>
              <a:t>N</a:t>
            </a:r>
            <a:r>
              <a:rPr lang="it-IT" sz="2200" dirty="0" smtClean="0"/>
              <a:t> + V   </a:t>
            </a:r>
            <a:r>
              <a:rPr lang="it-IT" sz="2200" dirty="0" err="1" smtClean="0"/>
              <a:t>wie</a:t>
            </a:r>
            <a:r>
              <a:rPr lang="it-IT" sz="2200" dirty="0" smtClean="0"/>
              <a:t> bei   </a:t>
            </a:r>
            <a:r>
              <a:rPr lang="it-IT" sz="2200" dirty="0" err="1" smtClean="0"/>
              <a:t>staubsaugen</a:t>
            </a:r>
            <a:r>
              <a:rPr lang="it-IT" sz="2200" dirty="0" smtClean="0"/>
              <a:t>, </a:t>
            </a:r>
            <a:r>
              <a:rPr lang="it-IT" sz="2200" dirty="0" err="1" smtClean="0"/>
              <a:t>maßhalten</a:t>
            </a:r>
            <a:r>
              <a:rPr lang="it-IT" sz="2200" dirty="0" smtClean="0"/>
              <a:t>, </a:t>
            </a:r>
            <a:r>
              <a:rPr lang="it-IT" sz="2200" dirty="0" err="1" smtClean="0"/>
              <a:t>handhaben</a:t>
            </a:r>
            <a:endParaRPr lang="it-IT" sz="2200" dirty="0" smtClean="0"/>
          </a:p>
          <a:p>
            <a:pPr marL="400050" lvl="1" indent="0">
              <a:buNone/>
            </a:pPr>
            <a:r>
              <a:rPr lang="it-IT" sz="2200" dirty="0"/>
              <a:t> </a:t>
            </a:r>
            <a:r>
              <a:rPr lang="it-IT" sz="2200" dirty="0" smtClean="0"/>
              <a:t>A + </a:t>
            </a:r>
            <a:r>
              <a:rPr lang="it-IT" sz="2200" dirty="0" err="1" smtClean="0"/>
              <a:t>N</a:t>
            </a:r>
            <a:r>
              <a:rPr lang="it-IT" sz="2200" dirty="0" smtClean="0"/>
              <a:t>   </a:t>
            </a:r>
            <a:r>
              <a:rPr lang="it-IT" sz="2200" dirty="0" err="1" smtClean="0"/>
              <a:t>wie</a:t>
            </a:r>
            <a:r>
              <a:rPr lang="it-IT" sz="2200" dirty="0" smtClean="0"/>
              <a:t> bei   </a:t>
            </a:r>
            <a:r>
              <a:rPr lang="it-IT" sz="2200" dirty="0" err="1" smtClean="0"/>
              <a:t>Grünspan</a:t>
            </a:r>
            <a:r>
              <a:rPr lang="it-IT" sz="2200" dirty="0" smtClean="0"/>
              <a:t>, </a:t>
            </a:r>
            <a:r>
              <a:rPr lang="it-IT" sz="2200" dirty="0" err="1" smtClean="0"/>
              <a:t>Rotlicht</a:t>
            </a:r>
            <a:r>
              <a:rPr lang="it-IT" sz="2200" dirty="0" smtClean="0"/>
              <a:t>, </a:t>
            </a:r>
            <a:r>
              <a:rPr lang="it-IT" sz="2200" dirty="0" err="1" smtClean="0"/>
              <a:t>Volljurist</a:t>
            </a:r>
            <a:endParaRPr lang="it-IT" sz="2200" dirty="0" smtClean="0"/>
          </a:p>
          <a:p>
            <a:pPr marL="400050" lvl="1" indent="0">
              <a:buNone/>
            </a:pPr>
            <a:r>
              <a:rPr lang="it-IT" sz="2200" dirty="0"/>
              <a:t> </a:t>
            </a:r>
            <a:r>
              <a:rPr lang="it-IT" sz="2200" dirty="0" smtClean="0"/>
              <a:t>A + A   </a:t>
            </a:r>
            <a:r>
              <a:rPr lang="it-IT" sz="2200" dirty="0" err="1" smtClean="0"/>
              <a:t>wie</a:t>
            </a:r>
            <a:r>
              <a:rPr lang="it-IT" sz="2200" dirty="0" smtClean="0"/>
              <a:t> bei   </a:t>
            </a:r>
            <a:r>
              <a:rPr lang="it-IT" sz="2200" dirty="0" err="1" smtClean="0"/>
              <a:t>dunkelblau</a:t>
            </a:r>
            <a:r>
              <a:rPr lang="it-IT" sz="2200" dirty="0" smtClean="0"/>
              <a:t>, </a:t>
            </a:r>
            <a:r>
              <a:rPr lang="it-IT" sz="2200" dirty="0" err="1" smtClean="0"/>
              <a:t>rotgrün</a:t>
            </a:r>
            <a:endParaRPr lang="it-IT" sz="2200" dirty="0" smtClean="0"/>
          </a:p>
          <a:p>
            <a:pPr marL="400050" lvl="1" indent="0">
              <a:buNone/>
            </a:pPr>
            <a:r>
              <a:rPr lang="it-IT" sz="2200" dirty="0" smtClean="0"/>
              <a:t> A + V   </a:t>
            </a:r>
            <a:r>
              <a:rPr lang="it-IT" sz="2200" dirty="0" err="1" smtClean="0"/>
              <a:t>wie</a:t>
            </a:r>
            <a:r>
              <a:rPr lang="it-IT" sz="2200" dirty="0" smtClean="0"/>
              <a:t> bei   </a:t>
            </a:r>
            <a:r>
              <a:rPr lang="it-IT" sz="2200" dirty="0" err="1" smtClean="0"/>
              <a:t>schönfärben</a:t>
            </a:r>
            <a:r>
              <a:rPr lang="it-IT" sz="2200" dirty="0" smtClean="0"/>
              <a:t>, -</a:t>
            </a:r>
            <a:r>
              <a:rPr lang="it-IT" sz="2200" dirty="0" err="1" smtClean="0"/>
              <a:t>reden</a:t>
            </a:r>
            <a:r>
              <a:rPr lang="it-IT" sz="2200" dirty="0" smtClean="0"/>
              <a:t>, </a:t>
            </a:r>
            <a:r>
              <a:rPr lang="it-IT" sz="2200" dirty="0" err="1" smtClean="0">
                <a:solidFill>
                  <a:srgbClr val="000000"/>
                </a:solidFill>
              </a:rPr>
              <a:t>volllabern</a:t>
            </a:r>
            <a:endParaRPr lang="it-IT" sz="2200" dirty="0" smtClean="0">
              <a:solidFill>
                <a:srgbClr val="000000"/>
              </a:solidFill>
            </a:endParaRPr>
          </a:p>
          <a:p>
            <a:pPr marL="400050" lvl="1" indent="0">
              <a:buNone/>
            </a:pPr>
            <a:r>
              <a:rPr lang="it-IT" sz="2200" dirty="0">
                <a:solidFill>
                  <a:srgbClr val="FF0000"/>
                </a:solidFill>
              </a:rPr>
              <a:t> </a:t>
            </a:r>
            <a:r>
              <a:rPr lang="it-IT" sz="2200" dirty="0" smtClean="0"/>
              <a:t>V + </a:t>
            </a:r>
            <a:r>
              <a:rPr lang="it-IT" sz="2200" dirty="0" err="1" smtClean="0"/>
              <a:t>N</a:t>
            </a:r>
            <a:r>
              <a:rPr lang="it-IT" sz="2200" dirty="0" smtClean="0"/>
              <a:t>   </a:t>
            </a:r>
            <a:r>
              <a:rPr lang="it-IT" sz="2200" dirty="0" err="1" smtClean="0"/>
              <a:t>wie</a:t>
            </a:r>
            <a:r>
              <a:rPr lang="it-IT" sz="2200" dirty="0" smtClean="0"/>
              <a:t> bei   </a:t>
            </a:r>
            <a:r>
              <a:rPr lang="it-IT" sz="2200" dirty="0" err="1" smtClean="0"/>
              <a:t>Wühlmaus</a:t>
            </a:r>
            <a:r>
              <a:rPr lang="it-IT" sz="2200" dirty="0" smtClean="0"/>
              <a:t>, </a:t>
            </a:r>
            <a:r>
              <a:rPr lang="it-IT" sz="2200" dirty="0" err="1" smtClean="0"/>
              <a:t>Handegen</a:t>
            </a:r>
            <a:r>
              <a:rPr lang="it-IT" sz="2200" dirty="0" smtClean="0"/>
              <a:t>, </a:t>
            </a:r>
            <a:r>
              <a:rPr lang="it-IT" sz="2200" dirty="0" err="1" smtClean="0"/>
              <a:t>Bratwurst</a:t>
            </a:r>
            <a:r>
              <a:rPr lang="it-IT" sz="2200" dirty="0" smtClean="0"/>
              <a:t>, </a:t>
            </a:r>
            <a:r>
              <a:rPr lang="it-IT" sz="2200" dirty="0" err="1" smtClean="0"/>
              <a:t>Schlafzimmer</a:t>
            </a:r>
            <a:endParaRPr lang="it-IT" sz="2200" dirty="0" smtClean="0"/>
          </a:p>
          <a:p>
            <a:pPr marL="400050" lvl="1" indent="0">
              <a:buNone/>
            </a:pPr>
            <a:r>
              <a:rPr lang="it-IT" sz="2200" dirty="0" smtClean="0">
                <a:solidFill>
                  <a:srgbClr val="FF0000"/>
                </a:solidFill>
              </a:rPr>
              <a:t> </a:t>
            </a:r>
            <a:r>
              <a:rPr lang="it-IT" sz="2200" dirty="0" smtClean="0">
                <a:solidFill>
                  <a:srgbClr val="000000"/>
                </a:solidFill>
              </a:rPr>
              <a:t>V + A   </a:t>
            </a:r>
            <a:r>
              <a:rPr lang="it-IT" sz="2200" dirty="0" err="1" smtClean="0">
                <a:solidFill>
                  <a:srgbClr val="000000"/>
                </a:solidFill>
              </a:rPr>
              <a:t>wie</a:t>
            </a:r>
            <a:r>
              <a:rPr lang="it-IT" sz="2200" dirty="0" smtClean="0">
                <a:solidFill>
                  <a:srgbClr val="000000"/>
                </a:solidFill>
              </a:rPr>
              <a:t> bei   </a:t>
            </a:r>
            <a:r>
              <a:rPr lang="it-IT" sz="2200" dirty="0" err="1" smtClean="0">
                <a:solidFill>
                  <a:srgbClr val="000000"/>
                </a:solidFill>
              </a:rPr>
              <a:t>fahrbereit</a:t>
            </a:r>
            <a:r>
              <a:rPr lang="it-IT" sz="2200" dirty="0" smtClean="0">
                <a:solidFill>
                  <a:srgbClr val="000000"/>
                </a:solidFill>
              </a:rPr>
              <a:t>, </a:t>
            </a:r>
            <a:r>
              <a:rPr lang="it-IT" sz="2200" dirty="0" err="1" smtClean="0">
                <a:solidFill>
                  <a:srgbClr val="000000"/>
                </a:solidFill>
              </a:rPr>
              <a:t>treffsicher</a:t>
            </a:r>
            <a:r>
              <a:rPr lang="it-IT" sz="2200" dirty="0" smtClean="0">
                <a:solidFill>
                  <a:srgbClr val="000000"/>
                </a:solidFill>
              </a:rPr>
              <a:t>, </a:t>
            </a:r>
            <a:r>
              <a:rPr lang="it-IT" sz="2200" dirty="0" err="1" smtClean="0">
                <a:solidFill>
                  <a:srgbClr val="000000"/>
                </a:solidFill>
              </a:rPr>
              <a:t>kuschelweich</a:t>
            </a:r>
            <a:endParaRPr lang="it-IT" sz="2200" dirty="0" smtClean="0">
              <a:solidFill>
                <a:srgbClr val="000000"/>
              </a:solidFill>
            </a:endParaRPr>
          </a:p>
          <a:p>
            <a:pPr marL="400050" lvl="1" indent="0">
              <a:buNone/>
            </a:pPr>
            <a:r>
              <a:rPr lang="it-IT" sz="2200" dirty="0" smtClean="0">
                <a:solidFill>
                  <a:srgbClr val="000000"/>
                </a:solidFill>
              </a:rPr>
              <a:t> V + V   </a:t>
            </a:r>
            <a:r>
              <a:rPr lang="it-IT" sz="2200" dirty="0" err="1" smtClean="0">
                <a:solidFill>
                  <a:srgbClr val="000000"/>
                </a:solidFill>
              </a:rPr>
              <a:t>wie</a:t>
            </a:r>
            <a:r>
              <a:rPr lang="it-IT" sz="2200" dirty="0" smtClean="0">
                <a:solidFill>
                  <a:srgbClr val="000000"/>
                </a:solidFill>
              </a:rPr>
              <a:t> bei   </a:t>
            </a:r>
            <a:r>
              <a:rPr lang="it-IT" sz="2200" dirty="0" err="1" smtClean="0">
                <a:solidFill>
                  <a:srgbClr val="000000"/>
                </a:solidFill>
              </a:rPr>
              <a:t>mähdreschen</a:t>
            </a:r>
            <a:r>
              <a:rPr lang="it-IT" sz="2200" dirty="0" smtClean="0">
                <a:solidFill>
                  <a:srgbClr val="000000"/>
                </a:solidFill>
              </a:rPr>
              <a:t>, </a:t>
            </a:r>
            <a:r>
              <a:rPr lang="it-IT" sz="2200" dirty="0" err="1" smtClean="0">
                <a:solidFill>
                  <a:srgbClr val="000000"/>
                </a:solidFill>
              </a:rPr>
              <a:t>prägepolieren</a:t>
            </a:r>
            <a:r>
              <a:rPr lang="it-IT" sz="2200" dirty="0" smtClean="0">
                <a:solidFill>
                  <a:srgbClr val="000000"/>
                </a:solidFill>
              </a:rPr>
              <a:t>, </a:t>
            </a:r>
            <a:r>
              <a:rPr lang="it-IT" sz="2200" dirty="0" err="1" smtClean="0">
                <a:solidFill>
                  <a:srgbClr val="000000"/>
                </a:solidFill>
              </a:rPr>
              <a:t>pressschleifen</a:t>
            </a:r>
            <a:endParaRPr lang="it-IT" sz="2200" dirty="0" smtClean="0">
              <a:solidFill>
                <a:srgbClr val="FF0000"/>
              </a:solidFill>
            </a:endParaRPr>
          </a:p>
          <a:p>
            <a:pPr marL="400050" lvl="1" indent="0">
              <a:buNone/>
            </a:pPr>
            <a:r>
              <a:rPr lang="it-IT" sz="2200" dirty="0"/>
              <a:t> </a:t>
            </a:r>
            <a:endParaRPr lang="it-IT" sz="2200" dirty="0" smtClean="0"/>
          </a:p>
          <a:p>
            <a:pPr marL="400050" lvl="1" indent="0">
              <a:buNone/>
            </a:pPr>
            <a:r>
              <a:rPr lang="it-IT" sz="2200" dirty="0" smtClean="0"/>
              <a:t> </a:t>
            </a:r>
          </a:p>
          <a:p>
            <a:pPr marL="400050" lvl="1" indent="0">
              <a:buNone/>
            </a:pPr>
            <a:endParaRPr lang="it-IT" sz="2200" dirty="0" smtClean="0"/>
          </a:p>
          <a:p>
            <a:pPr marL="400050" lvl="1" indent="0">
              <a:buNone/>
            </a:pPr>
            <a:endParaRPr lang="it-IT" sz="2200" dirty="0" smtClean="0"/>
          </a:p>
          <a:p>
            <a:pPr marL="0" indent="0">
              <a:buNone/>
            </a:pPr>
            <a:r>
              <a:rPr lang="it-IT" sz="2200" dirty="0" smtClean="0">
                <a:solidFill>
                  <a:srgbClr val="FF0000"/>
                </a:solidFill>
              </a:rPr>
              <a:t>        </a:t>
            </a:r>
          </a:p>
        </p:txBody>
      </p:sp>
    </p:spTree>
    <p:extLst>
      <p:ext uri="{BB962C8B-B14F-4D97-AF65-F5344CB8AC3E}">
        <p14:creationId xmlns:p14="http://schemas.microsoft.com/office/powerpoint/2010/main" val="215467607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de-DE" b="1" dirty="0"/>
              <a:t>Kopfprinzip</a:t>
            </a:r>
            <a:endParaRPr lang="el-GR" b="1" dirty="0"/>
          </a:p>
        </p:txBody>
      </p:sp>
      <p:sp>
        <p:nvSpPr>
          <p:cNvPr id="2" name="TextBox 1"/>
          <p:cNvSpPr txBox="1"/>
          <p:nvPr/>
        </p:nvSpPr>
        <p:spPr>
          <a:xfrm>
            <a:off x="519349" y="2420888"/>
            <a:ext cx="8280920" cy="914400"/>
          </a:xfrm>
          <a:prstGeom prst="rect">
            <a:avLst/>
          </a:prstGeom>
        </p:spPr>
        <p:txBody>
          <a:bodyPr vert="horz" wrap="none" lIns="91440" tIns="45720" rIns="91440" bIns="45720" rtlCol="0" anchor="ctr">
            <a:normAutofit/>
          </a:bodyPr>
          <a:lstStyle/>
          <a:p>
            <a:r>
              <a:rPr lang="en-US" sz="2200" dirty="0" smtClean="0"/>
              <a:t>(5)	</a:t>
            </a:r>
            <a:r>
              <a:rPr lang="en-US" sz="2200" dirty="0" err="1" smtClean="0"/>
              <a:t>Komposita</a:t>
            </a:r>
            <a:r>
              <a:rPr lang="en-US" sz="2200" dirty="0" smtClean="0"/>
              <a:t>, die </a:t>
            </a:r>
            <a:r>
              <a:rPr lang="en-US" sz="2200" dirty="0" err="1" smtClean="0"/>
              <a:t>aus</a:t>
            </a:r>
            <a:r>
              <a:rPr lang="en-US" sz="2200" dirty="0" smtClean="0"/>
              <a:t> X + Y </a:t>
            </a:r>
            <a:r>
              <a:rPr lang="en-US" sz="2200" dirty="0" err="1" smtClean="0"/>
              <a:t>bestehen</a:t>
            </a:r>
            <a:r>
              <a:rPr lang="en-US" sz="2200" dirty="0" smtClean="0"/>
              <a:t>, </a:t>
            </a:r>
            <a:r>
              <a:rPr lang="en-US" sz="2200" dirty="0" err="1" smtClean="0"/>
              <a:t>haben</a:t>
            </a:r>
            <a:r>
              <a:rPr lang="en-US" sz="2200" dirty="0" smtClean="0"/>
              <a:t> die </a:t>
            </a:r>
            <a:r>
              <a:rPr lang="en-US" sz="2200" dirty="0" err="1" smtClean="0"/>
              <a:t>Kategorie</a:t>
            </a:r>
            <a:r>
              <a:rPr lang="en-US" sz="2200" dirty="0"/>
              <a:t> </a:t>
            </a:r>
            <a:r>
              <a:rPr lang="en-US" sz="2400" dirty="0" err="1" smtClean="0"/>
              <a:t>Υ</a:t>
            </a:r>
            <a:r>
              <a:rPr lang="el-GR" sz="2400" baseline="-25000" dirty="0"/>
              <a:t>.</a:t>
            </a:r>
            <a:r>
              <a:rPr lang="en-US" sz="2400" baseline="30000" dirty="0" smtClean="0"/>
              <a:t>5</a:t>
            </a:r>
            <a:endParaRPr lang="en-US" sz="2400" dirty="0"/>
          </a:p>
          <a:p>
            <a:r>
              <a:rPr lang="en-US" sz="2200" dirty="0" smtClean="0"/>
              <a:t> </a:t>
            </a:r>
          </a:p>
        </p:txBody>
      </p:sp>
      <p:sp>
        <p:nvSpPr>
          <p:cNvPr id="3" name="TextBox 2"/>
          <p:cNvSpPr txBox="1"/>
          <p:nvPr/>
        </p:nvSpPr>
        <p:spPr>
          <a:xfrm>
            <a:off x="1270061" y="5327630"/>
            <a:ext cx="914400" cy="914400"/>
          </a:xfrm>
          <a:prstGeom prst="rect">
            <a:avLst/>
          </a:prstGeom>
        </p:spPr>
        <p:txBody>
          <a:bodyPr vert="horz" wrap="none" lIns="91440" tIns="45720" rIns="91440" bIns="45720" rtlCol="0" anchor="ctr">
            <a:normAutofit/>
          </a:bodyPr>
          <a:lstStyle/>
          <a:p>
            <a:endParaRPr lang="en-US" dirty="0" smtClean="0"/>
          </a:p>
        </p:txBody>
      </p:sp>
    </p:spTree>
    <p:extLst>
      <p:ext uri="{BB962C8B-B14F-4D97-AF65-F5344CB8AC3E}">
        <p14:creationId xmlns:p14="http://schemas.microsoft.com/office/powerpoint/2010/main" val="347793808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US" b="1" dirty="0" err="1"/>
              <a:t>Komposition</a:t>
            </a:r>
            <a:endParaRPr lang="el-GR" b="1" dirty="0"/>
          </a:p>
        </p:txBody>
      </p:sp>
      <p:sp>
        <p:nvSpPr>
          <p:cNvPr id="5" name="Θέση περιεχομένου 4"/>
          <p:cNvSpPr>
            <a:spLocks noGrp="1"/>
          </p:cNvSpPr>
          <p:nvPr>
            <p:ph idx="1"/>
          </p:nvPr>
        </p:nvSpPr>
        <p:spPr/>
        <p:txBody>
          <a:bodyPr>
            <a:noAutofit/>
          </a:bodyPr>
          <a:lstStyle/>
          <a:p>
            <a:pPr marL="0" indent="0">
              <a:lnSpc>
                <a:spcPct val="120000"/>
              </a:lnSpc>
              <a:buNone/>
            </a:pPr>
            <a:r>
              <a:rPr lang="en-US" sz="2400" dirty="0" err="1" smtClean="0"/>
              <a:t>Kennzeichen</a:t>
            </a:r>
            <a:r>
              <a:rPr lang="en-US" sz="2400" dirty="0" smtClean="0"/>
              <a:t> der </a:t>
            </a:r>
            <a:r>
              <a:rPr lang="en-US" sz="2400" dirty="0" err="1" smtClean="0"/>
              <a:t>Komposition</a:t>
            </a:r>
            <a:r>
              <a:rPr lang="en-US" sz="2400" dirty="0" smtClean="0"/>
              <a:t> </a:t>
            </a:r>
            <a:r>
              <a:rPr lang="en-US" sz="2400" dirty="0" err="1" smtClean="0"/>
              <a:t>ist</a:t>
            </a:r>
            <a:r>
              <a:rPr lang="en-US" sz="2400" dirty="0" smtClean="0"/>
              <a:t> </a:t>
            </a:r>
            <a:r>
              <a:rPr lang="en-US" sz="2400" dirty="0" err="1" smtClean="0"/>
              <a:t>es</a:t>
            </a:r>
            <a:r>
              <a:rPr lang="en-US" sz="2400" dirty="0" smtClean="0"/>
              <a:t>, </a:t>
            </a:r>
            <a:r>
              <a:rPr lang="en-US" sz="2400" dirty="0" err="1" smtClean="0"/>
              <a:t>Wörter</a:t>
            </a:r>
            <a:r>
              <a:rPr lang="en-US" sz="2400" dirty="0" smtClean="0"/>
              <a:t> </a:t>
            </a:r>
            <a:r>
              <a:rPr lang="en-US" sz="2400" dirty="0" err="1" smtClean="0"/>
              <a:t>bzw</a:t>
            </a:r>
            <a:r>
              <a:rPr lang="en-US" sz="2400" dirty="0" smtClean="0"/>
              <a:t>. </a:t>
            </a:r>
            <a:r>
              <a:rPr lang="en-US" sz="2400" dirty="0" err="1" smtClean="0"/>
              <a:t>Wortstämme</a:t>
            </a:r>
            <a:r>
              <a:rPr lang="en-US" sz="2400" dirty="0" smtClean="0"/>
              <a:t> </a:t>
            </a:r>
            <a:r>
              <a:rPr lang="en-US" sz="2400" dirty="0" err="1" smtClean="0"/>
              <a:t>zu</a:t>
            </a:r>
            <a:r>
              <a:rPr lang="en-US" sz="2400" dirty="0" smtClean="0"/>
              <a:t> </a:t>
            </a:r>
            <a:r>
              <a:rPr lang="en-US" sz="2400" dirty="0" err="1" smtClean="0"/>
              <a:t>neuen</a:t>
            </a:r>
            <a:r>
              <a:rPr lang="en-US" sz="2400" dirty="0" smtClean="0"/>
              <a:t> </a:t>
            </a:r>
            <a:r>
              <a:rPr lang="en-US" sz="2400" dirty="0" err="1" smtClean="0"/>
              <a:t>Wörtern</a:t>
            </a:r>
            <a:r>
              <a:rPr lang="en-US" sz="2400" dirty="0" smtClean="0"/>
              <a:t> </a:t>
            </a:r>
            <a:r>
              <a:rPr lang="en-US" sz="2400" dirty="0" err="1" smtClean="0"/>
              <a:t>zu</a:t>
            </a:r>
            <a:r>
              <a:rPr lang="en-US" sz="2400" dirty="0" smtClean="0"/>
              <a:t> </a:t>
            </a:r>
            <a:r>
              <a:rPr lang="en-US" sz="2400" dirty="0" err="1" smtClean="0"/>
              <a:t>verbinden</a:t>
            </a:r>
            <a:r>
              <a:rPr lang="en-US" sz="2400" dirty="0" smtClean="0"/>
              <a:t>. </a:t>
            </a:r>
            <a:r>
              <a:rPr lang="en-US" sz="2400" dirty="0" err="1" smtClean="0"/>
              <a:t>Bei</a:t>
            </a:r>
            <a:r>
              <a:rPr lang="en-US" sz="2400" dirty="0" smtClean="0"/>
              <a:t> der </a:t>
            </a:r>
            <a:r>
              <a:rPr lang="en-US" sz="2400" dirty="0" err="1" smtClean="0"/>
              <a:t>sog</a:t>
            </a:r>
            <a:r>
              <a:rPr lang="en-US" sz="2400" dirty="0" smtClean="0"/>
              <a:t>. Derivation (</a:t>
            </a:r>
            <a:r>
              <a:rPr lang="en-US" sz="2400" dirty="0" err="1" smtClean="0"/>
              <a:t>oder</a:t>
            </a:r>
            <a:r>
              <a:rPr lang="en-US" sz="2400" dirty="0" smtClean="0"/>
              <a:t> </a:t>
            </a:r>
            <a:r>
              <a:rPr lang="en-US" sz="2400" dirty="0" err="1" smtClean="0"/>
              <a:t>Ableitung</a:t>
            </a:r>
            <a:r>
              <a:rPr lang="en-US" sz="2400" dirty="0" smtClean="0"/>
              <a:t>) </a:t>
            </a:r>
            <a:r>
              <a:rPr lang="en-US" sz="2400" dirty="0" err="1" smtClean="0"/>
              <a:t>werden</a:t>
            </a:r>
            <a:r>
              <a:rPr lang="en-US" sz="2400" dirty="0" smtClean="0"/>
              <a:t> </a:t>
            </a:r>
            <a:r>
              <a:rPr lang="en-US" sz="2400" dirty="0" err="1" smtClean="0"/>
              <a:t>ebenfalls</a:t>
            </a:r>
            <a:r>
              <a:rPr lang="en-US" sz="2400" dirty="0" smtClean="0"/>
              <a:t> </a:t>
            </a:r>
            <a:r>
              <a:rPr lang="en-US" sz="2400" dirty="0" err="1" smtClean="0"/>
              <a:t>neue</a:t>
            </a:r>
            <a:r>
              <a:rPr lang="en-US" sz="2400" dirty="0" smtClean="0"/>
              <a:t> </a:t>
            </a:r>
            <a:r>
              <a:rPr lang="en-US" sz="2400" dirty="0" err="1" smtClean="0"/>
              <a:t>Wörter</a:t>
            </a:r>
            <a:r>
              <a:rPr lang="en-US" sz="2400" dirty="0" smtClean="0"/>
              <a:t> </a:t>
            </a:r>
            <a:r>
              <a:rPr lang="en-US" sz="2400" dirty="0" err="1" smtClean="0"/>
              <a:t>gebildet</a:t>
            </a:r>
            <a:r>
              <a:rPr lang="en-US" sz="2400" dirty="0" smtClean="0"/>
              <a:t>, </a:t>
            </a:r>
            <a:r>
              <a:rPr lang="en-US" sz="2400" dirty="0" err="1" smtClean="0"/>
              <a:t>wobei</a:t>
            </a:r>
            <a:r>
              <a:rPr lang="en-US" sz="2400" dirty="0" smtClean="0"/>
              <a:t> </a:t>
            </a:r>
            <a:r>
              <a:rPr lang="en-US" sz="2400" dirty="0" err="1" smtClean="0"/>
              <a:t>jeweils</a:t>
            </a:r>
            <a:r>
              <a:rPr lang="en-US" sz="2400" dirty="0" smtClean="0"/>
              <a:t> </a:t>
            </a:r>
            <a:r>
              <a:rPr lang="en-US" sz="2400" dirty="0" err="1" smtClean="0"/>
              <a:t>eine</a:t>
            </a:r>
            <a:r>
              <a:rPr lang="en-US" sz="2400" dirty="0" smtClean="0"/>
              <a:t> von </a:t>
            </a:r>
            <a:r>
              <a:rPr lang="en-US" sz="2400" dirty="0" err="1" smtClean="0"/>
              <a:t>zwei</a:t>
            </a:r>
            <a:r>
              <a:rPr lang="en-US" sz="2400" dirty="0" smtClean="0"/>
              <a:t> </a:t>
            </a:r>
            <a:r>
              <a:rPr lang="en-US" sz="2400" dirty="0" err="1" smtClean="0"/>
              <a:t>Einheiten</a:t>
            </a:r>
            <a:r>
              <a:rPr lang="en-US" sz="2400" dirty="0" smtClean="0"/>
              <a:t> </a:t>
            </a:r>
            <a:r>
              <a:rPr lang="en-US" sz="2400" dirty="0" err="1" smtClean="0"/>
              <a:t>ein</a:t>
            </a:r>
            <a:r>
              <a:rPr lang="en-US" sz="2400" dirty="0" smtClean="0"/>
              <a:t> </a:t>
            </a:r>
            <a:r>
              <a:rPr lang="en-US" sz="2400" dirty="0" err="1" smtClean="0"/>
              <a:t>selbständiges</a:t>
            </a:r>
            <a:r>
              <a:rPr lang="en-US" sz="2400" dirty="0" smtClean="0"/>
              <a:t> </a:t>
            </a:r>
            <a:r>
              <a:rPr lang="en-US" sz="2400" dirty="0" err="1" smtClean="0"/>
              <a:t>Lexem</a:t>
            </a:r>
            <a:r>
              <a:rPr lang="en-US" sz="2400" dirty="0" smtClean="0"/>
              <a:t> </a:t>
            </a:r>
            <a:r>
              <a:rPr lang="en-US" sz="2400" dirty="0" err="1" smtClean="0"/>
              <a:t>ist</a:t>
            </a:r>
            <a:r>
              <a:rPr lang="en-US" sz="2400" dirty="0" smtClean="0"/>
              <a:t>, </a:t>
            </a:r>
            <a:r>
              <a:rPr lang="en-US" sz="2400" dirty="0" err="1" smtClean="0"/>
              <a:t>während</a:t>
            </a:r>
            <a:r>
              <a:rPr lang="en-US" sz="2400" dirty="0" smtClean="0"/>
              <a:t> die </a:t>
            </a:r>
            <a:r>
              <a:rPr lang="en-US" sz="2400" dirty="0" err="1" smtClean="0"/>
              <a:t>andere</a:t>
            </a:r>
            <a:r>
              <a:rPr lang="en-US" sz="2400" dirty="0" smtClean="0"/>
              <a:t> </a:t>
            </a:r>
            <a:r>
              <a:rPr lang="en-US" sz="2400" dirty="0" err="1" smtClean="0"/>
              <a:t>unselbständig</a:t>
            </a:r>
            <a:r>
              <a:rPr lang="en-US" sz="2400" dirty="0" smtClean="0"/>
              <a:t>, also </a:t>
            </a:r>
            <a:r>
              <a:rPr lang="en-US" sz="2400" dirty="0" err="1" smtClean="0"/>
              <a:t>ein</a:t>
            </a:r>
            <a:r>
              <a:rPr lang="en-US" sz="2400" dirty="0" smtClean="0"/>
              <a:t> </a:t>
            </a:r>
            <a:r>
              <a:rPr lang="en-US" sz="2400" dirty="0" err="1" smtClean="0"/>
              <a:t>Morphem</a:t>
            </a:r>
            <a:r>
              <a:rPr lang="en-US" sz="2400" dirty="0" smtClean="0"/>
              <a:t> </a:t>
            </a:r>
            <a:r>
              <a:rPr lang="en-US" sz="2400" dirty="0" err="1" smtClean="0"/>
              <a:t>ist</a:t>
            </a:r>
            <a:r>
              <a:rPr lang="en-US" sz="2400" dirty="0" smtClean="0"/>
              <a:t>, das </a:t>
            </a:r>
            <a:r>
              <a:rPr lang="en-US" sz="2400" dirty="0" err="1" smtClean="0"/>
              <a:t>nur</a:t>
            </a:r>
            <a:r>
              <a:rPr lang="en-US" sz="2400" dirty="0" smtClean="0"/>
              <a:t> </a:t>
            </a:r>
            <a:r>
              <a:rPr lang="en-US" sz="2400" dirty="0" err="1" smtClean="0"/>
              <a:t>als</a:t>
            </a:r>
            <a:r>
              <a:rPr lang="en-US" sz="2400" dirty="0" smtClean="0"/>
              <a:t> </a:t>
            </a:r>
            <a:r>
              <a:rPr lang="en-US" sz="2400" dirty="0" err="1" smtClean="0"/>
              <a:t>Teil</a:t>
            </a:r>
            <a:r>
              <a:rPr lang="en-US" sz="2400" dirty="0" smtClean="0"/>
              <a:t> </a:t>
            </a:r>
            <a:r>
              <a:rPr lang="en-US" sz="2400" dirty="0" err="1" smtClean="0"/>
              <a:t>eines</a:t>
            </a:r>
            <a:r>
              <a:rPr lang="en-US" sz="2400" dirty="0" smtClean="0"/>
              <a:t> </a:t>
            </a:r>
            <a:r>
              <a:rPr lang="en-US" sz="2400" dirty="0" err="1" smtClean="0"/>
              <a:t>Wortes</a:t>
            </a:r>
            <a:r>
              <a:rPr lang="en-US" sz="2400" dirty="0" smtClean="0"/>
              <a:t> </a:t>
            </a:r>
            <a:r>
              <a:rPr lang="en-US" sz="2400" dirty="0" err="1" smtClean="0"/>
              <a:t>auftreten</a:t>
            </a:r>
            <a:r>
              <a:rPr lang="en-US" sz="2400" dirty="0" smtClean="0"/>
              <a:t> </a:t>
            </a:r>
            <a:r>
              <a:rPr lang="en-US" sz="2400" dirty="0" err="1" smtClean="0"/>
              <a:t>kann</a:t>
            </a:r>
            <a:r>
              <a:rPr lang="en-US" sz="2400" dirty="0" smtClean="0"/>
              <a:t>. </a:t>
            </a:r>
            <a:r>
              <a:rPr lang="en-US" sz="2400" dirty="0" err="1" smtClean="0"/>
              <a:t>Im</a:t>
            </a:r>
            <a:r>
              <a:rPr lang="en-US" sz="2400" dirty="0" smtClean="0"/>
              <a:t> </a:t>
            </a:r>
            <a:r>
              <a:rPr lang="en-US" sz="2400" dirty="0" err="1" smtClean="0"/>
              <a:t>linguistischen</a:t>
            </a:r>
            <a:r>
              <a:rPr lang="en-US" sz="2400" dirty="0" smtClean="0"/>
              <a:t> </a:t>
            </a:r>
            <a:r>
              <a:rPr lang="en-US" sz="2400" dirty="0" err="1" smtClean="0"/>
              <a:t>Fachjargon</a:t>
            </a:r>
            <a:r>
              <a:rPr lang="en-US" sz="2400" dirty="0" smtClean="0"/>
              <a:t> </a:t>
            </a:r>
            <a:r>
              <a:rPr lang="en-US" sz="2400" dirty="0" err="1" smtClean="0"/>
              <a:t>heißen</a:t>
            </a:r>
            <a:r>
              <a:rPr lang="en-US" sz="2400" dirty="0" smtClean="0"/>
              <a:t> </a:t>
            </a:r>
            <a:r>
              <a:rPr lang="en-US" sz="2400" dirty="0" err="1" smtClean="0"/>
              <a:t>letztere</a:t>
            </a:r>
            <a:r>
              <a:rPr lang="en-US" sz="2400" dirty="0" smtClean="0"/>
              <a:t> </a:t>
            </a:r>
            <a:r>
              <a:rPr lang="en-US" sz="2400" dirty="0" err="1" smtClean="0"/>
              <a:t>gebundene</a:t>
            </a:r>
            <a:r>
              <a:rPr lang="en-US" sz="2400" dirty="0" smtClean="0"/>
              <a:t> </a:t>
            </a:r>
            <a:r>
              <a:rPr lang="en-US" sz="2400" b="1" dirty="0" smtClean="0"/>
              <a:t>Morpheme</a:t>
            </a:r>
            <a:r>
              <a:rPr lang="en-US" sz="2400" dirty="0" smtClean="0"/>
              <a:t> </a:t>
            </a:r>
            <a:r>
              <a:rPr lang="en-US" sz="2400" dirty="0" err="1" smtClean="0"/>
              <a:t>oder</a:t>
            </a:r>
            <a:r>
              <a:rPr lang="en-US" sz="2400" dirty="0" smtClean="0"/>
              <a:t> </a:t>
            </a:r>
            <a:r>
              <a:rPr lang="en-US" sz="2400" b="1" dirty="0" err="1" smtClean="0"/>
              <a:t>Affixe</a:t>
            </a:r>
            <a:r>
              <a:rPr lang="en-US" sz="2400" dirty="0" smtClean="0"/>
              <a:t>, </a:t>
            </a:r>
            <a:r>
              <a:rPr lang="en-US" sz="2400" dirty="0" err="1" smtClean="0"/>
              <a:t>im</a:t>
            </a:r>
            <a:r>
              <a:rPr lang="en-US" sz="2400" dirty="0" smtClean="0"/>
              <a:t> </a:t>
            </a:r>
            <a:r>
              <a:rPr lang="en-US" sz="2400" dirty="0" err="1" smtClean="0"/>
              <a:t>heutigen</a:t>
            </a:r>
            <a:r>
              <a:rPr lang="en-US" sz="2400" dirty="0" smtClean="0"/>
              <a:t> </a:t>
            </a:r>
            <a:r>
              <a:rPr lang="en-US" sz="2400" i="1" dirty="0" smtClean="0"/>
              <a:t>high tech</a:t>
            </a:r>
            <a:r>
              <a:rPr lang="en-US" sz="2400" dirty="0" smtClean="0"/>
              <a:t> Jargon </a:t>
            </a:r>
            <a:r>
              <a:rPr lang="en-US" sz="2400" dirty="0" err="1" smtClean="0"/>
              <a:t>würde</a:t>
            </a:r>
            <a:r>
              <a:rPr lang="en-US" sz="2400" dirty="0" smtClean="0"/>
              <a:t> man </a:t>
            </a:r>
            <a:r>
              <a:rPr lang="en-US" sz="2400" dirty="0" err="1" smtClean="0"/>
              <a:t>wohl</a:t>
            </a:r>
            <a:r>
              <a:rPr lang="en-US" sz="2400" dirty="0" smtClean="0"/>
              <a:t> </a:t>
            </a:r>
            <a:r>
              <a:rPr lang="en-US" sz="2400" dirty="0" err="1" smtClean="0"/>
              <a:t>sagen</a:t>
            </a:r>
            <a:r>
              <a:rPr lang="en-US" sz="2400" dirty="0" smtClean="0"/>
              <a:t>: </a:t>
            </a:r>
            <a:r>
              <a:rPr lang="en-US" sz="2400" dirty="0" err="1" smtClean="0"/>
              <a:t>Affixe</a:t>
            </a:r>
            <a:r>
              <a:rPr lang="en-US" sz="2400" dirty="0" smtClean="0"/>
              <a:t> </a:t>
            </a:r>
            <a:r>
              <a:rPr lang="en-US" sz="2400" dirty="0" err="1" smtClean="0"/>
              <a:t>sind</a:t>
            </a:r>
            <a:r>
              <a:rPr lang="en-US" sz="2400" dirty="0" smtClean="0"/>
              <a:t> </a:t>
            </a:r>
            <a:r>
              <a:rPr lang="en-US" sz="2400" dirty="0" err="1" smtClean="0"/>
              <a:t>keine</a:t>
            </a:r>
            <a:r>
              <a:rPr lang="en-US" sz="2400" dirty="0" smtClean="0"/>
              <a:t> </a:t>
            </a:r>
            <a:r>
              <a:rPr lang="en-US" sz="2400" i="1" dirty="0" smtClean="0"/>
              <a:t>stand alone units</a:t>
            </a:r>
            <a:r>
              <a:rPr lang="en-US" sz="2400" dirty="0" smtClean="0"/>
              <a:t>.</a:t>
            </a:r>
            <a:endParaRPr lang="el-GR" sz="2400" dirty="0"/>
          </a:p>
        </p:txBody>
      </p:sp>
    </p:spTree>
    <p:extLst>
      <p:ext uri="{BB962C8B-B14F-4D97-AF65-F5344CB8AC3E}">
        <p14:creationId xmlns:p14="http://schemas.microsoft.com/office/powerpoint/2010/main" val="199775704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US" b="1" dirty="0"/>
              <a:t>Flexion-Derivation-</a:t>
            </a:r>
            <a:r>
              <a:rPr lang="en-US" b="1" dirty="0" smtClean="0"/>
              <a:t>Komposition-1</a:t>
            </a:r>
            <a:endParaRPr lang="el-GR" b="1" dirty="0"/>
          </a:p>
        </p:txBody>
      </p:sp>
      <p:pic>
        <p:nvPicPr>
          <p:cNvPr id="6" name="Picture 2" descr="Die Wörter &quot;kauf-en&quot;, &quot;kauf-t&quot;, &quot;ge-kauf-t&quot;, &quot;Käuf-er&quot;, &quot;kauf-bar&quot;, &quot;ver-kauf-en&quot;, &quot;Kauf-mann&quot;, &quot;Verkäuf-er&quot; &quot;ver-kauf-bar&quot; und &quot;Kauf-haus&quot; haben die folgende Beziehung zueinander:&#10;&#10;kauft, gekauft: Flexion - linker Pfeil-kaufen-unterer Pfeil- Komposition: Kaufmann, Kaufhaus-rechter Pfeil-Derivation: Käufer, kaufbar, verkaufen-unterer Pfeil-Derivation: Verkäufer, verkaufbar" title="Flexion-Derivation-Komposition"/>
          <p:cNvPicPr>
            <a:picLocks noChangeAspect="1" noChangeArrowheads="1"/>
          </p:cNvPicPr>
          <p:nvPr/>
        </p:nvPicPr>
        <p:blipFill rotWithShape="1">
          <a:blip r:embed="rId3" cstate="print"/>
          <a:srcRect l="10598"/>
          <a:stretch/>
        </p:blipFill>
        <p:spPr bwMode="auto">
          <a:xfrm>
            <a:off x="535806" y="1750517"/>
            <a:ext cx="7704856" cy="4496451"/>
          </a:xfrm>
          <a:prstGeom prst="rect">
            <a:avLst/>
          </a:prstGeom>
          <a:noFill/>
          <a:ln w="9525">
            <a:noFill/>
            <a:miter lim="800000"/>
            <a:headEnd/>
            <a:tailEnd/>
          </a:ln>
          <a:effectLst/>
        </p:spPr>
      </p:pic>
    </p:spTree>
    <p:extLst>
      <p:ext uri="{BB962C8B-B14F-4D97-AF65-F5344CB8AC3E}">
        <p14:creationId xmlns:p14="http://schemas.microsoft.com/office/powerpoint/2010/main" val="47681531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US" b="1" dirty="0"/>
              <a:t>Flexion-Derivation-Komposition-2</a:t>
            </a:r>
            <a:endParaRPr lang="el-GR" b="1" dirty="0"/>
          </a:p>
        </p:txBody>
      </p:sp>
      <p:pic>
        <p:nvPicPr>
          <p:cNvPr id="5" name="Picture 4" title="Flexion-Derivation-Komposition: Beispiel-5"/>
          <p:cNvPicPr>
            <a:picLocks noChangeAspect="1"/>
          </p:cNvPicPr>
          <p:nvPr/>
        </p:nvPicPr>
        <p:blipFill rotWithShape="1">
          <a:blip r:embed="rId3">
            <a:extLst>
              <a:ext uri="{28A0092B-C50C-407E-A947-70E740481C1C}">
                <a14:useLocalDpi xmlns:a14="http://schemas.microsoft.com/office/drawing/2010/main" val="0"/>
              </a:ext>
            </a:extLst>
          </a:blip>
          <a:srcRect t="9270" r="2992"/>
          <a:stretch/>
        </p:blipFill>
        <p:spPr>
          <a:xfrm>
            <a:off x="-1960" y="1484784"/>
            <a:ext cx="9145960" cy="4446475"/>
          </a:xfrm>
          <a:prstGeom prst="rect">
            <a:avLst/>
          </a:prstGeom>
        </p:spPr>
      </p:pic>
    </p:spTree>
    <p:extLst>
      <p:ext uri="{BB962C8B-B14F-4D97-AF65-F5344CB8AC3E}">
        <p14:creationId xmlns:p14="http://schemas.microsoft.com/office/powerpoint/2010/main" val="414214896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2650</TotalTime>
  <Words>1448</Words>
  <Application>Microsoft Macintosh PowerPoint</Application>
  <PresentationFormat>On-screen Show (4:3)</PresentationFormat>
  <Paragraphs>136</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Θέμα του Office</vt:lpstr>
      <vt:lpstr>Empirische Sprachforschung</vt:lpstr>
      <vt:lpstr>Leser  bzw. Empfänger</vt:lpstr>
      <vt:lpstr>Semantische Merkmale</vt:lpstr>
      <vt:lpstr>Semantische Merkmale und Hierarchische Struktur</vt:lpstr>
      <vt:lpstr>Komposita</vt:lpstr>
      <vt:lpstr>Kopfprinzip</vt:lpstr>
      <vt:lpstr>Komposition</vt:lpstr>
      <vt:lpstr>Flexion-Derivation-Komposition-1</vt:lpstr>
      <vt:lpstr>Flexion-Derivation-Komposition-2</vt:lpstr>
      <vt:lpstr>PowerPoint Presentation</vt:lpstr>
      <vt:lpstr>Größtes Landtier Europas: Dinosaurier war länger als ein Basketballfeld 1/2</vt:lpstr>
      <vt:lpstr>Größtes Landtier Europas: Dinosaurier war länger als ein Basketballfeld 2/2</vt:lpstr>
      <vt:lpstr> Turiasaurus riodevensis kommt  in die Liste der Giga-Dinos 1/2 </vt:lpstr>
      <vt:lpstr>Turiasaurus riodevensis kommt  in die Liste der Giga-Dinos 2/2</vt:lpstr>
      <vt:lpstr> Weitere pflanzenfressende Sauriergattung entdeckt 1/2 </vt:lpstr>
      <vt:lpstr> Weitere pflanzenfressende Sauriergattung entdeckt 2/2 </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(1/2)</vt:lpstr>
      <vt:lpstr>Σημείωμα Χρήσης Έργων Τρίτων (2/2)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Polina</cp:lastModifiedBy>
  <cp:revision>238</cp:revision>
  <dcterms:created xsi:type="dcterms:W3CDTF">2012-09-06T09:03:05Z</dcterms:created>
  <dcterms:modified xsi:type="dcterms:W3CDTF">2015-11-14T08:17:43Z</dcterms:modified>
</cp:coreProperties>
</file>