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5" r:id="rId3"/>
    <p:sldId id="310" r:id="rId4"/>
    <p:sldId id="308" r:id="rId5"/>
    <p:sldId id="309" r:id="rId6"/>
    <p:sldId id="313" r:id="rId7"/>
    <p:sldId id="312" r:id="rId8"/>
    <p:sldId id="314" r:id="rId9"/>
    <p:sldId id="311" r:id="rId10"/>
    <p:sldId id="307" r:id="rId11"/>
    <p:sldId id="306" r:id="rId12"/>
    <p:sldId id="305" r:id="rId13"/>
    <p:sldId id="304" r:id="rId14"/>
    <p:sldId id="303" r:id="rId15"/>
    <p:sldId id="280" r:id="rId16"/>
    <p:sldId id="290" r:id="rId17"/>
    <p:sldId id="295" r:id="rId18"/>
    <p:sldId id="299" r:id="rId19"/>
    <p:sldId id="292" r:id="rId20"/>
    <p:sldId id="291" r:id="rId21"/>
    <p:sldId id="294" r:id="rId22"/>
    <p:sldId id="315" r:id="rId23"/>
    <p:sldId id="316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5"/>
            <p14:sldId id="310"/>
            <p14:sldId id="308"/>
            <p14:sldId id="309"/>
            <p14:sldId id="313"/>
            <p14:sldId id="312"/>
            <p14:sldId id="314"/>
            <p14:sldId id="311"/>
            <p14:sldId id="307"/>
            <p14:sldId id="306"/>
            <p14:sldId id="305"/>
            <p14:sldId id="304"/>
            <p14:sldId id="303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315"/>
            <p14:sldId id="31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93" d="100"/>
          <a:sy n="93" d="100"/>
        </p:scale>
        <p:origin x="-120" y="-760"/>
      </p:cViewPr>
      <p:guideLst>
        <p:guide orient="horz" pos="2160"/>
        <p:guide pos="288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11/22/15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1000" dirty="0" smtClean="0">
                <a:solidFill>
                  <a:srgbClr val="4F81BD"/>
                </a:solidFill>
              </a:rPr>
              <a:t>Einführung</a:t>
            </a:r>
            <a:r>
              <a:rPr lang="el-GR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dirty="0" smtClean="0">
                <a:solidFill>
                  <a:srgbClr val="4F81BD"/>
                </a:solidFill>
              </a:rPr>
              <a:t>Subsprachen und Kontrollierte Sprachen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1000" dirty="0" smtClean="0">
                <a:solidFill>
                  <a:srgbClr val="4F81BD"/>
                </a:solidFill>
              </a:rPr>
              <a:t>Einführung</a:t>
            </a:r>
            <a:r>
              <a:rPr lang="el-GR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dirty="0" smtClean="0">
                <a:solidFill>
                  <a:srgbClr val="4F81BD"/>
                </a:solidFill>
              </a:rPr>
              <a:t>Subsprachen und Kontrollierte Sprachen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1000" dirty="0" smtClean="0">
                <a:solidFill>
                  <a:srgbClr val="4F81BD"/>
                </a:solidFill>
              </a:rPr>
              <a:t>Einführung</a:t>
            </a:r>
            <a:r>
              <a:rPr lang="el-GR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dirty="0" smtClean="0">
                <a:solidFill>
                  <a:srgbClr val="4F81BD"/>
                </a:solidFill>
              </a:rPr>
              <a:t>Subsprachen und Kontrollierte Sprachen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1000" dirty="0" smtClean="0">
                <a:solidFill>
                  <a:srgbClr val="4F81BD"/>
                </a:solidFill>
              </a:rPr>
              <a:t>Einführung</a:t>
            </a:r>
            <a:r>
              <a:rPr lang="el-GR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dirty="0" smtClean="0">
                <a:solidFill>
                  <a:srgbClr val="4F81BD"/>
                </a:solidFill>
              </a:rPr>
              <a:t>Subsprachen und Kontrollierte Sprachen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1000" dirty="0" smtClean="0">
                <a:solidFill>
                  <a:srgbClr val="4F81BD"/>
                </a:solidFill>
              </a:rPr>
              <a:t>Einführung</a:t>
            </a:r>
            <a:r>
              <a:rPr lang="el-GR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dirty="0" smtClean="0">
                <a:solidFill>
                  <a:srgbClr val="4F81BD"/>
                </a:solidFill>
              </a:rPr>
              <a:t>Subsprachen und Kontrollierte Sprachen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1000" dirty="0" smtClean="0">
                <a:solidFill>
                  <a:srgbClr val="4F81BD"/>
                </a:solidFill>
              </a:rPr>
              <a:t>Einführung</a:t>
            </a:r>
            <a:r>
              <a:rPr lang="el-GR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dirty="0" smtClean="0">
                <a:solidFill>
                  <a:srgbClr val="4F81BD"/>
                </a:solidFill>
              </a:rPr>
              <a:t>Subsprachen und Kontrollierte Sprachen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1000" dirty="0" smtClean="0">
                <a:solidFill>
                  <a:srgbClr val="4F81BD"/>
                </a:solidFill>
              </a:rPr>
              <a:t>Einführung</a:t>
            </a:r>
            <a:r>
              <a:rPr lang="el-GR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4F81BD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dirty="0" smtClean="0">
                <a:solidFill>
                  <a:srgbClr val="4F81BD"/>
                </a:solidFill>
              </a:rPr>
              <a:t>Subsprachen und Kontrollierte Sprachen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eclass.uoa.gr/courses/GS208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5075BC"/>
                </a:solidFill>
              </a:rPr>
              <a:t>Empirische</a:t>
            </a:r>
            <a:r>
              <a:rPr lang="en-US" b="1" dirty="0" smtClean="0">
                <a:solidFill>
                  <a:srgbClr val="5075BC"/>
                </a:solidFill>
              </a:rPr>
              <a:t> </a:t>
            </a:r>
            <a:r>
              <a:rPr lang="en-US" b="1" dirty="0" err="1" smtClean="0">
                <a:solidFill>
                  <a:srgbClr val="5075BC"/>
                </a:solidFill>
              </a:rPr>
              <a:t>Sprachforschung</a:t>
            </a:r>
            <a:endParaRPr lang="el-GR" b="1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4F81BD"/>
                </a:solidFill>
              </a:rPr>
              <a:t>Einführung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/>
              <a:t>Subsprachen und Kontrollierte </a:t>
            </a:r>
            <a:r>
              <a:rPr lang="en-US" sz="2800" dirty="0" smtClean="0"/>
              <a:t>Sprachen</a:t>
            </a:r>
          </a:p>
          <a:p>
            <a:endParaRPr lang="en-US" sz="2800" dirty="0" smtClean="0">
              <a:latin typeface="Calibri" charset="0"/>
            </a:endParaRPr>
          </a:p>
          <a:p>
            <a:r>
              <a:rPr lang="en-US" sz="2800" dirty="0">
                <a:latin typeface="Calibri" charset="0"/>
              </a:rPr>
              <a:t>Dr. Christina </a:t>
            </a:r>
            <a:r>
              <a:rPr lang="en-US" sz="2800" dirty="0" err="1">
                <a:latin typeface="Calibri" charset="0"/>
              </a:rPr>
              <a:t>Alexandris</a:t>
            </a:r>
            <a:r>
              <a:rPr lang="en-US" sz="2800" dirty="0">
                <a:latin typeface="Calibri" charset="0"/>
              </a:rPr>
              <a:t> </a:t>
            </a:r>
            <a:endParaRPr lang="el-GR" sz="2800" dirty="0">
              <a:latin typeface="Calibri" charset="0"/>
            </a:endParaRPr>
          </a:p>
          <a:p>
            <a:r>
              <a:rPr lang="en-US" sz="2800" dirty="0" err="1">
                <a:latin typeface="Calibri" charset="0"/>
              </a:rPr>
              <a:t>Nationale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>
                <a:latin typeface="Calibri" charset="0"/>
              </a:rPr>
              <a:t>Universität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>
                <a:latin typeface="Calibri" charset="0"/>
              </a:rPr>
              <a:t>Athen</a:t>
            </a:r>
            <a:endParaRPr lang="en-US" sz="2800" dirty="0">
              <a:latin typeface="Calibri" charset="0"/>
            </a:endParaRPr>
          </a:p>
          <a:p>
            <a:r>
              <a:rPr lang="en-US" sz="2800" dirty="0">
                <a:latin typeface="Calibri" charset="0"/>
              </a:rPr>
              <a:t>Deutsche </a:t>
            </a:r>
            <a:r>
              <a:rPr lang="en-US" sz="2800" dirty="0" err="1">
                <a:latin typeface="Calibri" charset="0"/>
              </a:rPr>
              <a:t>Sprache</a:t>
            </a:r>
            <a:r>
              <a:rPr lang="en-US" sz="2800" dirty="0">
                <a:latin typeface="Calibri" charset="0"/>
              </a:rPr>
              <a:t> und </a:t>
            </a:r>
            <a:r>
              <a:rPr lang="en-US" sz="2800" dirty="0" err="1">
                <a:latin typeface="Calibri" charset="0"/>
              </a:rPr>
              <a:t>Literatur</a:t>
            </a:r>
            <a:endParaRPr lang="el-GR" sz="2800" dirty="0">
              <a:latin typeface="Calibri" charset="0"/>
            </a:endParaRP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Kontrollierte </a:t>
            </a:r>
            <a:r>
              <a:rPr lang="en-US" b="1" dirty="0" smtClean="0"/>
              <a:t>Sprachen -</a:t>
            </a:r>
            <a:r>
              <a:rPr lang="en-US" b="1" dirty="0"/>
              <a:t>2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Auβ</a:t>
            </a:r>
            <a:r>
              <a:rPr lang="en-US" sz="2400" dirty="0" err="1"/>
              <a:t>er</a:t>
            </a:r>
            <a:r>
              <a:rPr lang="en-US" sz="2400" dirty="0"/>
              <a:t> den </a:t>
            </a:r>
            <a:r>
              <a:rPr lang="en-US" sz="2400" dirty="0" err="1"/>
              <a:t>Beschränkungen</a:t>
            </a:r>
            <a:r>
              <a:rPr lang="en-US" sz="2400" dirty="0"/>
              <a:t> </a:t>
            </a:r>
            <a:r>
              <a:rPr lang="en-US" sz="2400" dirty="0" err="1"/>
              <a:t>bezüglich</a:t>
            </a:r>
            <a:r>
              <a:rPr lang="en-US" sz="2400" dirty="0"/>
              <a:t> des </a:t>
            </a:r>
            <a:r>
              <a:rPr lang="en-US" sz="2400" dirty="0" err="1"/>
              <a:t>Wortschatzes</a:t>
            </a:r>
            <a:r>
              <a:rPr lang="en-US" sz="2400" dirty="0"/>
              <a:t> und der </a:t>
            </a:r>
            <a:r>
              <a:rPr lang="en-US" sz="2400" dirty="0" err="1"/>
              <a:t>Terminologie</a:t>
            </a:r>
            <a:r>
              <a:rPr lang="en-US" sz="2400" dirty="0"/>
              <a:t>, </a:t>
            </a:r>
            <a:r>
              <a:rPr lang="en-US" sz="2400" dirty="0" err="1"/>
              <a:t>gehört</a:t>
            </a:r>
            <a:r>
              <a:rPr lang="en-US" sz="2400" dirty="0"/>
              <a:t> zu den </a:t>
            </a:r>
            <a:r>
              <a:rPr lang="en-US" sz="2400" dirty="0" err="1"/>
              <a:t>typischen</a:t>
            </a:r>
            <a:r>
              <a:rPr lang="en-US" sz="2400" dirty="0"/>
              <a:t> </a:t>
            </a:r>
            <a:r>
              <a:rPr lang="en-US" sz="2400" dirty="0" err="1"/>
              <a:t>allgemeinen</a:t>
            </a:r>
            <a:r>
              <a:rPr lang="en-US" sz="2400" dirty="0"/>
              <a:t> </a:t>
            </a:r>
            <a:r>
              <a:rPr lang="en-US" sz="2400" dirty="0" err="1"/>
              <a:t>Richtlinien</a:t>
            </a:r>
            <a:r>
              <a:rPr lang="en-US" sz="2400" dirty="0"/>
              <a:t> für deutsche </a:t>
            </a:r>
            <a:r>
              <a:rPr lang="en-US" sz="2400" dirty="0" err="1"/>
              <a:t>kontrollierte</a:t>
            </a:r>
            <a:r>
              <a:rPr lang="en-US" sz="2400" dirty="0"/>
              <a:t> Sprachen die </a:t>
            </a:r>
            <a:r>
              <a:rPr lang="en-US" sz="2400" dirty="0" err="1"/>
              <a:t>Konstruktion</a:t>
            </a:r>
            <a:r>
              <a:rPr lang="en-US" sz="2400" dirty="0"/>
              <a:t> </a:t>
            </a:r>
            <a:r>
              <a:rPr lang="en-US" sz="2400" dirty="0" err="1"/>
              <a:t>kurzer</a:t>
            </a:r>
            <a:r>
              <a:rPr lang="en-US" sz="2400" dirty="0"/>
              <a:t> </a:t>
            </a:r>
            <a:r>
              <a:rPr lang="en-US" sz="2400" dirty="0" err="1"/>
              <a:t>Sätze</a:t>
            </a:r>
            <a:r>
              <a:rPr lang="en-US" sz="2400" dirty="0"/>
              <a:t> und die </a:t>
            </a:r>
            <a:r>
              <a:rPr lang="en-US" sz="2400" dirty="0" err="1"/>
              <a:t>Verwendung</a:t>
            </a:r>
            <a:r>
              <a:rPr lang="en-US" sz="2400" dirty="0"/>
              <a:t> von </a:t>
            </a:r>
            <a:r>
              <a:rPr lang="en-US" sz="2400" dirty="0" err="1"/>
              <a:t>Ellipsen</a:t>
            </a:r>
            <a:r>
              <a:rPr lang="en-US" sz="2400" dirty="0"/>
              <a:t>.</a:t>
            </a:r>
          </a:p>
          <a:p>
            <a:r>
              <a:rPr lang="en-US" sz="2400" dirty="0"/>
              <a:t>Die </a:t>
            </a:r>
            <a:r>
              <a:rPr lang="en-US" sz="2400" dirty="0" err="1"/>
              <a:t>Verwendung</a:t>
            </a:r>
            <a:r>
              <a:rPr lang="en-US" sz="2400" dirty="0"/>
              <a:t> </a:t>
            </a:r>
            <a:r>
              <a:rPr lang="en-US" sz="2400" dirty="0" err="1"/>
              <a:t>bestimmter</a:t>
            </a:r>
            <a:r>
              <a:rPr lang="en-US" sz="2400" dirty="0"/>
              <a:t> </a:t>
            </a:r>
            <a:r>
              <a:rPr lang="en-US" sz="2400" dirty="0" err="1"/>
              <a:t>grammatischer</a:t>
            </a:r>
            <a:r>
              <a:rPr lang="en-US" sz="2400" dirty="0"/>
              <a:t> </a:t>
            </a:r>
            <a:r>
              <a:rPr lang="en-US" sz="2400" dirty="0" err="1"/>
              <a:t>Strukturen</a:t>
            </a:r>
            <a:r>
              <a:rPr lang="en-US" sz="2400" dirty="0"/>
              <a:t> </a:t>
            </a:r>
            <a:r>
              <a:rPr lang="en-US" sz="2400" dirty="0" err="1"/>
              <a:t>wie</a:t>
            </a:r>
            <a:r>
              <a:rPr lang="en-US" sz="2400" dirty="0"/>
              <a:t> der </a:t>
            </a:r>
            <a:r>
              <a:rPr lang="en-US" sz="2400" dirty="0" err="1"/>
              <a:t>Imperativische</a:t>
            </a:r>
            <a:r>
              <a:rPr lang="en-US" sz="2400" dirty="0"/>
              <a:t> </a:t>
            </a:r>
            <a:r>
              <a:rPr lang="en-US" sz="2400" dirty="0" err="1"/>
              <a:t>Infinitiv</a:t>
            </a:r>
            <a:r>
              <a:rPr lang="en-US" sz="2400" dirty="0"/>
              <a:t> </a:t>
            </a:r>
            <a:r>
              <a:rPr lang="en-US" sz="2400" dirty="0" err="1"/>
              <a:t>werden</a:t>
            </a:r>
            <a:r>
              <a:rPr lang="en-US" sz="2400" dirty="0"/>
              <a:t> </a:t>
            </a:r>
            <a:r>
              <a:rPr lang="en-US" sz="2400" dirty="0" err="1"/>
              <a:t>bevorzugt</a:t>
            </a:r>
            <a:r>
              <a:rPr lang="en-US" sz="2400" dirty="0"/>
              <a:t>, während </a:t>
            </a:r>
            <a:r>
              <a:rPr lang="en-US" sz="2400" dirty="0" err="1"/>
              <a:t>andere</a:t>
            </a:r>
            <a:r>
              <a:rPr lang="en-US" sz="2400" dirty="0"/>
              <a:t> </a:t>
            </a:r>
            <a:r>
              <a:rPr lang="en-US" sz="2400" dirty="0" err="1"/>
              <a:t>grammatischen</a:t>
            </a:r>
            <a:r>
              <a:rPr lang="en-US" sz="2400" dirty="0"/>
              <a:t> </a:t>
            </a:r>
            <a:r>
              <a:rPr lang="en-US" sz="2400" dirty="0" err="1"/>
              <a:t>Strukturen</a:t>
            </a:r>
            <a:r>
              <a:rPr lang="en-US" sz="2400" dirty="0"/>
              <a:t>, </a:t>
            </a:r>
            <a:r>
              <a:rPr lang="en-US" sz="2400" dirty="0" err="1"/>
              <a:t>wie</a:t>
            </a:r>
            <a:r>
              <a:rPr lang="en-US" sz="2400" dirty="0"/>
              <a:t> die </a:t>
            </a:r>
            <a:r>
              <a:rPr lang="en-US" sz="2400" dirty="0" err="1"/>
              <a:t>Partizipialkonstruktionen</a:t>
            </a:r>
            <a:r>
              <a:rPr lang="en-US" sz="2400" dirty="0"/>
              <a:t>, </a:t>
            </a:r>
            <a:r>
              <a:rPr lang="en-US" sz="2400" dirty="0" err="1"/>
              <a:t>vermieden</a:t>
            </a:r>
            <a:r>
              <a:rPr lang="en-US" sz="2400" dirty="0"/>
              <a:t> </a:t>
            </a:r>
            <a:r>
              <a:rPr lang="en-US" sz="2400" dirty="0" err="1"/>
              <a:t>werden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195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Kontrollierte </a:t>
            </a:r>
            <a:r>
              <a:rPr lang="en-US" b="1" dirty="0" smtClean="0"/>
              <a:t>Sprachen -</a:t>
            </a:r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Es</a:t>
            </a:r>
            <a:r>
              <a:rPr lang="en-US" sz="2400" dirty="0"/>
              <a:t> wird </a:t>
            </a:r>
            <a:r>
              <a:rPr lang="en-US" sz="2400" dirty="0" err="1"/>
              <a:t>versucht</a:t>
            </a:r>
            <a:r>
              <a:rPr lang="en-US" sz="2400" dirty="0"/>
              <a:t> </a:t>
            </a:r>
            <a:r>
              <a:rPr lang="en-US" sz="2400" dirty="0" err="1"/>
              <a:t>Polysemie</a:t>
            </a:r>
            <a:r>
              <a:rPr lang="en-US" sz="2400" dirty="0"/>
              <a:t> und Ambiguitäten </a:t>
            </a:r>
            <a:r>
              <a:rPr lang="en-US" sz="2400" dirty="0" err="1"/>
              <a:t>sowohl</a:t>
            </a:r>
            <a:r>
              <a:rPr lang="en-US" sz="2400" dirty="0"/>
              <a:t> </a:t>
            </a:r>
            <a:r>
              <a:rPr lang="en-US" sz="2400" dirty="0" err="1"/>
              <a:t>bezüglich</a:t>
            </a:r>
            <a:r>
              <a:rPr lang="en-US" sz="2400" dirty="0"/>
              <a:t> des </a:t>
            </a:r>
            <a:r>
              <a:rPr lang="en-US" sz="2400" dirty="0" err="1"/>
              <a:t>Wortschatzes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auch</a:t>
            </a:r>
            <a:r>
              <a:rPr lang="en-US" sz="2400" dirty="0"/>
              <a:t> </a:t>
            </a:r>
            <a:r>
              <a:rPr lang="en-US" sz="2400" dirty="0" err="1"/>
              <a:t>bezüglich</a:t>
            </a:r>
            <a:r>
              <a:rPr lang="en-US" sz="2400" dirty="0"/>
              <a:t> der </a:t>
            </a:r>
            <a:r>
              <a:rPr lang="en-US" sz="2400" dirty="0" err="1"/>
              <a:t>syntaktischen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auszuschlie</a:t>
            </a:r>
            <a:r>
              <a:rPr lang="en-US" sz="2400" dirty="0"/>
              <a:t>βen. </a:t>
            </a:r>
          </a:p>
          <a:p>
            <a:r>
              <a:rPr lang="en-US" sz="2400" dirty="0"/>
              <a:t>Ein </a:t>
            </a:r>
            <a:r>
              <a:rPr lang="en-US" sz="2400" dirty="0" err="1"/>
              <a:t>typisches</a:t>
            </a:r>
            <a:r>
              <a:rPr lang="en-US" sz="2400" dirty="0"/>
              <a:t> Beispiel für </a:t>
            </a:r>
            <a:r>
              <a:rPr lang="en-US" sz="2400" dirty="0" err="1"/>
              <a:t>Polysemie</a:t>
            </a:r>
            <a:r>
              <a:rPr lang="en-US" sz="2400" dirty="0"/>
              <a:t> und Ambiguitäten in der </a:t>
            </a:r>
            <a:r>
              <a:rPr lang="en-US" sz="2400" dirty="0" err="1"/>
              <a:t>syntaktischen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ist die </a:t>
            </a:r>
            <a:r>
              <a:rPr lang="en-US" sz="2400" dirty="0" err="1"/>
              <a:t>Polysemie</a:t>
            </a:r>
            <a:r>
              <a:rPr lang="en-US" sz="2400" dirty="0"/>
              <a:t> </a:t>
            </a:r>
            <a:r>
              <a:rPr lang="en-US" sz="2400" dirty="0" err="1"/>
              <a:t>bei</a:t>
            </a:r>
            <a:r>
              <a:rPr lang="en-US" sz="2400" dirty="0"/>
              <a:t> </a:t>
            </a:r>
            <a:r>
              <a:rPr lang="en-US" sz="2400" dirty="0" err="1"/>
              <a:t>Negationen</a:t>
            </a:r>
            <a:r>
              <a:rPr lang="en-US" sz="2400" dirty="0"/>
              <a:t> und Ambiguitäten </a:t>
            </a:r>
            <a:r>
              <a:rPr lang="en-US" sz="2400" dirty="0" err="1"/>
              <a:t>bezüglich</a:t>
            </a:r>
            <a:r>
              <a:rPr lang="en-US" sz="2400" dirty="0"/>
              <a:t> des </a:t>
            </a:r>
            <a:r>
              <a:rPr lang="en-US" sz="2400" dirty="0" err="1"/>
              <a:t>Zustands</a:t>
            </a:r>
            <a:r>
              <a:rPr lang="en-US" sz="2400" dirty="0"/>
              <a:t>- und des </a:t>
            </a:r>
            <a:r>
              <a:rPr lang="en-US" sz="2400" dirty="0" err="1"/>
              <a:t>Vorgangspassivs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406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Kontrollierte </a:t>
            </a:r>
            <a:r>
              <a:rPr lang="en-US" b="1" dirty="0" smtClean="0"/>
              <a:t>Sprachen -</a:t>
            </a:r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Typische</a:t>
            </a:r>
            <a:r>
              <a:rPr lang="en-US" sz="2400" dirty="0"/>
              <a:t> </a:t>
            </a:r>
            <a:r>
              <a:rPr lang="en-US" sz="2400" dirty="0" err="1"/>
              <a:t>lexikalische</a:t>
            </a:r>
            <a:r>
              <a:rPr lang="en-US" sz="2400" dirty="0"/>
              <a:t> und </a:t>
            </a:r>
            <a:r>
              <a:rPr lang="en-US" sz="2400" dirty="0" err="1"/>
              <a:t>syntaktische</a:t>
            </a:r>
            <a:r>
              <a:rPr lang="en-US" sz="2400" dirty="0"/>
              <a:t> </a:t>
            </a:r>
            <a:r>
              <a:rPr lang="en-US" sz="2400" dirty="0" err="1"/>
              <a:t>Beschränkungen</a:t>
            </a:r>
            <a:r>
              <a:rPr lang="en-US" sz="2400" dirty="0"/>
              <a:t> für deutsche </a:t>
            </a:r>
            <a:r>
              <a:rPr lang="en-US" sz="2400" dirty="0" err="1"/>
              <a:t>kontrollierte</a:t>
            </a:r>
            <a:r>
              <a:rPr lang="en-US" sz="2400" dirty="0"/>
              <a:t> Sprachen </a:t>
            </a:r>
            <a:r>
              <a:rPr lang="en-US" sz="2400" dirty="0" err="1"/>
              <a:t>werden</a:t>
            </a:r>
            <a:r>
              <a:rPr lang="en-US" sz="2400" dirty="0"/>
              <a:t> in der </a:t>
            </a:r>
            <a:r>
              <a:rPr lang="en-US" sz="2400" dirty="0" err="1"/>
              <a:t>folgenden</a:t>
            </a:r>
            <a:r>
              <a:rPr lang="en-US" sz="2400" dirty="0"/>
              <a:t> </a:t>
            </a:r>
            <a:r>
              <a:rPr lang="en-US" sz="2400" dirty="0" err="1"/>
              <a:t>Tabelle</a:t>
            </a:r>
            <a:r>
              <a:rPr lang="en-US" sz="2400" dirty="0"/>
              <a:t> </a:t>
            </a:r>
            <a:r>
              <a:rPr lang="en-US" sz="2400" dirty="0" err="1"/>
              <a:t>dargestellt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259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Kontrollierte </a:t>
            </a:r>
            <a:r>
              <a:rPr lang="en-US" b="1" dirty="0" smtClean="0"/>
              <a:t>Sprachen -</a:t>
            </a:r>
            <a:r>
              <a:rPr lang="en-US" b="1" dirty="0"/>
              <a:t>5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/>
              <a:t>Typische</a:t>
            </a:r>
            <a:r>
              <a:rPr lang="en-US" sz="2400" dirty="0"/>
              <a:t> </a:t>
            </a:r>
            <a:r>
              <a:rPr lang="en-US" sz="2400" dirty="0" err="1"/>
              <a:t>Beispiele</a:t>
            </a:r>
            <a:r>
              <a:rPr lang="en-US" sz="2400" dirty="0"/>
              <a:t> für </a:t>
            </a:r>
            <a:r>
              <a:rPr lang="en-US" sz="2400" dirty="0" err="1"/>
              <a:t>allgemeine</a:t>
            </a:r>
            <a:r>
              <a:rPr lang="en-US" sz="2400" dirty="0"/>
              <a:t> </a:t>
            </a:r>
            <a:r>
              <a:rPr lang="en-US" sz="2400" dirty="0" err="1"/>
              <a:t>Richtlinien</a:t>
            </a:r>
            <a:r>
              <a:rPr lang="en-US" sz="2400" dirty="0"/>
              <a:t> (</a:t>
            </a:r>
            <a:r>
              <a:rPr lang="en-US" sz="2400" dirty="0" err="1"/>
              <a:t>nach</a:t>
            </a:r>
            <a:r>
              <a:rPr lang="en-US" sz="2400" dirty="0"/>
              <a:t> </a:t>
            </a:r>
            <a:r>
              <a:rPr lang="en-US" sz="2400" dirty="0" err="1"/>
              <a:t>Lehrndorfer</a:t>
            </a:r>
            <a:r>
              <a:rPr lang="en-US" sz="2400" dirty="0"/>
              <a:t>, 1996)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/>
              <a:t>1. WORTSCHATZ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/>
              <a:t>1.1. TERMINOLOGIE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Nur </a:t>
            </a:r>
            <a:r>
              <a:rPr lang="en-US" sz="2400" dirty="0" err="1"/>
              <a:t>Terminologie</a:t>
            </a:r>
            <a:r>
              <a:rPr lang="en-US" sz="2400" dirty="0"/>
              <a:t> des </a:t>
            </a:r>
            <a:r>
              <a:rPr lang="en-US" sz="2400" dirty="0" err="1"/>
              <a:t>definierten</a:t>
            </a:r>
            <a:r>
              <a:rPr lang="en-US" sz="2400" dirty="0"/>
              <a:t> </a:t>
            </a:r>
            <a:r>
              <a:rPr lang="en-US" sz="2400" dirty="0" err="1"/>
              <a:t>Fachbereichs</a:t>
            </a:r>
            <a:r>
              <a:rPr lang="en-US" sz="2400" dirty="0"/>
              <a:t> </a:t>
            </a:r>
            <a:r>
              <a:rPr lang="en-US" sz="2400" dirty="0" err="1" smtClean="0"/>
              <a:t>verwenden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/>
              <a:t>1.2. ALLGEMEINER WORTSCHATZ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Wortschatz</a:t>
            </a:r>
            <a:r>
              <a:rPr lang="en-US" sz="2400" dirty="0"/>
              <a:t> der </a:t>
            </a:r>
            <a:r>
              <a:rPr lang="en-US" sz="2400" dirty="0" err="1"/>
              <a:t>Sprache</a:t>
            </a:r>
            <a:r>
              <a:rPr lang="en-US" sz="2400" dirty="0"/>
              <a:t> des </a:t>
            </a:r>
            <a:r>
              <a:rPr lang="en-US" sz="2400" dirty="0" err="1"/>
              <a:t>definierten</a:t>
            </a:r>
            <a:r>
              <a:rPr lang="en-US" sz="2400" dirty="0"/>
              <a:t> </a:t>
            </a:r>
            <a:r>
              <a:rPr lang="en-US" sz="2400" dirty="0" err="1"/>
              <a:t>Fachbereichs</a:t>
            </a:r>
            <a:r>
              <a:rPr lang="en-US" sz="2400" dirty="0"/>
              <a:t> </a:t>
            </a:r>
            <a:r>
              <a:rPr lang="en-US" sz="2400" dirty="0" err="1"/>
              <a:t>verwenden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Polysemie</a:t>
            </a:r>
            <a:r>
              <a:rPr lang="en-US" sz="2400" dirty="0"/>
              <a:t> </a:t>
            </a:r>
            <a:r>
              <a:rPr lang="en-US" sz="2400" dirty="0" err="1"/>
              <a:t>bezüglich</a:t>
            </a:r>
            <a:r>
              <a:rPr lang="en-US" sz="2400" dirty="0"/>
              <a:t> der </a:t>
            </a:r>
            <a:r>
              <a:rPr lang="en-US" sz="2400" dirty="0" err="1"/>
              <a:t>Wörter</a:t>
            </a:r>
            <a:r>
              <a:rPr lang="en-US" sz="2400" dirty="0"/>
              <a:t> und </a:t>
            </a:r>
            <a:r>
              <a:rPr lang="en-US" sz="2400" dirty="0" err="1"/>
              <a:t>Wendungen</a:t>
            </a:r>
            <a:r>
              <a:rPr lang="en-US" sz="2400" dirty="0"/>
              <a:t> </a:t>
            </a:r>
            <a:r>
              <a:rPr lang="en-US" sz="2400" dirty="0" err="1"/>
              <a:t>vermeiden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878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Kontrollierte </a:t>
            </a:r>
            <a:r>
              <a:rPr lang="en-US" b="1" dirty="0" smtClean="0"/>
              <a:t>Sprachen -</a:t>
            </a:r>
            <a:r>
              <a:rPr lang="en-US" b="1" dirty="0"/>
              <a:t>6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Typische</a:t>
            </a:r>
            <a:r>
              <a:rPr lang="en-US" sz="2000" dirty="0"/>
              <a:t> </a:t>
            </a:r>
            <a:r>
              <a:rPr lang="en-US" sz="2000" dirty="0" err="1"/>
              <a:t>Beispiele</a:t>
            </a:r>
            <a:r>
              <a:rPr lang="en-US" sz="2000" dirty="0"/>
              <a:t> für </a:t>
            </a:r>
            <a:r>
              <a:rPr lang="en-US" sz="2000" dirty="0" err="1"/>
              <a:t>allgemeine</a:t>
            </a:r>
            <a:r>
              <a:rPr lang="en-US" sz="2000" dirty="0"/>
              <a:t> </a:t>
            </a:r>
            <a:r>
              <a:rPr lang="en-US" sz="2000" dirty="0" err="1"/>
              <a:t>Richtlinien</a:t>
            </a:r>
            <a:r>
              <a:rPr lang="en-US" sz="2000" dirty="0"/>
              <a:t> (</a:t>
            </a:r>
            <a:r>
              <a:rPr lang="en-US" sz="2000" dirty="0" err="1"/>
              <a:t>nach</a:t>
            </a:r>
            <a:r>
              <a:rPr lang="en-US" sz="2000" dirty="0"/>
              <a:t> </a:t>
            </a:r>
            <a:r>
              <a:rPr lang="en-US" sz="2000" dirty="0" err="1"/>
              <a:t>Lehrndorfer</a:t>
            </a:r>
            <a:r>
              <a:rPr lang="en-US" sz="2000" dirty="0"/>
              <a:t>, 1996)</a:t>
            </a:r>
            <a:r>
              <a:rPr lang="en-US" sz="2000" dirty="0" smtClean="0"/>
              <a:t>: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2. SYNTAX</a:t>
            </a:r>
          </a:p>
          <a:p>
            <a:pPr marL="0" indent="0">
              <a:buNone/>
            </a:pPr>
            <a:r>
              <a:rPr lang="en-US" sz="2000" b="1" dirty="0"/>
              <a:t>2.1. SATZSTRUKTUR </a:t>
            </a:r>
          </a:p>
          <a:p>
            <a:r>
              <a:rPr lang="en-US" sz="2000" dirty="0" err="1" smtClean="0"/>
              <a:t>Kurze</a:t>
            </a:r>
            <a:r>
              <a:rPr lang="en-US" sz="2000" dirty="0" smtClean="0"/>
              <a:t> </a:t>
            </a:r>
            <a:r>
              <a:rPr lang="en-US" sz="2000" dirty="0" err="1" smtClean="0"/>
              <a:t>Sätze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konstruieren</a:t>
            </a:r>
            <a:r>
              <a:rPr lang="en-US" sz="2000" dirty="0" smtClean="0"/>
              <a:t>: </a:t>
            </a:r>
            <a:r>
              <a:rPr lang="en-US" sz="2000" dirty="0" err="1" smtClean="0"/>
              <a:t>Elliptische</a:t>
            </a:r>
            <a:r>
              <a:rPr lang="en-US" sz="2000" dirty="0" smtClean="0"/>
              <a:t> </a:t>
            </a:r>
            <a:r>
              <a:rPr lang="en-US" sz="2000" dirty="0" err="1" smtClean="0"/>
              <a:t>Sätze</a:t>
            </a:r>
            <a:r>
              <a:rPr lang="en-US" sz="2000" dirty="0" smtClean="0"/>
              <a:t> und </a:t>
            </a:r>
            <a:r>
              <a:rPr lang="en-US" sz="2000" dirty="0" err="1" smtClean="0"/>
              <a:t>elliptische</a:t>
            </a:r>
            <a:r>
              <a:rPr lang="en-US" sz="2000" dirty="0" smtClean="0"/>
              <a:t> </a:t>
            </a:r>
            <a:r>
              <a:rPr lang="en-US" sz="2000" dirty="0" err="1" smtClean="0"/>
              <a:t>Phrasen</a:t>
            </a:r>
            <a:r>
              <a:rPr lang="en-US" sz="2000" dirty="0" smtClean="0"/>
              <a:t>   </a:t>
            </a:r>
            <a:r>
              <a:rPr lang="en-US" sz="2000" dirty="0" err="1" smtClean="0"/>
              <a:t>verwenden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2.2. GRAMMATISCHE KATEGORIEN</a:t>
            </a:r>
          </a:p>
          <a:p>
            <a:r>
              <a:rPr lang="en-US" sz="2000" dirty="0" err="1" smtClean="0"/>
              <a:t>Polysemie</a:t>
            </a:r>
            <a:r>
              <a:rPr lang="en-US" sz="2000" dirty="0" smtClean="0"/>
              <a:t> </a:t>
            </a:r>
            <a:r>
              <a:rPr lang="en-US" sz="2000" dirty="0" err="1"/>
              <a:t>bezüglich</a:t>
            </a:r>
            <a:r>
              <a:rPr lang="en-US" sz="2000" dirty="0"/>
              <a:t> der </a:t>
            </a:r>
            <a:r>
              <a:rPr lang="en-US" sz="2000" dirty="0" err="1"/>
              <a:t>Negationen</a:t>
            </a:r>
            <a:r>
              <a:rPr lang="en-US" sz="2000" dirty="0"/>
              <a:t> </a:t>
            </a:r>
            <a:r>
              <a:rPr lang="en-US" sz="2000" dirty="0" err="1"/>
              <a:t>vermeiden</a:t>
            </a:r>
            <a:endParaRPr lang="en-US" sz="2000" dirty="0"/>
          </a:p>
          <a:p>
            <a:r>
              <a:rPr lang="en-US" sz="2000" dirty="0" err="1"/>
              <a:t>Partizipialkonstruktionen</a:t>
            </a:r>
            <a:r>
              <a:rPr lang="en-US" sz="2000" dirty="0"/>
              <a:t> </a:t>
            </a:r>
            <a:r>
              <a:rPr lang="en-US" sz="2000" dirty="0" err="1"/>
              <a:t>vermeiden</a:t>
            </a:r>
            <a:endParaRPr lang="en-US" sz="2000" dirty="0"/>
          </a:p>
          <a:p>
            <a:r>
              <a:rPr lang="en-US" sz="2000" dirty="0"/>
              <a:t>Ambiguitäten </a:t>
            </a:r>
            <a:r>
              <a:rPr lang="en-US" sz="2000" dirty="0" err="1"/>
              <a:t>bezüglich</a:t>
            </a:r>
            <a:r>
              <a:rPr lang="en-US" sz="2000" dirty="0"/>
              <a:t> des </a:t>
            </a:r>
            <a:r>
              <a:rPr lang="en-US" sz="2000" dirty="0" err="1"/>
              <a:t>Zustands</a:t>
            </a:r>
            <a:r>
              <a:rPr lang="en-US" sz="2000" dirty="0"/>
              <a:t> und des </a:t>
            </a:r>
            <a:r>
              <a:rPr lang="en-US" sz="2000" dirty="0" err="1"/>
              <a:t>Vorgangspassivs</a:t>
            </a:r>
            <a:r>
              <a:rPr lang="en-US" sz="2000" dirty="0"/>
              <a:t> </a:t>
            </a:r>
            <a:r>
              <a:rPr lang="en-US" sz="2000" dirty="0" err="1"/>
              <a:t>vermeiden</a:t>
            </a:r>
            <a:endParaRPr lang="en-US" sz="2000" dirty="0"/>
          </a:p>
          <a:p>
            <a:r>
              <a:rPr lang="en-US" sz="2000" dirty="0" err="1"/>
              <a:t>Imperativischen</a:t>
            </a:r>
            <a:r>
              <a:rPr lang="en-US" sz="2000" dirty="0"/>
              <a:t> </a:t>
            </a:r>
            <a:r>
              <a:rPr lang="en-US" sz="2000" dirty="0" err="1"/>
              <a:t>Infinitiv</a:t>
            </a:r>
            <a:r>
              <a:rPr lang="en-US" sz="2000" dirty="0"/>
              <a:t> </a:t>
            </a:r>
            <a:r>
              <a:rPr lang="en-US" sz="2000" dirty="0" err="1"/>
              <a:t>verwenden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186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Χρηματοδότηση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/>
              <a:t>Σημειώματα</a:t>
            </a:r>
            <a:endParaRPr lang="el-GR" sz="4400" b="1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b="1" dirty="0"/>
              <a:t>Σημείωμα Ιστορικού </a:t>
            </a:r>
            <a:r>
              <a:rPr lang="el-GR" b="1" dirty="0" smtClean="0"/>
              <a:t>Εκδόσεων</a:t>
            </a:r>
            <a:r>
              <a:rPr lang="en-US" b="1" dirty="0" smtClean="0"/>
              <a:t> </a:t>
            </a:r>
            <a:r>
              <a:rPr lang="el-GR" b="1" dirty="0" smtClean="0"/>
              <a:t>Έργου</a:t>
            </a:r>
            <a:endParaRPr lang="el-GR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Calibri" charset="0"/>
              </a:rPr>
              <a:t>Το παρόν έργο αποτελεί την </a:t>
            </a:r>
            <a:r>
              <a:rPr lang="el-GR" sz="2000" dirty="0">
                <a:solidFill>
                  <a:srgbClr val="000000"/>
                </a:solidFill>
                <a:latin typeface="Calibri" charset="0"/>
              </a:rPr>
              <a:t>έκδοση </a:t>
            </a:r>
            <a:r>
              <a:rPr lang="en-US" sz="2000" dirty="0">
                <a:solidFill>
                  <a:srgbClr val="000000"/>
                </a:solidFill>
                <a:latin typeface="Calibri" charset="0"/>
              </a:rPr>
              <a:t>1.0</a:t>
            </a:r>
            <a:r>
              <a:rPr lang="el-GR" sz="2000" dirty="0">
                <a:solidFill>
                  <a:srgbClr val="000000"/>
                </a:solidFill>
                <a:latin typeface="Calibri" charset="0"/>
              </a:rPr>
              <a:t>.  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Αναφοράς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Calibri" charset="0"/>
              </a:rPr>
              <a:t>Copyright Εθνικόν και Καποδιστριακόν Πανεπιστήμιον Αθηνών</a:t>
            </a:r>
            <a:r>
              <a:rPr lang="en-US" sz="2000" dirty="0">
                <a:latin typeface="Calibri" charset="0"/>
              </a:rPr>
              <a:t>, </a:t>
            </a:r>
            <a:r>
              <a:rPr lang="el-GR" sz="2000" dirty="0">
                <a:latin typeface="Calibri" charset="0"/>
              </a:rPr>
              <a:t>Χριστίνα Αλεξανδρή. </a:t>
            </a:r>
            <a:r>
              <a:rPr lang="el-GR" sz="2000" dirty="0" smtClean="0">
                <a:latin typeface="Calibri" charset="0"/>
              </a:rPr>
              <a:t>«Εμπειρική Γλωσσολογική Έρευνα: Εισαγωγή: </a:t>
            </a:r>
            <a:r>
              <a:rPr lang="en-US" sz="2000" dirty="0" err="1" smtClean="0">
                <a:latin typeface="Calibri" charset="0"/>
              </a:rPr>
              <a:t>Subsprachen</a:t>
            </a:r>
            <a:r>
              <a:rPr lang="en-US" sz="2000" dirty="0" smtClean="0">
                <a:latin typeface="Calibri" charset="0"/>
              </a:rPr>
              <a:t> und </a:t>
            </a:r>
            <a:r>
              <a:rPr lang="en-US" sz="2000" dirty="0" err="1" smtClean="0">
                <a:latin typeface="Calibri" charset="0"/>
              </a:rPr>
              <a:t>kontrollierte</a:t>
            </a:r>
            <a:r>
              <a:rPr lang="en-US" sz="2000" dirty="0" smtClean="0">
                <a:latin typeface="Calibri" charset="0"/>
              </a:rPr>
              <a:t> </a:t>
            </a:r>
            <a:r>
              <a:rPr lang="en-US" sz="2000" dirty="0" err="1" smtClean="0">
                <a:latin typeface="Calibri" charset="0"/>
              </a:rPr>
              <a:t>Sprachen</a:t>
            </a:r>
            <a:r>
              <a:rPr lang="el-GR" sz="2000" dirty="0" smtClean="0">
                <a:latin typeface="Calibri" charset="0"/>
              </a:rPr>
              <a:t>»</a:t>
            </a:r>
            <a:r>
              <a:rPr lang="el-GR" sz="2000" dirty="0">
                <a:latin typeface="Calibri" charset="0"/>
              </a:rPr>
              <a:t>. Έκδοση: 1.0. Αθήνα 2015. Διαθέσιμο από τη δικτυακή διεύθυνση:  </a:t>
            </a:r>
            <a:endParaRPr lang="en-US" sz="2000" dirty="0">
              <a:latin typeface="Calibri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charset="0"/>
                <a:hlinkClick r:id="rId3"/>
              </a:rPr>
              <a:t>http://eclass.uoa.gr/courses/GS208</a:t>
            </a:r>
            <a:r>
              <a:rPr lang="en-US" sz="2000" dirty="0" smtClean="0">
                <a:latin typeface="Calibri" charset="0"/>
                <a:hlinkClick r:id="rId3"/>
              </a:rPr>
              <a:t>/</a:t>
            </a:r>
            <a:endParaRPr lang="en-US" sz="2000" dirty="0" smtClean="0">
              <a:latin typeface="Calibri" charset="0"/>
            </a:endParaRP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Einführung: Subsprachen </a:t>
            </a:r>
            <a:r>
              <a:rPr lang="en-US" b="1" dirty="0"/>
              <a:t>und Kontrollierte Sprachen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Eine der </a:t>
            </a:r>
            <a:r>
              <a:rPr lang="en-US" sz="2400" dirty="0" err="1"/>
              <a:t>ältesten</a:t>
            </a:r>
            <a:r>
              <a:rPr lang="en-US" sz="2400" dirty="0"/>
              <a:t> </a:t>
            </a:r>
            <a:r>
              <a:rPr lang="en-US" sz="2400" dirty="0" err="1"/>
              <a:t>Internationalen</a:t>
            </a:r>
            <a:r>
              <a:rPr lang="en-US" sz="2400" dirty="0"/>
              <a:t> Sprachen der </a:t>
            </a:r>
            <a:r>
              <a:rPr lang="en-US" sz="2400" dirty="0" err="1"/>
              <a:t>Vergangenheit</a:t>
            </a:r>
            <a:r>
              <a:rPr lang="en-US" sz="2400" dirty="0"/>
              <a:t>:</a:t>
            </a:r>
          </a:p>
          <a:p>
            <a:r>
              <a:rPr lang="en-US" sz="2400" b="1" dirty="0" err="1"/>
              <a:t>Koiné</a:t>
            </a:r>
            <a:r>
              <a:rPr lang="en-US" sz="2400" dirty="0"/>
              <a:t> (</a:t>
            </a:r>
            <a:r>
              <a:rPr lang="en-US" sz="2400" dirty="0" err="1"/>
              <a:t>Griechisch</a:t>
            </a:r>
            <a:r>
              <a:rPr lang="en-US" sz="2400" dirty="0"/>
              <a:t>) </a:t>
            </a:r>
          </a:p>
          <a:p>
            <a:pPr lvl="1">
              <a:buFont typeface="Arial"/>
              <a:buChar char="•"/>
            </a:pPr>
            <a:r>
              <a:rPr lang="en-US" sz="2400" dirty="0" err="1"/>
              <a:t>entstand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4. </a:t>
            </a:r>
            <a:r>
              <a:rPr lang="en-US" sz="2400" dirty="0" err="1"/>
              <a:t>Jh.v</a:t>
            </a:r>
            <a:r>
              <a:rPr lang="en-US" sz="2400" dirty="0"/>
              <a:t>. Chr. </a:t>
            </a:r>
            <a:r>
              <a:rPr lang="en-US" sz="2400" dirty="0" err="1"/>
              <a:t>unter</a:t>
            </a:r>
            <a:r>
              <a:rPr lang="en-US" sz="2400" dirty="0"/>
              <a:t> dem </a:t>
            </a:r>
            <a:r>
              <a:rPr lang="en-US" sz="2400" dirty="0" err="1"/>
              <a:t>politischen</a:t>
            </a:r>
            <a:r>
              <a:rPr lang="en-US" sz="2400" dirty="0"/>
              <a:t> </a:t>
            </a:r>
            <a:r>
              <a:rPr lang="en-US" sz="2400" dirty="0" err="1"/>
              <a:t>Einflu</a:t>
            </a:r>
            <a:r>
              <a:rPr lang="en-US" sz="2400" dirty="0"/>
              <a:t>β von Alexander dem </a:t>
            </a:r>
            <a:r>
              <a:rPr lang="en-US" sz="2400" dirty="0" err="1"/>
              <a:t>Gro</a:t>
            </a:r>
            <a:r>
              <a:rPr lang="en-US" sz="2400" dirty="0"/>
              <a:t>βen in </a:t>
            </a:r>
            <a:r>
              <a:rPr lang="en-US" sz="2400" dirty="0" err="1"/>
              <a:t>Griechenland</a:t>
            </a:r>
            <a:endParaRPr lang="en-US" sz="2400" dirty="0"/>
          </a:p>
          <a:p>
            <a:pPr lvl="1">
              <a:buFont typeface="Arial"/>
              <a:buChar char="•"/>
            </a:pPr>
            <a:r>
              <a:rPr lang="en-US" sz="2400" dirty="0" err="1"/>
              <a:t>basierte</a:t>
            </a:r>
            <a:r>
              <a:rPr lang="en-US" sz="2400" dirty="0"/>
              <a:t> auf einem </a:t>
            </a:r>
            <a:r>
              <a:rPr lang="en-US" sz="2400" dirty="0" err="1"/>
              <a:t>allgemeinverständlichen</a:t>
            </a:r>
            <a:r>
              <a:rPr lang="en-US" sz="2400" dirty="0"/>
              <a:t> </a:t>
            </a:r>
            <a:r>
              <a:rPr lang="en-US" sz="2400" dirty="0" err="1"/>
              <a:t>attischen</a:t>
            </a:r>
            <a:r>
              <a:rPr lang="en-US" sz="2400" dirty="0"/>
              <a:t> </a:t>
            </a:r>
            <a:r>
              <a:rPr lang="en-US" sz="2400" dirty="0" err="1"/>
              <a:t>Dialekt</a:t>
            </a:r>
            <a:r>
              <a:rPr lang="en-US" sz="2400" dirty="0"/>
              <a:t> und </a:t>
            </a:r>
            <a:r>
              <a:rPr lang="en-US" sz="2400" dirty="0" err="1"/>
              <a:t>wurde</a:t>
            </a:r>
            <a:r>
              <a:rPr lang="en-US" sz="2400" dirty="0"/>
              <a:t> – </a:t>
            </a:r>
            <a:r>
              <a:rPr lang="en-US" sz="2400" dirty="0" err="1"/>
              <a:t>wie</a:t>
            </a:r>
            <a:r>
              <a:rPr lang="en-US" sz="2400" dirty="0"/>
              <a:t> </a:t>
            </a:r>
            <a:r>
              <a:rPr lang="en-US" sz="2400" dirty="0" err="1"/>
              <a:t>Jahrhunderte</a:t>
            </a:r>
            <a:r>
              <a:rPr lang="en-US" sz="2400" dirty="0"/>
              <a:t> </a:t>
            </a:r>
            <a:r>
              <a:rPr lang="en-US" sz="2400" dirty="0" err="1"/>
              <a:t>später</a:t>
            </a:r>
            <a:r>
              <a:rPr lang="en-US" sz="2400" dirty="0"/>
              <a:t> lingua franca für die </a:t>
            </a:r>
            <a:r>
              <a:rPr lang="en-US" sz="2400" dirty="0" err="1"/>
              <a:t>östliche</a:t>
            </a:r>
            <a:r>
              <a:rPr lang="en-US" sz="2400" dirty="0"/>
              <a:t> </a:t>
            </a:r>
            <a:r>
              <a:rPr lang="en-US" sz="2400" dirty="0" err="1"/>
              <a:t>Mittelmeerküste</a:t>
            </a:r>
            <a:r>
              <a:rPr lang="en-US" sz="2400" dirty="0"/>
              <a:t>-  </a:t>
            </a:r>
            <a:r>
              <a:rPr lang="en-US" sz="2400" dirty="0" err="1"/>
              <a:t>als</a:t>
            </a:r>
            <a:r>
              <a:rPr lang="en-US" sz="2400" dirty="0"/>
              <a:t> eine </a:t>
            </a:r>
            <a:r>
              <a:rPr lang="en-US" sz="2400" dirty="0" err="1"/>
              <a:t>allgemeine</a:t>
            </a:r>
            <a:r>
              <a:rPr lang="en-US" sz="2400" dirty="0"/>
              <a:t> </a:t>
            </a:r>
            <a:r>
              <a:rPr lang="en-US" sz="2400" dirty="0" err="1"/>
              <a:t>Verkehrsprache</a:t>
            </a:r>
            <a:r>
              <a:rPr lang="en-US" sz="2400" dirty="0"/>
              <a:t> von der </a:t>
            </a:r>
            <a:r>
              <a:rPr lang="en-US" sz="2400" dirty="0" err="1"/>
              <a:t>Standardsprache</a:t>
            </a:r>
            <a:r>
              <a:rPr lang="en-US" sz="2400" dirty="0"/>
              <a:t> </a:t>
            </a:r>
            <a:r>
              <a:rPr lang="en-US" sz="2400" dirty="0" err="1"/>
              <a:t>abgegrenzt</a:t>
            </a:r>
            <a:r>
              <a:rPr lang="en-US" sz="2400" dirty="0"/>
              <a:t> (</a:t>
            </a:r>
            <a:r>
              <a:rPr lang="en-US" sz="2400" dirty="0" err="1"/>
              <a:t>Lehrndorfer</a:t>
            </a:r>
            <a:r>
              <a:rPr lang="en-US" sz="2400" dirty="0"/>
              <a:t>, 1996)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</p:txBody>
      </p:sp>
    </p:spTree>
    <p:extLst>
      <p:ext uri="{BB962C8B-B14F-4D97-AF65-F5344CB8AC3E}">
        <p14:creationId xmlns:p14="http://schemas.microsoft.com/office/powerpoint/2010/main" val="266031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(2/2)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n-US" sz="2000" dirty="0" smtClean="0"/>
              <a:t>Harris</a:t>
            </a:r>
            <a:r>
              <a:rPr lang="en-US" sz="2000" dirty="0"/>
              <a:t>, 1968, </a:t>
            </a:r>
            <a:r>
              <a:rPr lang="en-US" sz="2000" dirty="0" err="1"/>
              <a:t>Heyer</a:t>
            </a:r>
            <a:r>
              <a:rPr lang="en-US" sz="2000" dirty="0"/>
              <a:t>, </a:t>
            </a:r>
            <a:r>
              <a:rPr lang="en-US" sz="2000" dirty="0" err="1"/>
              <a:t>Institut</a:t>
            </a:r>
            <a:r>
              <a:rPr lang="en-US" sz="2000" dirty="0"/>
              <a:t> </a:t>
            </a: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 err="1"/>
              <a:t>Informatik</a:t>
            </a:r>
            <a:r>
              <a:rPr lang="en-US" sz="2000" dirty="0"/>
              <a:t>, </a:t>
            </a:r>
            <a:r>
              <a:rPr lang="en-US" sz="2000" dirty="0" err="1"/>
              <a:t>Universität</a:t>
            </a:r>
            <a:r>
              <a:rPr lang="en-US" sz="2000" dirty="0"/>
              <a:t> </a:t>
            </a:r>
            <a:r>
              <a:rPr lang="en-US" sz="2000" dirty="0" smtClean="0"/>
              <a:t>Leipzig</a:t>
            </a:r>
            <a:endParaRPr lang="el-GR" sz="2000" dirty="0" smtClean="0"/>
          </a:p>
          <a:p>
            <a:pPr marL="0" indent="0">
              <a:buNone/>
            </a:pPr>
            <a:r>
              <a:rPr lang="en-US" sz="2000" dirty="0" err="1"/>
              <a:t>Lehrndorfer</a:t>
            </a:r>
            <a:r>
              <a:rPr lang="en-US" sz="2000" dirty="0"/>
              <a:t> A. (1996). </a:t>
            </a:r>
            <a:r>
              <a:rPr lang="en-US" sz="2000" i="1" dirty="0" err="1"/>
              <a:t>Kontrolliertes</a:t>
            </a:r>
            <a:r>
              <a:rPr lang="en-US" sz="2000" i="1" dirty="0"/>
              <a:t> Deutsch: </a:t>
            </a:r>
            <a:r>
              <a:rPr lang="en-US" sz="2000" i="1" dirty="0" err="1"/>
              <a:t>Linguistische</a:t>
            </a:r>
            <a:r>
              <a:rPr lang="en-US" sz="2000" i="1" dirty="0"/>
              <a:t> und </a:t>
            </a:r>
            <a:r>
              <a:rPr lang="en-US" sz="2000" i="1" dirty="0" err="1"/>
              <a:t>Sprachpsychologische</a:t>
            </a:r>
            <a:r>
              <a:rPr lang="en-US" sz="2000" i="1" dirty="0"/>
              <a:t> </a:t>
            </a:r>
            <a:r>
              <a:rPr lang="en-US" sz="2000" i="1" dirty="0" err="1"/>
              <a:t>Leitlinien</a:t>
            </a:r>
            <a:r>
              <a:rPr lang="en-US" sz="2000" i="1" dirty="0"/>
              <a:t> </a:t>
            </a:r>
            <a:r>
              <a:rPr lang="en-US" sz="2000" i="1" dirty="0" err="1"/>
              <a:t>fuer</a:t>
            </a:r>
            <a:r>
              <a:rPr lang="en-US" sz="2000" i="1" dirty="0"/>
              <a:t> </a:t>
            </a:r>
            <a:r>
              <a:rPr lang="en-US" sz="2000" i="1" dirty="0" err="1"/>
              <a:t>eine</a:t>
            </a:r>
            <a:r>
              <a:rPr lang="en-US" sz="2000" i="1" dirty="0"/>
              <a:t> (</a:t>
            </a:r>
            <a:r>
              <a:rPr lang="en-US" sz="2000" i="1" dirty="0" err="1"/>
              <a:t>maschniell</a:t>
            </a:r>
            <a:r>
              <a:rPr lang="en-US" sz="2000" i="1" dirty="0"/>
              <a:t>) </a:t>
            </a:r>
            <a:r>
              <a:rPr lang="en-US" sz="2000" i="1" dirty="0" err="1"/>
              <a:t>kontrollierte</a:t>
            </a:r>
            <a:r>
              <a:rPr lang="en-US" sz="2000" i="1" dirty="0"/>
              <a:t> </a:t>
            </a:r>
            <a:r>
              <a:rPr lang="en-US" sz="2000" i="1" dirty="0" err="1"/>
              <a:t>Sprache</a:t>
            </a:r>
            <a:r>
              <a:rPr lang="en-US" sz="2000" i="1" dirty="0"/>
              <a:t> in der </a:t>
            </a:r>
            <a:r>
              <a:rPr lang="en-US" sz="2000" i="1" dirty="0" err="1"/>
              <a:t>technischen</a:t>
            </a:r>
            <a:r>
              <a:rPr lang="en-US" sz="2000" i="1" dirty="0"/>
              <a:t> </a:t>
            </a:r>
            <a:r>
              <a:rPr lang="en-US" sz="2000" i="1" dirty="0" err="1"/>
              <a:t>Dokumentation</a:t>
            </a:r>
            <a:r>
              <a:rPr lang="en-US" sz="2000" dirty="0"/>
              <a:t>, </a:t>
            </a:r>
            <a:r>
              <a:rPr lang="en-US" sz="2000" dirty="0" err="1"/>
              <a:t>Tuebingen</a:t>
            </a:r>
            <a:r>
              <a:rPr lang="en-US" sz="2000" dirty="0"/>
              <a:t> : </a:t>
            </a:r>
            <a:r>
              <a:rPr lang="en-US" sz="2000" dirty="0" err="1"/>
              <a:t>Narr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 marL="0" indent="0">
              <a:buNone/>
            </a:pPr>
            <a:r>
              <a:rPr lang="en-US" sz="2000" dirty="0" smtClean="0"/>
              <a:t>N</a:t>
            </a:r>
            <a:r>
              <a:rPr lang="en-US" sz="2000" dirty="0"/>
              <a:t>. Sager (NY), "</a:t>
            </a:r>
            <a:r>
              <a:rPr lang="en-US" sz="2000" dirty="0" err="1"/>
              <a:t>LinguisticString</a:t>
            </a:r>
            <a:r>
              <a:rPr lang="en-US" sz="2000" dirty="0"/>
              <a:t> Project“, 1967</a:t>
            </a:r>
          </a:p>
          <a:p>
            <a:pPr marL="0" indent="0">
              <a:buNone/>
            </a:pP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8023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Einführung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Subsprachen und Kontrollierte Sprachen</a:t>
            </a:r>
          </a:p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Subsprachen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24311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Subsprachen -1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Fehler</a:t>
            </a:r>
            <a:r>
              <a:rPr lang="en-US" sz="2400" dirty="0"/>
              <a:t> und </a:t>
            </a:r>
            <a:r>
              <a:rPr lang="en-US" sz="2400" dirty="0" err="1"/>
              <a:t>misslungene</a:t>
            </a:r>
            <a:r>
              <a:rPr lang="en-US" sz="2400" dirty="0"/>
              <a:t> </a:t>
            </a:r>
            <a:r>
              <a:rPr lang="en-US" sz="2400" dirty="0" err="1"/>
              <a:t>Übersetzungen</a:t>
            </a:r>
            <a:r>
              <a:rPr lang="en-US" sz="2400" dirty="0"/>
              <a:t> </a:t>
            </a:r>
            <a:r>
              <a:rPr lang="en-US" sz="2400" dirty="0" err="1"/>
              <a:t>können</a:t>
            </a:r>
            <a:r>
              <a:rPr lang="en-US" sz="2400" dirty="0"/>
              <a:t> zu einem </a:t>
            </a:r>
            <a:r>
              <a:rPr lang="en-US" sz="2400" dirty="0" err="1"/>
              <a:t>relativ</a:t>
            </a:r>
            <a:r>
              <a:rPr lang="en-US" sz="2400" dirty="0"/>
              <a:t> </a:t>
            </a:r>
            <a:r>
              <a:rPr lang="en-US" sz="2400" dirty="0" err="1"/>
              <a:t>hohen</a:t>
            </a:r>
            <a:r>
              <a:rPr lang="en-US" sz="2400" dirty="0"/>
              <a:t> Grad </a:t>
            </a:r>
            <a:r>
              <a:rPr lang="en-US" sz="2400" dirty="0" err="1"/>
              <a:t>vermieden</a:t>
            </a:r>
            <a:r>
              <a:rPr lang="en-US" sz="2400" dirty="0"/>
              <a:t> </a:t>
            </a:r>
            <a:r>
              <a:rPr lang="en-US" sz="2400" dirty="0" err="1"/>
              <a:t>werden</a:t>
            </a:r>
            <a:r>
              <a:rPr lang="en-US" sz="2400" dirty="0"/>
              <a:t>, </a:t>
            </a:r>
            <a:r>
              <a:rPr lang="en-US" sz="2400" dirty="0" err="1"/>
              <a:t>wenn</a:t>
            </a:r>
            <a:r>
              <a:rPr lang="en-US" sz="2400" dirty="0"/>
              <a:t> das </a:t>
            </a:r>
            <a:r>
              <a:rPr lang="en-US" sz="2400" dirty="0" err="1"/>
              <a:t>Anwendungsgebiet</a:t>
            </a:r>
            <a:r>
              <a:rPr lang="en-US" sz="2400" dirty="0"/>
              <a:t> (Text/</a:t>
            </a:r>
            <a:r>
              <a:rPr lang="en-US" sz="2400" dirty="0" err="1"/>
              <a:t>Übersetzung</a:t>
            </a:r>
            <a:r>
              <a:rPr lang="en-US" sz="2400" dirty="0"/>
              <a:t>) </a:t>
            </a:r>
            <a:r>
              <a:rPr lang="en-US" sz="2400" dirty="0" err="1"/>
              <a:t>eingegrenzt</a:t>
            </a:r>
            <a:r>
              <a:rPr lang="en-US" sz="2400" dirty="0"/>
              <a:t> wird. </a:t>
            </a:r>
          </a:p>
          <a:p>
            <a:r>
              <a:rPr lang="en-US" sz="2400" dirty="0"/>
              <a:t>Je </a:t>
            </a:r>
            <a:r>
              <a:rPr lang="en-US" sz="2400" dirty="0" err="1"/>
              <a:t>beschränkter</a:t>
            </a:r>
            <a:r>
              <a:rPr lang="en-US" sz="2400" dirty="0"/>
              <a:t> (und </a:t>
            </a:r>
            <a:r>
              <a:rPr lang="en-US" sz="2400" dirty="0" err="1"/>
              <a:t>spezialisierter</a:t>
            </a:r>
            <a:r>
              <a:rPr lang="en-US" sz="2400" dirty="0"/>
              <a:t>) die </a:t>
            </a:r>
            <a:r>
              <a:rPr lang="en-US" sz="2400" dirty="0" err="1"/>
              <a:t>Domäne</a:t>
            </a:r>
            <a:r>
              <a:rPr lang="en-US" sz="2400" dirty="0"/>
              <a:t> </a:t>
            </a:r>
            <a:r>
              <a:rPr lang="en-US" sz="2400" dirty="0" err="1"/>
              <a:t>bzw</a:t>
            </a:r>
            <a:r>
              <a:rPr lang="en-US" sz="2400" dirty="0"/>
              <a:t>. das </a:t>
            </a:r>
            <a:r>
              <a:rPr lang="en-US" sz="2400" dirty="0" err="1"/>
              <a:t>Anwendungsgebiet</a:t>
            </a:r>
            <a:r>
              <a:rPr lang="en-US" sz="2400" dirty="0"/>
              <a:t> ist, </a:t>
            </a:r>
            <a:r>
              <a:rPr lang="en-US" sz="2400" dirty="0" err="1"/>
              <a:t>desto</a:t>
            </a:r>
            <a:r>
              <a:rPr lang="en-US" sz="2400" dirty="0"/>
              <a:t> </a:t>
            </a:r>
            <a:r>
              <a:rPr lang="en-US" sz="2400" dirty="0" err="1"/>
              <a:t>wenigere</a:t>
            </a:r>
            <a:r>
              <a:rPr lang="en-US" sz="2400" dirty="0"/>
              <a:t> und </a:t>
            </a:r>
            <a:r>
              <a:rPr lang="en-US" sz="2400" dirty="0" err="1"/>
              <a:t>einfachere</a:t>
            </a:r>
            <a:r>
              <a:rPr lang="en-US" sz="2400" dirty="0"/>
              <a:t> </a:t>
            </a:r>
            <a:r>
              <a:rPr lang="en-US" sz="2400" dirty="0" err="1"/>
              <a:t>Regeln</a:t>
            </a:r>
            <a:r>
              <a:rPr lang="en-US" sz="2400" dirty="0"/>
              <a:t> hat </a:t>
            </a:r>
            <a:r>
              <a:rPr lang="en-US" sz="2400" dirty="0" err="1"/>
              <a:t>es</a:t>
            </a:r>
            <a:r>
              <a:rPr lang="en-US" sz="2400" dirty="0"/>
              <a:t>, und </a:t>
            </a:r>
            <a:r>
              <a:rPr lang="en-US" sz="2400" dirty="0" err="1"/>
              <a:t>desto</a:t>
            </a:r>
            <a:r>
              <a:rPr lang="en-US" sz="2400" dirty="0"/>
              <a:t> </a:t>
            </a:r>
            <a:r>
              <a:rPr lang="en-US" sz="2400" dirty="0" err="1"/>
              <a:t>geringer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die </a:t>
            </a:r>
            <a:r>
              <a:rPr lang="en-US" sz="2400" dirty="0" err="1"/>
              <a:t>Chancen</a:t>
            </a:r>
            <a:r>
              <a:rPr lang="en-US" sz="2400" dirty="0"/>
              <a:t>, </a:t>
            </a:r>
            <a:r>
              <a:rPr lang="en-US" sz="2400" dirty="0" err="1"/>
              <a:t>fehlerhafte</a:t>
            </a:r>
            <a:r>
              <a:rPr lang="en-US" sz="2400" dirty="0"/>
              <a:t> </a:t>
            </a:r>
            <a:r>
              <a:rPr lang="en-US" sz="2400" dirty="0" err="1"/>
              <a:t>Texten</a:t>
            </a:r>
            <a:r>
              <a:rPr lang="en-US" sz="2400" dirty="0"/>
              <a:t> und </a:t>
            </a:r>
            <a:r>
              <a:rPr lang="en-US" sz="2400" dirty="0" err="1"/>
              <a:t>misslungene</a:t>
            </a:r>
            <a:r>
              <a:rPr lang="en-US" sz="2400" dirty="0"/>
              <a:t> </a:t>
            </a:r>
            <a:r>
              <a:rPr lang="en-US" sz="2400" dirty="0" err="1"/>
              <a:t>Übersetzungen</a:t>
            </a:r>
            <a:r>
              <a:rPr lang="en-US" sz="2400" dirty="0"/>
              <a:t> zu </a:t>
            </a:r>
            <a:r>
              <a:rPr lang="en-US" sz="2400" dirty="0" err="1"/>
              <a:t>erzeugen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260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Subsprachen -2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Die </a:t>
            </a:r>
            <a:r>
              <a:rPr lang="en-US" sz="2400" dirty="0" err="1"/>
              <a:t>spezialisierte</a:t>
            </a:r>
            <a:r>
              <a:rPr lang="en-US" sz="2400" dirty="0"/>
              <a:t> und/</a:t>
            </a:r>
            <a:r>
              <a:rPr lang="en-US" sz="2400" dirty="0" err="1"/>
              <a:t>oder</a:t>
            </a:r>
            <a:r>
              <a:rPr lang="en-US" sz="2400" dirty="0"/>
              <a:t> </a:t>
            </a:r>
            <a:r>
              <a:rPr lang="en-US" sz="2400" dirty="0" err="1"/>
              <a:t>beschränkte</a:t>
            </a:r>
            <a:r>
              <a:rPr lang="en-US" sz="2400" dirty="0"/>
              <a:t> </a:t>
            </a:r>
            <a:r>
              <a:rPr lang="en-US" sz="2400" dirty="0" err="1"/>
              <a:t>Sprache</a:t>
            </a:r>
            <a:r>
              <a:rPr lang="en-US" sz="2400" dirty="0"/>
              <a:t> der </a:t>
            </a:r>
            <a:r>
              <a:rPr lang="en-US" sz="2400" dirty="0" err="1"/>
              <a:t>Domäne</a:t>
            </a:r>
            <a:r>
              <a:rPr lang="en-US" sz="2400" dirty="0"/>
              <a:t> wird </a:t>
            </a:r>
            <a:r>
              <a:rPr lang="en-US" sz="2400" dirty="0" err="1"/>
              <a:t>auch</a:t>
            </a:r>
            <a:r>
              <a:rPr lang="en-US" sz="2400" dirty="0"/>
              <a:t> </a:t>
            </a:r>
            <a:r>
              <a:rPr lang="en-US" sz="2400" dirty="0" err="1"/>
              <a:t>Subsprache</a:t>
            </a:r>
            <a:r>
              <a:rPr lang="en-US" sz="2400" dirty="0"/>
              <a:t> </a:t>
            </a:r>
            <a:r>
              <a:rPr lang="en-US" sz="2400" dirty="0" err="1"/>
              <a:t>genannt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424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Subsprachen -3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Subsprache</a:t>
            </a:r>
            <a:r>
              <a:rPr lang="en-US" sz="2400" dirty="0"/>
              <a:t> (Definition </a:t>
            </a:r>
            <a:r>
              <a:rPr lang="en-US" sz="2400" dirty="0" err="1"/>
              <a:t>nach</a:t>
            </a:r>
            <a:r>
              <a:rPr lang="en-US" sz="2400" dirty="0"/>
              <a:t> Harris, 1968, </a:t>
            </a:r>
            <a:r>
              <a:rPr lang="en-US" sz="2400" dirty="0" err="1" smtClean="0"/>
              <a:t>Heyer</a:t>
            </a:r>
            <a:r>
              <a:rPr lang="en-US" sz="2400" dirty="0" smtClean="0"/>
              <a:t>, </a:t>
            </a:r>
            <a:r>
              <a:rPr lang="en-US" sz="2400" dirty="0" err="1" smtClean="0"/>
              <a:t>Institut</a:t>
            </a:r>
            <a:r>
              <a:rPr lang="en-US" sz="2400" dirty="0" smtClean="0"/>
              <a:t> </a:t>
            </a:r>
            <a:r>
              <a:rPr lang="en-US" sz="2400" dirty="0"/>
              <a:t>für </a:t>
            </a:r>
            <a:r>
              <a:rPr lang="en-US" sz="2400" dirty="0" err="1"/>
              <a:t>Informatik</a:t>
            </a:r>
            <a:r>
              <a:rPr lang="en-US" sz="2400" dirty="0"/>
              <a:t>, </a:t>
            </a:r>
            <a:r>
              <a:rPr lang="en-US" sz="2400" dirty="0" err="1"/>
              <a:t>Universität</a:t>
            </a:r>
            <a:r>
              <a:rPr lang="en-US" sz="2400" dirty="0"/>
              <a:t> Leipzig):</a:t>
            </a:r>
          </a:p>
          <a:p>
            <a:r>
              <a:rPr lang="en-US" sz="2400" dirty="0" err="1"/>
              <a:t>Untermenge</a:t>
            </a:r>
            <a:r>
              <a:rPr lang="en-US" sz="2400" dirty="0"/>
              <a:t> der </a:t>
            </a:r>
            <a:r>
              <a:rPr lang="en-US" sz="2400" dirty="0" err="1"/>
              <a:t>vom</a:t>
            </a:r>
            <a:r>
              <a:rPr lang="en-US" sz="2400" dirty="0"/>
              <a:t> </a:t>
            </a:r>
            <a:r>
              <a:rPr lang="en-US" sz="2400" dirty="0" err="1"/>
              <a:t>Sprachsystem</a:t>
            </a:r>
            <a:r>
              <a:rPr lang="en-US" sz="2400" dirty="0"/>
              <a:t> </a:t>
            </a:r>
            <a:r>
              <a:rPr lang="en-US" sz="2400" dirty="0" err="1"/>
              <a:t>erzeugbaren</a:t>
            </a:r>
            <a:r>
              <a:rPr lang="en-US" sz="2400" dirty="0"/>
              <a:t> </a:t>
            </a:r>
            <a:r>
              <a:rPr lang="en-US" sz="2400" dirty="0" err="1"/>
              <a:t>Strukturen</a:t>
            </a:r>
            <a:r>
              <a:rPr lang="en-US" sz="2400" dirty="0"/>
              <a:t> </a:t>
            </a:r>
            <a:endParaRPr lang="en-US" sz="2400" dirty="0" smtClean="0"/>
          </a:p>
          <a:p>
            <a:pPr marL="355600" indent="-355600">
              <a:buNone/>
            </a:pP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syntaktische</a:t>
            </a:r>
            <a:r>
              <a:rPr lang="en-US" sz="2400" i="1" dirty="0" smtClean="0"/>
              <a:t> </a:t>
            </a:r>
            <a:r>
              <a:rPr lang="en-US" sz="2400" i="1" dirty="0"/>
              <a:t>und </a:t>
            </a:r>
            <a:r>
              <a:rPr lang="en-US" sz="2400" i="1" dirty="0" err="1"/>
              <a:t>semantische</a:t>
            </a:r>
            <a:r>
              <a:rPr lang="en-US" sz="2400" i="1" dirty="0"/>
              <a:t> </a:t>
            </a:r>
            <a:r>
              <a:rPr lang="en-US" sz="2400" i="1" dirty="0" err="1"/>
              <a:t>Beschränkungen</a:t>
            </a:r>
            <a:r>
              <a:rPr lang="en-US" sz="2400" i="1" dirty="0"/>
              <a:t> - </a:t>
            </a:r>
            <a:r>
              <a:rPr lang="en-US" sz="2400" i="1" dirty="0" err="1"/>
              <a:t>abweichende</a:t>
            </a:r>
            <a:r>
              <a:rPr lang="en-US" sz="2400" i="1" dirty="0"/>
              <a:t> </a:t>
            </a:r>
            <a:r>
              <a:rPr lang="en-US" sz="2400" dirty="0"/>
              <a:t>Grammatik - </a:t>
            </a:r>
            <a:r>
              <a:rPr lang="en-US" sz="2400" dirty="0" err="1"/>
              <a:t>hohe</a:t>
            </a:r>
            <a:r>
              <a:rPr lang="en-US" sz="2400" dirty="0"/>
              <a:t> </a:t>
            </a:r>
            <a:r>
              <a:rPr lang="en-US" sz="2400" dirty="0" err="1"/>
              <a:t>Wahrscheinlichkeit</a:t>
            </a:r>
            <a:r>
              <a:rPr lang="en-US" sz="2400" dirty="0"/>
              <a:t> </a:t>
            </a:r>
            <a:r>
              <a:rPr lang="en-US" sz="2400" dirty="0" err="1"/>
              <a:t>bestimmter</a:t>
            </a:r>
            <a:r>
              <a:rPr lang="en-US" sz="2400" dirty="0"/>
              <a:t> </a:t>
            </a:r>
            <a:r>
              <a:rPr lang="en-US" sz="2400" dirty="0" err="1"/>
              <a:t>Konstruktionen</a:t>
            </a:r>
            <a:r>
              <a:rPr lang="en-US" sz="2400" dirty="0"/>
              <a:t> </a:t>
            </a:r>
          </a:p>
          <a:p>
            <a:pPr marL="355600" indent="-355600">
              <a:buNone/>
            </a:pPr>
            <a:r>
              <a:rPr lang="en-US" sz="2400" dirty="0"/>
              <a:t>2. </a:t>
            </a:r>
            <a:r>
              <a:rPr lang="en-US" sz="2400" dirty="0" smtClean="0"/>
              <a:t> </a:t>
            </a:r>
            <a:r>
              <a:rPr lang="en-US" sz="2400" i="1" dirty="0" err="1" smtClean="0"/>
              <a:t>lexikalische</a:t>
            </a:r>
            <a:r>
              <a:rPr lang="en-US" sz="2400" i="1" dirty="0" smtClean="0"/>
              <a:t> </a:t>
            </a:r>
            <a:r>
              <a:rPr lang="en-US" sz="2400" i="1" dirty="0" err="1"/>
              <a:t>Beschränkungen</a:t>
            </a:r>
            <a:r>
              <a:rPr lang="en-US" sz="2400" i="1" dirty="0"/>
              <a:t> </a:t>
            </a:r>
            <a:r>
              <a:rPr lang="en-US" sz="2400" dirty="0"/>
              <a:t>- </a:t>
            </a:r>
            <a:r>
              <a:rPr lang="en-US" sz="2400" dirty="0" err="1"/>
              <a:t>Medizin</a:t>
            </a:r>
            <a:r>
              <a:rPr lang="en-US" sz="2400" dirty="0"/>
              <a:t>, </a:t>
            </a:r>
            <a:r>
              <a:rPr lang="en-US" sz="2400" dirty="0" err="1"/>
              <a:t>Wetterberichte</a:t>
            </a:r>
            <a:r>
              <a:rPr lang="en-US" sz="2400" dirty="0"/>
              <a:t>, </a:t>
            </a:r>
            <a:r>
              <a:rPr lang="en-US" sz="2400" dirty="0" err="1"/>
              <a:t>juristische</a:t>
            </a:r>
            <a:r>
              <a:rPr lang="en-US" sz="2400" dirty="0"/>
              <a:t> </a:t>
            </a:r>
            <a:r>
              <a:rPr lang="en-US" sz="2400" dirty="0" err="1"/>
              <a:t>Texte</a:t>
            </a:r>
            <a:r>
              <a:rPr lang="en-US" sz="2400" dirty="0"/>
              <a:t>, </a:t>
            </a:r>
            <a:r>
              <a:rPr lang="en-US" sz="2400" dirty="0" err="1"/>
              <a:t>technische</a:t>
            </a:r>
            <a:r>
              <a:rPr lang="en-US" sz="2400" dirty="0"/>
              <a:t> </a:t>
            </a:r>
            <a:r>
              <a:rPr lang="en-US" sz="2400" dirty="0" err="1"/>
              <a:t>Anleitungen</a:t>
            </a:r>
            <a:r>
              <a:rPr lang="en-US" sz="2400" dirty="0"/>
              <a:t> </a:t>
            </a:r>
          </a:p>
          <a:p>
            <a:pPr marL="355600" indent="-355600">
              <a:buNone/>
            </a:pPr>
            <a:r>
              <a:rPr lang="en-US" sz="2400" dirty="0" smtClean="0"/>
              <a:t>… 3</a:t>
            </a:r>
            <a:r>
              <a:rPr lang="en-US" sz="2400" dirty="0"/>
              <a:t>. </a:t>
            </a:r>
            <a:r>
              <a:rPr lang="en-US" sz="2400" i="1" dirty="0" err="1"/>
              <a:t>charakteristische</a:t>
            </a:r>
            <a:r>
              <a:rPr lang="en-US" sz="2400" i="1" dirty="0"/>
              <a:t> Morpheme </a:t>
            </a:r>
            <a:r>
              <a:rPr lang="en-US" sz="2400" dirty="0"/>
              <a:t>- </a:t>
            </a:r>
            <a:r>
              <a:rPr lang="en-US" sz="2400" dirty="0" err="1"/>
              <a:t>Medizin</a:t>
            </a:r>
            <a:r>
              <a:rPr lang="en-US" sz="2400" dirty="0"/>
              <a:t>, </a:t>
            </a:r>
            <a:r>
              <a:rPr lang="en-US" sz="2400" dirty="0" err="1"/>
              <a:t>Chemie</a:t>
            </a:r>
            <a:r>
              <a:rPr lang="en-US" sz="2400" dirty="0"/>
              <a:t>, </a:t>
            </a:r>
            <a:r>
              <a:rPr lang="en-US" sz="2400" dirty="0" err="1"/>
              <a:t>technische</a:t>
            </a:r>
            <a:r>
              <a:rPr lang="en-US" sz="2400" dirty="0"/>
              <a:t> </a:t>
            </a:r>
            <a:r>
              <a:rPr lang="en-US" sz="2400" dirty="0" err="1"/>
              <a:t>Anleitungen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13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Subsprachen</a:t>
            </a:r>
            <a:r>
              <a:rPr lang="en-US" b="1" dirty="0"/>
              <a:t> </a:t>
            </a:r>
            <a:r>
              <a:rPr lang="en-US" b="1" dirty="0" smtClean="0"/>
              <a:t>-4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Eigenschaften</a:t>
            </a:r>
            <a:r>
              <a:rPr lang="en-US" sz="2400" dirty="0"/>
              <a:t> von Subsprachen (</a:t>
            </a:r>
            <a:r>
              <a:rPr lang="en-US" sz="2400" dirty="0" err="1"/>
              <a:t>nach</a:t>
            </a:r>
            <a:r>
              <a:rPr lang="en-US" sz="2400" dirty="0"/>
              <a:t> G. </a:t>
            </a:r>
            <a:r>
              <a:rPr lang="en-US" sz="2400" dirty="0" err="1"/>
              <a:t>Heyer</a:t>
            </a:r>
            <a:r>
              <a:rPr lang="en-US" sz="2400" dirty="0"/>
              <a:t>, </a:t>
            </a:r>
            <a:r>
              <a:rPr lang="en-US" sz="2400" dirty="0" err="1"/>
              <a:t>Institut</a:t>
            </a:r>
            <a:r>
              <a:rPr lang="en-US" sz="2400" dirty="0"/>
              <a:t> für </a:t>
            </a:r>
            <a:r>
              <a:rPr lang="en-US" sz="2400" dirty="0" err="1"/>
              <a:t>Informatik</a:t>
            </a:r>
            <a:r>
              <a:rPr lang="en-US" sz="2400" dirty="0"/>
              <a:t>, </a:t>
            </a:r>
            <a:r>
              <a:rPr lang="en-US" sz="2400" dirty="0" err="1"/>
              <a:t>Universität</a:t>
            </a:r>
            <a:r>
              <a:rPr lang="en-US" sz="2400" dirty="0"/>
              <a:t> Leipzig):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SL </a:t>
            </a:r>
            <a:r>
              <a:rPr lang="en-US" sz="2400" i="1" dirty="0" err="1"/>
              <a:t>bilden</a:t>
            </a:r>
            <a:r>
              <a:rPr lang="en-US" sz="2400" i="1" dirty="0"/>
              <a:t> </a:t>
            </a:r>
            <a:r>
              <a:rPr lang="en-US" sz="2400" i="1" dirty="0" err="1"/>
              <a:t>thematische</a:t>
            </a:r>
            <a:r>
              <a:rPr lang="en-US" sz="2400" i="1" dirty="0"/>
              <a:t> </a:t>
            </a:r>
            <a:r>
              <a:rPr lang="en-US" sz="2400" i="1" dirty="0" err="1"/>
              <a:t>Gruppen</a:t>
            </a:r>
            <a:r>
              <a:rPr lang="en-US" sz="2400" i="1" dirty="0"/>
              <a:t> </a:t>
            </a:r>
            <a:r>
              <a:rPr lang="en-US" sz="2400" dirty="0" err="1"/>
              <a:t>konstante</a:t>
            </a:r>
            <a:r>
              <a:rPr lang="en-US" sz="2400" dirty="0"/>
              <a:t> </a:t>
            </a:r>
            <a:r>
              <a:rPr lang="en-US" sz="2400" dirty="0" err="1"/>
              <a:t>Lexika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</a:t>
            </a:r>
            <a:r>
              <a:rPr lang="en-US" sz="2400" dirty="0" err="1" smtClean="0"/>
              <a:t>onstante</a:t>
            </a:r>
            <a:r>
              <a:rPr lang="en-US" sz="2400" dirty="0" smtClean="0"/>
              <a:t> </a:t>
            </a:r>
            <a:r>
              <a:rPr lang="en-US" sz="2400" dirty="0"/>
              <a:t>Syntax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i="1" dirty="0" smtClean="0"/>
              <a:t>SL </a:t>
            </a:r>
            <a:r>
              <a:rPr lang="en-US" sz="2400" i="1" dirty="0"/>
              <a:t>(= Sublanguage)-</a:t>
            </a:r>
            <a:r>
              <a:rPr lang="en-US" sz="2400" i="1" dirty="0" err="1"/>
              <a:t>Merkmale</a:t>
            </a:r>
            <a:r>
              <a:rPr lang="en-US" sz="2400" i="1" dirty="0"/>
              <a:t> </a:t>
            </a:r>
            <a:r>
              <a:rPr lang="en-US" sz="2400" i="1" dirty="0" err="1"/>
              <a:t>können</a:t>
            </a:r>
            <a:r>
              <a:rPr lang="en-US" sz="2400" i="1" dirty="0"/>
              <a:t> </a:t>
            </a:r>
            <a:r>
              <a:rPr lang="en-US" sz="2400" dirty="0" err="1"/>
              <a:t>über</a:t>
            </a:r>
            <a:r>
              <a:rPr lang="en-US" sz="2400" dirty="0"/>
              <a:t> </a:t>
            </a:r>
            <a:r>
              <a:rPr lang="en-US" sz="2400" dirty="0" err="1"/>
              <a:t>verschiedene</a:t>
            </a:r>
            <a:r>
              <a:rPr lang="en-US" sz="2400" dirty="0"/>
              <a:t> Sprachen </a:t>
            </a:r>
            <a:r>
              <a:rPr lang="en-US" sz="2400" dirty="0" err="1"/>
              <a:t>hinweg</a:t>
            </a:r>
            <a:r>
              <a:rPr lang="en-US" sz="2400" dirty="0"/>
              <a:t> </a:t>
            </a:r>
            <a:r>
              <a:rPr lang="en-US" sz="2400" dirty="0" err="1"/>
              <a:t>identisch</a:t>
            </a:r>
            <a:r>
              <a:rPr lang="en-US" sz="2400" dirty="0"/>
              <a:t> </a:t>
            </a:r>
            <a:r>
              <a:rPr lang="en-US" sz="2400" dirty="0" err="1"/>
              <a:t>bleiben</a:t>
            </a:r>
            <a:r>
              <a:rPr lang="en-US" sz="2400" dirty="0" smtClean="0"/>
              <a:t>.</a:t>
            </a:r>
          </a:p>
          <a:p>
            <a:pPr marL="447675" indent="-90488">
              <a:buNone/>
            </a:pPr>
            <a:r>
              <a:rPr lang="en-US" sz="2400" dirty="0" smtClean="0"/>
              <a:t> </a:t>
            </a:r>
            <a:r>
              <a:rPr lang="en-US" sz="2400" dirty="0" err="1"/>
              <a:t>Bsp</a:t>
            </a:r>
            <a:r>
              <a:rPr lang="en-US" sz="2400" dirty="0"/>
              <a:t>.: a) </a:t>
            </a:r>
            <a:r>
              <a:rPr lang="en-US" sz="2400" dirty="0" err="1"/>
              <a:t>Passiv</a:t>
            </a:r>
            <a:r>
              <a:rPr lang="en-US" sz="2400" dirty="0"/>
              <a:t> in </a:t>
            </a:r>
            <a:r>
              <a:rPr lang="en-US" sz="2400" dirty="0" err="1"/>
              <a:t>techn</a:t>
            </a:r>
            <a:r>
              <a:rPr lang="en-US" sz="2400" dirty="0"/>
              <a:t>. </a:t>
            </a:r>
            <a:r>
              <a:rPr lang="en-US" sz="2400" dirty="0" err="1"/>
              <a:t>Anleitung</a:t>
            </a:r>
            <a:r>
              <a:rPr lang="en-US" sz="2400" dirty="0"/>
              <a:t> b) </a:t>
            </a:r>
            <a:r>
              <a:rPr lang="en-US" sz="2400" dirty="0" err="1"/>
              <a:t>Frequenzen</a:t>
            </a:r>
            <a:r>
              <a:rPr lang="en-US" sz="2400" dirty="0"/>
              <a:t> von </a:t>
            </a:r>
            <a:r>
              <a:rPr lang="en-US" sz="2400" dirty="0" err="1"/>
              <a:t>Satzbauplänen</a:t>
            </a:r>
            <a:r>
              <a:rPr lang="en-US" sz="2400" dirty="0"/>
              <a:t> und </a:t>
            </a:r>
            <a:r>
              <a:rPr lang="en-US" sz="2400" dirty="0" err="1"/>
              <a:t>Begriffen</a:t>
            </a:r>
            <a:r>
              <a:rPr lang="en-US" sz="2400" dirty="0"/>
              <a:t> c) </a:t>
            </a:r>
            <a:r>
              <a:rPr lang="en-US" sz="2400" dirty="0" err="1"/>
              <a:t>Auslassen</a:t>
            </a:r>
            <a:r>
              <a:rPr lang="en-US" sz="2400" dirty="0"/>
              <a:t> des </a:t>
            </a:r>
            <a:r>
              <a:rPr lang="en-US" sz="2400" dirty="0" err="1"/>
              <a:t>Artikels</a:t>
            </a:r>
            <a:r>
              <a:rPr lang="en-US" sz="2400" dirty="0"/>
              <a:t> </a:t>
            </a:r>
          </a:p>
          <a:p>
            <a:pPr marL="355600" indent="-355600">
              <a:buNone/>
            </a:pPr>
            <a:r>
              <a:rPr lang="en-US" sz="2400" i="1" dirty="0"/>
              <a:t>3. </a:t>
            </a:r>
            <a:r>
              <a:rPr lang="en-US" sz="2400" i="1" dirty="0" smtClean="0"/>
              <a:t> SL </a:t>
            </a:r>
            <a:r>
              <a:rPr lang="en-US" sz="2400" i="1" dirty="0" err="1"/>
              <a:t>Merkmale</a:t>
            </a:r>
            <a:r>
              <a:rPr lang="en-US" sz="2400" i="1" dirty="0"/>
              <a:t> </a:t>
            </a:r>
            <a:r>
              <a:rPr lang="en-US" sz="2400" i="1" dirty="0" err="1"/>
              <a:t>sind</a:t>
            </a:r>
            <a:r>
              <a:rPr lang="en-US" sz="2400" i="1" dirty="0"/>
              <a:t> </a:t>
            </a:r>
            <a:r>
              <a:rPr lang="en-US" sz="2400" i="1" dirty="0" err="1"/>
              <a:t>gradierbar</a:t>
            </a:r>
            <a:r>
              <a:rPr lang="en-US" sz="2400" i="1" dirty="0"/>
              <a:t> und </a:t>
            </a:r>
            <a:r>
              <a:rPr lang="en-US" sz="2400" i="1" dirty="0" err="1"/>
              <a:t>verändern</a:t>
            </a:r>
            <a:r>
              <a:rPr lang="en-US" sz="2400" i="1" dirty="0"/>
              <a:t> </a:t>
            </a:r>
            <a:r>
              <a:rPr lang="en-US" sz="2400" i="1" dirty="0" err="1"/>
              <a:t>sich</a:t>
            </a:r>
            <a:r>
              <a:rPr lang="en-US" sz="2400" i="1" dirty="0"/>
              <a:t> </a:t>
            </a:r>
            <a:r>
              <a:rPr lang="en-US" sz="2400" dirty="0"/>
              <a:t>N. Sager (NY)</a:t>
            </a:r>
            <a:r>
              <a:rPr lang="en-US" sz="2400" dirty="0" smtClean="0"/>
              <a:t>, "</a:t>
            </a:r>
            <a:r>
              <a:rPr lang="en-US" sz="2400" dirty="0" err="1"/>
              <a:t>LinguisticString</a:t>
            </a:r>
            <a:r>
              <a:rPr lang="en-US" sz="2400" dirty="0"/>
              <a:t> Project“, 1967</a:t>
            </a:r>
          </a:p>
        </p:txBody>
      </p:sp>
    </p:spTree>
    <p:extLst>
      <p:ext uri="{BB962C8B-B14F-4D97-AF65-F5344CB8AC3E}">
        <p14:creationId xmlns:p14="http://schemas.microsoft.com/office/powerpoint/2010/main" val="94198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Einführung:</a:t>
            </a:r>
            <a:br>
              <a:rPr lang="en-US" dirty="0"/>
            </a:br>
            <a:r>
              <a:rPr lang="en-US" dirty="0"/>
              <a:t>Subsprachen und Kontrollierte Sprachen</a:t>
            </a:r>
          </a:p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Kontrollierte Sprachen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957366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Kontrollierte </a:t>
            </a:r>
            <a:r>
              <a:rPr lang="en-US" b="1" dirty="0" smtClean="0"/>
              <a:t>Sprachen -</a:t>
            </a:r>
            <a:r>
              <a:rPr lang="en-US" b="1" dirty="0"/>
              <a:t>1</a:t>
            </a:r>
            <a:endParaRPr 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Um die </a:t>
            </a:r>
            <a:r>
              <a:rPr lang="en-US" sz="2400" dirty="0" err="1"/>
              <a:t>Domäne</a:t>
            </a:r>
            <a:r>
              <a:rPr lang="en-US" sz="2400" dirty="0"/>
              <a:t> </a:t>
            </a:r>
            <a:r>
              <a:rPr lang="en-US" sz="2400" dirty="0" err="1"/>
              <a:t>auch</a:t>
            </a:r>
            <a:r>
              <a:rPr lang="en-US" sz="2400" dirty="0"/>
              <a:t> </a:t>
            </a:r>
            <a:r>
              <a:rPr lang="en-US" sz="2400" dirty="0" err="1"/>
              <a:t>linguistisch</a:t>
            </a:r>
            <a:r>
              <a:rPr lang="en-US" sz="2400" dirty="0"/>
              <a:t> zu </a:t>
            </a:r>
            <a:r>
              <a:rPr lang="en-US" sz="2400" dirty="0" err="1"/>
              <a:t>beschränken</a:t>
            </a:r>
            <a:r>
              <a:rPr lang="en-US" sz="2400" dirty="0"/>
              <a:t>, </a:t>
            </a:r>
            <a:r>
              <a:rPr lang="en-US" sz="2400" dirty="0" err="1"/>
              <a:t>werden</a:t>
            </a:r>
            <a:r>
              <a:rPr lang="en-US" sz="2400" dirty="0"/>
              <a:t> </a:t>
            </a:r>
            <a:r>
              <a:rPr lang="en-US" sz="2400" dirty="0" err="1"/>
              <a:t>kontrollierte</a:t>
            </a:r>
            <a:r>
              <a:rPr lang="en-US" sz="2400" dirty="0"/>
              <a:t> Sprachen </a:t>
            </a:r>
            <a:r>
              <a:rPr lang="en-US" sz="2400" dirty="0" err="1"/>
              <a:t>benutzt</a:t>
            </a:r>
            <a:r>
              <a:rPr lang="en-US" sz="2400" dirty="0"/>
              <a:t>. Kontrollierte Sprachen </a:t>
            </a:r>
            <a:r>
              <a:rPr lang="en-US" sz="2400" dirty="0" err="1"/>
              <a:t>werden</a:t>
            </a:r>
            <a:r>
              <a:rPr lang="en-US" sz="2400" dirty="0"/>
              <a:t> </a:t>
            </a:r>
            <a:r>
              <a:rPr lang="en-US" sz="2400" dirty="0" err="1"/>
              <a:t>durch</a:t>
            </a:r>
            <a:r>
              <a:rPr lang="en-US" sz="2400" dirty="0"/>
              <a:t> eine </a:t>
            </a:r>
            <a:r>
              <a:rPr lang="en-US" sz="2400" dirty="0" err="1"/>
              <a:t>Menge</a:t>
            </a:r>
            <a:r>
              <a:rPr lang="en-US" sz="2400" dirty="0"/>
              <a:t> </a:t>
            </a:r>
            <a:r>
              <a:rPr lang="en-US" sz="2400" dirty="0" err="1"/>
              <a:t>lexikalischer</a:t>
            </a:r>
            <a:r>
              <a:rPr lang="en-US" sz="2400" dirty="0"/>
              <a:t>, </a:t>
            </a:r>
            <a:r>
              <a:rPr lang="en-US" sz="2400" dirty="0" err="1"/>
              <a:t>semantischer</a:t>
            </a:r>
            <a:r>
              <a:rPr lang="en-US" sz="2400" dirty="0"/>
              <a:t>, </a:t>
            </a:r>
            <a:r>
              <a:rPr lang="en-US" sz="2400" dirty="0" err="1"/>
              <a:t>morphosyntaktischer</a:t>
            </a:r>
            <a:r>
              <a:rPr lang="en-US" sz="2400" dirty="0"/>
              <a:t> und </a:t>
            </a:r>
            <a:r>
              <a:rPr lang="en-US" sz="2400" dirty="0" err="1"/>
              <a:t>pragmatischer</a:t>
            </a:r>
            <a:r>
              <a:rPr lang="en-US" sz="2400" dirty="0"/>
              <a:t> </a:t>
            </a:r>
            <a:r>
              <a:rPr lang="en-US" sz="2400" dirty="0" err="1"/>
              <a:t>Regeln</a:t>
            </a:r>
            <a:r>
              <a:rPr lang="en-US" sz="2400" dirty="0"/>
              <a:t> </a:t>
            </a:r>
            <a:r>
              <a:rPr lang="en-US" sz="2400" dirty="0" err="1"/>
              <a:t>bestimmt</a:t>
            </a:r>
            <a:r>
              <a:rPr lang="en-US" sz="2400" dirty="0"/>
              <a:t>. </a:t>
            </a:r>
          </a:p>
          <a:p>
            <a:r>
              <a:rPr lang="en-US" sz="2400" dirty="0"/>
              <a:t>Die </a:t>
            </a:r>
            <a:r>
              <a:rPr lang="en-US" sz="2400" dirty="0" err="1"/>
              <a:t>ersten</a:t>
            </a:r>
            <a:r>
              <a:rPr lang="en-US" sz="2400" dirty="0"/>
              <a:t> </a:t>
            </a:r>
            <a:r>
              <a:rPr lang="en-US" sz="2400" dirty="0" err="1"/>
              <a:t>kontrollierten</a:t>
            </a:r>
            <a:r>
              <a:rPr lang="en-US" sz="2400" dirty="0"/>
              <a:t> Sprachen </a:t>
            </a:r>
            <a:r>
              <a:rPr lang="en-US" sz="2400" dirty="0" err="1"/>
              <a:t>wurden</a:t>
            </a:r>
            <a:r>
              <a:rPr lang="en-US" sz="2400" dirty="0"/>
              <a:t> für die </a:t>
            </a:r>
            <a:r>
              <a:rPr lang="en-US" sz="2400" dirty="0" err="1"/>
              <a:t>Verfassung</a:t>
            </a:r>
            <a:r>
              <a:rPr lang="en-US" sz="2400" dirty="0"/>
              <a:t> und </a:t>
            </a:r>
            <a:r>
              <a:rPr lang="en-US" sz="2400" dirty="0" err="1"/>
              <a:t>Übersetzung</a:t>
            </a:r>
            <a:r>
              <a:rPr lang="en-US" sz="2400" dirty="0"/>
              <a:t> von </a:t>
            </a:r>
            <a:r>
              <a:rPr lang="en-US" sz="2400" dirty="0" err="1"/>
              <a:t>Texten</a:t>
            </a:r>
            <a:r>
              <a:rPr lang="en-US" sz="2400" dirty="0"/>
              <a:t> der </a:t>
            </a:r>
            <a:r>
              <a:rPr lang="en-US" sz="2400" dirty="0" err="1"/>
              <a:t>Luft</a:t>
            </a:r>
            <a:r>
              <a:rPr lang="en-US" sz="2400" dirty="0"/>
              <a:t>- und </a:t>
            </a:r>
            <a:r>
              <a:rPr lang="en-US" sz="2400" dirty="0" err="1"/>
              <a:t>Raumfahrtindustrie</a:t>
            </a:r>
            <a:r>
              <a:rPr lang="en-US" sz="2400" dirty="0"/>
              <a:t> (Boeing und </a:t>
            </a:r>
            <a:r>
              <a:rPr lang="en-US" sz="2400" dirty="0" err="1"/>
              <a:t>Aerospatialle</a:t>
            </a:r>
            <a:r>
              <a:rPr lang="en-US" sz="2400" dirty="0"/>
              <a:t>) </a:t>
            </a:r>
            <a:r>
              <a:rPr lang="en-US" sz="2400" dirty="0" err="1"/>
              <a:t>geschaffen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Kontrolliertes</a:t>
            </a:r>
            <a:r>
              <a:rPr lang="en-US" sz="2400" dirty="0"/>
              <a:t> Deutsch wird </a:t>
            </a:r>
            <a:r>
              <a:rPr lang="en-US" sz="2400" dirty="0" err="1"/>
              <a:t>z.B</a:t>
            </a:r>
            <a:r>
              <a:rPr lang="en-US" sz="2400" dirty="0"/>
              <a:t>. in der </a:t>
            </a:r>
            <a:r>
              <a:rPr lang="en-US" sz="2400" dirty="0" err="1"/>
              <a:t>technischen</a:t>
            </a:r>
            <a:r>
              <a:rPr lang="en-US" sz="2400" dirty="0"/>
              <a:t> </a:t>
            </a:r>
            <a:r>
              <a:rPr lang="en-US" sz="2400" dirty="0" err="1"/>
              <a:t>Dokumentation</a:t>
            </a:r>
            <a:r>
              <a:rPr lang="en-US" sz="2400" dirty="0"/>
              <a:t> </a:t>
            </a:r>
            <a:r>
              <a:rPr lang="en-US" sz="2400" dirty="0" err="1"/>
              <a:t>benutzt</a:t>
            </a:r>
            <a:r>
              <a:rPr lang="en-US" sz="2400" dirty="0"/>
              <a:t> (</a:t>
            </a:r>
            <a:r>
              <a:rPr lang="en-US" sz="2400" dirty="0" err="1"/>
              <a:t>Lehrndorfer</a:t>
            </a:r>
            <a:r>
              <a:rPr lang="en-US" sz="2400" dirty="0"/>
              <a:t>, 1996).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37141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5572</TotalTime>
  <Words>1042</Words>
  <Application>Microsoft Macintosh PowerPoint</Application>
  <PresentationFormat>On-screen Show (4:3)</PresentationFormat>
  <Paragraphs>136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Θέμα του Office</vt:lpstr>
      <vt:lpstr>Empirische Sprachforschung</vt:lpstr>
      <vt:lpstr>Einführung: Subsprachen und Kontrollierte Sprachen</vt:lpstr>
      <vt:lpstr>Subsprachen</vt:lpstr>
      <vt:lpstr>Subsprachen -1</vt:lpstr>
      <vt:lpstr>Subsprachen -2</vt:lpstr>
      <vt:lpstr>Subsprachen -3</vt:lpstr>
      <vt:lpstr>Subsprachen -4</vt:lpstr>
      <vt:lpstr>Kontrollierte Sprachen</vt:lpstr>
      <vt:lpstr>Kontrollierte Sprachen -1</vt:lpstr>
      <vt:lpstr>Kontrollierte Sprachen -2</vt:lpstr>
      <vt:lpstr>Kontrollierte Sprachen -3</vt:lpstr>
      <vt:lpstr>Kontrollierte Sprachen -4</vt:lpstr>
      <vt:lpstr>Kontrollierte Sprachen -5</vt:lpstr>
      <vt:lpstr>Kontrollierte Sprachen -6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 (1/2)</vt:lpstr>
      <vt:lpstr>Σημείωμα Χρήσης Έργων Τρίτων (2/2)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Polina</cp:lastModifiedBy>
  <cp:revision>222</cp:revision>
  <dcterms:created xsi:type="dcterms:W3CDTF">2012-09-06T09:03:05Z</dcterms:created>
  <dcterms:modified xsi:type="dcterms:W3CDTF">2015-11-22T12:34:03Z</dcterms:modified>
</cp:coreProperties>
</file>