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6.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7.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9.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0.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5" r:id="rId3"/>
    <p:sldMasterId id="2147483688" r:id="rId4"/>
    <p:sldMasterId id="2147483701" r:id="rId5"/>
    <p:sldMasterId id="2147483714" r:id="rId6"/>
    <p:sldMasterId id="2147483727" r:id="rId7"/>
    <p:sldMasterId id="2147483740" r:id="rId8"/>
    <p:sldMasterId id="2147483753" r:id="rId9"/>
    <p:sldMasterId id="2147483766" r:id="rId10"/>
    <p:sldMasterId id="2147483779" r:id="rId11"/>
    <p:sldMasterId id="2147483792" r:id="rId12"/>
    <p:sldMasterId id="2147483805" r:id="rId13"/>
    <p:sldMasterId id="2147483818" r:id="rId14"/>
    <p:sldMasterId id="2147483831" r:id="rId15"/>
    <p:sldMasterId id="2147483844" r:id="rId16"/>
    <p:sldMasterId id="2147483857" r:id="rId17"/>
    <p:sldMasterId id="2147483870" r:id="rId18"/>
    <p:sldMasterId id="2147483883" r:id="rId19"/>
    <p:sldMasterId id="2147483896" r:id="rId20"/>
    <p:sldMasterId id="2147483909" r:id="rId21"/>
  </p:sldMasterIdLst>
  <p:notesMasterIdLst>
    <p:notesMasterId r:id="rId51"/>
  </p:notesMasterIdLst>
  <p:sldIdLst>
    <p:sldId id="256" r:id="rId22"/>
    <p:sldId id="328" r:id="rId23"/>
    <p:sldId id="306" r:id="rId24"/>
    <p:sldId id="305" r:id="rId25"/>
    <p:sldId id="307" r:id="rId26"/>
    <p:sldId id="308" r:id="rId27"/>
    <p:sldId id="309" r:id="rId28"/>
    <p:sldId id="310" r:id="rId29"/>
    <p:sldId id="311" r:id="rId30"/>
    <p:sldId id="312" r:id="rId31"/>
    <p:sldId id="313" r:id="rId32"/>
    <p:sldId id="314" r:id="rId33"/>
    <p:sldId id="315" r:id="rId34"/>
    <p:sldId id="316" r:id="rId35"/>
    <p:sldId id="317" r:id="rId36"/>
    <p:sldId id="318" r:id="rId37"/>
    <p:sldId id="319" r:id="rId38"/>
    <p:sldId id="320" r:id="rId39"/>
    <p:sldId id="321" r:id="rId40"/>
    <p:sldId id="322" r:id="rId41"/>
    <p:sldId id="323" r:id="rId42"/>
    <p:sldId id="324" r:id="rId43"/>
    <p:sldId id="280" r:id="rId44"/>
    <p:sldId id="290" r:id="rId45"/>
    <p:sldId id="295" r:id="rId46"/>
    <p:sldId id="325" r:id="rId47"/>
    <p:sldId id="326" r:id="rId48"/>
    <p:sldId id="291" r:id="rId49"/>
    <p:sldId id="294" r:id="rId5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256"/>
            <p14:sldId id="328"/>
            <p14:sldId id="306"/>
            <p14:sldId id="305"/>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280"/>
            <p14:sldId id="290"/>
            <p14:sldId id="295"/>
            <p14:sldId id="325"/>
            <p14:sldId id="326"/>
            <p14:sldId id="291"/>
            <p14:sldId id="294"/>
          </p14:sldIdLst>
        </p14:section>
        <p14:section name="Untitled Section" id="{0F1CB131-A6BD-43D0-B8D4-1F27CEF7A05E}">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77" autoAdjust="0"/>
    <p:restoredTop sz="99309" autoAdjust="0"/>
  </p:normalViewPr>
  <p:slideViewPr>
    <p:cSldViewPr snapToObjects="1">
      <p:cViewPr>
        <p:scale>
          <a:sx n="75" d="100"/>
          <a:sy n="75" d="100"/>
        </p:scale>
        <p:origin x="-2826" y="-972"/>
      </p:cViewPr>
      <p:guideLst>
        <p:guide orient="horz"/>
        <p:guide pos="5759"/>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8.xml"/><Relationship Id="rId41" Type="http://schemas.openxmlformats.org/officeDocument/2006/relationships/slide" Target="slides/slide2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18/11/2015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DAB3F7DC-0316-CB49-8CD9-24A604908A87}" type="slidenum">
              <a:rPr lang="fr-FR" sz="1200" b="0">
                <a:solidFill>
                  <a:prstClr val="black"/>
                </a:solidFill>
              </a:rPr>
              <a:pPr/>
              <a:t>3</a:t>
            </a:fld>
            <a:endParaRPr lang="fr-FR" sz="1200" b="0">
              <a:solidFill>
                <a:prstClr val="black"/>
              </a:solidFill>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l-GR">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23</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24</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25</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26</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27</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28</a:t>
            </a:fld>
            <a:endParaRPr lang="el-GR"/>
          </a:p>
        </p:txBody>
      </p:sp>
    </p:spTree>
    <p:extLst>
      <p:ext uri="{BB962C8B-B14F-4D97-AF65-F5344CB8AC3E}">
        <p14:creationId xmlns:p14="http://schemas.microsoft.com/office/powerpoint/2010/main" val="3310165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29</a:t>
            </a:fld>
            <a:endParaRPr lang="el-GR"/>
          </a:p>
        </p:txBody>
      </p:sp>
    </p:spTree>
    <p:extLst>
      <p:ext uri="{BB962C8B-B14F-4D97-AF65-F5344CB8AC3E}">
        <p14:creationId xmlns:p14="http://schemas.microsoft.com/office/powerpoint/2010/main" val="4075370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56F48-3026-C845-B8B9-8E166651E1C6}"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76519180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C701F7-DB85-CF4E-B9C2-A4B65BF78C3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46496240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3B658E-070E-4E45-89BC-673374B5B45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90026514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305937A-ACCD-AF4C-A635-6E12BF75F68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144381276"/>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AE426A-B7E7-D448-AD0E-3513583EF80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78607076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87EA1B-6BBD-6947-9F88-3EBC3B4E8C33}"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48033761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74217-8790-E34E-8E78-E2DAB8D4316D}"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37157837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87C9E3-07F3-4D4E-B819-53607AB4A4CC}"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070972407"/>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BBF29F-40E6-8741-8C45-3CB79E4A107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61718571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A8476C-EDEE-DF4B-9DB0-0F1A962D87F0}"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9688795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A808FD-7981-154F-B827-02F50C70889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67092740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536AE6-F6A3-D94E-9348-9890D748B2F7}"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8686140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56F48-3026-C845-B8B9-8E166651E1C6}"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25138857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C701F7-DB85-CF4E-B9C2-A4B65BF78C3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819441139"/>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3B658E-070E-4E45-89BC-673374B5B45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190487306"/>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305937A-ACCD-AF4C-A635-6E12BF75F68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598773285"/>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AE426A-B7E7-D448-AD0E-3513583EF80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221853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87EA1B-6BBD-6947-9F88-3EBC3B4E8C33}"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706125397"/>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74217-8790-E34E-8E78-E2DAB8D4316D}"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51581132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87C9E3-07F3-4D4E-B819-53607AB4A4CC}"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83236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fr-F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fr-F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38BBF29F-40E6-8741-8C45-3CB79E4A1072}" type="slidenum">
              <a:rPr lang="fr-FR"/>
              <a:pPr/>
              <a:t>‹#›</a:t>
            </a:fld>
            <a:endParaRPr lang="fr-FR"/>
          </a:p>
        </p:txBody>
      </p:sp>
    </p:spTree>
    <p:extLst>
      <p:ext uri="{BB962C8B-B14F-4D97-AF65-F5344CB8AC3E}">
        <p14:creationId xmlns:p14="http://schemas.microsoft.com/office/powerpoint/2010/main" val="1179501120"/>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BBF29F-40E6-8741-8C45-3CB79E4A107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977785595"/>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A8476C-EDEE-DF4B-9DB0-0F1A962D87F0}"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4102527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A808FD-7981-154F-B827-02F50C70889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73440053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536AE6-F6A3-D94E-9348-9890D748B2F7}"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68589465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56F48-3026-C845-B8B9-8E166651E1C6}"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59972213"/>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C701F7-DB85-CF4E-B9C2-A4B65BF78C3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399267904"/>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3B658E-070E-4E45-89BC-673374B5B45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13887431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305937A-ACCD-AF4C-A635-6E12BF75F68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31238816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AE426A-B7E7-D448-AD0E-3513583EF80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562953803"/>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87EA1B-6BBD-6947-9F88-3EBC3B4E8C33}"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5071688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A8476C-EDEE-DF4B-9DB0-0F1A962D87F0}"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891609992"/>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74217-8790-E34E-8E78-E2DAB8D4316D}"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579218262"/>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87C9E3-07F3-4D4E-B819-53607AB4A4CC}"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681401746"/>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BBF29F-40E6-8741-8C45-3CB79E4A107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303214193"/>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A8476C-EDEE-DF4B-9DB0-0F1A962D87F0}"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67801372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A808FD-7981-154F-B827-02F50C70889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206179006"/>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536AE6-F6A3-D94E-9348-9890D748B2F7}"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96122888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56F48-3026-C845-B8B9-8E166651E1C6}"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4936808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C701F7-DB85-CF4E-B9C2-A4B65BF78C3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06271934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3B658E-070E-4E45-89BC-673374B5B45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453470570"/>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305937A-ACCD-AF4C-A635-6E12BF75F68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3970055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A808FD-7981-154F-B827-02F50C70889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74795799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AE426A-B7E7-D448-AD0E-3513583EF80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14520371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87EA1B-6BBD-6947-9F88-3EBC3B4E8C33}"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138350942"/>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74217-8790-E34E-8E78-E2DAB8D4316D}"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151819306"/>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87C9E3-07F3-4D4E-B819-53607AB4A4CC}"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063733431"/>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BBF29F-40E6-8741-8C45-3CB79E4A107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53398845"/>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A8476C-EDEE-DF4B-9DB0-0F1A962D87F0}"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007361730"/>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A808FD-7981-154F-B827-02F50C70889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457333078"/>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536AE6-F6A3-D94E-9348-9890D748B2F7}"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458999745"/>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56F48-3026-C845-B8B9-8E166651E1C6}"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77814612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C701F7-DB85-CF4E-B9C2-A4B65BF78C3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2438851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536AE6-F6A3-D94E-9348-9890D748B2F7}"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28346134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3B658E-070E-4E45-89BC-673374B5B45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646031141"/>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305937A-ACCD-AF4C-A635-6E12BF75F68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427726608"/>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AE426A-B7E7-D448-AD0E-3513583EF80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528310572"/>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87EA1B-6BBD-6947-9F88-3EBC3B4E8C33}"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693520517"/>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74217-8790-E34E-8E78-E2DAB8D4316D}"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280823941"/>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87C9E3-07F3-4D4E-B819-53607AB4A4CC}"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838521912"/>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BBF29F-40E6-8741-8C45-3CB79E4A107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41842763"/>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A8476C-EDEE-DF4B-9DB0-0F1A962D87F0}"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0213041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A808FD-7981-154F-B827-02F50C70889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38840959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536AE6-F6A3-D94E-9348-9890D748B2F7}"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93103105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56F48-3026-C845-B8B9-8E166651E1C6}"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474756502"/>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56F48-3026-C845-B8B9-8E166651E1C6}"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94850908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C701F7-DB85-CF4E-B9C2-A4B65BF78C3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187389541"/>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3B658E-070E-4E45-89BC-673374B5B45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948615942"/>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305937A-ACCD-AF4C-A635-6E12BF75F68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237868378"/>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AE426A-B7E7-D448-AD0E-3513583EF80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015811898"/>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87EA1B-6BBD-6947-9F88-3EBC3B4E8C33}"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134036753"/>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74217-8790-E34E-8E78-E2DAB8D4316D}"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55837554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87C9E3-07F3-4D4E-B819-53607AB4A4CC}"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98757299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BBF29F-40E6-8741-8C45-3CB79E4A107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72923093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A8476C-EDEE-DF4B-9DB0-0F1A962D87F0}"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48956463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C701F7-DB85-CF4E-B9C2-A4B65BF78C3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298491007"/>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A808FD-7981-154F-B827-02F50C70889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219757961"/>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536AE6-F6A3-D94E-9348-9890D748B2F7}"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50834958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56F48-3026-C845-B8B9-8E166651E1C6}"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391042695"/>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C701F7-DB85-CF4E-B9C2-A4B65BF78C3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380795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3B658E-070E-4E45-89BC-673374B5B45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51691643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305937A-ACCD-AF4C-A635-6E12BF75F68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31938630"/>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AE426A-B7E7-D448-AD0E-3513583EF80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131777624"/>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87EA1B-6BBD-6947-9F88-3EBC3B4E8C33}"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73929586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74217-8790-E34E-8E78-E2DAB8D4316D}"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627942235"/>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87C9E3-07F3-4D4E-B819-53607AB4A4CC}"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74039203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3B658E-070E-4E45-89BC-673374B5B45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943190402"/>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BBF29F-40E6-8741-8C45-3CB79E4A107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734997966"/>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A8476C-EDEE-DF4B-9DB0-0F1A962D87F0}"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582172663"/>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A808FD-7981-154F-B827-02F50C70889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201592027"/>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536AE6-F6A3-D94E-9348-9890D748B2F7}"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53767158"/>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56F48-3026-C845-B8B9-8E166651E1C6}"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93703153"/>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C701F7-DB85-CF4E-B9C2-A4B65BF78C3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219087499"/>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3B658E-070E-4E45-89BC-673374B5B45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985016927"/>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305937A-ACCD-AF4C-A635-6E12BF75F68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576943914"/>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AE426A-B7E7-D448-AD0E-3513583EF80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033113202"/>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87EA1B-6BBD-6947-9F88-3EBC3B4E8C33}"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7208712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305937A-ACCD-AF4C-A635-6E12BF75F68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6795820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74217-8790-E34E-8E78-E2DAB8D4316D}"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493553934"/>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87C9E3-07F3-4D4E-B819-53607AB4A4CC}"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851028662"/>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BBF29F-40E6-8741-8C45-3CB79E4A107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28618351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A8476C-EDEE-DF4B-9DB0-0F1A962D87F0}"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767033293"/>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A808FD-7981-154F-B827-02F50C70889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562610024"/>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536AE6-F6A3-D94E-9348-9890D748B2F7}"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119520783"/>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56F48-3026-C845-B8B9-8E166651E1C6}"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62339878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C701F7-DB85-CF4E-B9C2-A4B65BF78C3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592451990"/>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3B658E-070E-4E45-89BC-673374B5B45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394157384"/>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305937A-ACCD-AF4C-A635-6E12BF75F68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9878711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Μεταβολές στάθμης θάλασσας</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AE426A-B7E7-D448-AD0E-3513583EF80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850115594"/>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AE426A-B7E7-D448-AD0E-3513583EF80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66769120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87EA1B-6BBD-6947-9F88-3EBC3B4E8C33}"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89824624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74217-8790-E34E-8E78-E2DAB8D4316D}"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03143444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87C9E3-07F3-4D4E-B819-53607AB4A4CC}"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015414146"/>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BBF29F-40E6-8741-8C45-3CB79E4A107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82710052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A8476C-EDEE-DF4B-9DB0-0F1A962D87F0}"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914663550"/>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A808FD-7981-154F-B827-02F50C70889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85860807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536AE6-F6A3-D94E-9348-9890D748B2F7}"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45557399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56F48-3026-C845-B8B9-8E166651E1C6}"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42574646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C701F7-DB85-CF4E-B9C2-A4B65BF78C3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28835248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87EA1B-6BBD-6947-9F88-3EBC3B4E8C33}"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716548279"/>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3B658E-070E-4E45-89BC-673374B5B45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398830772"/>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305937A-ACCD-AF4C-A635-6E12BF75F68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989454694"/>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AE426A-B7E7-D448-AD0E-3513583EF80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92660888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87EA1B-6BBD-6947-9F88-3EBC3B4E8C33}"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74645887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74217-8790-E34E-8E78-E2DAB8D4316D}"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591207769"/>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87C9E3-07F3-4D4E-B819-53607AB4A4CC}"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67581237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BBF29F-40E6-8741-8C45-3CB79E4A107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892115444"/>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A8476C-EDEE-DF4B-9DB0-0F1A962D87F0}"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469734597"/>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A808FD-7981-154F-B827-02F50C70889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1322716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536AE6-F6A3-D94E-9348-9890D748B2F7}"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9354888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74217-8790-E34E-8E78-E2DAB8D4316D}"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50129233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56F48-3026-C845-B8B9-8E166651E1C6}"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82931693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C701F7-DB85-CF4E-B9C2-A4B65BF78C3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395530904"/>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3B658E-070E-4E45-89BC-673374B5B45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26583790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305937A-ACCD-AF4C-A635-6E12BF75F68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20137650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AE426A-B7E7-D448-AD0E-3513583EF80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614732676"/>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87EA1B-6BBD-6947-9F88-3EBC3B4E8C33}"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019436613"/>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74217-8790-E34E-8E78-E2DAB8D4316D}"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28934734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87C9E3-07F3-4D4E-B819-53607AB4A4CC}"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816418945"/>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BBF29F-40E6-8741-8C45-3CB79E4A107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426387099"/>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A8476C-EDEE-DF4B-9DB0-0F1A962D87F0}"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42065249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87C9E3-07F3-4D4E-B819-53607AB4A4CC}"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124514165"/>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A808FD-7981-154F-B827-02F50C70889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7768661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536AE6-F6A3-D94E-9348-9890D748B2F7}"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9186404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56F48-3026-C845-B8B9-8E166651E1C6}"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036255210"/>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C701F7-DB85-CF4E-B9C2-A4B65BF78C3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079447375"/>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3B658E-070E-4E45-89BC-673374B5B45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69219561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305937A-ACCD-AF4C-A635-6E12BF75F68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60061027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AE426A-B7E7-D448-AD0E-3513583EF80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352647396"/>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87EA1B-6BBD-6947-9F88-3EBC3B4E8C33}"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131976871"/>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74217-8790-E34E-8E78-E2DAB8D4316D}"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84523600"/>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87C9E3-07F3-4D4E-B819-53607AB4A4CC}"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75599881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BBF29F-40E6-8741-8C45-3CB79E4A107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55918739"/>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BBF29F-40E6-8741-8C45-3CB79E4A107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48160504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A8476C-EDEE-DF4B-9DB0-0F1A962D87F0}"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146599535"/>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A808FD-7981-154F-B827-02F50C70889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65702726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536AE6-F6A3-D94E-9348-9890D748B2F7}"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674781094"/>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56F48-3026-C845-B8B9-8E166651E1C6}"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126666334"/>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C701F7-DB85-CF4E-B9C2-A4B65BF78C3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141925522"/>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3B658E-070E-4E45-89BC-673374B5B45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0471616"/>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305937A-ACCD-AF4C-A635-6E12BF75F68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090074893"/>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AE426A-B7E7-D448-AD0E-3513583EF80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778295034"/>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87EA1B-6BBD-6947-9F88-3EBC3B4E8C33}"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13433296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A8476C-EDEE-DF4B-9DB0-0F1A962D87F0}"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366438776"/>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74217-8790-E34E-8E78-E2DAB8D4316D}"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60086563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87C9E3-07F3-4D4E-B819-53607AB4A4CC}"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734900545"/>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BBF29F-40E6-8741-8C45-3CB79E4A107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84410547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A808FD-7981-154F-B827-02F50C70889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65777732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536AE6-F6A3-D94E-9348-9890D748B2F7}"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74540480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56F48-3026-C845-B8B9-8E166651E1C6}"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52645348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C701F7-DB85-CF4E-B9C2-A4B65BF78C3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2033558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3B658E-070E-4E45-89BC-673374B5B45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6178073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305937A-ACCD-AF4C-A635-6E12BF75F68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70564540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AE426A-B7E7-D448-AD0E-3513583EF80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42885897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87EA1B-6BBD-6947-9F88-3EBC3B4E8C33}"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34207303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74217-8790-E34E-8E78-E2DAB8D4316D}"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12495128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87C9E3-07F3-4D4E-B819-53607AB4A4CC}"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32204225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BBF29F-40E6-8741-8C45-3CB79E4A107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33773436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A8476C-EDEE-DF4B-9DB0-0F1A962D87F0}"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24449462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A808FD-7981-154F-B827-02F50C70889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44310601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536AE6-F6A3-D94E-9348-9890D748B2F7}"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3149355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56F48-3026-C845-B8B9-8E166651E1C6}"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62102972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C701F7-DB85-CF4E-B9C2-A4B65BF78C3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7961252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3B658E-070E-4E45-89BC-673374B5B45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63701935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305937A-ACCD-AF4C-A635-6E12BF75F68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04763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AE426A-B7E7-D448-AD0E-3513583EF80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38239023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87EA1B-6BBD-6947-9F88-3EBC3B4E8C33}"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5847484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74217-8790-E34E-8E78-E2DAB8D4316D}"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96156084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87C9E3-07F3-4D4E-B819-53607AB4A4CC}"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65595225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BBF29F-40E6-8741-8C45-3CB79E4A107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61349812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A8476C-EDEE-DF4B-9DB0-0F1A962D87F0}"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36383297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9" name="Picture 8"/>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A808FD-7981-154F-B827-02F50C70889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37667252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536AE6-F6A3-D94E-9348-9890D748B2F7}"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22521951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56F48-3026-C845-B8B9-8E166651E1C6}"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08876288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C701F7-DB85-CF4E-B9C2-A4B65BF78C3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09738605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3B658E-070E-4E45-89BC-673374B5B45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57169403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305937A-ACCD-AF4C-A635-6E12BF75F68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70210669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AE426A-B7E7-D448-AD0E-3513583EF80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58428748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87EA1B-6BBD-6947-9F88-3EBC3B4E8C33}"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58349862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74217-8790-E34E-8E78-E2DAB8D4316D}"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27103744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87C9E3-07F3-4D4E-B819-53607AB4A4CC}"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2374349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5" name="Picture 4"/>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BBF29F-40E6-8741-8C45-3CB79E4A107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72170441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A8476C-EDEE-DF4B-9DB0-0F1A962D87F0}"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03550459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A808FD-7981-154F-B827-02F50C70889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65466086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536AE6-F6A3-D94E-9348-9890D748B2F7}"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20687723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56F48-3026-C845-B8B9-8E166651E1C6}"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11694386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C701F7-DB85-CF4E-B9C2-A4B65BF78C3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65413022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3B658E-070E-4E45-89BC-673374B5B45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08957487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305937A-ACCD-AF4C-A635-6E12BF75F68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57588953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AE426A-B7E7-D448-AD0E-3513583EF80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07867755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87EA1B-6BBD-6947-9F88-3EBC3B4E8C33}"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93915338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74217-8790-E34E-8E78-E2DAB8D4316D}"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27495950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87C9E3-07F3-4D4E-B819-53607AB4A4CC}"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84808146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BBF29F-40E6-8741-8C45-3CB79E4A107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55716800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A8476C-EDEE-DF4B-9DB0-0F1A962D87F0}"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20412622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A808FD-7981-154F-B827-02F50C70889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9733881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536AE6-F6A3-D94E-9348-9890D748B2F7}"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51507377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56F48-3026-C845-B8B9-8E166651E1C6}"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91597253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C701F7-DB85-CF4E-B9C2-A4B65BF78C3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14877969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3B658E-070E-4E45-89BC-673374B5B45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67010916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305937A-ACCD-AF4C-A635-6E12BF75F68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11822897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8" name="Picture 7"/>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AE426A-B7E7-D448-AD0E-3513583EF80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94456909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87EA1B-6BBD-6947-9F88-3EBC3B4E8C33}"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5060075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74217-8790-E34E-8E78-E2DAB8D4316D}"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39949438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87C9E3-07F3-4D4E-B819-53607AB4A4CC}"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91398865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BBF29F-40E6-8741-8C45-3CB79E4A107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97346054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A8476C-EDEE-DF4B-9DB0-0F1A962D87F0}"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55092109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A808FD-7981-154F-B827-02F50C70889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29148318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536AE6-F6A3-D94E-9348-9890D748B2F7}"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52270323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56F48-3026-C845-B8B9-8E166651E1C6}"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7263166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C701F7-DB85-CF4E-B9C2-A4B65BF78C3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6931547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3B658E-070E-4E45-89BC-673374B5B45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12525761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305937A-ACCD-AF4C-A635-6E12BF75F681}"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96819101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AE426A-B7E7-D448-AD0E-3513583EF80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34299994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87EA1B-6BBD-6947-9F88-3EBC3B4E8C33}"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196683697"/>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74217-8790-E34E-8E78-E2DAB8D4316D}"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83132228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87C9E3-07F3-4D4E-B819-53607AB4A4CC}"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69145093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BBF29F-40E6-8741-8C45-3CB79E4A107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64795323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A8476C-EDEE-DF4B-9DB0-0F1A962D87F0}"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51915529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A808FD-7981-154F-B827-02F50C70889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3688116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536AE6-F6A3-D94E-9348-9890D748B2F7}"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1895701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5.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16.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7.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18.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1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theme" Target="../theme/theme20.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theme" Target="../theme/theme21.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 id="2147483922" r:id="rId12"/>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8C9AD999-D70A-9349-969B-055FA3907491}" type="slidenum">
              <a:rPr lang="fr-FR" smtClean="0">
                <a:solidFill>
                  <a:srgbClr val="000000"/>
                </a:solidFill>
                <a:latin typeface="Times" charset="0"/>
                <a:ea typeface="ＭＳ Ｐゴシック" charset="0"/>
              </a:rPr>
              <a:pPr eaLnBrk="0" fontAlgn="base" hangingPunct="0">
                <a:spcBef>
                  <a:spcPct val="0"/>
                </a:spcBef>
                <a:spcAft>
                  <a:spcPct val="0"/>
                </a:spcAft>
              </a:pPr>
              <a:t>‹#›</a:t>
            </a:fld>
            <a:endParaRPr lang="fr-FR"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14453285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8C9AD999-D70A-9349-969B-055FA3907491}" type="slidenum">
              <a:rPr lang="fr-FR" smtClean="0">
                <a:solidFill>
                  <a:srgbClr val="000000"/>
                </a:solidFill>
                <a:latin typeface="Times" charset="0"/>
                <a:ea typeface="ＭＳ Ｐゴシック" charset="0"/>
              </a:rPr>
              <a:pPr eaLnBrk="0" fontAlgn="base" hangingPunct="0">
                <a:spcBef>
                  <a:spcPct val="0"/>
                </a:spcBef>
                <a:spcAft>
                  <a:spcPct val="0"/>
                </a:spcAft>
              </a:pPr>
              <a:t>‹#›</a:t>
            </a:fld>
            <a:endParaRPr lang="fr-FR"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2810023062"/>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8C9AD999-D70A-9349-969B-055FA3907491}" type="slidenum">
              <a:rPr lang="fr-FR" smtClean="0">
                <a:solidFill>
                  <a:srgbClr val="000000"/>
                </a:solidFill>
                <a:latin typeface="Times" charset="0"/>
                <a:ea typeface="ＭＳ Ｐゴシック" charset="0"/>
              </a:rPr>
              <a:pPr eaLnBrk="0" fontAlgn="base" hangingPunct="0">
                <a:spcBef>
                  <a:spcPct val="0"/>
                </a:spcBef>
                <a:spcAft>
                  <a:spcPct val="0"/>
                </a:spcAft>
              </a:pPr>
              <a:t>‹#›</a:t>
            </a:fld>
            <a:endParaRPr lang="fr-FR"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407801437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8C9AD999-D70A-9349-969B-055FA3907491}" type="slidenum">
              <a:rPr lang="fr-FR" smtClean="0">
                <a:solidFill>
                  <a:srgbClr val="000000"/>
                </a:solidFill>
                <a:latin typeface="Times" charset="0"/>
                <a:ea typeface="ＭＳ Ｐゴシック" charset="0"/>
              </a:rPr>
              <a:pPr eaLnBrk="0" fontAlgn="base" hangingPunct="0">
                <a:spcBef>
                  <a:spcPct val="0"/>
                </a:spcBef>
                <a:spcAft>
                  <a:spcPct val="0"/>
                </a:spcAft>
              </a:pPr>
              <a:t>‹#›</a:t>
            </a:fld>
            <a:endParaRPr lang="fr-FR"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3233419485"/>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8C9AD999-D70A-9349-969B-055FA3907491}" type="slidenum">
              <a:rPr lang="fr-FR" smtClean="0">
                <a:solidFill>
                  <a:srgbClr val="000000"/>
                </a:solidFill>
                <a:latin typeface="Times" charset="0"/>
                <a:ea typeface="ＭＳ Ｐゴシック" charset="0"/>
              </a:rPr>
              <a:pPr eaLnBrk="0" fontAlgn="base" hangingPunct="0">
                <a:spcBef>
                  <a:spcPct val="0"/>
                </a:spcBef>
                <a:spcAft>
                  <a:spcPct val="0"/>
                </a:spcAft>
              </a:pPr>
              <a:t>‹#›</a:t>
            </a:fld>
            <a:endParaRPr lang="fr-FR"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25661721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8C9AD999-D70A-9349-969B-055FA3907491}" type="slidenum">
              <a:rPr lang="fr-FR" smtClean="0">
                <a:solidFill>
                  <a:srgbClr val="000000"/>
                </a:solidFill>
                <a:latin typeface="Times" charset="0"/>
                <a:ea typeface="ＭＳ Ｐゴシック" charset="0"/>
              </a:rPr>
              <a:pPr eaLnBrk="0" fontAlgn="base" hangingPunct="0">
                <a:spcBef>
                  <a:spcPct val="0"/>
                </a:spcBef>
                <a:spcAft>
                  <a:spcPct val="0"/>
                </a:spcAft>
              </a:pPr>
              <a:t>‹#›</a:t>
            </a:fld>
            <a:endParaRPr lang="fr-FR"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85877380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8C9AD999-D70A-9349-969B-055FA3907491}" type="slidenum">
              <a:rPr lang="fr-FR" smtClean="0">
                <a:solidFill>
                  <a:srgbClr val="000000"/>
                </a:solidFill>
                <a:latin typeface="Times" charset="0"/>
                <a:ea typeface="ＭＳ Ｐゴシック" charset="0"/>
              </a:rPr>
              <a:pPr eaLnBrk="0" fontAlgn="base" hangingPunct="0">
                <a:spcBef>
                  <a:spcPct val="0"/>
                </a:spcBef>
                <a:spcAft>
                  <a:spcPct val="0"/>
                </a:spcAft>
              </a:pPr>
              <a:t>‹#›</a:t>
            </a:fld>
            <a:endParaRPr lang="fr-FR"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1312340587"/>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8C9AD999-D70A-9349-969B-055FA3907491}" type="slidenum">
              <a:rPr lang="fr-FR" smtClean="0">
                <a:solidFill>
                  <a:srgbClr val="000000"/>
                </a:solidFill>
                <a:latin typeface="Times" charset="0"/>
                <a:ea typeface="ＭＳ Ｐゴシック" charset="0"/>
              </a:rPr>
              <a:pPr eaLnBrk="0" fontAlgn="base" hangingPunct="0">
                <a:spcBef>
                  <a:spcPct val="0"/>
                </a:spcBef>
                <a:spcAft>
                  <a:spcPct val="0"/>
                </a:spcAft>
              </a:pPr>
              <a:t>‹#›</a:t>
            </a:fld>
            <a:endParaRPr lang="fr-FR"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383535629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8C9AD999-D70A-9349-969B-055FA3907491}" type="slidenum">
              <a:rPr lang="fr-FR" smtClean="0">
                <a:solidFill>
                  <a:srgbClr val="000000"/>
                </a:solidFill>
                <a:latin typeface="Times" charset="0"/>
                <a:ea typeface="ＭＳ Ｐゴシック" charset="0"/>
              </a:rPr>
              <a:pPr eaLnBrk="0" fontAlgn="base" hangingPunct="0">
                <a:spcBef>
                  <a:spcPct val="0"/>
                </a:spcBef>
                <a:spcAft>
                  <a:spcPct val="0"/>
                </a:spcAft>
              </a:pPr>
              <a:t>‹#›</a:t>
            </a:fld>
            <a:endParaRPr lang="fr-FR"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4266869449"/>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8C9AD999-D70A-9349-969B-055FA3907491}" type="slidenum">
              <a:rPr lang="fr-FR" smtClean="0">
                <a:solidFill>
                  <a:srgbClr val="000000"/>
                </a:solidFill>
                <a:latin typeface="Times" charset="0"/>
                <a:ea typeface="ＭＳ Ｐゴシック" charset="0"/>
              </a:rPr>
              <a:pPr eaLnBrk="0" fontAlgn="base" hangingPunct="0">
                <a:spcBef>
                  <a:spcPct val="0"/>
                </a:spcBef>
                <a:spcAft>
                  <a:spcPct val="0"/>
                </a:spcAft>
              </a:pPr>
              <a:t>‹#›</a:t>
            </a:fld>
            <a:endParaRPr lang="fr-FR"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459589924"/>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8C9AD999-D70A-9349-969B-055FA3907491}" type="slidenum">
              <a:rPr lang="fr-FR" smtClean="0">
                <a:solidFill>
                  <a:srgbClr val="000000"/>
                </a:solidFill>
                <a:latin typeface="Times" charset="0"/>
                <a:ea typeface="ＭＳ Ｐゴシック" charset="0"/>
              </a:rPr>
              <a:pPr eaLnBrk="0" fontAlgn="base" hangingPunct="0">
                <a:spcBef>
                  <a:spcPct val="0"/>
                </a:spcBef>
                <a:spcAft>
                  <a:spcPct val="0"/>
                </a:spcAft>
              </a:pPr>
              <a:t>‹#›</a:t>
            </a:fld>
            <a:endParaRPr lang="fr-FR"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356408639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8C9AD999-D70A-9349-969B-055FA3907491}" type="slidenum">
              <a:rPr lang="fr-FR" smtClean="0">
                <a:solidFill>
                  <a:srgbClr val="000000"/>
                </a:solidFill>
                <a:latin typeface="Times" charset="0"/>
                <a:ea typeface="ＭＳ Ｐゴシック" charset="0"/>
              </a:rPr>
              <a:pPr eaLnBrk="0" fontAlgn="base" hangingPunct="0">
                <a:spcBef>
                  <a:spcPct val="0"/>
                </a:spcBef>
                <a:spcAft>
                  <a:spcPct val="0"/>
                </a:spcAft>
              </a:pPr>
              <a:t>‹#›</a:t>
            </a:fld>
            <a:endParaRPr lang="fr-FR"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1593321347"/>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8C9AD999-D70A-9349-969B-055FA3907491}" type="slidenum">
              <a:rPr lang="fr-FR" smtClean="0">
                <a:solidFill>
                  <a:srgbClr val="000000"/>
                </a:solidFill>
                <a:latin typeface="Times" charset="0"/>
                <a:ea typeface="ＭＳ Ｐゴシック" charset="0"/>
              </a:rPr>
              <a:pPr eaLnBrk="0" fontAlgn="base" hangingPunct="0">
                <a:spcBef>
                  <a:spcPct val="0"/>
                </a:spcBef>
                <a:spcAft>
                  <a:spcPct val="0"/>
                </a:spcAft>
              </a:pPr>
              <a:t>‹#›</a:t>
            </a:fld>
            <a:endParaRPr lang="fr-FR"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3175473036"/>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8C9AD999-D70A-9349-969B-055FA3907491}" type="slidenum">
              <a:rPr lang="fr-FR" smtClean="0">
                <a:solidFill>
                  <a:srgbClr val="000000"/>
                </a:solidFill>
                <a:latin typeface="Times" charset="0"/>
                <a:ea typeface="ＭＳ Ｐゴシック" charset="0"/>
              </a:rPr>
              <a:pPr eaLnBrk="0" fontAlgn="base" hangingPunct="0">
                <a:spcBef>
                  <a:spcPct val="0"/>
                </a:spcBef>
                <a:spcAft>
                  <a:spcPct val="0"/>
                </a:spcAft>
              </a:pPr>
              <a:t>‹#›</a:t>
            </a:fld>
            <a:endParaRPr lang="fr-FR"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30428119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8C9AD999-D70A-9349-969B-055FA3907491}" type="slidenum">
              <a:rPr lang="fr-FR" smtClean="0">
                <a:solidFill>
                  <a:srgbClr val="000000"/>
                </a:solidFill>
                <a:latin typeface="Times" charset="0"/>
                <a:ea typeface="ＭＳ Ｐゴシック" charset="0"/>
              </a:rPr>
              <a:pPr eaLnBrk="0" fontAlgn="base" hangingPunct="0">
                <a:spcBef>
                  <a:spcPct val="0"/>
                </a:spcBef>
                <a:spcAft>
                  <a:spcPct val="0"/>
                </a:spcAft>
              </a:pPr>
              <a:t>‹#›</a:t>
            </a:fld>
            <a:endParaRPr lang="fr-FR"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133871568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8C9AD999-D70A-9349-969B-055FA3907491}" type="slidenum">
              <a:rPr lang="fr-FR" smtClean="0">
                <a:solidFill>
                  <a:srgbClr val="000000"/>
                </a:solidFill>
                <a:latin typeface="Times" charset="0"/>
                <a:ea typeface="ＭＳ Ｐゴシック" charset="0"/>
              </a:rPr>
              <a:pPr eaLnBrk="0" fontAlgn="base" hangingPunct="0">
                <a:spcBef>
                  <a:spcPct val="0"/>
                </a:spcBef>
                <a:spcAft>
                  <a:spcPct val="0"/>
                </a:spcAft>
              </a:pPr>
              <a:t>‹#›</a:t>
            </a:fld>
            <a:endParaRPr lang="fr-FR"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317780208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8C9AD999-D70A-9349-969B-055FA3907491}" type="slidenum">
              <a:rPr lang="fr-FR" smtClean="0">
                <a:solidFill>
                  <a:srgbClr val="000000"/>
                </a:solidFill>
                <a:latin typeface="Times" charset="0"/>
                <a:ea typeface="ＭＳ Ｐゴシック" charset="0"/>
              </a:rPr>
              <a:pPr eaLnBrk="0" fontAlgn="base" hangingPunct="0">
                <a:spcBef>
                  <a:spcPct val="0"/>
                </a:spcBef>
                <a:spcAft>
                  <a:spcPct val="0"/>
                </a:spcAft>
              </a:pPr>
              <a:t>‹#›</a:t>
            </a:fld>
            <a:endParaRPr lang="fr-FR"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211191794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8C9AD999-D70A-9349-969B-055FA3907491}" type="slidenum">
              <a:rPr lang="fr-FR" smtClean="0">
                <a:solidFill>
                  <a:srgbClr val="000000"/>
                </a:solidFill>
                <a:latin typeface="Times" charset="0"/>
                <a:ea typeface="ＭＳ Ｐゴシック" charset="0"/>
              </a:rPr>
              <a:pPr eaLnBrk="0" fontAlgn="base" hangingPunct="0">
                <a:spcBef>
                  <a:spcPct val="0"/>
                </a:spcBef>
                <a:spcAft>
                  <a:spcPct val="0"/>
                </a:spcAft>
              </a:pPr>
              <a:t>‹#›</a:t>
            </a:fld>
            <a:endParaRPr lang="fr-FR"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387445549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8C9AD999-D70A-9349-969B-055FA3907491}" type="slidenum">
              <a:rPr lang="fr-FR" smtClean="0">
                <a:solidFill>
                  <a:srgbClr val="000000"/>
                </a:solidFill>
                <a:latin typeface="Times" charset="0"/>
                <a:ea typeface="ＭＳ Ｐゴシック" charset="0"/>
              </a:rPr>
              <a:pPr eaLnBrk="0" fontAlgn="base" hangingPunct="0">
                <a:spcBef>
                  <a:spcPct val="0"/>
                </a:spcBef>
                <a:spcAft>
                  <a:spcPct val="0"/>
                </a:spcAft>
              </a:pPr>
              <a:t>‹#›</a:t>
            </a:fld>
            <a:endParaRPr lang="fr-FR"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58288049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pitchFamily="1" charset="0"/>
                <a:ea typeface="+mn-ea"/>
              </a:defRPr>
            </a:lvl1pPr>
          </a:lstStyle>
          <a:p>
            <a:pPr eaLnBrk="0" fontAlgn="base" hangingPunct="0">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8C9AD999-D70A-9349-969B-055FA3907491}" type="slidenum">
              <a:rPr lang="fr-FR" smtClean="0">
                <a:solidFill>
                  <a:srgbClr val="000000"/>
                </a:solidFill>
                <a:latin typeface="Times" charset="0"/>
                <a:ea typeface="ＭＳ Ｐゴシック" charset="0"/>
              </a:rPr>
              <a:pPr eaLnBrk="0" fontAlgn="base" hangingPunct="0">
                <a:spcBef>
                  <a:spcPct val="0"/>
                </a:spcBef>
                <a:spcAft>
                  <a:spcPct val="0"/>
                </a:spcAft>
              </a:pPr>
              <a:t>‹#›</a:t>
            </a:fld>
            <a:endParaRPr lang="fr-FR"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237082374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8.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4.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6.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8.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0.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94.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1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28.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0.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3"/>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685800" y="2006575"/>
            <a:ext cx="7772400" cy="1470025"/>
          </a:xfrm>
        </p:spPr>
        <p:txBody>
          <a:bodyPr/>
          <a:lstStyle/>
          <a:p>
            <a:r>
              <a:rPr lang="el-GR" dirty="0" smtClean="0"/>
              <a:t>Εφαρμοσμένη Γεωμορφολογία - Αστική Γεωμορφολογία</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r>
              <a:rPr lang="el-GR" sz="2800" dirty="0" smtClean="0">
                <a:solidFill>
                  <a:srgbClr val="5075BC"/>
                </a:solidFill>
                <a:latin typeface="+mj-lt"/>
                <a:ea typeface="+mj-ea"/>
                <a:cs typeface="+mj-cs"/>
              </a:rPr>
              <a:t>Ενότητα </a:t>
            </a:r>
            <a:r>
              <a:rPr lang="el-GR" sz="2800" dirty="0">
                <a:solidFill>
                  <a:srgbClr val="5075BC"/>
                </a:solidFill>
                <a:latin typeface="+mj-lt"/>
                <a:ea typeface="+mj-ea"/>
                <a:cs typeface="+mj-cs"/>
              </a:rPr>
              <a:t>4</a:t>
            </a:r>
            <a:r>
              <a:rPr lang="el-GR" sz="2800" dirty="0" smtClean="0">
                <a:solidFill>
                  <a:srgbClr val="5075BC"/>
                </a:solidFill>
                <a:latin typeface="+mj-lt"/>
                <a:ea typeface="+mj-ea"/>
                <a:cs typeface="+mj-cs"/>
              </a:rPr>
              <a:t>:</a:t>
            </a:r>
            <a:r>
              <a:rPr lang="en-US" sz="2800" dirty="0" smtClean="0">
                <a:solidFill>
                  <a:srgbClr val="5075BC"/>
                </a:solidFill>
                <a:latin typeface="+mj-lt"/>
                <a:ea typeface="+mj-ea"/>
                <a:cs typeface="+mj-cs"/>
              </a:rPr>
              <a:t> </a:t>
            </a:r>
            <a:r>
              <a:rPr lang="el-GR" sz="2800" dirty="0" smtClean="0"/>
              <a:t>Μεταβολές </a:t>
            </a:r>
            <a:r>
              <a:rPr lang="el-GR" sz="2800" dirty="0" smtClean="0"/>
              <a:t>στάθμης </a:t>
            </a:r>
            <a:r>
              <a:rPr lang="el-GR" sz="2800" dirty="0"/>
              <a:t>θάλασσας</a:t>
            </a:r>
          </a:p>
          <a:p>
            <a:endParaRPr lang="en-US" sz="2800" dirty="0" smtClean="0"/>
          </a:p>
          <a:p>
            <a:r>
              <a:rPr lang="el-GR" sz="2800" dirty="0" smtClean="0"/>
              <a:t>Νίκη Ευελπίδου</a:t>
            </a:r>
            <a:endParaRPr lang="en-US" sz="2800" dirty="0" smtClean="0"/>
          </a:p>
          <a:p>
            <a:r>
              <a:rPr lang="el-GR" sz="2800" dirty="0" smtClean="0"/>
              <a:t>Σχολή</a:t>
            </a:r>
            <a:r>
              <a:rPr lang="en-US" sz="2800" dirty="0" smtClean="0"/>
              <a:t> </a:t>
            </a:r>
            <a:r>
              <a:rPr lang="el-GR" sz="2800" dirty="0" smtClean="0"/>
              <a:t>Θετικών Επιστημών</a:t>
            </a:r>
          </a:p>
          <a:p>
            <a:pPr>
              <a:defRPr/>
            </a:pPr>
            <a:r>
              <a:rPr lang="el-GR" sz="2800" dirty="0"/>
              <a:t>Τμήμα Γεωλογίας και </a:t>
            </a:r>
            <a:r>
              <a:rPr lang="el-GR" sz="2800" dirty="0" smtClean="0"/>
              <a:t>Γεωπεριβάλλοντος</a:t>
            </a:r>
            <a:endParaRPr lang="en-US" sz="2800" dirty="0"/>
          </a:p>
        </p:txBody>
      </p:sp>
    </p:spTree>
    <p:extLst>
      <p:ext uri="{BB962C8B-B14F-4D97-AF65-F5344CB8AC3E}">
        <p14:creationId xmlns:p14="http://schemas.microsoft.com/office/powerpoint/2010/main" val="342819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Εικόνα 2" descr="Φωτογραφία δομικής εγκοπής"/>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4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
          <p:cNvSpPr>
            <a:spLocks noGrp="1" noChangeArrowheads="1"/>
          </p:cNvSpPr>
          <p:nvPr>
            <p:ph type="title"/>
          </p:nvPr>
        </p:nvSpPr>
        <p:spPr>
          <a:xfrm>
            <a:off x="785813" y="0"/>
            <a:ext cx="7772400" cy="714375"/>
          </a:xfrm>
        </p:spPr>
        <p:txBody>
          <a:bodyPr/>
          <a:lstStyle/>
          <a:p>
            <a:pPr eaLnBrk="1" hangingPunct="1"/>
            <a:r>
              <a:rPr lang="el-GR" sz="2400" b="1">
                <a:solidFill>
                  <a:schemeClr val="bg1"/>
                </a:solidFill>
                <a:effectLst>
                  <a:outerShdw blurRad="38100" dist="38100" dir="2700000" algn="tl">
                    <a:srgbClr val="DDDDDD"/>
                  </a:outerShdw>
                </a:effectLst>
                <a:latin typeface="Verdana" charset="0"/>
              </a:rPr>
              <a:t>Άλλα είδη θαλάσσιων εγκοπών</a:t>
            </a:r>
            <a:r>
              <a:rPr lang="fr-FR" sz="2400" b="1">
                <a:solidFill>
                  <a:schemeClr val="bg1"/>
                </a:solidFill>
                <a:effectLst>
                  <a:outerShdw blurRad="38100" dist="38100" dir="2700000" algn="tl">
                    <a:srgbClr val="DDDDDD"/>
                  </a:outerShdw>
                </a:effectLst>
                <a:latin typeface="Verdana" charset="0"/>
              </a:rPr>
              <a:t/>
            </a:r>
            <a:br>
              <a:rPr lang="fr-FR" sz="2400" b="1">
                <a:solidFill>
                  <a:schemeClr val="bg1"/>
                </a:solidFill>
                <a:effectLst>
                  <a:outerShdw blurRad="38100" dist="38100" dir="2700000" algn="tl">
                    <a:srgbClr val="DDDDDD"/>
                  </a:outerShdw>
                </a:effectLst>
                <a:latin typeface="Verdana" charset="0"/>
              </a:rPr>
            </a:br>
            <a:r>
              <a:rPr lang="el-GR" sz="2400" b="1" i="1">
                <a:solidFill>
                  <a:schemeClr val="bg1"/>
                </a:solidFill>
                <a:effectLst>
                  <a:outerShdw blurRad="38100" dist="38100" dir="2700000" algn="tl">
                    <a:srgbClr val="DDDDDD"/>
                  </a:outerShdw>
                </a:effectLst>
                <a:latin typeface="Verdana" charset="0"/>
              </a:rPr>
              <a:t>Δομικές εγκοπές</a:t>
            </a:r>
            <a:r>
              <a:rPr lang="fr-FR" sz="2400" b="1" i="1">
                <a:solidFill>
                  <a:schemeClr val="bg1"/>
                </a:solidFill>
                <a:effectLst>
                  <a:outerShdw blurRad="38100" dist="38100" dir="2700000" algn="tl">
                    <a:srgbClr val="DDDDDD"/>
                  </a:outerShdw>
                </a:effectLst>
                <a:latin typeface="Verdana" charset="0"/>
              </a:rPr>
              <a:t> / </a:t>
            </a:r>
            <a:r>
              <a:rPr lang="el-GR" sz="2400" b="1" i="1">
                <a:solidFill>
                  <a:schemeClr val="bg1"/>
                </a:solidFill>
                <a:effectLst>
                  <a:outerShdw blurRad="38100" dist="38100" dir="2700000" algn="tl">
                    <a:srgbClr val="DDDDDD"/>
                  </a:outerShdw>
                </a:effectLst>
                <a:latin typeface="Verdana" charset="0"/>
              </a:rPr>
              <a:t>Λιθολογικές εγκοπές</a:t>
            </a:r>
            <a:endParaRPr lang="en-US" sz="2400" b="1" i="1">
              <a:solidFill>
                <a:schemeClr val="bg1"/>
              </a:solidFill>
              <a:effectLst>
                <a:outerShdw blurRad="38100" dist="38100" dir="2700000" algn="tl">
                  <a:srgbClr val="DDDDDD"/>
                </a:outerShdw>
              </a:effectLst>
              <a:latin typeface="Verdana" charset="0"/>
            </a:endParaRPr>
          </a:p>
        </p:txBody>
      </p:sp>
      <p:sp>
        <p:nvSpPr>
          <p:cNvPr id="10244" name="Ορθογώνιο 3"/>
          <p:cNvSpPr>
            <a:spLocks noChangeArrowheads="1"/>
          </p:cNvSpPr>
          <p:nvPr/>
        </p:nvSpPr>
        <p:spPr bwMode="auto">
          <a:xfrm>
            <a:off x="36512" y="4149080"/>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l-GR" sz="2400" b="1" dirty="0" smtClean="0">
                <a:solidFill>
                  <a:srgbClr val="FFFFFF"/>
                </a:solidFill>
                <a:latin typeface="Times" charset="0"/>
                <a:ea typeface="ＭＳ Ｐゴシック" charset="0"/>
              </a:rPr>
              <a:t>Οι δομικές εγκοπές οφείλονται σε στρωματογραφικές ή τεκτονικές ασυνέχειες και δεν χρησιμοποιούνται ως δείκτες θαλάσσιας στάθμης</a:t>
            </a:r>
            <a:r>
              <a:rPr lang="en-US" sz="2400" b="1" dirty="0" smtClean="0">
                <a:solidFill>
                  <a:srgbClr val="FFFFFF"/>
                </a:solidFill>
                <a:latin typeface="Times" charset="0"/>
                <a:ea typeface="ＭＳ Ｐゴシック" charset="0"/>
              </a:rPr>
              <a:t>. </a:t>
            </a:r>
            <a:r>
              <a:rPr lang="el-GR" sz="2400" b="1" dirty="0" smtClean="0">
                <a:solidFill>
                  <a:srgbClr val="FFFFFF"/>
                </a:solidFill>
                <a:latin typeface="Times" charset="0"/>
                <a:ea typeface="ＭＳ Ｐゴシック" charset="0"/>
              </a:rPr>
              <a:t>Αναπτύσσονται σε παράκτιους κρημνούς που αποτελούνται από οριζόντια ή ελαφρώς κεκλιμένα στρώματα, όταν η διαφορική διάβρωση επιδρά  στα στρώματα με διαφορετική αντίσταση και δημιουργεί μορφές που μοιάζουν με εγκοπές</a:t>
            </a:r>
            <a:r>
              <a:rPr lang="en-US" sz="2400" b="1" dirty="0" smtClean="0">
                <a:solidFill>
                  <a:srgbClr val="FFFFFF"/>
                </a:solidFill>
                <a:latin typeface="Times" charset="0"/>
                <a:ea typeface="ＭＳ Ｐゴシック" charset="0"/>
              </a:rPr>
              <a:t>. </a:t>
            </a:r>
          </a:p>
        </p:txBody>
      </p:sp>
    </p:spTree>
    <p:extLst>
      <p:ext uri="{BB962C8B-B14F-4D97-AF65-F5344CB8AC3E}">
        <p14:creationId xmlns:p14="http://schemas.microsoft.com/office/powerpoint/2010/main" val="2798231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Φωτογραφία λιθολογικής εγκοπής, Αμοργός"/>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4" y="0"/>
            <a:ext cx="9143182" cy="513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a:spLocks noGrp="1" noChangeArrowheads="1"/>
          </p:cNvSpPr>
          <p:nvPr>
            <p:ph type="title"/>
          </p:nvPr>
        </p:nvSpPr>
        <p:spPr>
          <a:xfrm>
            <a:off x="785813" y="0"/>
            <a:ext cx="7772400" cy="714375"/>
          </a:xfrm>
        </p:spPr>
        <p:txBody>
          <a:bodyPr/>
          <a:lstStyle/>
          <a:p>
            <a:pPr eaLnBrk="1" hangingPunct="1"/>
            <a:r>
              <a:rPr lang="el-GR" sz="2400" b="1">
                <a:solidFill>
                  <a:schemeClr val="bg1"/>
                </a:solidFill>
                <a:effectLst>
                  <a:outerShdw blurRad="38100" dist="38100" dir="2700000" algn="tl">
                    <a:srgbClr val="DDDDDD"/>
                  </a:outerShdw>
                </a:effectLst>
                <a:latin typeface="Verdana" charset="0"/>
              </a:rPr>
              <a:t>Άλλα είδη θαλάσσιων εγκοπών</a:t>
            </a:r>
            <a:endParaRPr lang="en-US" sz="2400" b="1">
              <a:solidFill>
                <a:schemeClr val="bg1"/>
              </a:solidFill>
              <a:effectLst>
                <a:outerShdw blurRad="38100" dist="38100" dir="2700000" algn="tl">
                  <a:srgbClr val="DDDDDD"/>
                </a:outerShdw>
              </a:effectLst>
              <a:latin typeface="Verdana" charset="0"/>
            </a:endParaRPr>
          </a:p>
        </p:txBody>
      </p:sp>
      <p:sp>
        <p:nvSpPr>
          <p:cNvPr id="2" name="Rectangle 1"/>
          <p:cNvSpPr/>
          <p:nvPr/>
        </p:nvSpPr>
        <p:spPr>
          <a:xfrm>
            <a:off x="-20638" y="5229200"/>
            <a:ext cx="9159876" cy="1570037"/>
          </a:xfrm>
          <a:prstGeom prst="rect">
            <a:avLst/>
          </a:prstGeom>
        </p:spPr>
        <p:txBody>
          <a:bodyPr>
            <a:spAutoFit/>
          </a:bodyPr>
          <a:lstStyle/>
          <a:p>
            <a:pPr eaLnBrk="0" fontAlgn="base" hangingPunct="0">
              <a:spcBef>
                <a:spcPct val="0"/>
              </a:spcBef>
              <a:spcAft>
                <a:spcPct val="0"/>
              </a:spcAft>
            </a:pPr>
            <a:r>
              <a:rPr lang="el-GR" sz="2400" b="1" dirty="0" smtClean="0">
                <a:solidFill>
                  <a:srgbClr val="2D2D8A"/>
                </a:solidFill>
                <a:latin typeface="Times" charset="0"/>
                <a:ea typeface="ＭＳ Ｐゴシック" charset="0"/>
              </a:rPr>
              <a:t>Οι λιθολογικές εγκοπές οφείλονται στην διαφορική διάβρωση μεταξύ στρωμάτων με διαφορετική αντίσταση στη διάβρωση. Είναι ένα είδος δομικών εγκοπών και, κατά συνέπεια, δεν χρησιμοποιούνται ως δείκτες θαλάσσιας στάθμης.</a:t>
            </a:r>
          </a:p>
        </p:txBody>
      </p:sp>
    </p:spTree>
    <p:extLst>
      <p:ext uri="{BB962C8B-B14F-4D97-AF65-F5344CB8AC3E}">
        <p14:creationId xmlns:p14="http://schemas.microsoft.com/office/powerpoint/2010/main" val="316159171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7"/>
          <p:cNvSpPr txBox="1">
            <a:spLocks noChangeArrowheads="1"/>
          </p:cNvSpPr>
          <p:nvPr/>
        </p:nvSpPr>
        <p:spPr bwMode="auto">
          <a:xfrm>
            <a:off x="8172450" y="2565400"/>
            <a:ext cx="827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pPr>
            <a:r>
              <a:rPr lang="en-US" sz="2000" smtClean="0">
                <a:solidFill>
                  <a:srgbClr val="FFFFFF"/>
                </a:solidFill>
              </a:rPr>
              <a:t>Paros</a:t>
            </a:r>
            <a:endParaRPr lang="el-GR" sz="2000" smtClean="0">
              <a:solidFill>
                <a:srgbClr val="FFFFFF"/>
              </a:solidFill>
            </a:endParaRPr>
          </a:p>
        </p:txBody>
      </p:sp>
      <p:sp>
        <p:nvSpPr>
          <p:cNvPr id="12291" name="TextBox 8"/>
          <p:cNvSpPr txBox="1">
            <a:spLocks noChangeArrowheads="1"/>
          </p:cNvSpPr>
          <p:nvPr/>
        </p:nvSpPr>
        <p:spPr bwMode="auto">
          <a:xfrm>
            <a:off x="5508625" y="2565400"/>
            <a:ext cx="935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pPr>
            <a:r>
              <a:rPr lang="en-US" sz="2000" smtClean="0">
                <a:solidFill>
                  <a:srgbClr val="FFFFFF"/>
                </a:solidFill>
              </a:rPr>
              <a:t>Naxos</a:t>
            </a:r>
            <a:endParaRPr lang="el-GR" sz="2000" smtClean="0">
              <a:solidFill>
                <a:srgbClr val="FFFFFF"/>
              </a:solidFill>
            </a:endParaRPr>
          </a:p>
        </p:txBody>
      </p:sp>
      <p:sp>
        <p:nvSpPr>
          <p:cNvPr id="12292" name="Rectangle 1"/>
          <p:cNvSpPr>
            <a:spLocks noChangeArrowheads="1"/>
          </p:cNvSpPr>
          <p:nvPr/>
        </p:nvSpPr>
        <p:spPr bwMode="auto">
          <a:xfrm>
            <a:off x="30163" y="2133600"/>
            <a:ext cx="3851275"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l-GR" sz="2300" dirty="0" smtClean="0">
                <a:solidFill>
                  <a:srgbClr val="333399"/>
                </a:solidFill>
                <a:latin typeface="Times" charset="0"/>
                <a:ea typeface="ＭＳ Ｐゴシック" charset="0"/>
              </a:rPr>
              <a:t>Οι εγκοπές κυματικής διάβρωσης σχηματίζονται λόγω της μηχανικής απόξεσης  από την άμμο και τις κροκάλες που κινούνται συνεχώς στην ζώνη κυματαγωγής. </a:t>
            </a:r>
            <a:endParaRPr lang="en-US" sz="2300" dirty="0" smtClean="0">
              <a:solidFill>
                <a:srgbClr val="333399"/>
              </a:solidFill>
              <a:latin typeface="Times" charset="0"/>
              <a:ea typeface="ＭＳ Ｐゴシック" charset="0"/>
            </a:endParaRPr>
          </a:p>
        </p:txBody>
      </p:sp>
      <p:pic>
        <p:nvPicPr>
          <p:cNvPr id="12293" name="Εικόνα 3" descr="Φωτογραφία εγκοπής κυματικής διάβρωσης"/>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2484"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
          <p:cNvSpPr>
            <a:spLocks noGrp="1" noChangeArrowheads="1"/>
          </p:cNvSpPr>
          <p:nvPr>
            <p:ph type="title"/>
          </p:nvPr>
        </p:nvSpPr>
        <p:spPr>
          <a:xfrm>
            <a:off x="-15875" y="230535"/>
            <a:ext cx="3990975" cy="1038225"/>
          </a:xfrm>
        </p:spPr>
        <p:txBody>
          <a:bodyPr/>
          <a:lstStyle/>
          <a:p>
            <a:pPr eaLnBrk="1" hangingPunct="1"/>
            <a:r>
              <a:rPr lang="el-GR" sz="2400" b="1" dirty="0">
                <a:solidFill>
                  <a:srgbClr val="000099"/>
                </a:solidFill>
                <a:effectLst>
                  <a:outerShdw blurRad="38100" dist="38100" dir="2700000" algn="tl">
                    <a:srgbClr val="DDDDDD"/>
                  </a:outerShdw>
                </a:effectLst>
                <a:latin typeface="Verdana" charset="0"/>
              </a:rPr>
              <a:t>Άλλα είδη θαλάσσιων εγκοπών</a:t>
            </a:r>
            <a:r>
              <a:rPr lang="fr-FR" sz="2400" b="1" dirty="0">
                <a:solidFill>
                  <a:srgbClr val="000099"/>
                </a:solidFill>
                <a:effectLst>
                  <a:outerShdw blurRad="38100" dist="38100" dir="2700000" algn="tl">
                    <a:srgbClr val="DDDDDD"/>
                  </a:outerShdw>
                </a:effectLst>
                <a:latin typeface="Verdana" charset="0"/>
              </a:rPr>
              <a:t/>
            </a:r>
            <a:br>
              <a:rPr lang="fr-FR" sz="2400" b="1" dirty="0">
                <a:solidFill>
                  <a:srgbClr val="000099"/>
                </a:solidFill>
                <a:effectLst>
                  <a:outerShdw blurRad="38100" dist="38100" dir="2700000" algn="tl">
                    <a:srgbClr val="DDDDDD"/>
                  </a:outerShdw>
                </a:effectLst>
                <a:latin typeface="Verdana" charset="0"/>
              </a:rPr>
            </a:br>
            <a:r>
              <a:rPr lang="el-GR" sz="2400" b="1" i="1" dirty="0">
                <a:solidFill>
                  <a:srgbClr val="000099"/>
                </a:solidFill>
                <a:effectLst>
                  <a:outerShdw blurRad="38100" dist="38100" dir="2700000" algn="tl">
                    <a:srgbClr val="DDDDDD"/>
                  </a:outerShdw>
                </a:effectLst>
                <a:latin typeface="Verdana" charset="0"/>
              </a:rPr>
              <a:t>Εγκοπές κυματικής διάβρωσης</a:t>
            </a:r>
            <a:endParaRPr lang="en-US" sz="2400" b="1" i="1" dirty="0">
              <a:solidFill>
                <a:srgbClr val="000099"/>
              </a:solidFill>
              <a:effectLst>
                <a:outerShdw blurRad="38100" dist="38100" dir="2700000" algn="tl">
                  <a:srgbClr val="DDDDDD"/>
                </a:outerShdw>
              </a:effectLst>
              <a:latin typeface="Verdana" charset="0"/>
            </a:endParaRPr>
          </a:p>
        </p:txBody>
      </p:sp>
    </p:spTree>
    <p:extLst>
      <p:ext uri="{BB962C8B-B14F-4D97-AF65-F5344CB8AC3E}">
        <p14:creationId xmlns:p14="http://schemas.microsoft.com/office/powerpoint/2010/main" val="99547475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a:latin typeface="Times" charset="0"/>
            </a:endParaRPr>
          </a:p>
        </p:txBody>
      </p:sp>
      <p:sp>
        <p:nvSpPr>
          <p:cNvPr id="13315" name="Content Placeholder 2"/>
          <p:cNvSpPr>
            <a:spLocks noGrp="1"/>
          </p:cNvSpPr>
          <p:nvPr>
            <p:ph idx="1"/>
          </p:nvPr>
        </p:nvSpPr>
        <p:spPr/>
        <p:txBody>
          <a:bodyPr/>
          <a:lstStyle/>
          <a:p>
            <a:endParaRPr lang="en-US">
              <a:latin typeface="Times" charset="0"/>
            </a:endParaRPr>
          </a:p>
        </p:txBody>
      </p:sp>
      <p:pic>
        <p:nvPicPr>
          <p:cNvPr id="13316" name="Picture 2" descr="Φωτογραφία θαλάσσιας εγκοπής, Κέρκυρ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31"/>
            <a:ext cx="9144000" cy="685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785813" y="0"/>
            <a:ext cx="7772400" cy="714375"/>
          </a:xfrm>
          <a:prstGeom prst="rect">
            <a:avLst/>
          </a:prstGeom>
          <a:noFill/>
          <a:ln>
            <a:noFill/>
          </a:ln>
          <a:extLst/>
        </p:spPr>
        <p:txBody>
          <a:bodyPr anchor="ct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fontAlgn="base">
              <a:spcBef>
                <a:spcPct val="0"/>
              </a:spcBef>
              <a:spcAft>
                <a:spcPct val="0"/>
              </a:spcAft>
            </a:pPr>
            <a:r>
              <a:rPr lang="el-GR" dirty="0" smtClean="0">
                <a:solidFill>
                  <a:srgbClr val="000090"/>
                </a:solidFill>
                <a:effectLst>
                  <a:outerShdw blurRad="38100" dist="38100" dir="2700000" algn="tl">
                    <a:srgbClr val="DDDDDD"/>
                  </a:outerShdw>
                </a:effectLst>
                <a:latin typeface="Verdana" charset="0"/>
              </a:rPr>
              <a:t>Άλλα είδη θαλάσσιων εγκοπών</a:t>
            </a:r>
            <a:endParaRPr lang="en-US" dirty="0" smtClean="0">
              <a:solidFill>
                <a:srgbClr val="000090"/>
              </a:solidFill>
              <a:effectLst>
                <a:outerShdw blurRad="38100" dist="38100" dir="2700000" algn="tl">
                  <a:srgbClr val="DDDDDD"/>
                </a:outerShdw>
              </a:effectLst>
              <a:latin typeface="Verdana" charset="0"/>
            </a:endParaRPr>
          </a:p>
        </p:txBody>
      </p:sp>
      <p:sp>
        <p:nvSpPr>
          <p:cNvPr id="13318" name="Rectangle 1"/>
          <p:cNvSpPr>
            <a:spLocks noChangeArrowheads="1"/>
          </p:cNvSpPr>
          <p:nvPr/>
        </p:nvSpPr>
        <p:spPr bwMode="auto">
          <a:xfrm>
            <a:off x="104775" y="4868863"/>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l-GR" sz="2400" dirty="0" smtClean="0">
                <a:solidFill>
                  <a:srgbClr val="000090"/>
                </a:solidFill>
                <a:latin typeface="Times" charset="0"/>
                <a:ea typeface="ＭＳ Ｐゴシック" charset="0"/>
              </a:rPr>
              <a:t>Η θέση τους ποικίλει.</a:t>
            </a:r>
            <a:endParaRPr lang="en-US" sz="2400" dirty="0" smtClean="0">
              <a:solidFill>
                <a:srgbClr val="000090"/>
              </a:solidFill>
              <a:latin typeface="Times" charset="0"/>
              <a:ea typeface="ＭＳ Ｐゴシック" charset="0"/>
            </a:endParaRPr>
          </a:p>
        </p:txBody>
      </p:sp>
    </p:spTree>
    <p:extLst>
      <p:ext uri="{BB962C8B-B14F-4D97-AF65-F5344CB8AC3E}">
        <p14:creationId xmlns:p14="http://schemas.microsoft.com/office/powerpoint/2010/main" val="8057878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a:latin typeface="Times" charset="0"/>
            </a:endParaRPr>
          </a:p>
        </p:txBody>
      </p:sp>
      <p:sp>
        <p:nvSpPr>
          <p:cNvPr id="14339" name="Content Placeholder 2"/>
          <p:cNvSpPr>
            <a:spLocks noGrp="1"/>
          </p:cNvSpPr>
          <p:nvPr>
            <p:ph idx="1"/>
          </p:nvPr>
        </p:nvSpPr>
        <p:spPr/>
        <p:txBody>
          <a:bodyPr/>
          <a:lstStyle/>
          <a:p>
            <a:endParaRPr lang="en-US">
              <a:latin typeface="Times" charset="0"/>
            </a:endParaRPr>
          </a:p>
        </p:txBody>
      </p:sp>
      <p:pic>
        <p:nvPicPr>
          <p:cNvPr id="14340" name="Picture 2" descr="Φωτογραφία θαλάσσιας εγκοπής, Κέρκυρ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785813" y="0"/>
            <a:ext cx="7772400" cy="714375"/>
          </a:xfrm>
          <a:prstGeom prst="rect">
            <a:avLst/>
          </a:prstGeom>
          <a:noFill/>
          <a:ln>
            <a:noFill/>
          </a:ln>
          <a:extLst/>
        </p:spPr>
        <p:txBody>
          <a:bodyPr anchor="ct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fontAlgn="base">
              <a:spcBef>
                <a:spcPct val="0"/>
              </a:spcBef>
              <a:spcAft>
                <a:spcPct val="0"/>
              </a:spcAft>
            </a:pPr>
            <a:r>
              <a:rPr lang="el-GR" smtClean="0">
                <a:solidFill>
                  <a:srgbClr val="FFFFFF"/>
                </a:solidFill>
                <a:effectLst>
                  <a:outerShdw blurRad="38100" dist="38100" dir="2700000" algn="tl">
                    <a:srgbClr val="DDDDDD"/>
                  </a:outerShdw>
                </a:effectLst>
                <a:latin typeface="Verdana" charset="0"/>
              </a:rPr>
              <a:t>Άλλα είδη θαλάσσιων εγκοπών</a:t>
            </a:r>
            <a:endParaRPr lang="en-US" smtClean="0">
              <a:solidFill>
                <a:srgbClr val="FFFFFF"/>
              </a:solidFill>
              <a:effectLst>
                <a:outerShdw blurRad="38100" dist="38100" dir="2700000" algn="tl">
                  <a:srgbClr val="DDDDDD"/>
                </a:outerShdw>
              </a:effectLst>
              <a:latin typeface="Verdana" charset="0"/>
            </a:endParaRPr>
          </a:p>
        </p:txBody>
      </p:sp>
      <p:sp>
        <p:nvSpPr>
          <p:cNvPr id="14342" name="Rectangle 5"/>
          <p:cNvSpPr>
            <a:spLocks noChangeArrowheads="1"/>
          </p:cNvSpPr>
          <p:nvPr/>
        </p:nvSpPr>
        <p:spPr bwMode="auto">
          <a:xfrm>
            <a:off x="0" y="2420938"/>
            <a:ext cx="457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l-GR" sz="2400" dirty="0">
                <a:solidFill>
                  <a:srgbClr val="FFFFFF"/>
                </a:solidFill>
                <a:latin typeface="Times" charset="0"/>
                <a:ea typeface="ＭＳ Ｐゴシック" charset="0"/>
              </a:rPr>
              <a:t>Σ</a:t>
            </a:r>
            <a:r>
              <a:rPr lang="el-GR" sz="2400" dirty="0" smtClean="0">
                <a:solidFill>
                  <a:srgbClr val="FFFFFF"/>
                </a:solidFill>
                <a:latin typeface="Times" charset="0"/>
                <a:ea typeface="ＭＳ Ｐゴシック" charset="0"/>
              </a:rPr>
              <a:t>υνήθως σχηματίζονται ανάμεσα στην υποπαλιρροιακή ζώνη (έως -1</a:t>
            </a:r>
            <a:r>
              <a:rPr lang="en-US" sz="2400" dirty="0" smtClean="0">
                <a:solidFill>
                  <a:srgbClr val="FFFFFF"/>
                </a:solidFill>
                <a:latin typeface="Times" charset="0"/>
                <a:ea typeface="ＭＳ Ｐゴシック" charset="0"/>
              </a:rPr>
              <a:t>0 m)</a:t>
            </a:r>
            <a:r>
              <a:rPr lang="el-GR" sz="2400" dirty="0" smtClean="0">
                <a:solidFill>
                  <a:srgbClr val="FFFFFF"/>
                </a:solidFill>
                <a:latin typeface="Times" charset="0"/>
                <a:ea typeface="ＭＳ Ｐゴシック" charset="0"/>
              </a:rPr>
              <a:t> και την πλήμμη. </a:t>
            </a:r>
            <a:endParaRPr lang="en-US" sz="2400" dirty="0" smtClean="0">
              <a:solidFill>
                <a:srgbClr val="FFFFFF"/>
              </a:solidFill>
              <a:latin typeface="Times" charset="0"/>
              <a:ea typeface="ＭＳ Ｐゴシック" charset="0"/>
            </a:endParaRPr>
          </a:p>
        </p:txBody>
      </p:sp>
    </p:spTree>
    <p:extLst>
      <p:ext uri="{BB962C8B-B14F-4D97-AF65-F5344CB8AC3E}">
        <p14:creationId xmlns:p14="http://schemas.microsoft.com/office/powerpoint/2010/main" val="206502819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en-US">
              <a:latin typeface="Times" charset="0"/>
            </a:endParaRPr>
          </a:p>
        </p:txBody>
      </p:sp>
      <p:sp>
        <p:nvSpPr>
          <p:cNvPr id="15363" name="Content Placeholder 2"/>
          <p:cNvSpPr>
            <a:spLocks noGrp="1"/>
          </p:cNvSpPr>
          <p:nvPr>
            <p:ph idx="1"/>
          </p:nvPr>
        </p:nvSpPr>
        <p:spPr/>
        <p:txBody>
          <a:bodyPr/>
          <a:lstStyle/>
          <a:p>
            <a:endParaRPr lang="en-US">
              <a:latin typeface="Times" charset="0"/>
            </a:endParaRPr>
          </a:p>
        </p:txBody>
      </p:sp>
      <p:pic>
        <p:nvPicPr>
          <p:cNvPr id="15364" name="Picture 2" descr="Φωτογραφία θαλάσσιας εγκοπής, Κέρκυρ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785813" y="0"/>
            <a:ext cx="7772400" cy="714375"/>
          </a:xfrm>
          <a:prstGeom prst="rect">
            <a:avLst/>
          </a:prstGeom>
          <a:noFill/>
          <a:ln>
            <a:noFill/>
          </a:ln>
          <a:extLst/>
        </p:spPr>
        <p:txBody>
          <a:bodyPr anchor="ct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fontAlgn="base">
              <a:spcBef>
                <a:spcPct val="0"/>
              </a:spcBef>
              <a:spcAft>
                <a:spcPct val="0"/>
              </a:spcAft>
            </a:pPr>
            <a:r>
              <a:rPr lang="el-GR" dirty="0">
                <a:solidFill>
                  <a:srgbClr val="000099"/>
                </a:solidFill>
                <a:effectLst>
                  <a:outerShdw blurRad="38100" dist="38100" dir="2700000" algn="tl">
                    <a:srgbClr val="DDDDDD"/>
                  </a:outerShdw>
                </a:effectLst>
                <a:latin typeface="Verdana" charset="0"/>
              </a:rPr>
              <a:t>Άλλα είδη θαλάσσιων εγκο</a:t>
            </a:r>
            <a:r>
              <a:rPr lang="el-GR" dirty="0">
                <a:solidFill>
                  <a:srgbClr val="000090"/>
                </a:solidFill>
                <a:effectLst>
                  <a:outerShdw blurRad="38100" dist="38100" dir="2700000" algn="tl">
                    <a:srgbClr val="DDDDDD"/>
                  </a:outerShdw>
                </a:effectLst>
                <a:latin typeface="Verdana" charset="0"/>
              </a:rPr>
              <a:t>π</a:t>
            </a:r>
            <a:r>
              <a:rPr lang="el-GR" dirty="0">
                <a:solidFill>
                  <a:srgbClr val="000099"/>
                </a:solidFill>
                <a:effectLst>
                  <a:outerShdw blurRad="38100" dist="38100" dir="2700000" algn="tl">
                    <a:srgbClr val="DDDDDD"/>
                  </a:outerShdw>
                </a:effectLst>
                <a:latin typeface="Verdana" charset="0"/>
              </a:rPr>
              <a:t>ών</a:t>
            </a:r>
            <a:endParaRPr lang="en-US" dirty="0" smtClean="0">
              <a:solidFill>
                <a:srgbClr val="FFFFFF"/>
              </a:solidFill>
              <a:effectLst>
                <a:outerShdw blurRad="38100" dist="38100" dir="2700000" algn="tl">
                  <a:srgbClr val="DDDDDD"/>
                </a:outerShdw>
              </a:effectLst>
              <a:latin typeface="Verdana" charset="0"/>
            </a:endParaRPr>
          </a:p>
        </p:txBody>
      </p:sp>
      <p:sp>
        <p:nvSpPr>
          <p:cNvPr id="15366" name="Rectangle 1"/>
          <p:cNvSpPr>
            <a:spLocks noChangeArrowheads="1"/>
          </p:cNvSpPr>
          <p:nvPr/>
        </p:nvSpPr>
        <p:spPr bwMode="auto">
          <a:xfrm>
            <a:off x="72008" y="4869160"/>
            <a:ext cx="457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l-GR" sz="2400" dirty="0" smtClean="0">
                <a:solidFill>
                  <a:srgbClr val="FFFFFF"/>
                </a:solidFill>
                <a:latin typeface="Times" charset="0"/>
                <a:ea typeface="ＭＳ Ｐゴシック" charset="0"/>
              </a:rPr>
              <a:t>Η θέση τους δεν σχετίζεται με το τοπικό παλιρροιακό εύρος και, επομένως, δεν χρησιμοποιούνται ως δείκτες θαλάσσιας στάθμης.</a:t>
            </a:r>
            <a:endParaRPr lang="en-US" sz="2400" dirty="0" smtClean="0">
              <a:solidFill>
                <a:srgbClr val="FFFFFF"/>
              </a:solidFill>
              <a:latin typeface="Times" charset="0"/>
              <a:ea typeface="ＭＳ Ｐゴシック" charset="0"/>
            </a:endParaRPr>
          </a:p>
        </p:txBody>
      </p:sp>
    </p:spTree>
    <p:extLst>
      <p:ext uri="{BB962C8B-B14F-4D97-AF65-F5344CB8AC3E}">
        <p14:creationId xmlns:p14="http://schemas.microsoft.com/office/powerpoint/2010/main" val="364155315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7"/>
          <p:cNvSpPr txBox="1">
            <a:spLocks noChangeArrowheads="1"/>
          </p:cNvSpPr>
          <p:nvPr/>
        </p:nvSpPr>
        <p:spPr bwMode="auto">
          <a:xfrm>
            <a:off x="8172450" y="2565400"/>
            <a:ext cx="827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pPr>
            <a:r>
              <a:rPr lang="en-US" sz="2000" smtClean="0">
                <a:solidFill>
                  <a:srgbClr val="FFFFFF"/>
                </a:solidFill>
              </a:rPr>
              <a:t>Paros</a:t>
            </a:r>
            <a:endParaRPr lang="el-GR" sz="2000" smtClean="0">
              <a:solidFill>
                <a:srgbClr val="FFFFFF"/>
              </a:solidFill>
            </a:endParaRPr>
          </a:p>
        </p:txBody>
      </p:sp>
      <p:pic>
        <p:nvPicPr>
          <p:cNvPr id="16387" name="Picture 1" descr="Φωτογραφία μεσοπαλιρροιακής εγκοπής"/>
          <p:cNvPicPr>
            <a:picLocks noChangeAspect="1"/>
          </p:cNvPicPr>
          <p:nvPr/>
        </p:nvPicPr>
        <p:blipFill>
          <a:blip r:embed="rId2">
            <a:extLst>
              <a:ext uri="{28A0092B-C50C-407E-A947-70E740481C1C}">
                <a14:useLocalDpi xmlns:a14="http://schemas.microsoft.com/office/drawing/2010/main" val="0"/>
              </a:ext>
            </a:extLst>
          </a:blip>
          <a:srcRect l="5409" r="196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Ορθογώνιο 2"/>
          <p:cNvSpPr>
            <a:spLocks noChangeArrowheads="1"/>
          </p:cNvSpPr>
          <p:nvPr/>
        </p:nvSpPr>
        <p:spPr bwMode="auto">
          <a:xfrm>
            <a:off x="72007" y="1268413"/>
            <a:ext cx="4572001"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l-GR" sz="2400" dirty="0" smtClean="0">
                <a:solidFill>
                  <a:srgbClr val="FFFFFF"/>
                </a:solidFill>
                <a:latin typeface="Times" charset="0"/>
                <a:ea typeface="ＭＳ Ｐゴシック" charset="0"/>
              </a:rPr>
              <a:t>Από τις μεσοπαλιρροιακές εγκοπές, οι πιο ακριβείς δείκτες μεταβολών θαλάσσιας στάθμης είναι οι παλιρροιακές εγκοπές, οι οποίες έχουν υποσκαφεί σε ανθρακικούς κρημνούς, ιδιαίτερα σε μικροπαλιρροιακές περιοχές. </a:t>
            </a:r>
          </a:p>
        </p:txBody>
      </p:sp>
      <p:sp>
        <p:nvSpPr>
          <p:cNvPr id="22" name="Rectangle 2"/>
          <p:cNvSpPr>
            <a:spLocks noGrp="1" noChangeArrowheads="1"/>
          </p:cNvSpPr>
          <p:nvPr>
            <p:ph type="title"/>
          </p:nvPr>
        </p:nvSpPr>
        <p:spPr>
          <a:xfrm>
            <a:off x="785813" y="193675"/>
            <a:ext cx="7772400" cy="714375"/>
          </a:xfrm>
        </p:spPr>
        <p:txBody>
          <a:bodyPr/>
          <a:lstStyle/>
          <a:p>
            <a:pPr eaLnBrk="1" hangingPunct="1"/>
            <a:r>
              <a:rPr lang="el-GR" sz="2400" b="1" dirty="0">
                <a:solidFill>
                  <a:schemeClr val="bg1"/>
                </a:solidFill>
                <a:effectLst>
                  <a:outerShdw blurRad="38100" dist="38100" dir="2700000" algn="tl">
                    <a:srgbClr val="DDDDDD"/>
                  </a:outerShdw>
                </a:effectLst>
                <a:latin typeface="Verdana" charset="0"/>
              </a:rPr>
              <a:t>Άλλα είδη θαλάσσιων εγκοπών</a:t>
            </a:r>
            <a:r>
              <a:rPr lang="fr-FR" sz="2400" b="1" dirty="0">
                <a:solidFill>
                  <a:schemeClr val="bg1"/>
                </a:solidFill>
                <a:effectLst>
                  <a:outerShdw blurRad="38100" dist="38100" dir="2700000" algn="tl">
                    <a:srgbClr val="DDDDDD"/>
                  </a:outerShdw>
                </a:effectLst>
                <a:latin typeface="Verdana" charset="0"/>
              </a:rPr>
              <a:t/>
            </a:r>
            <a:br>
              <a:rPr lang="fr-FR" sz="2400" b="1" dirty="0">
                <a:solidFill>
                  <a:schemeClr val="bg1"/>
                </a:solidFill>
                <a:effectLst>
                  <a:outerShdw blurRad="38100" dist="38100" dir="2700000" algn="tl">
                    <a:srgbClr val="DDDDDD"/>
                  </a:outerShdw>
                </a:effectLst>
                <a:latin typeface="Verdana" charset="0"/>
              </a:rPr>
            </a:br>
            <a:r>
              <a:rPr lang="el-GR" sz="2400" b="1" dirty="0">
                <a:solidFill>
                  <a:schemeClr val="bg1"/>
                </a:solidFill>
                <a:effectLst>
                  <a:outerShdw blurRad="38100" dist="38100" dir="2700000" algn="tl">
                    <a:srgbClr val="DDDDDD"/>
                  </a:outerShdw>
                </a:effectLst>
                <a:latin typeface="Verdana" charset="0"/>
              </a:rPr>
              <a:t>Μεσοπαλιρροιακές εγκοπές</a:t>
            </a:r>
            <a:endParaRPr lang="en-US" sz="2400" b="1" dirty="0">
              <a:solidFill>
                <a:srgbClr val="000099"/>
              </a:solidFill>
              <a:effectLst>
                <a:outerShdw blurRad="38100" dist="38100" dir="2700000" algn="tl">
                  <a:srgbClr val="DDDDDD"/>
                </a:outerShdw>
              </a:effectLst>
              <a:latin typeface="Verdana" charset="0"/>
            </a:endParaRPr>
          </a:p>
        </p:txBody>
      </p:sp>
    </p:spTree>
    <p:extLst>
      <p:ext uri="{BB962C8B-B14F-4D97-AF65-F5344CB8AC3E}">
        <p14:creationId xmlns:p14="http://schemas.microsoft.com/office/powerpoint/2010/main" val="245600221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24" descr="Φωτογραφία κατακόρυφης μετακίνησης, Βόρειος Κορινθιακός Κόλπος, Περαχώρα"/>
          <p:cNvPicPr>
            <a:picLocks noChangeAspect="1" noChangeArrowheads="1"/>
          </p:cNvPicPr>
          <p:nvPr/>
        </p:nvPicPr>
        <p:blipFill>
          <a:blip r:embed="rId2">
            <a:extLst>
              <a:ext uri="{28A0092B-C50C-407E-A947-70E740481C1C}">
                <a14:useLocalDpi xmlns:a14="http://schemas.microsoft.com/office/drawing/2010/main" val="0"/>
              </a:ext>
            </a:extLst>
          </a:blip>
          <a:srcRect t="6541" b="26257"/>
          <a:stretch>
            <a:fillRect/>
          </a:stretch>
        </p:blipFill>
        <p:spPr bwMode="auto">
          <a:xfrm>
            <a:off x="0" y="0"/>
            <a:ext cx="6424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1029"/>
          <p:cNvSpPr txBox="1">
            <a:spLocks noChangeArrowheads="1"/>
          </p:cNvSpPr>
          <p:nvPr/>
        </p:nvSpPr>
        <p:spPr bwMode="auto">
          <a:xfrm>
            <a:off x="2483768" y="6381328"/>
            <a:ext cx="6624637" cy="430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pPr>
            <a:r>
              <a:rPr lang="el-GR" sz="2200" b="0" dirty="0" smtClean="0">
                <a:solidFill>
                  <a:srgbClr val="333399"/>
                </a:solidFill>
              </a:rPr>
              <a:t>Κατακόρυφη μετακίνηση (ανυψωμένη ακτογραμμή)</a:t>
            </a:r>
            <a:endParaRPr lang="fr-FR" sz="2200" b="0" dirty="0" smtClean="0">
              <a:solidFill>
                <a:srgbClr val="333399"/>
              </a:solidFill>
            </a:endParaRPr>
          </a:p>
        </p:txBody>
      </p:sp>
      <p:sp>
        <p:nvSpPr>
          <p:cNvPr id="17412" name="Right Arrow 12"/>
          <p:cNvSpPr>
            <a:spLocks noChangeArrowheads="1"/>
          </p:cNvSpPr>
          <p:nvPr/>
        </p:nvSpPr>
        <p:spPr bwMode="auto">
          <a:xfrm rot="10800000">
            <a:off x="3286125" y="6000750"/>
            <a:ext cx="928688" cy="357188"/>
          </a:xfrm>
          <a:prstGeom prst="rightArrow">
            <a:avLst>
              <a:gd name="adj1" fmla="val 50000"/>
              <a:gd name="adj2" fmla="val 50002"/>
            </a:avLst>
          </a:prstGeom>
          <a:solidFill>
            <a:schemeClr val="accent1"/>
          </a:solidFill>
          <a:ln w="9525">
            <a:solidFill>
              <a:schemeClr val="tx1"/>
            </a:solidFill>
            <a:round/>
            <a:headEnd/>
            <a:tailEnd/>
          </a:ln>
        </p:spPr>
        <p:txBody>
          <a:bodyPr/>
          <a:lstStyle/>
          <a:p>
            <a:pPr eaLnBrk="0" fontAlgn="base" hangingPunct="0">
              <a:spcBef>
                <a:spcPct val="0"/>
              </a:spcBef>
              <a:spcAft>
                <a:spcPct val="0"/>
              </a:spcAft>
            </a:pPr>
            <a:endParaRPr lang="el-GR" sz="2400" b="1" smtClean="0">
              <a:solidFill>
                <a:srgbClr val="000000"/>
              </a:solidFill>
              <a:latin typeface="Times" charset="0"/>
              <a:ea typeface="ＭＳ Ｐゴシック" charset="0"/>
            </a:endParaRPr>
          </a:p>
        </p:txBody>
      </p:sp>
      <p:sp>
        <p:nvSpPr>
          <p:cNvPr id="101383" name="Text Box 1031"/>
          <p:cNvSpPr txBox="1">
            <a:spLocks noChangeArrowheads="1"/>
          </p:cNvSpPr>
          <p:nvPr/>
        </p:nvSpPr>
        <p:spPr bwMode="auto">
          <a:xfrm>
            <a:off x="4429125" y="5919365"/>
            <a:ext cx="4714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pPr>
            <a:r>
              <a:rPr lang="el-GR" b="0" dirty="0" smtClean="0">
                <a:solidFill>
                  <a:srgbClr val="333399"/>
                </a:solidFill>
              </a:rPr>
              <a:t>Σημερινή στάθμη θάλασσας</a:t>
            </a:r>
            <a:endParaRPr lang="fr-FR" b="0" dirty="0" smtClean="0">
              <a:solidFill>
                <a:srgbClr val="333399"/>
              </a:solidFill>
            </a:endParaRPr>
          </a:p>
        </p:txBody>
      </p:sp>
      <p:sp>
        <p:nvSpPr>
          <p:cNvPr id="101382" name="Text Box 1030"/>
          <p:cNvSpPr txBox="1">
            <a:spLocks noChangeArrowheads="1"/>
          </p:cNvSpPr>
          <p:nvPr/>
        </p:nvSpPr>
        <p:spPr bwMode="auto">
          <a:xfrm>
            <a:off x="4429125" y="5343301"/>
            <a:ext cx="4714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pPr>
            <a:r>
              <a:rPr lang="el-GR" b="0" dirty="0" smtClean="0">
                <a:solidFill>
                  <a:srgbClr val="333399"/>
                </a:solidFill>
              </a:rPr>
              <a:t>Παλαιότερη</a:t>
            </a:r>
            <a:r>
              <a:rPr lang="el-GR" sz="2000" b="0" dirty="0" smtClean="0">
                <a:solidFill>
                  <a:srgbClr val="000000"/>
                </a:solidFill>
              </a:rPr>
              <a:t> </a:t>
            </a:r>
            <a:r>
              <a:rPr lang="el-GR" b="0" dirty="0" smtClean="0">
                <a:solidFill>
                  <a:srgbClr val="333399"/>
                </a:solidFill>
              </a:rPr>
              <a:t>στάθμη</a:t>
            </a:r>
            <a:r>
              <a:rPr lang="el-GR" sz="2000" b="0" dirty="0" smtClean="0">
                <a:solidFill>
                  <a:srgbClr val="000000"/>
                </a:solidFill>
              </a:rPr>
              <a:t> </a:t>
            </a:r>
            <a:r>
              <a:rPr lang="el-GR" b="0" dirty="0" smtClean="0">
                <a:solidFill>
                  <a:srgbClr val="333399"/>
                </a:solidFill>
              </a:rPr>
              <a:t>θάλασσας</a:t>
            </a:r>
            <a:endParaRPr lang="fr-FR" b="0" dirty="0" smtClean="0">
              <a:solidFill>
                <a:srgbClr val="333399"/>
              </a:solidFill>
            </a:endParaRPr>
          </a:p>
        </p:txBody>
      </p:sp>
      <p:sp>
        <p:nvSpPr>
          <p:cNvPr id="17415" name="Right Arrow 13"/>
          <p:cNvSpPr>
            <a:spLocks noChangeArrowheads="1"/>
          </p:cNvSpPr>
          <p:nvPr/>
        </p:nvSpPr>
        <p:spPr bwMode="auto">
          <a:xfrm rot="10800000">
            <a:off x="3357563" y="5429250"/>
            <a:ext cx="928687" cy="357188"/>
          </a:xfrm>
          <a:prstGeom prst="rightArrow">
            <a:avLst>
              <a:gd name="adj1" fmla="val 50000"/>
              <a:gd name="adj2" fmla="val 50002"/>
            </a:avLst>
          </a:prstGeom>
          <a:solidFill>
            <a:schemeClr val="accent1"/>
          </a:solidFill>
          <a:ln w="9525">
            <a:solidFill>
              <a:schemeClr val="tx1"/>
            </a:solidFill>
            <a:round/>
            <a:headEnd/>
            <a:tailEnd/>
          </a:ln>
        </p:spPr>
        <p:txBody>
          <a:bodyPr/>
          <a:lstStyle/>
          <a:p>
            <a:pPr eaLnBrk="0" fontAlgn="base" hangingPunct="0">
              <a:spcBef>
                <a:spcPct val="0"/>
              </a:spcBef>
              <a:spcAft>
                <a:spcPct val="0"/>
              </a:spcAft>
            </a:pPr>
            <a:endParaRPr lang="el-GR" sz="2400" b="1"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24160146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1382">
                                            <p:txEl>
                                              <p:pRg st="0" end="0"/>
                                            </p:txEl>
                                          </p:spTgt>
                                        </p:tgtEl>
                                        <p:attrNameLst>
                                          <p:attrName>style.visibility</p:attrName>
                                        </p:attrNameLst>
                                      </p:cBhvr>
                                      <p:to>
                                        <p:strVal val="visible"/>
                                      </p:to>
                                    </p:set>
                                    <p:anim calcmode="lin" valueType="num">
                                      <p:cBhvr additive="base">
                                        <p:cTn id="7" dur="500" fill="hold"/>
                                        <p:tgtEl>
                                          <p:spTgt spid="1013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138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1383">
                                            <p:txEl>
                                              <p:pRg st="0" end="0"/>
                                            </p:txEl>
                                          </p:spTgt>
                                        </p:tgtEl>
                                        <p:attrNameLst>
                                          <p:attrName>style.visibility</p:attrName>
                                        </p:attrNameLst>
                                      </p:cBhvr>
                                      <p:to>
                                        <p:strVal val="visible"/>
                                      </p:to>
                                    </p:set>
                                    <p:anim calcmode="lin" valueType="num">
                                      <p:cBhvr additive="base">
                                        <p:cTn id="11" dur="500" fill="hold"/>
                                        <p:tgtEl>
                                          <p:spTgt spid="10138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138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3" grpId="0" build="p" autoUpdateAnimBg="0"/>
      <p:bldP spid="101382"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p:txBody>
          <a:bodyPr/>
          <a:lstStyle/>
          <a:p>
            <a:pPr eaLnBrk="1" hangingPunct="1"/>
            <a:endParaRPr lang="en-US">
              <a:latin typeface="Times" charset="0"/>
            </a:endParaRPr>
          </a:p>
        </p:txBody>
      </p:sp>
      <p:sp>
        <p:nvSpPr>
          <p:cNvPr id="18435" name="Rectangle 1027"/>
          <p:cNvSpPr>
            <a:spLocks noGrp="1" noChangeArrowheads="1"/>
          </p:cNvSpPr>
          <p:nvPr>
            <p:ph type="body" idx="1"/>
          </p:nvPr>
        </p:nvSpPr>
        <p:spPr/>
        <p:txBody>
          <a:bodyPr/>
          <a:lstStyle/>
          <a:p>
            <a:pPr eaLnBrk="1" hangingPunct="1"/>
            <a:endParaRPr lang="en-US">
              <a:latin typeface="Times" charset="0"/>
            </a:endParaRPr>
          </a:p>
        </p:txBody>
      </p:sp>
      <p:pic>
        <p:nvPicPr>
          <p:cNvPr id="18436" name="Picture 1028" descr="Σχήμα με χρονολόγηση θαλάσσιων εγκοπώ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 Box 1029"/>
          <p:cNvSpPr txBox="1">
            <a:spLocks noChangeArrowheads="1"/>
          </p:cNvSpPr>
          <p:nvPr/>
        </p:nvSpPr>
        <p:spPr bwMode="auto">
          <a:xfrm>
            <a:off x="5868144" y="214313"/>
            <a:ext cx="3216275" cy="1015663"/>
          </a:xfrm>
          <a:prstGeom prst="rect">
            <a:avLst/>
          </a:prstGeom>
          <a:solidFill>
            <a:srgbClr val="FFFF00"/>
          </a:solidFill>
          <a:ln w="9525">
            <a:noFill/>
            <a:miter lim="800000"/>
            <a:headEnd/>
            <a:tailEnd/>
          </a:ln>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fontAlgn="base">
              <a:spcBef>
                <a:spcPct val="0"/>
              </a:spcBef>
              <a:spcAft>
                <a:spcPct val="0"/>
              </a:spcAft>
            </a:pPr>
            <a:r>
              <a:rPr lang="el-GR" sz="2000" dirty="0" smtClean="0">
                <a:solidFill>
                  <a:srgbClr val="000099"/>
                </a:solidFill>
                <a:effectLst>
                  <a:outerShdw blurRad="38100" dist="38100" dir="2700000" algn="tl">
                    <a:srgbClr val="000000"/>
                  </a:outerShdw>
                </a:effectLst>
                <a:latin typeface="Verdana" charset="0"/>
              </a:rPr>
              <a:t>Χρονολόγηση των θαλάσσιων εγκοπών</a:t>
            </a:r>
            <a:r>
              <a:rPr lang="fr-FR" sz="2000" dirty="0" smtClean="0">
                <a:solidFill>
                  <a:srgbClr val="000099"/>
                </a:solidFill>
                <a:effectLst>
                  <a:outerShdw blurRad="38100" dist="38100" dir="2700000" algn="tl">
                    <a:srgbClr val="000000"/>
                  </a:outerShdw>
                </a:effectLst>
                <a:latin typeface="Verdana" charset="0"/>
              </a:rPr>
              <a:t>;</a:t>
            </a:r>
          </a:p>
          <a:p>
            <a:pPr algn="ctr" fontAlgn="base">
              <a:spcBef>
                <a:spcPct val="0"/>
              </a:spcBef>
              <a:spcAft>
                <a:spcPct val="0"/>
              </a:spcAft>
            </a:pPr>
            <a:r>
              <a:rPr lang="el-GR" sz="2000" dirty="0" smtClean="0">
                <a:solidFill>
                  <a:srgbClr val="000099"/>
                </a:solidFill>
                <a:effectLst>
                  <a:outerShdw blurRad="38100" dist="38100" dir="2700000" algn="tl">
                    <a:srgbClr val="000000"/>
                  </a:outerShdw>
                </a:effectLst>
                <a:latin typeface="Verdana" charset="0"/>
              </a:rPr>
              <a:t>Δύσκολη υπόθεση</a:t>
            </a:r>
            <a:r>
              <a:rPr lang="fr-FR" sz="2000" dirty="0" smtClean="0">
                <a:solidFill>
                  <a:srgbClr val="000099"/>
                </a:solidFill>
                <a:effectLst>
                  <a:outerShdw blurRad="38100" dist="38100" dir="2700000" algn="tl">
                    <a:srgbClr val="000000"/>
                  </a:outerShdw>
                </a:effectLst>
                <a:latin typeface="Verdana" charset="0"/>
              </a:rPr>
              <a:t> …</a:t>
            </a:r>
          </a:p>
        </p:txBody>
      </p:sp>
      <p:sp>
        <p:nvSpPr>
          <p:cNvPr id="139270" name="Text Box 1030"/>
          <p:cNvSpPr txBox="1">
            <a:spLocks noChangeArrowheads="1"/>
          </p:cNvSpPr>
          <p:nvPr/>
        </p:nvSpPr>
        <p:spPr bwMode="auto">
          <a:xfrm>
            <a:off x="4286250" y="2643188"/>
            <a:ext cx="44622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pPr>
            <a:r>
              <a:rPr lang="el-GR" sz="2000" b="0" dirty="0" smtClean="0">
                <a:solidFill>
                  <a:srgbClr val="000099"/>
                </a:solidFill>
                <a:latin typeface="Verdana" charset="0"/>
              </a:rPr>
              <a:t>α</a:t>
            </a:r>
            <a:r>
              <a:rPr lang="fr-FR" sz="2000" b="0" dirty="0" smtClean="0">
                <a:solidFill>
                  <a:srgbClr val="000099"/>
                </a:solidFill>
                <a:latin typeface="Verdana" charset="0"/>
              </a:rPr>
              <a:t>) </a:t>
            </a:r>
            <a:r>
              <a:rPr lang="el-GR" sz="2000" b="0" dirty="0" smtClean="0">
                <a:solidFill>
                  <a:srgbClr val="000099"/>
                </a:solidFill>
                <a:latin typeface="Verdana" charset="0"/>
              </a:rPr>
              <a:t>Εύρεση βιολογικού δείκτη, χρονολογήσιμου</a:t>
            </a:r>
            <a:r>
              <a:rPr lang="fr-FR" sz="2000" b="0" dirty="0" smtClean="0">
                <a:solidFill>
                  <a:srgbClr val="000099"/>
                </a:solidFill>
                <a:latin typeface="Verdana" charset="0"/>
              </a:rPr>
              <a:t>… </a:t>
            </a:r>
            <a:r>
              <a:rPr lang="el-GR" sz="2000" b="0" dirty="0" smtClean="0">
                <a:solidFill>
                  <a:srgbClr val="000099"/>
                </a:solidFill>
                <a:latin typeface="Verdana" charset="0"/>
              </a:rPr>
              <a:t>σπάνιο</a:t>
            </a:r>
            <a:r>
              <a:rPr lang="fr-FR" sz="2000" b="0" dirty="0" smtClean="0">
                <a:solidFill>
                  <a:srgbClr val="000099"/>
                </a:solidFill>
                <a:latin typeface="Verdana" charset="0"/>
              </a:rPr>
              <a:t>!</a:t>
            </a:r>
          </a:p>
        </p:txBody>
      </p:sp>
      <p:sp>
        <p:nvSpPr>
          <p:cNvPr id="139272" name="Text Box 1032"/>
          <p:cNvSpPr txBox="1">
            <a:spLocks noChangeArrowheads="1"/>
          </p:cNvSpPr>
          <p:nvPr/>
        </p:nvSpPr>
        <p:spPr bwMode="auto">
          <a:xfrm>
            <a:off x="2857500" y="3929063"/>
            <a:ext cx="62865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pPr>
            <a:r>
              <a:rPr lang="el-GR" sz="2000" b="0" dirty="0" smtClean="0">
                <a:solidFill>
                  <a:srgbClr val="000099"/>
                </a:solidFill>
                <a:latin typeface="Verdana" charset="0"/>
              </a:rPr>
              <a:t>β</a:t>
            </a:r>
            <a:r>
              <a:rPr lang="fr-FR" sz="2000" b="0" dirty="0" smtClean="0">
                <a:solidFill>
                  <a:srgbClr val="000099"/>
                </a:solidFill>
                <a:latin typeface="Verdana" charset="0"/>
              </a:rPr>
              <a:t>) </a:t>
            </a:r>
            <a:r>
              <a:rPr lang="el-GR" sz="2000" b="0" dirty="0" smtClean="0">
                <a:solidFill>
                  <a:srgbClr val="000099"/>
                </a:solidFill>
                <a:latin typeface="Verdana" charset="0"/>
              </a:rPr>
              <a:t>Υπολογισμός του χρόνου που η στάθμη της θάλασσας παρέμεινε σταθερή, από το μέγεθος της εγκοπής και το ρυθμό διάβρωσης (δύσκολη διαδικασία)</a:t>
            </a:r>
            <a:endParaRPr lang="fr-FR" sz="2000" b="0" dirty="0" smtClean="0">
              <a:solidFill>
                <a:srgbClr val="000099"/>
              </a:solidFill>
              <a:latin typeface="Verdana" charset="0"/>
            </a:endParaRPr>
          </a:p>
        </p:txBody>
      </p:sp>
    </p:spTree>
    <p:extLst>
      <p:ext uri="{BB962C8B-B14F-4D97-AF65-F5344CB8AC3E}">
        <p14:creationId xmlns:p14="http://schemas.microsoft.com/office/powerpoint/2010/main" val="34112293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270">
                                            <p:txEl>
                                              <p:pRg st="0" end="0"/>
                                            </p:txEl>
                                          </p:spTgt>
                                        </p:tgtEl>
                                        <p:attrNameLst>
                                          <p:attrName>style.visibility</p:attrName>
                                        </p:attrNameLst>
                                      </p:cBhvr>
                                      <p:to>
                                        <p:strVal val="visible"/>
                                      </p:to>
                                    </p:set>
                                    <p:anim calcmode="lin" valueType="num">
                                      <p:cBhvr additive="base">
                                        <p:cTn id="7" dur="500" fill="hold"/>
                                        <p:tgtEl>
                                          <p:spTgt spid="13927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92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9272">
                                            <p:txEl>
                                              <p:pRg st="0" end="0"/>
                                            </p:txEl>
                                          </p:spTgt>
                                        </p:tgtEl>
                                        <p:attrNameLst>
                                          <p:attrName>style.visibility</p:attrName>
                                        </p:attrNameLst>
                                      </p:cBhvr>
                                      <p:to>
                                        <p:strVal val="visible"/>
                                      </p:to>
                                    </p:set>
                                    <p:anim calcmode="lin" valueType="num">
                                      <p:cBhvr additive="base">
                                        <p:cTn id="13" dur="500" fill="hold"/>
                                        <p:tgtEl>
                                          <p:spTgt spid="13927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927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0" grpId="0" build="p" autoUpdateAnimBg="0"/>
      <p:bldP spid="139272"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32" descr="Φωτογραφία ψηφιδοπαγούς αιγιαλού (beach roc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1030"/>
          <p:cNvSpPr txBox="1">
            <a:spLocks noChangeArrowheads="1"/>
          </p:cNvSpPr>
          <p:nvPr/>
        </p:nvSpPr>
        <p:spPr bwMode="auto">
          <a:xfrm>
            <a:off x="0" y="6449"/>
            <a:ext cx="5214938" cy="830263"/>
          </a:xfrm>
          <a:prstGeom prst="rect">
            <a:avLst/>
          </a:prstGeom>
          <a:noFill/>
          <a:ln w="9525">
            <a:noFill/>
            <a:miter lim="800000"/>
            <a:headEnd/>
            <a:tailEnd/>
          </a:ln>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pPr>
            <a:r>
              <a:rPr lang="el-GR" dirty="0" smtClean="0">
                <a:solidFill>
                  <a:srgbClr val="FFFFFF"/>
                </a:solidFill>
                <a:effectLst>
                  <a:outerShdw blurRad="38100" dist="38100" dir="2700000" algn="tl">
                    <a:srgbClr val="DDDDDD"/>
                  </a:outerShdw>
                </a:effectLst>
                <a:latin typeface="Verdana" charset="0"/>
              </a:rPr>
              <a:t>Γεωμορφολογικοί Δείκτες</a:t>
            </a:r>
          </a:p>
          <a:p>
            <a:pPr eaLnBrk="0" fontAlgn="base" hangingPunct="0">
              <a:spcBef>
                <a:spcPct val="0"/>
              </a:spcBef>
              <a:spcAft>
                <a:spcPct val="0"/>
              </a:spcAft>
            </a:pPr>
            <a:r>
              <a:rPr lang="fr-FR" dirty="0" smtClean="0">
                <a:solidFill>
                  <a:srgbClr val="FFFFFF"/>
                </a:solidFill>
                <a:effectLst>
                  <a:outerShdw blurRad="38100" dist="38100" dir="2700000" algn="tl">
                    <a:srgbClr val="DDDDDD"/>
                  </a:outerShdw>
                </a:effectLst>
                <a:latin typeface="Verdana" charset="0"/>
              </a:rPr>
              <a:t>Beach</a:t>
            </a:r>
            <a:r>
              <a:rPr lang="fr-FR" dirty="0" smtClean="0">
                <a:solidFill>
                  <a:srgbClr val="FFFFFF"/>
                </a:solidFill>
              </a:rPr>
              <a:t> </a:t>
            </a:r>
            <a:r>
              <a:rPr lang="fr-FR" dirty="0" smtClean="0">
                <a:solidFill>
                  <a:srgbClr val="FFFFFF"/>
                </a:solidFill>
                <a:effectLst>
                  <a:outerShdw blurRad="38100" dist="38100" dir="2700000" algn="tl">
                    <a:srgbClr val="DDDDDD"/>
                  </a:outerShdw>
                </a:effectLst>
                <a:latin typeface="Verdana" charset="0"/>
              </a:rPr>
              <a:t>rocks</a:t>
            </a:r>
          </a:p>
        </p:txBody>
      </p:sp>
      <p:sp>
        <p:nvSpPr>
          <p:cNvPr id="19460" name="Rectangle 10"/>
          <p:cNvSpPr>
            <a:spLocks noChangeArrowheads="1"/>
          </p:cNvSpPr>
          <p:nvPr/>
        </p:nvSpPr>
        <p:spPr bwMode="auto">
          <a:xfrm>
            <a:off x="3929063" y="3356992"/>
            <a:ext cx="457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l-GR" sz="2400" dirty="0" smtClean="0">
                <a:solidFill>
                  <a:srgbClr val="FFFFFF"/>
                </a:solidFill>
                <a:latin typeface="Times" charset="0"/>
                <a:ea typeface="ＭＳ Ｐゴシック" charset="0"/>
              </a:rPr>
              <a:t>Οι ψηφιδοπαγείς αιγιαλοί (</a:t>
            </a:r>
            <a:r>
              <a:rPr lang="en-US" sz="2400" dirty="0" err="1" smtClean="0">
                <a:solidFill>
                  <a:srgbClr val="FFFFFF"/>
                </a:solidFill>
                <a:latin typeface="Times" charset="0"/>
                <a:ea typeface="ＭＳ Ｐゴシック" charset="0"/>
              </a:rPr>
              <a:t>beachrocks</a:t>
            </a:r>
            <a:r>
              <a:rPr lang="el-GR" sz="2400" dirty="0" smtClean="0">
                <a:solidFill>
                  <a:srgbClr val="FFFFFF"/>
                </a:solidFill>
                <a:latin typeface="Times" charset="0"/>
                <a:ea typeface="ＭＳ Ｐゴシック" charset="0"/>
              </a:rPr>
              <a:t>) αποτελούνται από κλαστικές παράλιες αποθέσεις που έχουν συγκολληθεί με ασβεστιτικά-μαγνησιούχα ή αραγωνιτικά ανθρακικά άλατα κοντά στην μεσο-παλιρροιακή ζώνη, κοντά στην διεπιφάνεια γλυκού-θαλάσσιου νερού. </a:t>
            </a:r>
          </a:p>
        </p:txBody>
      </p:sp>
    </p:spTree>
    <p:extLst>
      <p:ext uri="{BB962C8B-B14F-4D97-AF65-F5344CB8AC3E}">
        <p14:creationId xmlns:p14="http://schemas.microsoft.com/office/powerpoint/2010/main" val="388983790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Φωτογραφία από το Ακρωτήριο Κάβο Γκρέκο, Κύπρος"/>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000" y="-18000"/>
            <a:ext cx="9168000" cy="68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2484438" y="2947988"/>
            <a:ext cx="6335712" cy="1201737"/>
          </a:xfrm>
          <a:prstGeom prst="rect">
            <a:avLst/>
          </a:prstGeom>
          <a:noFill/>
          <a:ln w="9525">
            <a:noFill/>
            <a:miter lim="800000"/>
            <a:headEnd/>
            <a:tailEnd/>
          </a:ln>
          <a:effectLst/>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l-GR" sz="3600" dirty="0">
                <a:solidFill>
                  <a:schemeClr val="bg1"/>
                </a:solidFill>
                <a:effectLst>
                  <a:outerShdw blurRad="38100" dist="38100" dir="2700000" algn="tl">
                    <a:srgbClr val="DDDDDD"/>
                  </a:outerShdw>
                </a:effectLst>
                <a:latin typeface="Verdana" charset="0"/>
              </a:rPr>
              <a:t>Δείκτες μεταβολής </a:t>
            </a:r>
            <a:endParaRPr lang="en-US" sz="3600" dirty="0">
              <a:solidFill>
                <a:schemeClr val="bg1"/>
              </a:solidFill>
              <a:effectLst>
                <a:outerShdw blurRad="38100" dist="38100" dir="2700000" algn="tl">
                  <a:srgbClr val="DDDDDD"/>
                </a:outerShdw>
              </a:effectLst>
              <a:latin typeface="Verdana" charset="0"/>
            </a:endParaRPr>
          </a:p>
          <a:p>
            <a:pPr algn="r"/>
            <a:r>
              <a:rPr lang="el-GR" sz="3600" dirty="0">
                <a:solidFill>
                  <a:schemeClr val="bg1"/>
                </a:solidFill>
                <a:effectLst>
                  <a:outerShdw blurRad="38100" dist="38100" dir="2700000" algn="tl">
                    <a:srgbClr val="DDDDDD"/>
                  </a:outerShdw>
                </a:effectLst>
                <a:latin typeface="Verdana" charset="0"/>
              </a:rPr>
              <a:t>στάθμης θάλασσας</a:t>
            </a:r>
            <a:endParaRPr lang="fr-FR" sz="3600" dirty="0">
              <a:solidFill>
                <a:schemeClr val="bg1"/>
              </a:solidFill>
              <a:effectLst>
                <a:outerShdw blurRad="38100" dist="38100" dir="2700000" algn="tl">
                  <a:srgbClr val="DDDDDD"/>
                </a:outerShdw>
              </a:effectLst>
              <a:latin typeface="Verdana" charset="0"/>
            </a:endParaRPr>
          </a:p>
        </p:txBody>
      </p:sp>
    </p:spTree>
    <p:extLst>
      <p:ext uri="{BB962C8B-B14F-4D97-AF65-F5344CB8AC3E}">
        <p14:creationId xmlns:p14="http://schemas.microsoft.com/office/powerpoint/2010/main" val="403110170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Φωτογραφία αρχαιολογικού δείκτη, Θεολόγος Φθιώτιδας"/>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23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1030"/>
          <p:cNvSpPr txBox="1">
            <a:spLocks noChangeArrowheads="1"/>
          </p:cNvSpPr>
          <p:nvPr/>
        </p:nvSpPr>
        <p:spPr bwMode="auto">
          <a:xfrm>
            <a:off x="0" y="0"/>
            <a:ext cx="4000500" cy="461963"/>
          </a:xfrm>
          <a:prstGeom prst="rect">
            <a:avLst/>
          </a:prstGeom>
          <a:noFill/>
          <a:ln w="9525">
            <a:noFill/>
            <a:miter lim="800000"/>
            <a:headEnd/>
            <a:tailEnd/>
          </a:ln>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pPr>
            <a:r>
              <a:rPr lang="el-GR" dirty="0" smtClean="0">
                <a:solidFill>
                  <a:srgbClr val="FFFFFF"/>
                </a:solidFill>
                <a:effectLst>
                  <a:outerShdw blurRad="38100" dist="38100" dir="2700000" algn="tl">
                    <a:srgbClr val="DDDDDD"/>
                  </a:outerShdw>
                </a:effectLst>
                <a:latin typeface="Verdana" charset="0"/>
              </a:rPr>
              <a:t>Αρχαιολογικοί</a:t>
            </a:r>
            <a:r>
              <a:rPr lang="el-GR" dirty="0" smtClean="0">
                <a:solidFill>
                  <a:srgbClr val="FFFFFF"/>
                </a:solidFill>
              </a:rPr>
              <a:t> </a:t>
            </a:r>
            <a:r>
              <a:rPr lang="el-GR" dirty="0" smtClean="0">
                <a:solidFill>
                  <a:srgbClr val="FFFFFF"/>
                </a:solidFill>
                <a:effectLst>
                  <a:outerShdw blurRad="38100" dist="38100" dir="2700000" algn="tl">
                    <a:srgbClr val="DDDDDD"/>
                  </a:outerShdw>
                </a:effectLst>
                <a:latin typeface="Verdana" charset="0"/>
              </a:rPr>
              <a:t>δείκτες</a:t>
            </a:r>
            <a:endParaRPr lang="fr-FR" dirty="0" smtClean="0">
              <a:solidFill>
                <a:srgbClr val="FFFFFF"/>
              </a:solidFill>
              <a:effectLst>
                <a:outerShdw blurRad="38100" dist="38100" dir="2700000" algn="tl">
                  <a:srgbClr val="DDDDDD"/>
                </a:outerShdw>
              </a:effectLst>
              <a:latin typeface="Verdana" charset="0"/>
            </a:endParaRPr>
          </a:p>
        </p:txBody>
      </p:sp>
      <p:sp>
        <p:nvSpPr>
          <p:cNvPr id="20484" name="Rectangle 4"/>
          <p:cNvSpPr>
            <a:spLocks noChangeArrowheads="1"/>
          </p:cNvSpPr>
          <p:nvPr/>
        </p:nvSpPr>
        <p:spPr bwMode="auto">
          <a:xfrm>
            <a:off x="5357813" y="195020"/>
            <a:ext cx="3786187" cy="61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l-GR" sz="2200" b="1" dirty="0" smtClean="0">
                <a:solidFill>
                  <a:srgbClr val="FFFFFF"/>
                </a:solidFill>
                <a:latin typeface="Times" charset="0"/>
                <a:ea typeface="ＭＳ Ｐゴシック" charset="0"/>
              </a:rPr>
              <a:t>Πέρα από τις προφανείς ενδείξεις για την  ελάχιστη σχετική ανύψωση της θαλάσσιας στάθμης που παρέχονται από βυθισμένες κατασκευές που πρέπει να έχουν τα θεμέλια τους στην ξηρά (οικίες, τάφοι, μωσαϊκά δάπεδα, μονοπάτια, αποθηκευτικές δεξαμενές, κ.ά.), συχνά αρχαιολογικά παραδείγματα αναφέρονται σε κατασκευές </a:t>
            </a:r>
            <a:r>
              <a:rPr lang="en-US" sz="2200" b="1" dirty="0" smtClean="0">
                <a:solidFill>
                  <a:srgbClr val="FFFFFF"/>
                </a:solidFill>
                <a:latin typeface="Times" charset="0"/>
                <a:ea typeface="ＭＳ Ｐゴシック" charset="0"/>
              </a:rPr>
              <a:t> </a:t>
            </a:r>
            <a:r>
              <a:rPr lang="el-GR" sz="2200" b="1" dirty="0" smtClean="0">
                <a:solidFill>
                  <a:srgbClr val="FFFFFF"/>
                </a:solidFill>
                <a:latin typeface="Times" charset="0"/>
                <a:ea typeface="ＭＳ Ｐゴシック" charset="0"/>
              </a:rPr>
              <a:t>που μπορεί εν μέρει να βρίσκονταν στη θάλασσα και αποτελούν αξιόπιστους δείκτες θαλάσσιας στάθμης.  </a:t>
            </a:r>
          </a:p>
        </p:txBody>
      </p:sp>
    </p:spTree>
    <p:extLst>
      <p:ext uri="{BB962C8B-B14F-4D97-AF65-F5344CB8AC3E}">
        <p14:creationId xmlns:p14="http://schemas.microsoft.com/office/powerpoint/2010/main" val="405381942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Φωτογραφία αρχαιολογικού δείκτη (όστρακα ανθρωπίνων κατασκευών)"/>
          <p:cNvPicPr>
            <a:picLocks noChangeAspect="1" noChangeArrowheads="1"/>
          </p:cNvPicPr>
          <p:nvPr/>
        </p:nvPicPr>
        <p:blipFill rotWithShape="1">
          <a:blip r:embed="rId2">
            <a:extLst>
              <a:ext uri="{28A0092B-C50C-407E-A947-70E740481C1C}">
                <a14:useLocalDpi xmlns:a14="http://schemas.microsoft.com/office/drawing/2010/main" val="0"/>
              </a:ext>
            </a:extLst>
          </a:blip>
          <a:srcRect l="24048" t="12090" r="-24048" b="11562"/>
          <a:stretch/>
        </p:blipFill>
        <p:spPr bwMode="auto">
          <a:xfrm>
            <a:off x="0" y="0"/>
            <a:ext cx="120608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5"/>
          <p:cNvSpPr>
            <a:spLocks noChangeArrowheads="1"/>
          </p:cNvSpPr>
          <p:nvPr/>
        </p:nvSpPr>
        <p:spPr bwMode="auto">
          <a:xfrm>
            <a:off x="4286250" y="2811463"/>
            <a:ext cx="45720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l-GR" sz="2400" b="1" dirty="0" smtClean="0">
                <a:solidFill>
                  <a:srgbClr val="FFFFFF"/>
                </a:solidFill>
                <a:latin typeface="Times" charset="0"/>
                <a:ea typeface="ＭＳ Ｐゴシック" charset="0"/>
              </a:rPr>
              <a:t>Εκτός από βιοδείκτες που απαντούν στους πυρήνες και χρησιμοποιούνται για χρονολόγηση και συσχέτισή τους με παλαιότερες στάθμες θάλασσας, υπάρχει δυνατότητα να χρησιμοποιηθούν και όστρακα ανθρώπινων κατασκευών.</a:t>
            </a:r>
            <a:r>
              <a:rPr lang="el-GR" sz="2400" b="1" dirty="0" smtClean="0">
                <a:solidFill>
                  <a:srgbClr val="333399"/>
                </a:solidFill>
                <a:latin typeface="Times" charset="0"/>
                <a:ea typeface="ＭＳ Ｐゴシック" charset="0"/>
              </a:rPr>
              <a:t>.</a:t>
            </a:r>
          </a:p>
        </p:txBody>
      </p:sp>
      <p:sp>
        <p:nvSpPr>
          <p:cNvPr id="6" name="Text Box 1030"/>
          <p:cNvSpPr txBox="1">
            <a:spLocks noChangeArrowheads="1"/>
          </p:cNvSpPr>
          <p:nvPr/>
        </p:nvSpPr>
        <p:spPr bwMode="auto">
          <a:xfrm>
            <a:off x="0" y="0"/>
            <a:ext cx="4000500" cy="461963"/>
          </a:xfrm>
          <a:prstGeom prst="rect">
            <a:avLst/>
          </a:prstGeom>
          <a:noFill/>
          <a:ln w="9525">
            <a:noFill/>
            <a:miter lim="800000"/>
            <a:headEnd/>
            <a:tailEnd/>
          </a:ln>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pPr>
            <a:r>
              <a:rPr lang="el-GR" dirty="0" smtClean="0">
                <a:solidFill>
                  <a:srgbClr val="000090"/>
                </a:solidFill>
                <a:effectLst>
                  <a:outerShdw blurRad="38100" dist="38100" dir="2700000" algn="tl">
                    <a:srgbClr val="DDDDDD"/>
                  </a:outerShdw>
                </a:effectLst>
                <a:latin typeface="Verdana" charset="0"/>
              </a:rPr>
              <a:t>Αρχαιολογικοί</a:t>
            </a:r>
            <a:r>
              <a:rPr lang="el-GR" dirty="0" smtClean="0">
                <a:solidFill>
                  <a:srgbClr val="000090"/>
                </a:solidFill>
              </a:rPr>
              <a:t> </a:t>
            </a:r>
            <a:r>
              <a:rPr lang="el-GR" dirty="0" smtClean="0">
                <a:solidFill>
                  <a:srgbClr val="000090"/>
                </a:solidFill>
                <a:effectLst>
                  <a:outerShdw blurRad="38100" dist="38100" dir="2700000" algn="tl">
                    <a:srgbClr val="DDDDDD"/>
                  </a:outerShdw>
                </a:effectLst>
                <a:latin typeface="Verdana" charset="0"/>
              </a:rPr>
              <a:t>δείκτες</a:t>
            </a:r>
            <a:endParaRPr lang="fr-FR" dirty="0" smtClean="0">
              <a:solidFill>
                <a:srgbClr val="000090"/>
              </a:solidFill>
              <a:effectLst>
                <a:outerShdw blurRad="38100" dist="38100" dir="2700000" algn="tl">
                  <a:srgbClr val="DDDDDD"/>
                </a:outerShdw>
              </a:effectLst>
              <a:latin typeface="Verdana" charset="0"/>
            </a:endParaRPr>
          </a:p>
        </p:txBody>
      </p:sp>
    </p:spTree>
    <p:extLst>
      <p:ext uri="{BB962C8B-B14F-4D97-AF65-F5344CB8AC3E}">
        <p14:creationId xmlns:p14="http://schemas.microsoft.com/office/powerpoint/2010/main" val="8520469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Φωτογραφία αρχαιολογικού δείκτη, Νησίδα Μαντώ, Νάξος"/>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1030"/>
          <p:cNvSpPr txBox="1">
            <a:spLocks noChangeArrowheads="1"/>
          </p:cNvSpPr>
          <p:nvPr/>
        </p:nvSpPr>
        <p:spPr bwMode="auto">
          <a:xfrm>
            <a:off x="0" y="0"/>
            <a:ext cx="4643438" cy="461963"/>
          </a:xfrm>
          <a:prstGeom prst="rect">
            <a:avLst/>
          </a:prstGeom>
          <a:noFill/>
          <a:ln w="9525">
            <a:noFill/>
            <a:miter lim="800000"/>
            <a:headEnd/>
            <a:tailEnd/>
          </a:ln>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pPr>
            <a:r>
              <a:rPr lang="el-GR" smtClean="0">
                <a:solidFill>
                  <a:srgbClr val="000099"/>
                </a:solidFill>
                <a:effectLst>
                  <a:outerShdw blurRad="38100" dist="38100" dir="2700000" algn="tl">
                    <a:srgbClr val="DDDDDD"/>
                  </a:outerShdw>
                </a:effectLst>
                <a:latin typeface="Verdana" charset="0"/>
              </a:rPr>
              <a:t>Αρχαιολογικοί</a:t>
            </a:r>
            <a:r>
              <a:rPr lang="el-GR" smtClean="0">
                <a:solidFill>
                  <a:srgbClr val="000000"/>
                </a:solidFill>
              </a:rPr>
              <a:t> </a:t>
            </a:r>
            <a:r>
              <a:rPr lang="el-GR" smtClean="0">
                <a:solidFill>
                  <a:srgbClr val="000099"/>
                </a:solidFill>
                <a:effectLst>
                  <a:outerShdw blurRad="38100" dist="38100" dir="2700000" algn="tl">
                    <a:srgbClr val="DDDDDD"/>
                  </a:outerShdw>
                </a:effectLst>
                <a:latin typeface="Verdana" charset="0"/>
              </a:rPr>
              <a:t>δείκτες</a:t>
            </a:r>
            <a:endParaRPr lang="fr-FR" smtClean="0">
              <a:solidFill>
                <a:srgbClr val="000099"/>
              </a:solidFill>
              <a:effectLst>
                <a:outerShdw blurRad="38100" dist="38100" dir="2700000" algn="tl">
                  <a:srgbClr val="DDDDDD"/>
                </a:outerShdw>
              </a:effectLst>
              <a:latin typeface="Verdana" charset="0"/>
            </a:endParaRPr>
          </a:p>
        </p:txBody>
      </p:sp>
      <p:sp>
        <p:nvSpPr>
          <p:cNvPr id="22532" name="Rectangle 3"/>
          <p:cNvSpPr>
            <a:spLocks noChangeArrowheads="1"/>
          </p:cNvSpPr>
          <p:nvPr/>
        </p:nvSpPr>
        <p:spPr bwMode="auto">
          <a:xfrm>
            <a:off x="18256" y="4149080"/>
            <a:ext cx="68580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l-GR" sz="2400" b="1" dirty="0" smtClean="0">
                <a:solidFill>
                  <a:srgbClr val="FFFFFF"/>
                </a:solidFill>
                <a:latin typeface="Times" charset="0"/>
                <a:ea typeface="ＭＳ Ｐゴシック" charset="0"/>
              </a:rPr>
              <a:t>Τέτοιες κατασκευές είναι για π.χ., κυματοθραύστες, προβλήτες, αποβάθρες, κανάλια, αγωγοί, αλυκές, το χαμηλότερο τμήμα ορισμένων σκαλοπατιών ή παράκτιων λατομείων με μια ξύλινη διαχωριστική σφήνα για την κοπή του πετρώματος, ή τέλος εγκαταστάσεις για αλιεία ή ιχθυοτροφεία. </a:t>
            </a:r>
          </a:p>
        </p:txBody>
      </p:sp>
    </p:spTree>
    <p:extLst>
      <p:ext uri="{BB962C8B-B14F-4D97-AF65-F5344CB8AC3E}">
        <p14:creationId xmlns:p14="http://schemas.microsoft.com/office/powerpoint/2010/main" val="142318354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Tree>
    <p:extLst>
      <p:ext uri="{BB962C8B-B14F-4D97-AF65-F5344CB8AC3E}">
        <p14:creationId xmlns:p14="http://schemas.microsoft.com/office/powerpoint/2010/main" val="212802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Tree>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a:t>
            </a:r>
            <a:endParaRPr lang="el-GR" sz="2000" dirty="0"/>
          </a:p>
        </p:txBody>
      </p:sp>
    </p:spTree>
    <p:extLst>
      <p:ext uri="{BB962C8B-B14F-4D97-AF65-F5344CB8AC3E}">
        <p14:creationId xmlns:p14="http://schemas.microsoft.com/office/powerpoint/2010/main" val="29813187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Εθνικόν και Καποδιστριακόν Πανεπιστήμιον Αθη</a:t>
            </a:r>
            <a:r>
              <a:rPr lang="el-GR" sz="2000" dirty="0" smtClean="0">
                <a:solidFill>
                  <a:srgbClr val="000000"/>
                </a:solidFill>
              </a:rPr>
              <a:t>νών 201</a:t>
            </a:r>
            <a:r>
              <a:rPr lang="en-US" sz="2000" dirty="0" smtClean="0">
                <a:solidFill>
                  <a:srgbClr val="000000"/>
                </a:solidFill>
              </a:rPr>
              <a:t>5</a:t>
            </a:r>
            <a:r>
              <a:rPr lang="el-GR" sz="2000" dirty="0" smtClean="0">
                <a:solidFill>
                  <a:srgbClr val="000000"/>
                </a:solidFill>
              </a:rPr>
              <a:t>. </a:t>
            </a:r>
            <a:r>
              <a:rPr lang="el-GR" sz="2000" dirty="0">
                <a:solidFill>
                  <a:srgbClr val="000000"/>
                </a:solidFill>
              </a:rPr>
              <a:t>Νίκη </a:t>
            </a:r>
            <a:r>
              <a:rPr lang="el-GR" sz="2000" dirty="0" smtClean="0">
                <a:solidFill>
                  <a:srgbClr val="000000"/>
                </a:solidFill>
              </a:rPr>
              <a:t>Ευελπίδου</a:t>
            </a:r>
            <a:r>
              <a:rPr lang="el-GR" sz="2000" dirty="0" smtClean="0"/>
              <a:t>. «</a:t>
            </a:r>
            <a:r>
              <a:rPr lang="el-GR" sz="2000" dirty="0"/>
              <a:t>Εφαρμοσμένη Γεωμορφολογία - Αστική </a:t>
            </a:r>
            <a:r>
              <a:rPr lang="el-GR" sz="2000" dirty="0" smtClean="0"/>
              <a:t>Γεωμορφολογία. </a:t>
            </a:r>
            <a:r>
              <a:rPr lang="el-GR" sz="2000" dirty="0" smtClean="0"/>
              <a:t>Μεταβολές στάθμης θάλασσας». </a:t>
            </a:r>
            <a:r>
              <a:rPr lang="el-GR" sz="2000" dirty="0"/>
              <a:t>Έκδοση:</a:t>
            </a:r>
            <a:r>
              <a:rPr lang="el-GR" sz="2000" dirty="0">
                <a:solidFill>
                  <a:srgbClr val="000000"/>
                </a:solidFill>
              </a:rPr>
              <a:t> </a:t>
            </a:r>
            <a:r>
              <a:rPr lang="el-GR" sz="2000" dirty="0" smtClean="0">
                <a:solidFill>
                  <a:srgbClr val="000000"/>
                </a:solidFill>
              </a:rPr>
              <a:t>1.0</a:t>
            </a:r>
            <a:r>
              <a:rPr lang="el-GR" sz="2000" dirty="0">
                <a:solidFill>
                  <a:srgbClr val="000000"/>
                </a:solidFill>
              </a:rPr>
              <a:t>. Αθήνα </a:t>
            </a:r>
            <a:r>
              <a:rPr lang="el-GR" sz="2000" dirty="0" smtClean="0">
                <a:solidFill>
                  <a:srgbClr val="000000"/>
                </a:solidFill>
              </a:rPr>
              <a:t>201</a:t>
            </a:r>
            <a:r>
              <a:rPr lang="en-US" sz="2000" dirty="0" smtClean="0">
                <a:solidFill>
                  <a:srgbClr val="000000"/>
                </a:solidFill>
              </a:rPr>
              <a:t>5</a:t>
            </a:r>
            <a:r>
              <a:rPr lang="el-GR" sz="2000" dirty="0" smtClean="0">
                <a:solidFill>
                  <a:srgbClr val="000000"/>
                </a:solidFill>
              </a:rPr>
              <a:t>. </a:t>
            </a:r>
            <a:r>
              <a:rPr lang="el-GR" sz="2000" dirty="0"/>
              <a:t>Διαθέσιμο από τη δικτυακή </a:t>
            </a:r>
            <a:r>
              <a:rPr lang="el-GR" sz="2000" dirty="0" smtClean="0"/>
              <a:t>διεύθυνση: </a:t>
            </a:r>
            <a:r>
              <a:rPr lang="en-US" sz="2000" dirty="0"/>
              <a:t>http://</a:t>
            </a:r>
            <a:r>
              <a:rPr lang="en-US" sz="2000" dirty="0" smtClean="0"/>
              <a:t>opencourses.uoa.gr/courses/GEOL6/</a:t>
            </a:r>
            <a:r>
              <a:rPr lang="el-GR" sz="2000" dirty="0" smtClean="0"/>
              <a:t>.</a:t>
            </a:r>
            <a:endParaRPr lang="el-GR" sz="2000" dirty="0"/>
          </a:p>
          <a:p>
            <a:endParaRPr lang="el-GR" sz="2000" dirty="0"/>
          </a:p>
        </p:txBody>
      </p:sp>
    </p:spTree>
    <p:extLst>
      <p:ext uri="{BB962C8B-B14F-4D97-AF65-F5344CB8AC3E}">
        <p14:creationId xmlns:p14="http://schemas.microsoft.com/office/powerpoint/2010/main" val="25268945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26236483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247519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Φωτογραφία υποθαλάσσια, Κέρος"/>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8"/>
          <p:cNvSpPr txBox="1">
            <a:spLocks noChangeArrowheads="1"/>
          </p:cNvSpPr>
          <p:nvPr/>
        </p:nvSpPr>
        <p:spPr bwMode="auto">
          <a:xfrm>
            <a:off x="1279525" y="-3206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pPr>
            <a:endParaRPr lang="el-GR" b="0" smtClean="0">
              <a:solidFill>
                <a:srgbClr val="000000"/>
              </a:solidFill>
            </a:endParaRPr>
          </a:p>
        </p:txBody>
      </p:sp>
      <p:sp>
        <p:nvSpPr>
          <p:cNvPr id="3076" name="Text Box 12"/>
          <p:cNvSpPr txBox="1">
            <a:spLocks noChangeArrowheads="1"/>
          </p:cNvSpPr>
          <p:nvPr/>
        </p:nvSpPr>
        <p:spPr bwMode="auto">
          <a:xfrm>
            <a:off x="0" y="188640"/>
            <a:ext cx="9144000"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fontAlgn="base">
              <a:lnSpc>
                <a:spcPct val="150000"/>
              </a:lnSpc>
              <a:spcBef>
                <a:spcPct val="0"/>
              </a:spcBef>
              <a:spcAft>
                <a:spcPct val="100000"/>
              </a:spcAft>
            </a:pPr>
            <a:r>
              <a:rPr lang="el-GR" dirty="0" smtClean="0">
                <a:solidFill>
                  <a:srgbClr val="FFFFFF"/>
                </a:solidFill>
              </a:rPr>
              <a:t>Οι σημερινές μεταβολές της στάθμης της θάλασσας συνήθως μετρώνται με παλιρροιογράφους ή από δορυφόρους</a:t>
            </a:r>
            <a:r>
              <a:rPr lang="en-US" dirty="0" smtClean="0">
                <a:solidFill>
                  <a:srgbClr val="FFFFFF"/>
                </a:solidFill>
              </a:rPr>
              <a:t>. </a:t>
            </a:r>
            <a:r>
              <a:rPr lang="el-GR" dirty="0" smtClean="0">
                <a:solidFill>
                  <a:srgbClr val="FFFFFF"/>
                </a:solidFill>
              </a:rPr>
              <a:t>Για την μελέτη των παλαιών μεταβολών στάθμης θάλασσας είναι απαραίτητη η εύρεση ενδείξεων που έχουν μείνει από παλαιότερες στάθμες.</a:t>
            </a:r>
            <a:r>
              <a:rPr lang="en-US" dirty="0" smtClean="0">
                <a:solidFill>
                  <a:srgbClr val="FFFFFF"/>
                </a:solidFill>
              </a:rPr>
              <a:t> </a:t>
            </a:r>
            <a:endParaRPr lang="el-GR" dirty="0" smtClean="0">
              <a:solidFill>
                <a:srgbClr val="FFFFFF"/>
              </a:solidFill>
            </a:endParaRPr>
          </a:p>
          <a:p>
            <a:pPr fontAlgn="base">
              <a:lnSpc>
                <a:spcPct val="150000"/>
              </a:lnSpc>
              <a:spcBef>
                <a:spcPct val="0"/>
              </a:spcBef>
              <a:spcAft>
                <a:spcPct val="100000"/>
              </a:spcAft>
            </a:pPr>
            <a:r>
              <a:rPr lang="el-GR" dirty="0" smtClean="0">
                <a:solidFill>
                  <a:srgbClr val="FFFFFF"/>
                </a:solidFill>
              </a:rPr>
              <a:t>Οι δείκτες αυτοί μπορεί να είναι:</a:t>
            </a:r>
          </a:p>
          <a:p>
            <a:pPr fontAlgn="base">
              <a:lnSpc>
                <a:spcPct val="150000"/>
              </a:lnSpc>
              <a:spcBef>
                <a:spcPct val="0"/>
              </a:spcBef>
              <a:spcAft>
                <a:spcPct val="100000"/>
              </a:spcAft>
              <a:buFont typeface="Arial" charset="0"/>
              <a:buChar char="•"/>
            </a:pPr>
            <a:r>
              <a:rPr lang="el-GR" dirty="0" smtClean="0">
                <a:solidFill>
                  <a:srgbClr val="FFFFFF"/>
                </a:solidFill>
              </a:rPr>
              <a:t>Βιολογικοί</a:t>
            </a:r>
          </a:p>
          <a:p>
            <a:pPr fontAlgn="base">
              <a:lnSpc>
                <a:spcPct val="150000"/>
              </a:lnSpc>
              <a:spcBef>
                <a:spcPct val="0"/>
              </a:spcBef>
              <a:spcAft>
                <a:spcPct val="100000"/>
              </a:spcAft>
              <a:buFont typeface="Arial" charset="0"/>
              <a:buChar char="•"/>
            </a:pPr>
            <a:r>
              <a:rPr lang="el-GR" dirty="0" smtClean="0">
                <a:solidFill>
                  <a:srgbClr val="FFFFFF"/>
                </a:solidFill>
              </a:rPr>
              <a:t>Γεωμορφολογικοί (διάβρωσης ή απόθεσης)</a:t>
            </a:r>
          </a:p>
          <a:p>
            <a:pPr fontAlgn="base">
              <a:lnSpc>
                <a:spcPct val="150000"/>
              </a:lnSpc>
              <a:spcBef>
                <a:spcPct val="0"/>
              </a:spcBef>
              <a:spcAft>
                <a:spcPct val="100000"/>
              </a:spcAft>
              <a:buFont typeface="Arial" charset="0"/>
              <a:buChar char="•"/>
            </a:pPr>
            <a:r>
              <a:rPr lang="el-GR" dirty="0" smtClean="0">
                <a:solidFill>
                  <a:srgbClr val="FFFFFF"/>
                </a:solidFill>
              </a:rPr>
              <a:t>Αρχαιολογικοί (για τις τελευταίες χιλιάδες χρόνια)</a:t>
            </a:r>
          </a:p>
        </p:txBody>
      </p:sp>
    </p:spTree>
    <p:extLst>
      <p:ext uri="{BB962C8B-B14F-4D97-AF65-F5344CB8AC3E}">
        <p14:creationId xmlns:p14="http://schemas.microsoft.com/office/powerpoint/2010/main" val="249299324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3" name="Text Box 1031"/>
          <p:cNvSpPr txBox="1">
            <a:spLocks noChangeArrowheads="1"/>
          </p:cNvSpPr>
          <p:nvPr/>
        </p:nvSpPr>
        <p:spPr bwMode="auto">
          <a:xfrm>
            <a:off x="0" y="1000125"/>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pPr>
            <a:r>
              <a:rPr lang="el-GR" b="0" smtClean="0">
                <a:solidFill>
                  <a:srgbClr val="333399"/>
                </a:solidFill>
              </a:rPr>
              <a:t>Μπορεί να είναι εποικοδομητικοί </a:t>
            </a:r>
            <a:r>
              <a:rPr lang="fr-FR" b="0" smtClean="0">
                <a:solidFill>
                  <a:srgbClr val="333399"/>
                </a:solidFill>
              </a:rPr>
              <a:t>(built up</a:t>
            </a:r>
            <a:r>
              <a:rPr lang="el-GR" b="0" smtClean="0">
                <a:solidFill>
                  <a:srgbClr val="333399"/>
                </a:solidFill>
              </a:rPr>
              <a:t> / </a:t>
            </a:r>
            <a:r>
              <a:rPr lang="en-US" b="0" smtClean="0">
                <a:solidFill>
                  <a:srgbClr val="333399"/>
                </a:solidFill>
              </a:rPr>
              <a:t>contructional</a:t>
            </a:r>
            <a:r>
              <a:rPr lang="fr-FR" b="0" smtClean="0">
                <a:solidFill>
                  <a:srgbClr val="333399"/>
                </a:solidFill>
              </a:rPr>
              <a:t>) </a:t>
            </a:r>
            <a:r>
              <a:rPr lang="el-GR" b="0" smtClean="0">
                <a:solidFill>
                  <a:srgbClr val="333399"/>
                </a:solidFill>
              </a:rPr>
              <a:t>ή διαβρωτικοί</a:t>
            </a:r>
            <a:r>
              <a:rPr lang="fr-FR" b="0" smtClean="0">
                <a:solidFill>
                  <a:srgbClr val="333399"/>
                </a:solidFill>
              </a:rPr>
              <a:t> </a:t>
            </a:r>
            <a:r>
              <a:rPr lang="el-GR" b="0" smtClean="0">
                <a:solidFill>
                  <a:srgbClr val="333399"/>
                </a:solidFill>
              </a:rPr>
              <a:t>(</a:t>
            </a:r>
            <a:r>
              <a:rPr lang="fr-FR" b="0" smtClean="0">
                <a:solidFill>
                  <a:srgbClr val="333399"/>
                </a:solidFill>
              </a:rPr>
              <a:t>erosional</a:t>
            </a:r>
            <a:r>
              <a:rPr lang="el-GR" b="0" smtClean="0">
                <a:solidFill>
                  <a:srgbClr val="333399"/>
                </a:solidFill>
              </a:rPr>
              <a:t>)</a:t>
            </a:r>
            <a:r>
              <a:rPr lang="fr-FR" b="0" smtClean="0">
                <a:solidFill>
                  <a:srgbClr val="333399"/>
                </a:solidFill>
              </a:rPr>
              <a:t> </a:t>
            </a:r>
            <a:r>
              <a:rPr lang="el-GR" b="0" smtClean="0">
                <a:solidFill>
                  <a:srgbClr val="333399"/>
                </a:solidFill>
              </a:rPr>
              <a:t>ή συνδυασμός των παραπάνω</a:t>
            </a:r>
            <a:endParaRPr lang="fr-FR" b="0" smtClean="0">
              <a:solidFill>
                <a:srgbClr val="333399"/>
              </a:solidFill>
            </a:endParaRPr>
          </a:p>
        </p:txBody>
      </p:sp>
      <p:sp>
        <p:nvSpPr>
          <p:cNvPr id="4099" name="Text Box 1037"/>
          <p:cNvSpPr txBox="1">
            <a:spLocks noChangeArrowheads="1"/>
          </p:cNvSpPr>
          <p:nvPr/>
        </p:nvSpPr>
        <p:spPr bwMode="auto">
          <a:xfrm>
            <a:off x="0" y="6072188"/>
            <a:ext cx="2714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eaLnBrk="0" fontAlgn="base" hangingPunct="0">
              <a:spcBef>
                <a:spcPct val="0"/>
              </a:spcBef>
              <a:spcAft>
                <a:spcPct val="0"/>
              </a:spcAft>
            </a:pPr>
            <a:r>
              <a:rPr lang="el-GR" b="0" smtClean="0">
                <a:solidFill>
                  <a:srgbClr val="333399"/>
                </a:solidFill>
              </a:rPr>
              <a:t>Εποικοδομητικός -</a:t>
            </a:r>
            <a:r>
              <a:rPr lang="en-US" b="0" smtClean="0">
                <a:solidFill>
                  <a:srgbClr val="333399"/>
                </a:solidFill>
              </a:rPr>
              <a:t> contructional</a:t>
            </a:r>
            <a:endParaRPr lang="fr-FR" b="0" smtClean="0">
              <a:solidFill>
                <a:srgbClr val="333399"/>
              </a:solidFill>
            </a:endParaRPr>
          </a:p>
        </p:txBody>
      </p:sp>
      <p:sp>
        <p:nvSpPr>
          <p:cNvPr id="4100" name="Text Box 1038"/>
          <p:cNvSpPr txBox="1">
            <a:spLocks noChangeArrowheads="1"/>
          </p:cNvSpPr>
          <p:nvPr/>
        </p:nvSpPr>
        <p:spPr bwMode="auto">
          <a:xfrm>
            <a:off x="3000375" y="4929188"/>
            <a:ext cx="30003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eaLnBrk="0" fontAlgn="base" hangingPunct="0">
              <a:spcBef>
                <a:spcPct val="0"/>
              </a:spcBef>
              <a:spcAft>
                <a:spcPct val="0"/>
              </a:spcAft>
            </a:pPr>
            <a:r>
              <a:rPr lang="fr-FR" b="0" smtClean="0">
                <a:solidFill>
                  <a:srgbClr val="333399"/>
                </a:solidFill>
              </a:rPr>
              <a:t> </a:t>
            </a:r>
            <a:r>
              <a:rPr lang="el-GR" b="0" smtClean="0">
                <a:solidFill>
                  <a:srgbClr val="333399"/>
                </a:solidFill>
              </a:rPr>
              <a:t>Διαβρωτικός -</a:t>
            </a:r>
            <a:r>
              <a:rPr lang="en-US" b="0" smtClean="0">
                <a:solidFill>
                  <a:srgbClr val="333399"/>
                </a:solidFill>
              </a:rPr>
              <a:t> erosional</a:t>
            </a:r>
            <a:endParaRPr lang="fr-FR" b="0" smtClean="0">
              <a:solidFill>
                <a:srgbClr val="333399"/>
              </a:solidFill>
            </a:endParaRPr>
          </a:p>
        </p:txBody>
      </p:sp>
      <p:sp>
        <p:nvSpPr>
          <p:cNvPr id="4101" name="Text Box 1039"/>
          <p:cNvSpPr txBox="1">
            <a:spLocks noChangeArrowheads="1"/>
          </p:cNvSpPr>
          <p:nvPr/>
        </p:nvSpPr>
        <p:spPr bwMode="auto">
          <a:xfrm>
            <a:off x="6143625" y="5500688"/>
            <a:ext cx="3000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eaLnBrk="0" fontAlgn="base" hangingPunct="0">
              <a:spcBef>
                <a:spcPct val="0"/>
              </a:spcBef>
              <a:spcAft>
                <a:spcPct val="0"/>
              </a:spcAft>
            </a:pPr>
            <a:r>
              <a:rPr lang="fr-FR" b="0" smtClean="0">
                <a:solidFill>
                  <a:srgbClr val="333399"/>
                </a:solidFill>
              </a:rPr>
              <a:t> </a:t>
            </a:r>
            <a:r>
              <a:rPr lang="el-GR" b="0" smtClean="0">
                <a:solidFill>
                  <a:srgbClr val="333399"/>
                </a:solidFill>
              </a:rPr>
              <a:t>Σύνθετος</a:t>
            </a:r>
            <a:r>
              <a:rPr lang="el-GR" sz="2000" b="0" i="1" smtClean="0">
                <a:solidFill>
                  <a:srgbClr val="000000"/>
                </a:solidFill>
              </a:rPr>
              <a:t>	</a:t>
            </a:r>
            <a:endParaRPr lang="fr-FR" b="0" smtClean="0">
              <a:solidFill>
                <a:srgbClr val="000000"/>
              </a:solidFill>
            </a:endParaRPr>
          </a:p>
        </p:txBody>
      </p:sp>
      <p:pic>
        <p:nvPicPr>
          <p:cNvPr id="4102" name="Picture 1024" descr="Φωτογραφία με εποικοδομητικό δείκτ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45" y="3983038"/>
            <a:ext cx="27860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026" descr="Φωτογραφία με διαβρωτικό δείκτ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938" y="2419350"/>
            <a:ext cx="314325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027" descr="Φωτογραφία με σύνθετο δείκτη"/>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7654" y="3214688"/>
            <a:ext cx="2990850"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
          <p:cNvSpPr>
            <a:spLocks noGrp="1" noChangeArrowheads="1"/>
          </p:cNvSpPr>
          <p:nvPr>
            <p:ph type="title"/>
          </p:nvPr>
        </p:nvSpPr>
        <p:spPr>
          <a:xfrm>
            <a:off x="785813" y="0"/>
            <a:ext cx="7772400" cy="714375"/>
          </a:xfrm>
        </p:spPr>
        <p:txBody>
          <a:bodyPr/>
          <a:lstStyle/>
          <a:p>
            <a:pPr eaLnBrk="1" hangingPunct="1"/>
            <a:r>
              <a:rPr lang="el-GR" sz="2400" b="1">
                <a:solidFill>
                  <a:srgbClr val="000099"/>
                </a:solidFill>
                <a:effectLst>
                  <a:outerShdw blurRad="38100" dist="38100" dir="2700000" algn="tl">
                    <a:srgbClr val="DDDDDD"/>
                  </a:outerShdw>
                </a:effectLst>
                <a:latin typeface="Verdana" charset="0"/>
              </a:rPr>
              <a:t>Βιολογικοί Δείκτες</a:t>
            </a:r>
            <a:endParaRPr lang="en-US" sz="2400" b="1">
              <a:solidFill>
                <a:srgbClr val="000099"/>
              </a:solidFill>
              <a:effectLst>
                <a:outerShdw blurRad="38100" dist="38100" dir="2700000" algn="tl">
                  <a:srgbClr val="DDDDDD"/>
                </a:outerShdw>
              </a:effectLst>
              <a:latin typeface="Verdana" charset="0"/>
            </a:endParaRPr>
          </a:p>
        </p:txBody>
      </p:sp>
    </p:spTree>
    <p:extLst>
      <p:ext uri="{BB962C8B-B14F-4D97-AF65-F5344CB8AC3E}">
        <p14:creationId xmlns:p14="http://schemas.microsoft.com/office/powerpoint/2010/main" val="1420231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1623">
                                            <p:txEl>
                                              <p:pRg st="0" end="0"/>
                                            </p:txEl>
                                          </p:spTgt>
                                        </p:tgtEl>
                                        <p:attrNameLst>
                                          <p:attrName>style.visibility</p:attrName>
                                        </p:attrNameLst>
                                      </p:cBhvr>
                                      <p:to>
                                        <p:strVal val="visible"/>
                                      </p:to>
                                    </p:set>
                                    <p:anim calcmode="lin" valueType="num">
                                      <p:cBhvr additive="base">
                                        <p:cTn id="7" dur="500" fill="hold"/>
                                        <p:tgtEl>
                                          <p:spTgt spid="1116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16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3"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5" descr="Φωτογραφία βιολογικού δείκτη, Βόρεια Εύβοια"/>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16"/>
          <p:cNvSpPr>
            <a:spLocks noChangeArrowheads="1"/>
          </p:cNvSpPr>
          <p:nvPr/>
        </p:nvSpPr>
        <p:spPr bwMode="auto">
          <a:xfrm>
            <a:off x="0" y="92868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l-GR" sz="2400" b="1" smtClean="0">
                <a:solidFill>
                  <a:srgbClr val="FFFFFF"/>
                </a:solidFill>
                <a:latin typeface="Verdana" charset="0"/>
                <a:ea typeface="ＭＳ Ｐゴシック" charset="0"/>
              </a:rPr>
              <a:t>Ποια θα πρέπει να είναι τα χαρακτηριστικά ενός βιολογικού δείκτη θαλάσσιας στάθμης</a:t>
            </a:r>
            <a:r>
              <a:rPr lang="en-US" sz="2400" b="1" smtClean="0">
                <a:solidFill>
                  <a:srgbClr val="FFFFFF"/>
                </a:solidFill>
                <a:latin typeface="Verdana" charset="0"/>
                <a:ea typeface="ＭＳ Ｐゴシック" charset="0"/>
              </a:rPr>
              <a:t>; </a:t>
            </a:r>
            <a:endParaRPr lang="fr-FR" sz="2400" b="1" smtClean="0">
              <a:solidFill>
                <a:srgbClr val="FFFFFF"/>
              </a:solidFill>
              <a:latin typeface="Verdana" charset="0"/>
              <a:ea typeface="ＭＳ Ｐゴシック" charset="0"/>
            </a:endParaRPr>
          </a:p>
        </p:txBody>
      </p:sp>
      <p:sp>
        <p:nvSpPr>
          <p:cNvPr id="10" name="Text Box 1032"/>
          <p:cNvSpPr txBox="1">
            <a:spLocks noChangeArrowheads="1"/>
          </p:cNvSpPr>
          <p:nvPr/>
        </p:nvSpPr>
        <p:spPr bwMode="auto">
          <a:xfrm>
            <a:off x="0" y="195580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pPr>
            <a:r>
              <a:rPr lang="el-GR" dirty="0" smtClean="0">
                <a:solidFill>
                  <a:srgbClr val="FFFFFF"/>
                </a:solidFill>
              </a:rPr>
              <a:t>α</a:t>
            </a:r>
            <a:r>
              <a:rPr lang="fr-FR" dirty="0" smtClean="0">
                <a:solidFill>
                  <a:srgbClr val="FFFFFF"/>
                </a:solidFill>
              </a:rPr>
              <a:t>) </a:t>
            </a:r>
            <a:r>
              <a:rPr lang="el-GR" dirty="0" smtClean="0">
                <a:solidFill>
                  <a:srgbClr val="FFFFFF"/>
                </a:solidFill>
              </a:rPr>
              <a:t>Θα πρέπει να έχουν την ισχυρότερη δυνατή σχέση με τη στάθμη της θάλασσας:</a:t>
            </a:r>
          </a:p>
        </p:txBody>
      </p:sp>
      <p:sp>
        <p:nvSpPr>
          <p:cNvPr id="11" name="Text Box 1033"/>
          <p:cNvSpPr txBox="1">
            <a:spLocks noChangeArrowheads="1"/>
          </p:cNvSpPr>
          <p:nvPr/>
        </p:nvSpPr>
        <p:spPr bwMode="auto">
          <a:xfrm>
            <a:off x="0" y="2741613"/>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buFont typeface="Arial" charset="0"/>
              <a:buChar char="•"/>
            </a:pPr>
            <a:r>
              <a:rPr lang="el-GR" dirty="0" smtClean="0">
                <a:solidFill>
                  <a:srgbClr val="FFFFFF"/>
                </a:solidFill>
              </a:rPr>
              <a:t>  Το κατακόρυφο εύρος διαβίωσής τους θα πρέπει να περιορίζεται γύρω από τη στάθμη της θάλασσας </a:t>
            </a:r>
            <a:endParaRPr lang="fr-FR" dirty="0" smtClean="0">
              <a:solidFill>
                <a:srgbClr val="FFFFFF"/>
              </a:solidFill>
            </a:endParaRPr>
          </a:p>
        </p:txBody>
      </p:sp>
      <p:sp>
        <p:nvSpPr>
          <p:cNvPr id="12" name="Text Box 1034"/>
          <p:cNvSpPr txBox="1">
            <a:spLocks noChangeArrowheads="1"/>
          </p:cNvSpPr>
          <p:nvPr/>
        </p:nvSpPr>
        <p:spPr bwMode="auto">
          <a:xfrm>
            <a:off x="0" y="338455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buFont typeface="Arial" charset="0"/>
              <a:buChar char="•"/>
            </a:pPr>
            <a:r>
              <a:rPr lang="el-GR" dirty="0" smtClean="0">
                <a:solidFill>
                  <a:srgbClr val="FFFFFF"/>
                </a:solidFill>
              </a:rPr>
              <a:t>  ή το πάνω όριό τους θα πρέπει να συμπίπτει με τη ζώνη θαλάσσιας στάθμης</a:t>
            </a:r>
            <a:endParaRPr lang="fr-FR" dirty="0" smtClean="0">
              <a:solidFill>
                <a:srgbClr val="FFFFFF"/>
              </a:solidFill>
            </a:endParaRPr>
          </a:p>
        </p:txBody>
      </p:sp>
      <p:sp>
        <p:nvSpPr>
          <p:cNvPr id="13" name="Text Box 1035"/>
          <p:cNvSpPr txBox="1">
            <a:spLocks noChangeArrowheads="1"/>
          </p:cNvSpPr>
          <p:nvPr/>
        </p:nvSpPr>
        <p:spPr bwMode="auto">
          <a:xfrm>
            <a:off x="0" y="43132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pPr>
            <a:r>
              <a:rPr lang="el-GR" smtClean="0">
                <a:solidFill>
                  <a:srgbClr val="FFFFFF"/>
                </a:solidFill>
              </a:rPr>
              <a:t>β</a:t>
            </a:r>
            <a:r>
              <a:rPr lang="fr-FR" smtClean="0">
                <a:solidFill>
                  <a:srgbClr val="FFFFFF"/>
                </a:solidFill>
              </a:rPr>
              <a:t>) </a:t>
            </a:r>
            <a:r>
              <a:rPr lang="el-GR" smtClean="0">
                <a:solidFill>
                  <a:srgbClr val="FFFFFF"/>
                </a:solidFill>
              </a:rPr>
              <a:t>Θα πρέπει να μπορεί να αντισταθεί στη χερσαία ή υποθαλάσσια διάβρωση για αρκετό χρονικό διάστημα</a:t>
            </a:r>
            <a:endParaRPr lang="fr-FR" smtClean="0">
              <a:solidFill>
                <a:srgbClr val="FFFFFF"/>
              </a:solidFill>
            </a:endParaRPr>
          </a:p>
        </p:txBody>
      </p:sp>
      <p:sp>
        <p:nvSpPr>
          <p:cNvPr id="14" name="Text Box 1036"/>
          <p:cNvSpPr txBox="1">
            <a:spLocks noChangeArrowheads="1"/>
          </p:cNvSpPr>
          <p:nvPr/>
        </p:nvSpPr>
        <p:spPr bwMode="auto">
          <a:xfrm>
            <a:off x="0" y="5395913"/>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pPr>
            <a:r>
              <a:rPr lang="el-GR" dirty="0" smtClean="0">
                <a:solidFill>
                  <a:srgbClr val="FFFFFF"/>
                </a:solidFill>
              </a:rPr>
              <a:t>γ</a:t>
            </a:r>
            <a:r>
              <a:rPr lang="fr-FR" dirty="0" smtClean="0">
                <a:solidFill>
                  <a:srgbClr val="FFFFFF"/>
                </a:solidFill>
              </a:rPr>
              <a:t>)</a:t>
            </a:r>
            <a:r>
              <a:rPr lang="el-GR" dirty="0" smtClean="0">
                <a:solidFill>
                  <a:srgbClr val="FFFFFF"/>
                </a:solidFill>
              </a:rPr>
              <a:t> Θα </a:t>
            </a:r>
            <a:r>
              <a:rPr lang="fr-FR" dirty="0" smtClean="0">
                <a:solidFill>
                  <a:srgbClr val="FFFFFF"/>
                </a:solidFill>
              </a:rPr>
              <a:t> </a:t>
            </a:r>
            <a:r>
              <a:rPr lang="el-GR" dirty="0" smtClean="0">
                <a:solidFill>
                  <a:srgbClr val="FFFFFF"/>
                </a:solidFill>
              </a:rPr>
              <a:t>πρέπει να είναι δυνατή η χρονολόγησή του με ακρίβεια</a:t>
            </a:r>
            <a:endParaRPr lang="fr-FR" dirty="0" smtClean="0">
              <a:solidFill>
                <a:srgbClr val="FFFFFF"/>
              </a:solidFill>
            </a:endParaRPr>
          </a:p>
        </p:txBody>
      </p:sp>
      <p:sp>
        <p:nvSpPr>
          <p:cNvPr id="15" name="Rectangle 2"/>
          <p:cNvSpPr>
            <a:spLocks noGrp="1" noChangeArrowheads="1"/>
          </p:cNvSpPr>
          <p:nvPr>
            <p:ph type="title"/>
          </p:nvPr>
        </p:nvSpPr>
        <p:spPr>
          <a:xfrm>
            <a:off x="785813" y="0"/>
            <a:ext cx="7772400" cy="714375"/>
          </a:xfrm>
        </p:spPr>
        <p:txBody>
          <a:bodyPr/>
          <a:lstStyle/>
          <a:p>
            <a:pPr eaLnBrk="1" hangingPunct="1"/>
            <a:r>
              <a:rPr lang="el-GR" sz="2400" b="1">
                <a:solidFill>
                  <a:schemeClr val="bg1"/>
                </a:solidFill>
                <a:effectLst>
                  <a:outerShdw blurRad="38100" dist="38100" dir="2700000" algn="tl">
                    <a:srgbClr val="DDDDDD"/>
                  </a:outerShdw>
                </a:effectLst>
                <a:latin typeface="Verdana" charset="0"/>
              </a:rPr>
              <a:t>Βιολογικοί Δείκτες</a:t>
            </a:r>
            <a:endParaRPr lang="en-US" sz="2400" b="1">
              <a:solidFill>
                <a:schemeClr val="bg1"/>
              </a:solidFill>
              <a:effectLst>
                <a:outerShdw blurRad="38100" dist="38100" dir="2700000" algn="tl">
                  <a:srgbClr val="DDDDDD"/>
                </a:outerShdw>
              </a:effectLst>
              <a:latin typeface="Verdana" charset="0"/>
            </a:endParaRPr>
          </a:p>
        </p:txBody>
      </p:sp>
    </p:spTree>
    <p:extLst>
      <p:ext uri="{BB962C8B-B14F-4D97-AF65-F5344CB8AC3E}">
        <p14:creationId xmlns:p14="http://schemas.microsoft.com/office/powerpoint/2010/main" val="821290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 calcmode="lin" valueType="num">
                                      <p:cBhvr additive="base">
                                        <p:cTn id="19"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additive="base">
                                        <p:cTn id="25"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 calcmode="lin" valueType="num">
                                      <p:cBhvr additive="base">
                                        <p:cTn id="31"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p:bldP spid="11" grpId="0" build="p" autoUpdateAnimBg="0"/>
      <p:bldP spid="12" grpId="0" build="p" autoUpdateAnimBg="0"/>
      <p:bldP spid="13" grpId="0" build="p" autoUpdateAnimBg="0"/>
      <p:bldP spid="14"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Φωτογραφία ιζημάτων"/>
          <p:cNvPicPr>
            <a:picLocks noChangeAspect="1" noChangeArrowheads="1"/>
          </p:cNvPicPr>
          <p:nvPr/>
        </p:nvPicPr>
        <p:blipFill>
          <a:blip r:embed="rId2">
            <a:extLst>
              <a:ext uri="{28A0092B-C50C-407E-A947-70E740481C1C}">
                <a14:useLocalDpi xmlns:a14="http://schemas.microsoft.com/office/drawing/2010/main" val="0"/>
              </a:ext>
            </a:extLst>
          </a:blip>
          <a:srcRect l="9567" t="25151" r="39398" b="23814"/>
          <a:stretch>
            <a:fillRect/>
          </a:stretch>
        </p:blipFill>
        <p:spPr bwMode="auto">
          <a:xfrm>
            <a:off x="-1" y="-4853"/>
            <a:ext cx="9150471" cy="686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9"/>
          <p:cNvSpPr>
            <a:spLocks noChangeArrowheads="1"/>
          </p:cNvSpPr>
          <p:nvPr/>
        </p:nvSpPr>
        <p:spPr bwMode="auto">
          <a:xfrm>
            <a:off x="68014" y="172814"/>
            <a:ext cx="407193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l-GR" sz="2400" dirty="0" smtClean="0">
                <a:solidFill>
                  <a:srgbClr val="FFFFFF"/>
                </a:solidFill>
                <a:latin typeface="Times" charset="0"/>
                <a:ea typeface="ＭＳ Ｐゴシック" charset="0"/>
              </a:rPr>
              <a:t>Τα σχετικά πρόσφατα ιζήματα που έχουν αποτεθεί σε ποικίλα γεωπεριβάλλοντα έχουν καταγράψει ένα φάσμα πληροφοριών</a:t>
            </a:r>
            <a:r>
              <a:rPr lang="en-US" sz="2400" dirty="0" smtClean="0">
                <a:solidFill>
                  <a:srgbClr val="FFFFFF"/>
                </a:solidFill>
                <a:latin typeface="Times" charset="0"/>
                <a:ea typeface="ＭＳ Ｐゴシック" charset="0"/>
              </a:rPr>
              <a:t> </a:t>
            </a:r>
            <a:r>
              <a:rPr lang="el-GR" sz="2400" dirty="0" smtClean="0">
                <a:solidFill>
                  <a:srgbClr val="FFFFFF"/>
                </a:solidFill>
                <a:latin typeface="Times" charset="0"/>
                <a:ea typeface="ＭＳ Ｐゴシック" charset="0"/>
              </a:rPr>
              <a:t>που μπορούν να καθορίσουν την παλαιογεωγραφία μιας περιοχής  και τις διάφορες μεταβολές της θαλάσσιας στάθμης που έχουν λάβει χώρα, μέσω του χρονολογήσιμου υλικού που μπορεί να βρεθεί σε συγκεκριμένο βάθος της στρωματογραφικής στήλης.</a:t>
            </a:r>
          </a:p>
        </p:txBody>
      </p:sp>
    </p:spTree>
    <p:extLst>
      <p:ext uri="{BB962C8B-B14F-4D97-AF65-F5344CB8AC3E}">
        <p14:creationId xmlns:p14="http://schemas.microsoft.com/office/powerpoint/2010/main" val="122675159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785813" y="0"/>
            <a:ext cx="7772400" cy="714375"/>
          </a:xfrm>
        </p:spPr>
        <p:txBody>
          <a:bodyPr/>
          <a:lstStyle/>
          <a:p>
            <a:pPr eaLnBrk="1" hangingPunct="1"/>
            <a:r>
              <a:rPr lang="el-GR" sz="2400" b="1">
                <a:solidFill>
                  <a:srgbClr val="000099"/>
                </a:solidFill>
                <a:effectLst>
                  <a:outerShdw blurRad="38100" dist="38100" dir="2700000" algn="tl">
                    <a:srgbClr val="DDDDDD"/>
                  </a:outerShdw>
                </a:effectLst>
                <a:latin typeface="Verdana" charset="0"/>
              </a:rPr>
              <a:t>Γεωμορφολογικοί Δείκτες</a:t>
            </a:r>
            <a:endParaRPr lang="en-US" sz="2400" b="1">
              <a:solidFill>
                <a:srgbClr val="000099"/>
              </a:solidFill>
              <a:effectLst>
                <a:outerShdw blurRad="38100" dist="38100" dir="2700000" algn="tl">
                  <a:srgbClr val="DDDDDD"/>
                </a:outerShdw>
              </a:effectLst>
              <a:latin typeface="Verdana" charset="0"/>
            </a:endParaRPr>
          </a:p>
        </p:txBody>
      </p:sp>
      <p:sp>
        <p:nvSpPr>
          <p:cNvPr id="141315" name="Rectangle 3"/>
          <p:cNvSpPr>
            <a:spLocks noGrp="1" noChangeArrowheads="1"/>
          </p:cNvSpPr>
          <p:nvPr>
            <p:ph type="body" idx="1"/>
          </p:nvPr>
        </p:nvSpPr>
        <p:spPr>
          <a:xfrm>
            <a:off x="0" y="1500188"/>
            <a:ext cx="2714625" cy="714375"/>
          </a:xfrm>
        </p:spPr>
        <p:txBody>
          <a:bodyPr/>
          <a:lstStyle/>
          <a:p>
            <a:pPr eaLnBrk="1" hangingPunct="1"/>
            <a:r>
              <a:rPr lang="el-GR" sz="2400" b="1">
                <a:solidFill>
                  <a:srgbClr val="000099"/>
                </a:solidFill>
                <a:latin typeface="Verdana" charset="0"/>
              </a:rPr>
              <a:t>Διάβρωσης</a:t>
            </a:r>
          </a:p>
          <a:p>
            <a:pPr eaLnBrk="1" hangingPunct="1"/>
            <a:r>
              <a:rPr lang="el-GR" sz="2400" b="1">
                <a:solidFill>
                  <a:srgbClr val="000099"/>
                </a:solidFill>
                <a:latin typeface="Verdana" charset="0"/>
              </a:rPr>
              <a:t>Απόθεσης</a:t>
            </a:r>
            <a:endParaRPr lang="en-US" sz="2400" b="1">
              <a:solidFill>
                <a:srgbClr val="000099"/>
              </a:solidFill>
              <a:latin typeface="Verdana" charset="0"/>
            </a:endParaRPr>
          </a:p>
        </p:txBody>
      </p:sp>
      <p:pic>
        <p:nvPicPr>
          <p:cNvPr id="7172" name="Picture 2" descr="Φωτογραφία, Βόρεια Εύβοια"/>
          <p:cNvPicPr>
            <a:picLocks noChangeAspect="1" noChangeArrowheads="1"/>
          </p:cNvPicPr>
          <p:nvPr/>
        </p:nvPicPr>
        <p:blipFill>
          <a:blip r:embed="rId2">
            <a:extLst>
              <a:ext uri="{28A0092B-C50C-407E-A947-70E740481C1C}">
                <a14:useLocalDpi xmlns:a14="http://schemas.microsoft.com/office/drawing/2010/main" val="0"/>
              </a:ext>
            </a:extLst>
          </a:blip>
          <a:srcRect t="24152" b="41916"/>
          <a:stretch>
            <a:fillRect/>
          </a:stretch>
        </p:blipFill>
        <p:spPr bwMode="auto">
          <a:xfrm>
            <a:off x="2383854" y="5085184"/>
            <a:ext cx="672465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descr="Φωτογραφία υποθαλάσσια, Νάξο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1000125"/>
            <a:ext cx="2303463"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descr="Φωτογραφία γεωμορφολογικού δείκτη"/>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785813"/>
            <a:ext cx="2216150"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5" descr="Φωτογραφία από το Ακρωτήριο Κάβο Γκρέκο, Κύπρος"/>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 y="3033713"/>
            <a:ext cx="2187575"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6" descr="Φωτογραφία γεωμορφολογικού δείκτη, Αρκίτσα"/>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3812951"/>
            <a:ext cx="2655887"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61395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Φωτογραφία θαλάσσιας εγκοπής, Κέρκυρ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7475"/>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Text Box 1031"/>
          <p:cNvSpPr txBox="1">
            <a:spLocks noChangeArrowheads="1"/>
          </p:cNvSpPr>
          <p:nvPr/>
        </p:nvSpPr>
        <p:spPr bwMode="auto">
          <a:xfrm>
            <a:off x="467544" y="4433143"/>
            <a:ext cx="90884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pPr>
            <a:r>
              <a:rPr lang="el-GR" dirty="0" smtClean="0">
                <a:solidFill>
                  <a:srgbClr val="000090"/>
                </a:solidFill>
              </a:rPr>
              <a:t>Οι θαλάσσιες εγκοπές είναι εσοχές κατά μήκος παράκτιων κρημνών</a:t>
            </a:r>
            <a:r>
              <a:rPr lang="en-US" dirty="0" smtClean="0">
                <a:solidFill>
                  <a:srgbClr val="000090"/>
                </a:solidFill>
              </a:rPr>
              <a:t>. </a:t>
            </a:r>
            <a:r>
              <a:rPr lang="el-GR" dirty="0" smtClean="0">
                <a:solidFill>
                  <a:srgbClr val="000090"/>
                </a:solidFill>
              </a:rPr>
              <a:t>Αναπτύσσονται λόγω του υψηλότερου ρυθμού διάβρωσης στην μεσοπαλιρροιακή ζώνη, σε σχέση με την υπερπαλιρροιακή ή την υποπαλιρροιακή ζώνη.</a:t>
            </a:r>
            <a:r>
              <a:rPr lang="en-US" dirty="0" smtClean="0">
                <a:solidFill>
                  <a:srgbClr val="000090"/>
                </a:solidFill>
              </a:rPr>
              <a:t> </a:t>
            </a:r>
            <a:endParaRPr lang="el-GR" dirty="0" smtClean="0">
              <a:solidFill>
                <a:srgbClr val="000090"/>
              </a:solidFill>
            </a:endParaRPr>
          </a:p>
          <a:p>
            <a:pPr eaLnBrk="0" fontAlgn="base" hangingPunct="0">
              <a:spcBef>
                <a:spcPct val="0"/>
              </a:spcBef>
              <a:spcAft>
                <a:spcPct val="0"/>
              </a:spcAft>
            </a:pPr>
            <a:r>
              <a:rPr lang="el-GR" dirty="0" smtClean="0">
                <a:solidFill>
                  <a:srgbClr val="000090"/>
                </a:solidFill>
              </a:rPr>
              <a:t>Οι θαλάσσιες εγκοπές διαχωρίζονται σε διαφορετικά είδη</a:t>
            </a:r>
            <a:r>
              <a:rPr lang="en-US" dirty="0" smtClean="0">
                <a:solidFill>
                  <a:srgbClr val="000090"/>
                </a:solidFill>
              </a:rPr>
              <a:t>,</a:t>
            </a:r>
            <a:endParaRPr lang="el-GR" dirty="0" smtClean="0">
              <a:solidFill>
                <a:srgbClr val="000090"/>
              </a:solidFill>
            </a:endParaRPr>
          </a:p>
          <a:p>
            <a:pPr eaLnBrk="0" fontAlgn="base" hangingPunct="0">
              <a:spcBef>
                <a:spcPct val="0"/>
              </a:spcBef>
              <a:spcAft>
                <a:spcPct val="0"/>
              </a:spcAft>
            </a:pPr>
            <a:r>
              <a:rPr lang="el-GR" dirty="0" smtClean="0">
                <a:solidFill>
                  <a:srgbClr val="000090"/>
                </a:solidFill>
              </a:rPr>
              <a:t>ανάλογα με την προέλευσή τους και τη μορφή τους</a:t>
            </a:r>
            <a:r>
              <a:rPr lang="en-US" dirty="0" smtClean="0">
                <a:solidFill>
                  <a:srgbClr val="000090"/>
                </a:solidFill>
              </a:rPr>
              <a:t>. </a:t>
            </a:r>
          </a:p>
        </p:txBody>
      </p:sp>
      <p:sp>
        <p:nvSpPr>
          <p:cNvPr id="22" name="Rectangle 2"/>
          <p:cNvSpPr>
            <a:spLocks noGrp="1" noChangeArrowheads="1"/>
          </p:cNvSpPr>
          <p:nvPr>
            <p:ph type="title"/>
          </p:nvPr>
        </p:nvSpPr>
        <p:spPr>
          <a:xfrm>
            <a:off x="785813" y="0"/>
            <a:ext cx="7772400" cy="714375"/>
          </a:xfrm>
        </p:spPr>
        <p:txBody>
          <a:bodyPr/>
          <a:lstStyle/>
          <a:p>
            <a:pPr eaLnBrk="1" hangingPunct="1"/>
            <a:r>
              <a:rPr lang="el-GR" sz="2400" b="1" dirty="0">
                <a:solidFill>
                  <a:srgbClr val="000099"/>
                </a:solidFill>
                <a:effectLst>
                  <a:outerShdw blurRad="38100" dist="38100" dir="2700000" algn="tl">
                    <a:srgbClr val="DDDDDD"/>
                  </a:outerShdw>
                </a:effectLst>
                <a:latin typeface="Verdana" charset="0"/>
              </a:rPr>
              <a:t>Θαλάσσιες Εγκοπές</a:t>
            </a:r>
            <a:endParaRPr lang="en-US" sz="2400" b="1" dirty="0">
              <a:solidFill>
                <a:srgbClr val="000099"/>
              </a:solidFill>
              <a:effectLst>
                <a:outerShdw blurRad="38100" dist="38100" dir="2700000" algn="tl">
                  <a:srgbClr val="DDDDDD"/>
                </a:outerShdw>
              </a:effectLst>
              <a:latin typeface="Verdana" charset="0"/>
            </a:endParaRPr>
          </a:p>
        </p:txBody>
      </p:sp>
    </p:spTree>
    <p:extLst>
      <p:ext uri="{BB962C8B-B14F-4D97-AF65-F5344CB8AC3E}">
        <p14:creationId xmlns:p14="http://schemas.microsoft.com/office/powerpoint/2010/main" val="16381652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1623">
                                            <p:txEl>
                                              <p:pRg st="0" end="0"/>
                                            </p:txEl>
                                          </p:spTgt>
                                        </p:tgtEl>
                                        <p:attrNameLst>
                                          <p:attrName>style.visibility</p:attrName>
                                        </p:attrNameLst>
                                      </p:cBhvr>
                                      <p:to>
                                        <p:strVal val="visible"/>
                                      </p:to>
                                    </p:set>
                                    <p:anim calcmode="lin" valueType="num">
                                      <p:cBhvr additive="base">
                                        <p:cTn id="7" dur="500" fill="hold"/>
                                        <p:tgtEl>
                                          <p:spTgt spid="1116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162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1623">
                                            <p:txEl>
                                              <p:pRg st="1" end="1"/>
                                            </p:txEl>
                                          </p:spTgt>
                                        </p:tgtEl>
                                        <p:attrNameLst>
                                          <p:attrName>style.visibility</p:attrName>
                                        </p:attrNameLst>
                                      </p:cBhvr>
                                      <p:to>
                                        <p:strVal val="visible"/>
                                      </p:to>
                                    </p:set>
                                    <p:anim calcmode="lin" valueType="num">
                                      <p:cBhvr additive="base">
                                        <p:cTn id="11" dur="500" fill="hold"/>
                                        <p:tgtEl>
                                          <p:spTgt spid="11162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1162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1623">
                                            <p:txEl>
                                              <p:pRg st="2" end="2"/>
                                            </p:txEl>
                                          </p:spTgt>
                                        </p:tgtEl>
                                        <p:attrNameLst>
                                          <p:attrName>style.visibility</p:attrName>
                                        </p:attrNameLst>
                                      </p:cBhvr>
                                      <p:to>
                                        <p:strVal val="visible"/>
                                      </p:to>
                                    </p:set>
                                    <p:anim calcmode="lin" valueType="num">
                                      <p:cBhvr additive="base">
                                        <p:cTn id="15" dur="500" fill="hold"/>
                                        <p:tgtEl>
                                          <p:spTgt spid="11162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1162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3"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3" name="Text Box 1031"/>
          <p:cNvSpPr txBox="1">
            <a:spLocks noChangeArrowheads="1"/>
          </p:cNvSpPr>
          <p:nvPr/>
        </p:nvSpPr>
        <p:spPr bwMode="auto">
          <a:xfrm>
            <a:off x="34925" y="76517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pPr>
            <a:r>
              <a:rPr lang="el-GR" b="0" smtClean="0">
                <a:solidFill>
                  <a:srgbClr val="333399"/>
                </a:solidFill>
              </a:rPr>
              <a:t>Περιλαμβάνουν</a:t>
            </a:r>
            <a:r>
              <a:rPr lang="en-US" b="0" smtClean="0">
                <a:solidFill>
                  <a:srgbClr val="333399"/>
                </a:solidFill>
              </a:rPr>
              <a:t>:</a:t>
            </a:r>
          </a:p>
        </p:txBody>
      </p:sp>
      <p:sp>
        <p:nvSpPr>
          <p:cNvPr id="22" name="Rectangle 2"/>
          <p:cNvSpPr>
            <a:spLocks noGrp="1" noChangeArrowheads="1"/>
          </p:cNvSpPr>
          <p:nvPr>
            <p:ph type="title"/>
          </p:nvPr>
        </p:nvSpPr>
        <p:spPr>
          <a:xfrm>
            <a:off x="785813" y="0"/>
            <a:ext cx="7772400" cy="714375"/>
          </a:xfrm>
        </p:spPr>
        <p:txBody>
          <a:bodyPr/>
          <a:lstStyle/>
          <a:p>
            <a:pPr eaLnBrk="1" hangingPunct="1"/>
            <a:r>
              <a:rPr lang="el-GR" sz="2400" b="1">
                <a:solidFill>
                  <a:srgbClr val="000099"/>
                </a:solidFill>
                <a:effectLst>
                  <a:outerShdw blurRad="38100" dist="38100" dir="2700000" algn="tl">
                    <a:srgbClr val="DDDDDD"/>
                  </a:outerShdw>
                </a:effectLst>
                <a:latin typeface="Verdana" charset="0"/>
              </a:rPr>
              <a:t>Θαλάσσιες Εγκοπές</a:t>
            </a:r>
            <a:endParaRPr lang="en-US" sz="2400" b="1">
              <a:solidFill>
                <a:srgbClr val="000099"/>
              </a:solidFill>
              <a:effectLst>
                <a:outerShdw blurRad="38100" dist="38100" dir="2700000" algn="tl">
                  <a:srgbClr val="DDDDDD"/>
                </a:outerShdw>
              </a:effectLst>
              <a:latin typeface="Verdana" charset="0"/>
            </a:endParaRPr>
          </a:p>
        </p:txBody>
      </p:sp>
      <p:pic>
        <p:nvPicPr>
          <p:cNvPr id="9220" name="Picture 6" descr="Φωτογραφία θαλάσσιας εγκοπής, Πάρος"/>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13538" y="719956"/>
            <a:ext cx="24098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Φωτογραφία θαλάσσιας εγκοπής, Νάξος"/>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8475" y="3645024"/>
            <a:ext cx="2395538"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7"/>
          <p:cNvSpPr txBox="1">
            <a:spLocks noChangeArrowheads="1"/>
          </p:cNvSpPr>
          <p:nvPr/>
        </p:nvSpPr>
        <p:spPr bwMode="auto">
          <a:xfrm>
            <a:off x="8172450" y="1412875"/>
            <a:ext cx="827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pPr>
            <a:r>
              <a:rPr lang="en-US" sz="2000" smtClean="0">
                <a:solidFill>
                  <a:srgbClr val="FFFFFF"/>
                </a:solidFill>
              </a:rPr>
              <a:t>Paros</a:t>
            </a:r>
            <a:endParaRPr lang="el-GR" sz="2000" smtClean="0">
              <a:solidFill>
                <a:srgbClr val="FFFFFF"/>
              </a:solidFill>
            </a:endParaRPr>
          </a:p>
        </p:txBody>
      </p:sp>
      <p:sp>
        <p:nvSpPr>
          <p:cNvPr id="9223" name="TextBox 8"/>
          <p:cNvSpPr txBox="1">
            <a:spLocks noChangeArrowheads="1"/>
          </p:cNvSpPr>
          <p:nvPr/>
        </p:nvSpPr>
        <p:spPr bwMode="auto">
          <a:xfrm>
            <a:off x="5768975" y="4889500"/>
            <a:ext cx="935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0" fontAlgn="base" hangingPunct="0">
              <a:spcBef>
                <a:spcPct val="0"/>
              </a:spcBef>
              <a:spcAft>
                <a:spcPct val="0"/>
              </a:spcAft>
            </a:pPr>
            <a:r>
              <a:rPr lang="en-US" sz="2000" smtClean="0">
                <a:solidFill>
                  <a:srgbClr val="FFFFFF"/>
                </a:solidFill>
              </a:rPr>
              <a:t>Naxos</a:t>
            </a:r>
            <a:endParaRPr lang="el-GR" sz="2000" smtClean="0">
              <a:solidFill>
                <a:srgbClr val="FFFFFF"/>
              </a:solidFill>
            </a:endParaRPr>
          </a:p>
        </p:txBody>
      </p:sp>
      <p:sp>
        <p:nvSpPr>
          <p:cNvPr id="9224" name="Ορθογώνιο 1"/>
          <p:cNvSpPr>
            <a:spLocks noChangeArrowheads="1"/>
          </p:cNvSpPr>
          <p:nvPr/>
        </p:nvSpPr>
        <p:spPr bwMode="auto">
          <a:xfrm>
            <a:off x="44450" y="1412875"/>
            <a:ext cx="43116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0" fontAlgn="base" hangingPunct="0">
              <a:spcBef>
                <a:spcPct val="0"/>
              </a:spcBef>
              <a:spcAft>
                <a:spcPct val="0"/>
              </a:spcAft>
              <a:buFont typeface="Arial" charset="0"/>
              <a:buChar char="•"/>
            </a:pPr>
            <a:r>
              <a:rPr lang="el-GR" sz="2400" smtClean="0">
                <a:solidFill>
                  <a:srgbClr val="333399"/>
                </a:solidFill>
                <a:latin typeface="Times" charset="0"/>
                <a:ea typeface="ＭＳ Ｐゴシック" charset="0"/>
              </a:rPr>
              <a:t>Δομικές εγκοπές</a:t>
            </a:r>
            <a:r>
              <a:rPr lang="en-US" sz="2400" smtClean="0">
                <a:solidFill>
                  <a:srgbClr val="333399"/>
                </a:solidFill>
                <a:latin typeface="Times" charset="0"/>
                <a:ea typeface="ＭＳ Ｐゴシック" charset="0"/>
              </a:rPr>
              <a:t>, </a:t>
            </a:r>
          </a:p>
          <a:p>
            <a:pPr marL="342900" indent="-342900" eaLnBrk="0" fontAlgn="base" hangingPunct="0">
              <a:spcBef>
                <a:spcPct val="0"/>
              </a:spcBef>
              <a:spcAft>
                <a:spcPct val="0"/>
              </a:spcAft>
              <a:buFont typeface="Arial" charset="0"/>
              <a:buChar char="•"/>
            </a:pPr>
            <a:r>
              <a:rPr lang="el-GR" sz="2400" smtClean="0">
                <a:solidFill>
                  <a:srgbClr val="333399"/>
                </a:solidFill>
                <a:latin typeface="Times" charset="0"/>
                <a:ea typeface="ＭＳ Ｐゴシック" charset="0"/>
              </a:rPr>
              <a:t>Λιθολογικές εγκοπές</a:t>
            </a:r>
            <a:r>
              <a:rPr lang="en-US" sz="2400" smtClean="0">
                <a:solidFill>
                  <a:srgbClr val="333399"/>
                </a:solidFill>
                <a:latin typeface="Times" charset="0"/>
                <a:ea typeface="ＭＳ Ｐゴシック" charset="0"/>
              </a:rPr>
              <a:t>, </a:t>
            </a:r>
          </a:p>
          <a:p>
            <a:pPr marL="342900" indent="-342900" eaLnBrk="0" fontAlgn="base" hangingPunct="0">
              <a:spcBef>
                <a:spcPct val="0"/>
              </a:spcBef>
              <a:spcAft>
                <a:spcPct val="0"/>
              </a:spcAft>
              <a:buFont typeface="Arial" charset="0"/>
              <a:buChar char="•"/>
            </a:pPr>
            <a:r>
              <a:rPr lang="el-GR" sz="2400" smtClean="0">
                <a:solidFill>
                  <a:srgbClr val="333399"/>
                </a:solidFill>
                <a:latin typeface="Times" charset="0"/>
                <a:ea typeface="ＭＳ Ｐゴシック" charset="0"/>
              </a:rPr>
              <a:t>Εγκοπές κυματικής διάβρωσης</a:t>
            </a:r>
            <a:r>
              <a:rPr lang="en-US" sz="2400" smtClean="0">
                <a:solidFill>
                  <a:srgbClr val="333399"/>
                </a:solidFill>
                <a:latin typeface="Times" charset="0"/>
                <a:ea typeface="ＭＳ Ｐゴシック" charset="0"/>
              </a:rPr>
              <a:t>, </a:t>
            </a:r>
          </a:p>
          <a:p>
            <a:pPr marL="342900" indent="-342900" eaLnBrk="0" fontAlgn="base" hangingPunct="0">
              <a:spcBef>
                <a:spcPct val="0"/>
              </a:spcBef>
              <a:spcAft>
                <a:spcPct val="0"/>
              </a:spcAft>
              <a:buFont typeface="Arial" charset="0"/>
              <a:buChar char="•"/>
            </a:pPr>
            <a:r>
              <a:rPr lang="el-GR" sz="2400" smtClean="0">
                <a:solidFill>
                  <a:srgbClr val="333399"/>
                </a:solidFill>
                <a:latin typeface="Times" charset="0"/>
                <a:ea typeface="ＭＳ Ｐゴシック" charset="0"/>
              </a:rPr>
              <a:t>Υποπαλιρροιακές</a:t>
            </a:r>
            <a:endParaRPr lang="en-US" sz="2400" smtClean="0">
              <a:solidFill>
                <a:srgbClr val="333399"/>
              </a:solidFill>
              <a:latin typeface="Times" charset="0"/>
              <a:ea typeface="ＭＳ Ｐゴシック" charset="0"/>
            </a:endParaRPr>
          </a:p>
          <a:p>
            <a:pPr marL="342900" indent="-342900" eaLnBrk="0" fontAlgn="base" hangingPunct="0">
              <a:spcBef>
                <a:spcPct val="0"/>
              </a:spcBef>
              <a:spcAft>
                <a:spcPct val="0"/>
              </a:spcAft>
              <a:buFont typeface="Arial" charset="0"/>
              <a:buChar char="•"/>
            </a:pPr>
            <a:r>
              <a:rPr lang="el-GR" sz="2400" smtClean="0">
                <a:solidFill>
                  <a:srgbClr val="333399"/>
                </a:solidFill>
                <a:latin typeface="Times" charset="0"/>
                <a:ea typeface="ＭＳ Ｐゴシック" charset="0"/>
              </a:rPr>
              <a:t>Υπερπαλιρροιακές και </a:t>
            </a:r>
            <a:r>
              <a:rPr lang="en-US" sz="2400" smtClean="0">
                <a:solidFill>
                  <a:srgbClr val="333399"/>
                </a:solidFill>
                <a:latin typeface="Times" charset="0"/>
                <a:ea typeface="ＭＳ Ｐゴシック" charset="0"/>
              </a:rPr>
              <a:t> </a:t>
            </a:r>
          </a:p>
          <a:p>
            <a:pPr marL="342900" indent="-342900" eaLnBrk="0" fontAlgn="base" hangingPunct="0">
              <a:spcBef>
                <a:spcPct val="0"/>
              </a:spcBef>
              <a:spcAft>
                <a:spcPct val="0"/>
              </a:spcAft>
              <a:buFont typeface="Arial" charset="0"/>
              <a:buChar char="•"/>
            </a:pPr>
            <a:r>
              <a:rPr lang="el-GR" sz="2400" smtClean="0">
                <a:solidFill>
                  <a:srgbClr val="333399"/>
                </a:solidFill>
                <a:latin typeface="Times" charset="0"/>
                <a:ea typeface="ＭＳ Ｐゴシック" charset="0"/>
              </a:rPr>
              <a:t>Μεσοπαλιρροιακές εγκοπές</a:t>
            </a:r>
          </a:p>
        </p:txBody>
      </p:sp>
    </p:spTree>
    <p:extLst>
      <p:ext uri="{BB962C8B-B14F-4D97-AF65-F5344CB8AC3E}">
        <p14:creationId xmlns:p14="http://schemas.microsoft.com/office/powerpoint/2010/main" val="23364431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1623">
                                            <p:txEl>
                                              <p:pRg st="0" end="0"/>
                                            </p:txEl>
                                          </p:spTgt>
                                        </p:tgtEl>
                                        <p:attrNameLst>
                                          <p:attrName>style.visibility</p:attrName>
                                        </p:attrNameLst>
                                      </p:cBhvr>
                                      <p:to>
                                        <p:strVal val="visible"/>
                                      </p:to>
                                    </p:set>
                                    <p:anim calcmode="lin" valueType="num">
                                      <p:cBhvr additive="base">
                                        <p:cTn id="7" dur="500" fill="hold"/>
                                        <p:tgtEl>
                                          <p:spTgt spid="1116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16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3" grpId="0" build="p" autoUpdateAnimBg="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10.xml><?xml version="1.0" encoding="utf-8"?>
<a:theme xmlns:a="http://schemas.openxmlformats.org/drawingml/2006/main" name="8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2085</TotalTime>
  <Words>1044</Words>
  <Application>Microsoft Office PowerPoint</Application>
  <PresentationFormat>Προβολή στην οθόνη (4:3)</PresentationFormat>
  <Paragraphs>112</Paragraphs>
  <Slides>29</Slides>
  <Notes>9</Notes>
  <HiddenSlides>0</HiddenSlides>
  <MMClips>0</MMClips>
  <ScaleCrop>false</ScaleCrop>
  <HeadingPairs>
    <vt:vector size="4" baseType="variant">
      <vt:variant>
        <vt:lpstr>Θέμα</vt:lpstr>
      </vt:variant>
      <vt:variant>
        <vt:i4>21</vt:i4>
      </vt:variant>
      <vt:variant>
        <vt:lpstr>Τίτλοι διαφανειών</vt:lpstr>
      </vt:variant>
      <vt:variant>
        <vt:i4>29</vt:i4>
      </vt:variant>
    </vt:vector>
  </HeadingPairs>
  <TitlesOfParts>
    <vt:vector size="50" baseType="lpstr">
      <vt:lpstr>Θέμα του Office</vt:lpstr>
      <vt:lpstr>Nouvelle présentation</vt:lpstr>
      <vt:lpstr>1_Nouvelle présentation</vt:lpstr>
      <vt:lpstr>2_Nouvelle présentation</vt:lpstr>
      <vt:lpstr>3_Nouvelle présentation</vt:lpstr>
      <vt:lpstr>4_Nouvelle présentation</vt:lpstr>
      <vt:lpstr>5_Nouvelle présentation</vt:lpstr>
      <vt:lpstr>6_Nouvelle présentation</vt:lpstr>
      <vt:lpstr>7_Nouvelle présentation</vt:lpstr>
      <vt:lpstr>8_Nouvelle présentation</vt:lpstr>
      <vt:lpstr>9_Nouvelle présentation</vt:lpstr>
      <vt:lpstr>10_Nouvelle présentation</vt:lpstr>
      <vt:lpstr>11_Nouvelle présentation</vt:lpstr>
      <vt:lpstr>12_Nouvelle présentation</vt:lpstr>
      <vt:lpstr>13_Nouvelle présentation</vt:lpstr>
      <vt:lpstr>14_Nouvelle présentation</vt:lpstr>
      <vt:lpstr>15_Nouvelle présentation</vt:lpstr>
      <vt:lpstr>16_Nouvelle présentation</vt:lpstr>
      <vt:lpstr>17_Nouvelle présentation</vt:lpstr>
      <vt:lpstr>18_Nouvelle présentation</vt:lpstr>
      <vt:lpstr>19_Nouvelle présentation</vt:lpstr>
      <vt:lpstr>Εφαρμοσμένη Γεωμορφολογία - Αστική Γεωμορφολογία</vt:lpstr>
      <vt:lpstr>Παρουσίαση του PowerPoint</vt:lpstr>
      <vt:lpstr>Παρουσίαση του PowerPoint</vt:lpstr>
      <vt:lpstr>Βιολογικοί Δείκτες</vt:lpstr>
      <vt:lpstr>Βιολογικοί Δείκτες</vt:lpstr>
      <vt:lpstr>Παρουσίαση του PowerPoint</vt:lpstr>
      <vt:lpstr>Γεωμορφολογικοί Δείκτες</vt:lpstr>
      <vt:lpstr>Θαλάσσιες Εγκοπές</vt:lpstr>
      <vt:lpstr>Θαλάσσιες Εγκοπές</vt:lpstr>
      <vt:lpstr>Άλλα είδη θαλάσσιων εγκοπών Δομικές εγκοπές / Λιθολογικές εγκοπές</vt:lpstr>
      <vt:lpstr>Άλλα είδη θαλάσσιων εγκοπών</vt:lpstr>
      <vt:lpstr>Άλλα είδη θαλάσσιων εγκοπών Εγκοπές κυματικής διάβρωσης</vt:lpstr>
      <vt:lpstr>Παρουσίαση του PowerPoint</vt:lpstr>
      <vt:lpstr>Παρουσίαση του PowerPoint</vt:lpstr>
      <vt:lpstr>Παρουσίαση του PowerPoint</vt:lpstr>
      <vt:lpstr>Άλλα είδη θαλάσσιων εγκοπών Μεσοπαλιρροιακές εγκοπές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Stevy</dc:creator>
  <cp:lastModifiedBy>RCeL_KPG</cp:lastModifiedBy>
  <cp:revision>209</cp:revision>
  <dcterms:created xsi:type="dcterms:W3CDTF">2012-09-06T09:03:05Z</dcterms:created>
  <dcterms:modified xsi:type="dcterms:W3CDTF">2015-11-18T12:05:37Z</dcterms:modified>
</cp:coreProperties>
</file>