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90" r:id="rId32"/>
    <p:sldId id="295" r:id="rId33"/>
    <p:sldId id="299" r:id="rId34"/>
    <p:sldId id="292" r:id="rId35"/>
    <p:sldId id="291" r:id="rId36"/>
    <p:sldId id="294" r:id="rId37"/>
    <p:sldId id="293" r:id="rId38"/>
    <p:sldId id="330" r:id="rId39"/>
    <p:sldId id="331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60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21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02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1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35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40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94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693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019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9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439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57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120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539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130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894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42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699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0540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65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2126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523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1674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113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58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26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816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33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7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2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MBeXRRTGj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://www.geosciences.fau.edu/Resources/CourseWebPages/Spring2011/GLY4241/4d94b62a5c9ed340.wmv" TargetMode="External"/><Relationship Id="rId5" Type="http://schemas.openxmlformats.org/officeDocument/2006/relationships/hyperlink" Target="http://youtu.be/TZS2Klye00A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Σχηματισμός λιθάνθρακα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Αύξηση </a:t>
            </a:r>
            <a:r>
              <a:rPr lang="en-US" sz="2800" dirty="0"/>
              <a:t>T,P </a:t>
            </a:r>
            <a:r>
              <a:rPr lang="el-GR" sz="2800" dirty="0"/>
              <a:t>με ενταφιασμό </a:t>
            </a:r>
            <a:r>
              <a:rPr lang="el-GR" sz="2800" dirty="0">
                <a:sym typeface="Wingdings" pitchFamily="2" charset="2"/>
              </a:rPr>
              <a:t> εμπλουτισμός οργανικού υλικού σε </a:t>
            </a:r>
            <a:r>
              <a:rPr lang="el-GR" sz="2800" dirty="0" smtClean="0">
                <a:sym typeface="Wingdings" pitchFamily="2" charset="2"/>
              </a:rPr>
              <a:t>άνθρακα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  <a:p>
            <a:r>
              <a:rPr lang="el-GR" sz="2800" dirty="0"/>
              <a:t>Τύποι λιθανθράκων</a:t>
            </a:r>
            <a:r>
              <a:rPr lang="en-US" sz="2800" dirty="0"/>
              <a:t>: </a:t>
            </a:r>
            <a:endParaRPr lang="el-GR" sz="2800" dirty="0"/>
          </a:p>
          <a:p>
            <a:r>
              <a:rPr lang="el-GR" sz="2800" dirty="0"/>
              <a:t>Χουμικοί</a:t>
            </a:r>
            <a:r>
              <a:rPr lang="el-GR" sz="2800" dirty="0">
                <a:sym typeface="Wingdings" pitchFamily="2" charset="2"/>
              </a:rPr>
              <a:t> σκουρόχρωμοι με καθαρή στρώση και υπολείμματα φυτικού </a:t>
            </a:r>
            <a:r>
              <a:rPr lang="el-GR" sz="2800" dirty="0" smtClean="0">
                <a:sym typeface="Wingdings" pitchFamily="2" charset="2"/>
              </a:rPr>
              <a:t>ιστού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l-GR" sz="2800" dirty="0">
              <a:sym typeface="Wingdings" pitchFamily="2" charset="2"/>
            </a:endParaRPr>
          </a:p>
          <a:p>
            <a:r>
              <a:rPr lang="el-GR" sz="2800" dirty="0">
                <a:sym typeface="Wingdings" pitchFamily="2" charset="2"/>
              </a:rPr>
              <a:t>Σαπροπηλικοί  λεπτόκοκκη οργανική ιλύς σε ήρεμο περιβάλλον απόθεσης – εμφάνιση χωρίς </a:t>
            </a:r>
            <a:r>
              <a:rPr lang="el-GR" sz="2800" dirty="0" smtClean="0">
                <a:sym typeface="Wingdings" pitchFamily="2" charset="2"/>
              </a:rPr>
              <a:t>στρώση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7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Μόριο λιγνίνης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t="2632"/>
          <a:stretch>
            <a:fillRect/>
          </a:stretch>
        </p:blipFill>
        <p:spPr bwMode="auto">
          <a:xfrm>
            <a:off x="1579786" y="1401433"/>
            <a:ext cx="5984428" cy="477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48190" y="55892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719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Τύποι λιθανθράκων – αύξηση περιεχομένου</a:t>
            </a:r>
            <a:r>
              <a:rPr lang="en-US" dirty="0"/>
              <a:t> C</a:t>
            </a:r>
            <a:endParaRPr lang="el-G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" y="1556792"/>
            <a:ext cx="84724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99592" y="4149080"/>
            <a:ext cx="2592288" cy="20516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el-GR" sz="2400" dirty="0" smtClean="0"/>
              <a:t>τύρφη</a:t>
            </a:r>
            <a:endParaRPr lang="en-US" sz="2400" dirty="0" smtClean="0"/>
          </a:p>
          <a:p>
            <a:pPr marL="400050"/>
            <a:r>
              <a:rPr lang="el-GR" sz="2400" dirty="0" smtClean="0"/>
              <a:t>λιγνίτης</a:t>
            </a:r>
            <a:endParaRPr lang="en-US" sz="2400" dirty="0" smtClean="0"/>
          </a:p>
          <a:p>
            <a:pPr marL="400050"/>
            <a:r>
              <a:rPr lang="el-GR" sz="2400" dirty="0" smtClean="0"/>
              <a:t>βιτουμενιούχος λιθάνθρακας</a:t>
            </a:r>
            <a:endParaRPr lang="en-US" sz="2400" dirty="0" smtClean="0"/>
          </a:p>
          <a:p>
            <a:pPr marL="400050"/>
            <a:r>
              <a:rPr lang="el-GR" sz="2400" dirty="0" smtClean="0"/>
              <a:t>ανθρακίτης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36550" y="5397443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936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Τύρφη </a:t>
            </a:r>
            <a:r>
              <a:rPr lang="el-GR" dirty="0">
                <a:sym typeface="Wingdings" pitchFamily="2" charset="2"/>
              </a:rPr>
              <a:t> λιγνίτης</a:t>
            </a:r>
            <a:endParaRPr lang="el-GR" dirty="0"/>
          </a:p>
        </p:txBody>
      </p:sp>
      <p:pic>
        <p:nvPicPr>
          <p:cNvPr id="3" name="Picture 6" descr="459025_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 r="19539"/>
          <a:stretch>
            <a:fillRect/>
          </a:stretch>
        </p:blipFill>
        <p:spPr>
          <a:xfrm>
            <a:off x="5076056" y="1417638"/>
            <a:ext cx="3456384" cy="2903418"/>
          </a:xfrm>
          <a:prstGeom prst="rect">
            <a:avLst/>
          </a:prstGeom>
        </p:spPr>
      </p:pic>
      <p:pic>
        <p:nvPicPr>
          <p:cNvPr id="4" name="Picture 3" descr="06_13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0638"/>
            <a:ext cx="4572179" cy="34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581253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5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36550" y="441872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576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Βιτουμενιούχος λιθάνθρακας</a:t>
            </a:r>
          </a:p>
        </p:txBody>
      </p:sp>
      <p:pic>
        <p:nvPicPr>
          <p:cNvPr id="3" name="Picture 6" descr="459030_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 l="7690"/>
          <a:stretch>
            <a:fillRect/>
          </a:stretch>
        </p:blipFill>
        <p:spPr>
          <a:xfrm>
            <a:off x="4954549" y="1417639"/>
            <a:ext cx="3729891" cy="2731442"/>
          </a:xfrm>
          <a:prstGeom prst="rect">
            <a:avLst/>
          </a:prstGeom>
        </p:spPr>
      </p:pic>
      <p:pic>
        <p:nvPicPr>
          <p:cNvPr id="4" name="Picture 5" descr="06_13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28944"/>
            <a:ext cx="4762872" cy="326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587727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7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468416" y="422108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889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cs typeface="Times New Roman" pitchFamily="18" charset="0"/>
              </a:rPr>
              <a:t>Ανθρακίτης</a:t>
            </a:r>
            <a:r>
              <a:rPr lang="en-US" dirty="0">
                <a:cs typeface="Times New Roman" pitchFamily="18" charset="0"/>
              </a:rPr>
              <a:t> </a:t>
            </a:r>
            <a:endParaRPr lang="el-GR" dirty="0"/>
          </a:p>
        </p:txBody>
      </p:sp>
      <p:pic>
        <p:nvPicPr>
          <p:cNvPr id="3" name="ClipArt Placeholder 5" descr="06_13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870274"/>
            <a:ext cx="5086589" cy="3862982"/>
          </a:xfrm>
          <a:prstGeom prst="rect">
            <a:avLst/>
          </a:prstGeom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691680" y="5738755"/>
            <a:ext cx="5318447" cy="4471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>
                <a:cs typeface="Times New Roman" pitchFamily="18" charset="0"/>
              </a:rPr>
              <a:t>Θεωρείται προϊόν μεταμόρφωσης</a:t>
            </a:r>
            <a:endParaRPr lang="en-US" sz="2800" dirty="0" smtClean="0">
              <a:cs typeface="Times New Roman" pitchFamily="18" charset="0"/>
            </a:endParaRPr>
          </a:p>
        </p:txBody>
      </p:sp>
      <p:pic>
        <p:nvPicPr>
          <p:cNvPr id="5" name="Picture 5" descr="AnthraciteBlueBackgrou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1975" y="1417638"/>
            <a:ext cx="3044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43789" y="527188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9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54752" y="3807126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10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0850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 Formation Video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800" dirty="0">
                <a:hlinkClick r:id="rId3"/>
              </a:rPr>
              <a:t>http://youtu.be/MBeXRRTGjNE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46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Λιθάνθρακες- περιεκτικότητα </a:t>
            </a:r>
            <a:r>
              <a:rPr lang="en-US" dirty="0"/>
              <a:t> C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Λιγνίτης </a:t>
            </a:r>
            <a:r>
              <a:rPr lang="en-US" sz="2800" dirty="0"/>
              <a:t> 25-35% </a:t>
            </a:r>
            <a:r>
              <a:rPr lang="en-US" sz="2800" dirty="0" smtClean="0"/>
              <a:t>C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Βιτουμενιούχος λιθάνθρακας</a:t>
            </a:r>
            <a:r>
              <a:rPr lang="en-US" sz="2800" dirty="0"/>
              <a:t> 60-80% </a:t>
            </a:r>
            <a:r>
              <a:rPr lang="en-US" sz="2800" dirty="0" smtClean="0"/>
              <a:t>C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Ανθρακίτης</a:t>
            </a:r>
            <a:r>
              <a:rPr lang="en-US" sz="2800" dirty="0"/>
              <a:t> 92-98% </a:t>
            </a:r>
            <a:r>
              <a:rPr lang="en-US" sz="2800" dirty="0" smtClean="0"/>
              <a:t>C</a:t>
            </a:r>
            <a:r>
              <a:rPr lang="el-GR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7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Λιθάνθρακες- περιεκτικότητα </a:t>
            </a:r>
            <a:r>
              <a:rPr lang="en-US" dirty="0"/>
              <a:t> </a:t>
            </a:r>
            <a:r>
              <a:rPr lang="el-GR" dirty="0"/>
              <a:t>στοιχείων</a:t>
            </a:r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208947"/>
              </p:ext>
            </p:extLst>
          </p:nvPr>
        </p:nvGraphicFramePr>
        <p:xfrm>
          <a:off x="533400" y="1779854"/>
          <a:ext cx="8153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Στοιχείο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ppm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Στοιχείο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ppm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r>
                        <a:rPr lang="el-GR" dirty="0" smtClean="0"/>
                        <a:t>*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0.6-10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r>
                        <a:rPr lang="el-GR" dirty="0" smtClean="0"/>
                        <a:t>*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0.7-31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l-GR" dirty="0" smtClean="0"/>
                        <a:t>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6-109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0.4-3.3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2.6-25.4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Sb</a:t>
                      </a:r>
                      <a:r>
                        <a:rPr lang="el-GR" dirty="0" smtClean="0"/>
                        <a:t>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0.1-7.3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l-GR" dirty="0" smtClean="0"/>
                        <a:t>*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1.1-24.1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l-GR" dirty="0" smtClean="0"/>
                        <a:t>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0.2-1.3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r>
                        <a:rPr lang="el-GR" dirty="0" smtClean="0"/>
                        <a:t>*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2-50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3-20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r>
                        <a:rPr lang="el-GR" dirty="0" smtClean="0"/>
                        <a:t>*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6-54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r>
                        <a:rPr lang="el-GR" dirty="0" smtClean="0"/>
                        <a:t>*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0.5-3.7</a:t>
                      </a:r>
                      <a:endParaRPr lang="en-GB" dirty="0"/>
                    </a:p>
                  </a:txBody>
                  <a:tcPr marL="95922" marR="959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r>
                        <a:rPr lang="el-GR" dirty="0" smtClean="0"/>
                        <a:t>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3-65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r>
                        <a:rPr lang="el-GR" dirty="0" smtClean="0"/>
                        <a:t> +</a:t>
                      </a:r>
                      <a:endParaRPr lang="en-GB" dirty="0"/>
                    </a:p>
                  </a:txBody>
                  <a:tcPr marL="95922" marR="959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0.2-3.8</a:t>
                      </a:r>
                      <a:endParaRPr lang="en-GB" dirty="0"/>
                    </a:p>
                  </a:txBody>
                  <a:tcPr marL="95922" marR="95922"/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31640" y="5085184"/>
            <a:ext cx="27363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/>
              <a:t>* Ανόργανη προέλευση</a:t>
            </a:r>
          </a:p>
          <a:p>
            <a:r>
              <a:rPr lang="el-GR" sz="2000" dirty="0"/>
              <a:t>+ οργανική προέλευση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07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Ορυκτολογία γαιανθράκων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55225"/>
          <a:stretch>
            <a:fillRect/>
          </a:stretch>
        </p:blipFill>
        <p:spPr>
          <a:xfrm>
            <a:off x="457200" y="1417639"/>
            <a:ext cx="4618856" cy="264406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43285"/>
          <a:stretch>
            <a:fillRect/>
          </a:stretch>
        </p:blipFill>
        <p:spPr bwMode="auto">
          <a:xfrm>
            <a:off x="4283968" y="3127742"/>
            <a:ext cx="4402831" cy="31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3629657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11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54751" y="566124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411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Γεωχημεία ορυκτών ανθράκων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Σιδηροπυρίτης σε βιτουμενιούχους γαιάνθρακες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44444"/>
          <a:stretch>
            <a:fillRect/>
          </a:stretch>
        </p:blipFill>
        <p:spPr>
          <a:xfrm>
            <a:off x="4527550" y="1724248"/>
            <a:ext cx="3810000" cy="3937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53703"/>
          <a:stretch>
            <a:fillRect/>
          </a:stretch>
        </p:blipFill>
        <p:spPr bwMode="auto">
          <a:xfrm>
            <a:off x="457200" y="2012032"/>
            <a:ext cx="4070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5157192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13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54752" y="5143164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625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Λιθάνθρακες - ρύπανση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Μεγαλύτερη έκλυση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Έκλυση πρόσθετων </a:t>
            </a:r>
            <a:r>
              <a:rPr lang="el-GR" dirty="0" smtClean="0"/>
              <a:t>στοιχείων-ρύπων.</a:t>
            </a:r>
            <a:endParaRPr lang="en-US" dirty="0"/>
          </a:p>
          <a:p>
            <a:pPr lvl="1"/>
            <a:r>
              <a:rPr lang="en-US" dirty="0"/>
              <a:t>Hg, U, </a:t>
            </a:r>
            <a:r>
              <a:rPr lang="en-US" dirty="0" smtClean="0"/>
              <a:t>S</a:t>
            </a:r>
            <a:r>
              <a:rPr lang="el-GR" dirty="0" smtClean="0"/>
              <a:t>ο</a:t>
            </a:r>
            <a:r>
              <a:rPr lang="en-US" dirty="0" smtClean="0"/>
              <a:t>x</a:t>
            </a:r>
            <a:r>
              <a:rPr lang="el-GR" dirty="0" smtClean="0"/>
              <a:t>.</a:t>
            </a:r>
            <a:endParaRPr lang="el-GR" dirty="0"/>
          </a:p>
          <a:p>
            <a:pPr lvl="1"/>
            <a:r>
              <a:rPr lang="el-GR" dirty="0"/>
              <a:t>Το </a:t>
            </a:r>
            <a:r>
              <a:rPr lang="en-US" dirty="0"/>
              <a:t>S </a:t>
            </a:r>
            <a:r>
              <a:rPr lang="el-GR" dirty="0"/>
              <a:t>είτε σε οργανικές ενώσεις είτε σε θειούχα ορυκτά (π.χ. σιδηροπυρίτης εάν υπάρχει </a:t>
            </a:r>
            <a:r>
              <a:rPr lang="en-US" dirty="0"/>
              <a:t>Fe </a:t>
            </a:r>
            <a:r>
              <a:rPr lang="el-GR" dirty="0"/>
              <a:t> στο ίζημα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Δυσκολία απομάκρυνσης του </a:t>
            </a:r>
            <a:r>
              <a:rPr lang="en-US" dirty="0"/>
              <a:t>S </a:t>
            </a:r>
            <a:r>
              <a:rPr lang="el-GR" dirty="0"/>
              <a:t> αν βρίσκεται σε οργανικές </a:t>
            </a:r>
            <a:r>
              <a:rPr lang="el-GR" dirty="0" smtClean="0"/>
              <a:t>ενώσεις.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00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Αναλογία </a:t>
            </a:r>
            <a:r>
              <a:rPr lang="en-US" dirty="0" smtClean="0"/>
              <a:t>C/H</a:t>
            </a:r>
            <a:endParaRPr lang="el-G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88840"/>
            <a:ext cx="3505200" cy="297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Φυσικό αέριο (μεθάνιο)</a:t>
            </a:r>
            <a:r>
              <a:rPr lang="en-US" sz="2400" dirty="0" smtClean="0"/>
              <a:t>, CH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1:4</a:t>
            </a:r>
          </a:p>
          <a:p>
            <a:r>
              <a:rPr lang="el-GR" sz="2400" dirty="0" smtClean="0"/>
              <a:t>Πετρέλαιο </a:t>
            </a:r>
            <a:r>
              <a:rPr lang="el-GR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1:2</a:t>
            </a:r>
            <a:r>
              <a:rPr lang="el-GR" sz="2400" dirty="0" smtClean="0"/>
              <a:t> κατά μέσο όρο</a:t>
            </a:r>
            <a:endParaRPr lang="en-US" sz="2400" dirty="0" smtClean="0"/>
          </a:p>
          <a:p>
            <a:r>
              <a:rPr lang="el-GR" sz="2400" dirty="0" smtClean="0"/>
              <a:t>Λιθάνθρακες </a:t>
            </a:r>
            <a:r>
              <a:rPr lang="el-GR" sz="2400" dirty="0" smtClean="0">
                <a:sym typeface="Wingdings" pitchFamily="2" charset="2"/>
              </a:rPr>
              <a:t> Μεγαλύτερος εμπλουτισμός σε </a:t>
            </a:r>
            <a:r>
              <a:rPr lang="en-US" sz="2400" dirty="0" smtClean="0">
                <a:sym typeface="Wingdings" pitchFamily="2" charset="2"/>
              </a:rPr>
              <a:t>C</a:t>
            </a:r>
            <a:endParaRPr lang="en-US" sz="24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89" y="1556792"/>
            <a:ext cx="494021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0163" y="530120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009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Πετρέλαιο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Πλούσιο σε υδρογονάνθρακες </a:t>
            </a:r>
            <a:r>
              <a:rPr lang="el-GR" sz="2800" dirty="0" smtClean="0"/>
              <a:t>ρευστό.</a:t>
            </a:r>
            <a:endParaRPr lang="el-GR" sz="2800" dirty="0"/>
          </a:p>
          <a:p>
            <a:r>
              <a:rPr lang="el-GR" sz="2800" dirty="0"/>
              <a:t>Προέρχεται από το </a:t>
            </a:r>
            <a:r>
              <a:rPr lang="el-GR" sz="2800" i="1" dirty="0"/>
              <a:t>κηρογόνο</a:t>
            </a:r>
            <a:r>
              <a:rPr lang="el-GR" sz="2800" dirty="0"/>
              <a:t> με αύξηση </a:t>
            </a:r>
            <a:r>
              <a:rPr lang="en-US" sz="2800" dirty="0" smtClean="0"/>
              <a:t>T,P</a:t>
            </a:r>
            <a:r>
              <a:rPr lang="el-GR" sz="2800" dirty="0" smtClean="0"/>
              <a:t>.</a:t>
            </a:r>
            <a:endParaRPr lang="en-US" sz="2800" dirty="0"/>
          </a:p>
          <a:p>
            <a:r>
              <a:rPr lang="el-GR" sz="2800" dirty="0"/>
              <a:t>Κηρογόνο = πολυμερές οργανικό υλικό που απαντά σε ιζηματογενή πετρώματα ως διάσπαρτα υπολείμματα φυτικού υλικού (</a:t>
            </a:r>
            <a:r>
              <a:rPr lang="en-US" sz="2800" dirty="0" err="1"/>
              <a:t>macerals</a:t>
            </a:r>
            <a:r>
              <a:rPr lang="en-US" sz="2800" dirty="0" smtClean="0"/>
              <a:t>)</a:t>
            </a:r>
            <a:r>
              <a:rPr lang="el-GR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10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Είδη πετρογραφικών ιστών (</a:t>
            </a:r>
            <a:r>
              <a:rPr lang="en-US" dirty="0" err="1"/>
              <a:t>maceral</a:t>
            </a:r>
            <a:r>
              <a:rPr lang="el-GR"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905000"/>
          <a:ext cx="77724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447800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Maceral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Τύπος </a:t>
                      </a:r>
                      <a:r>
                        <a:rPr lang="el-GR" dirty="0" err="1" smtClean="0"/>
                        <a:t>κηρογόνου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Πηγή οργανικής ύλης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Alginite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err="1" smtClean="0"/>
                        <a:t>Φύκη</a:t>
                      </a:r>
                      <a:r>
                        <a:rPr lang="el-GR" dirty="0" smtClean="0"/>
                        <a:t> γλυκού νερού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Γυρεόκοκκοι, σπόρια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Cutinite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Υπολείμματα Χερσαίων φυτών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Resinite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Ρητίνες χερσαίων φυτών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Liptinite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Λιπίδια χερσαίων φυτών, θαλάσσια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φύκη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Vitrinite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Υλικό πλούσιο</a:t>
                      </a:r>
                      <a:r>
                        <a:rPr lang="el-GR" baseline="0" dirty="0" smtClean="0"/>
                        <a:t> σε ξυλώδη και </a:t>
                      </a:r>
                      <a:r>
                        <a:rPr lang="el-GR" baseline="0" dirty="0" err="1" smtClean="0"/>
                        <a:t>κυτταρινικό</a:t>
                      </a:r>
                      <a:r>
                        <a:rPr lang="el-GR" baseline="0" dirty="0" smtClean="0"/>
                        <a:t> ιστό χερσαίων φυτών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Inertinite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Κάρβουνο- Οξειδωμένο υλικό οποιασδήποτε προέλευσης 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16632"/>
            <a:ext cx="818515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92654" y="5996608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445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Διεργασία πετρελαιογένεσης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472317" y="548680"/>
            <a:ext cx="8028384" cy="5792688"/>
            <a:chOff x="0" y="0"/>
            <a:chExt cx="9144000" cy="6629400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/>
                <a:t>.</a:t>
              </a:r>
              <a:br>
                <a:rPr lang="en-US"/>
              </a:br>
              <a:endParaRPr lang="en-US"/>
            </a:p>
            <a:p>
              <a:pPr eaLnBrk="0" hangingPunct="0"/>
              <a:r>
                <a:rPr lang="en-US"/>
                <a:t> </a:t>
              </a:r>
              <a:endParaRPr lang="en-US" sz="16000"/>
            </a:p>
            <a:p>
              <a:pPr eaLnBrk="0" hangingPunct="0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38200" y="838200"/>
              <a:ext cx="7158038" cy="5791200"/>
              <a:chOff x="838200" y="838200"/>
              <a:chExt cx="7158038" cy="5791200"/>
            </a:xfrm>
          </p:grpSpPr>
          <p:pic>
            <p:nvPicPr>
              <p:cNvPr id="22" name="Picture 2" descr="http://www.falw.vu/~rondeel/grondstof/oil/Image10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838200"/>
                <a:ext cx="7158038" cy="579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057400" y="1143000"/>
                <a:ext cx="2057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dirty="0" err="1" smtClean="0"/>
                  <a:t>Βιογενή</a:t>
                </a:r>
                <a:r>
                  <a:rPr lang="el-GR" dirty="0" smtClean="0"/>
                  <a:t> μόρια</a:t>
                </a:r>
                <a:endParaRPr lang="en-GB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57400" y="2286000"/>
                <a:ext cx="2057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Απλοποιημένα μόρια</a:t>
                </a:r>
                <a:endParaRPr lang="en-GB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05000" y="3276600"/>
                <a:ext cx="228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Χουμικές ενώσεις</a:t>
                </a:r>
                <a:endParaRPr lang="en-GB" sz="1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29000" y="3733800"/>
                <a:ext cx="990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/>
                  <a:t>CH4</a:t>
                </a:r>
                <a:endParaRPr lang="en-GB" sz="1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209800" y="42672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err="1" smtClean="0"/>
                  <a:t>Κηρογόνο</a:t>
                </a:r>
                <a:endParaRPr lang="en-GB" sz="18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57400" y="5943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Στείρος </a:t>
                </a:r>
                <a:r>
                  <a:rPr lang="en-US" sz="1800" dirty="0" smtClean="0"/>
                  <a:t>C</a:t>
                </a:r>
                <a:endParaRPr lang="en-GB" sz="1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5987533" y="2863335"/>
                <a:ext cx="228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err="1" smtClean="0"/>
                  <a:t>Διαγένεση</a:t>
                </a:r>
                <a:endParaRPr lang="en-GB" sz="18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6444734" y="4844534"/>
                <a:ext cx="13716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err="1" smtClean="0"/>
                  <a:t>Καταγένεση</a:t>
                </a:r>
                <a:endParaRPr lang="en-GB" sz="1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05600" y="1143000"/>
                <a:ext cx="9144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Ζωή</a:t>
                </a:r>
                <a:endParaRPr lang="en-GB" sz="1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267200" y="1143000"/>
                <a:ext cx="228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Χουμικές ενώσεις</a:t>
                </a:r>
                <a:endParaRPr lang="en-GB" sz="1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267200" y="1828800"/>
                <a:ext cx="2286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Βιοχημική αποσύνθεση</a:t>
                </a:r>
                <a:endParaRPr lang="en-GB" sz="1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267200" y="2819400"/>
                <a:ext cx="2286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Συμπύκνωση</a:t>
                </a:r>
              </a:p>
              <a:p>
                <a:pPr algn="ctr"/>
                <a:r>
                  <a:rPr lang="el-GR" sz="1800" dirty="0" smtClean="0"/>
                  <a:t>Πολυμερισμός</a:t>
                </a:r>
                <a:endParaRPr lang="en-GB" sz="18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267200" y="4964668"/>
                <a:ext cx="2209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Θερμική ωρίμανση</a:t>
                </a:r>
                <a:endParaRPr lang="en-GB" sz="1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67200" y="5715000"/>
                <a:ext cx="2209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dirty="0" smtClean="0"/>
                  <a:t>μεταμόρφωση</a:t>
                </a:r>
                <a:endParaRPr lang="en-GB" sz="1800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7511841" y="5852737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260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tagenesis AND diagenesis AND meta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6632"/>
            <a:ext cx="4876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55712" y="1945432"/>
            <a:ext cx="2895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Βαθμός ωρίμανσης </a:t>
            </a:r>
          </a:p>
          <a:p>
            <a:r>
              <a:rPr lang="el-GR" sz="2400" dirty="0" smtClean="0"/>
              <a:t>Υδρογονανθράκων- Πετρελαϊκό ‘παράθυρο’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30707" y="558924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 smtClean="0"/>
              <a:t>18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861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πετρελαίου</a:t>
            </a:r>
            <a:r>
              <a:rPr lang="en-US" dirty="0"/>
              <a:t> 1</a:t>
            </a:r>
            <a:endParaRPr lang="el-GR" dirty="0"/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297014"/>
              </p:ext>
            </p:extLst>
          </p:nvPr>
        </p:nvGraphicFramePr>
        <p:xfrm>
          <a:off x="1619672" y="1417638"/>
          <a:ext cx="6019800" cy="4669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494"/>
                <a:gridCol w="4367306"/>
              </a:tblGrid>
              <a:tr h="642257">
                <a:tc>
                  <a:txBody>
                    <a:bodyPr/>
                    <a:lstStyle/>
                    <a:p>
                      <a:r>
                        <a:rPr lang="el-GR" sz="2400" baseline="0" dirty="0" smtClean="0"/>
                        <a:t>Στοιχείο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aseline="0" dirty="0" smtClean="0"/>
                        <a:t>Περιεκτικότητα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</a:t>
                      </a:r>
                      <a:r>
                        <a:rPr lang="el-GR" sz="2400" baseline="0" dirty="0" smtClean="0"/>
                        <a:t>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82- 87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H</a:t>
                      </a:r>
                      <a:r>
                        <a:rPr lang="el-GR" sz="2400" baseline="0" dirty="0" smtClean="0"/>
                        <a:t>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12 – 15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</a:t>
                      </a:r>
                      <a:r>
                        <a:rPr lang="el-GR" sz="2400" baseline="0" dirty="0" smtClean="0"/>
                        <a:t>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0.1 (sweet oil)- 5.5 (sour oil)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O</a:t>
                      </a:r>
                      <a:r>
                        <a:rPr lang="el-GR" sz="2400" baseline="0" dirty="0" smtClean="0"/>
                        <a:t>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0.1 – 4.5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N</a:t>
                      </a:r>
                      <a:r>
                        <a:rPr lang="el-GR" sz="2400" baseline="0" dirty="0" smtClean="0"/>
                        <a:t>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0.1 – 4.5</a:t>
                      </a:r>
                      <a:endParaRPr lang="en-GB" sz="2400" baseline="0" dirty="0"/>
                    </a:p>
                  </a:txBody>
                  <a:tcPr/>
                </a:tc>
              </a:tr>
              <a:tr h="642257">
                <a:tc>
                  <a:txBody>
                    <a:bodyPr/>
                    <a:lstStyle/>
                    <a:p>
                      <a:r>
                        <a:rPr lang="el-GR" sz="2400" baseline="0" dirty="0" smtClean="0"/>
                        <a:t>Άλλα %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&lt;0.1</a:t>
                      </a:r>
                      <a:endParaRPr lang="en-GB" sz="2400" baseline="0" dirty="0"/>
                    </a:p>
                  </a:txBody>
                  <a:tcPr/>
                </a:tc>
              </a:tr>
              <a:tr h="642257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Ni</a:t>
                      </a:r>
                      <a:r>
                        <a:rPr lang="el-GR" sz="2400" baseline="0" dirty="0" smtClean="0"/>
                        <a:t> </a:t>
                      </a:r>
                      <a:r>
                        <a:rPr lang="en-US" sz="2400" baseline="0" dirty="0" err="1" smtClean="0"/>
                        <a:t>ppm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0.3 – 200</a:t>
                      </a:r>
                      <a:endParaRPr lang="en-GB" sz="2400" baseline="0" dirty="0"/>
                    </a:p>
                  </a:txBody>
                  <a:tcPr/>
                </a:tc>
              </a:tr>
              <a:tr h="428171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V </a:t>
                      </a:r>
                      <a:r>
                        <a:rPr lang="en-US" sz="2400" baseline="0" dirty="0" err="1" smtClean="0"/>
                        <a:t>ppm</a:t>
                      </a:r>
                      <a:endParaRPr lang="en-GB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0.3 - 1000</a:t>
                      </a:r>
                      <a:endParaRPr lang="en-GB" sz="240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9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πετρελαίου</a:t>
            </a:r>
            <a:r>
              <a:rPr lang="en-US" dirty="0"/>
              <a:t>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Μέση σύσταση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GB" sz="2800" dirty="0"/>
              <a:t>57% </a:t>
            </a:r>
            <a:r>
              <a:rPr lang="el-GR" sz="2800" dirty="0"/>
              <a:t>αλιφατικοί </a:t>
            </a:r>
            <a:r>
              <a:rPr lang="el-GR" sz="2800" dirty="0" smtClean="0"/>
              <a:t>υδρογονάνθρακες.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29% αρωματικοί </a:t>
            </a:r>
            <a:r>
              <a:rPr lang="el-GR" sz="2800" dirty="0" smtClean="0"/>
              <a:t>υδρογονάνθρακες.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14% ρητίνες και </a:t>
            </a:r>
            <a:r>
              <a:rPr lang="el-GR" sz="2800" dirty="0" smtClean="0"/>
              <a:t>ασφαλτένια.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145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/>
              <a:t>Γένεση και γεωχημικά </a:t>
            </a:r>
            <a:r>
              <a:rPr lang="el-GR" sz="2800" dirty="0" smtClean="0"/>
              <a:t>χαρακτηριστικά.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Γαιάνθρακες.</a:t>
            </a:r>
            <a:endParaRPr lang="el-GR" sz="2800" dirty="0"/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Πετρέλαιο.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089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πετρελαίου</a:t>
            </a:r>
            <a:r>
              <a:rPr lang="en-US" dirty="0"/>
              <a:t> </a:t>
            </a:r>
            <a:r>
              <a:rPr lang="el-GR" dirty="0"/>
              <a:t>3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Paraffinic oil: </a:t>
            </a:r>
            <a:r>
              <a:rPr lang="el-GR" sz="2800" dirty="0"/>
              <a:t>κυρίως αλκάνια, &lt;1%</a:t>
            </a:r>
            <a:r>
              <a:rPr lang="en-US" sz="2800" dirty="0"/>
              <a:t>S</a:t>
            </a:r>
            <a:r>
              <a:rPr lang="en-GB" sz="2800" dirty="0"/>
              <a:t> (</a:t>
            </a:r>
            <a:r>
              <a:rPr lang="el-GR" sz="2800" dirty="0"/>
              <a:t>ορ. υλικό χερσαίας προέλευσης</a:t>
            </a:r>
            <a:r>
              <a:rPr lang="el-GR" sz="2800" dirty="0" smtClean="0"/>
              <a:t>).</a:t>
            </a:r>
            <a:endParaRPr lang="en-US" sz="2800" dirty="0"/>
          </a:p>
          <a:p>
            <a:r>
              <a:rPr lang="en-US" sz="2800" dirty="0"/>
              <a:t>Paraffinic-naphthenic oil:</a:t>
            </a:r>
            <a:r>
              <a:rPr lang="el-GR" sz="2800" dirty="0"/>
              <a:t> αλκάνια, κυκλοαλκάνια   &lt;1%</a:t>
            </a:r>
            <a:r>
              <a:rPr lang="en-US" sz="2800" dirty="0"/>
              <a:t>S </a:t>
            </a:r>
            <a:r>
              <a:rPr lang="el-GR" sz="2800" dirty="0"/>
              <a:t>(ορ. υλικό χερσαίας ή θαλάσσιας προέλευσης</a:t>
            </a:r>
            <a:r>
              <a:rPr lang="el-GR" sz="2800" dirty="0" smtClean="0"/>
              <a:t>).</a:t>
            </a:r>
            <a:endParaRPr lang="en-US" sz="2800" dirty="0"/>
          </a:p>
          <a:p>
            <a:r>
              <a:rPr lang="en-US" sz="2800" dirty="0"/>
              <a:t>Aromatic-intermediate oil:</a:t>
            </a:r>
            <a:r>
              <a:rPr lang="el-GR" sz="2800" dirty="0"/>
              <a:t> &lt;50% αρωματικούς υδρογονάνθρακες (ορ. Υλικό θαλάσσιας </a:t>
            </a:r>
            <a:r>
              <a:rPr lang="el-GR" sz="2800"/>
              <a:t>προέλευσης</a:t>
            </a:r>
            <a:r>
              <a:rPr lang="el-GR" sz="2800" smtClean="0"/>
              <a:t>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93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>
                <a:cs typeface="Times New Roman" pitchFamily="18" charset="0"/>
              </a:rPr>
              <a:t>Εικόνα 1: </a:t>
            </a:r>
            <a:r>
              <a:rPr lang="en-US" sz="2000" dirty="0">
                <a:cs typeface="Times New Roman" pitchFamily="18" charset="0"/>
              </a:rPr>
              <a:t>Organic Carbon Cycle</a:t>
            </a:r>
            <a:r>
              <a:rPr lang="el-GR" sz="2000" dirty="0">
                <a:cs typeface="Times New Roman" pitchFamily="18" charset="0"/>
              </a:rPr>
              <a:t>. </a:t>
            </a:r>
            <a:r>
              <a:rPr lang="en-US" sz="2000" dirty="0">
                <a:cs typeface="Times New Roman" pitchFamily="18" charset="0"/>
              </a:rPr>
              <a:t>Copyright West Virginia University. </a:t>
            </a:r>
            <a:r>
              <a:rPr lang="el-GR" sz="2000" dirty="0">
                <a:cs typeface="Times New Roman" pitchFamily="18" charset="0"/>
              </a:rPr>
              <a:t>Σύνδεσμος</a:t>
            </a:r>
            <a:r>
              <a:rPr lang="en-US" sz="2000" dirty="0">
                <a:cs typeface="Times New Roman" pitchFamily="18" charset="0"/>
              </a:rPr>
              <a:t>: http://pages.geo.wvu.edu/~jtoro/petroleum/petroleum_figs/review1/C-cycle80.jpg</a:t>
            </a:r>
            <a:r>
              <a:rPr lang="el-GR" sz="2000" dirty="0">
                <a:cs typeface="Times New Roman" pitchFamily="18" charset="0"/>
              </a:rPr>
              <a:t>. Πηγή: </a:t>
            </a:r>
            <a:r>
              <a:rPr lang="en-US" sz="2000" dirty="0" smtClean="0">
                <a:cs typeface="Times New Roman" pitchFamily="18" charset="0"/>
              </a:rPr>
              <a:t>geo.wvu.edu</a:t>
            </a:r>
            <a:r>
              <a:rPr lang="el-GR" sz="20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l-GR" sz="2000" dirty="0"/>
              <a:t>Εικόνα 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 smtClean="0"/>
              <a:t>Σύνδεσμος: </a:t>
            </a:r>
            <a:r>
              <a:rPr lang="en-GB" sz="2000" dirty="0"/>
              <a:t>http://</a:t>
            </a:r>
            <a:r>
              <a:rPr lang="en-GB" sz="2000" dirty="0" smtClean="0"/>
              <a:t>youtu.be/TZS2Klye00A</a:t>
            </a:r>
            <a:r>
              <a:rPr lang="el-GR" sz="2000" dirty="0" smtClean="0"/>
              <a:t>. Πηγή: </a:t>
            </a:r>
            <a:r>
              <a:rPr lang="en-US" sz="2000" dirty="0" smtClean="0"/>
              <a:t>www.youtube.com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3:</a:t>
            </a:r>
            <a:r>
              <a:rPr lang="en-US" sz="2000" dirty="0"/>
              <a:t> </a:t>
            </a:r>
            <a:r>
              <a:rPr lang="el-GR" sz="2000" dirty="0"/>
              <a:t>Μόριο </a:t>
            </a:r>
            <a:r>
              <a:rPr lang="el-GR" sz="2000" dirty="0" smtClean="0"/>
              <a:t>λιγνίνης. </a:t>
            </a:r>
            <a:r>
              <a:rPr lang="en-US" sz="2000" dirty="0" smtClean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4:</a:t>
            </a:r>
            <a:r>
              <a:rPr lang="en-US" sz="2000" dirty="0" smtClean="0"/>
              <a:t> </a:t>
            </a:r>
            <a:r>
              <a:rPr lang="el-GR" sz="2000" dirty="0"/>
              <a:t>Τύποι </a:t>
            </a:r>
            <a:r>
              <a:rPr lang="el-GR" sz="2000" dirty="0" smtClean="0"/>
              <a:t>λιθανθράκων. </a:t>
            </a:r>
            <a:r>
              <a:rPr lang="en-US" sz="2000" dirty="0" smtClean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Εικόνα 5:</a:t>
            </a:r>
            <a:r>
              <a:rPr lang="en-US" sz="2000" dirty="0"/>
              <a:t> Copyright</a:t>
            </a:r>
            <a:r>
              <a:rPr lang="el-GR" sz="2000" dirty="0"/>
              <a:t> 2006 </a:t>
            </a:r>
            <a:r>
              <a:rPr lang="en-US" sz="2000" dirty="0"/>
              <a:t>Pearson Prentice Hall, Inc.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6: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7</a:t>
            </a:r>
            <a:r>
              <a:rPr lang="el-GR" sz="2000" dirty="0"/>
              <a:t>:</a:t>
            </a:r>
            <a:r>
              <a:rPr lang="en-US" sz="2000" dirty="0"/>
              <a:t> Copyright</a:t>
            </a:r>
            <a:r>
              <a:rPr lang="el-GR" sz="2000" dirty="0"/>
              <a:t> 2006 </a:t>
            </a:r>
            <a:r>
              <a:rPr lang="en-US" sz="2000" dirty="0"/>
              <a:t>Pearson Prentice Hall, Inc.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8: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</a:t>
            </a:r>
            <a:r>
              <a:rPr lang="el-GR" sz="2000" dirty="0"/>
              <a:t> 2006 </a:t>
            </a:r>
            <a:r>
              <a:rPr lang="en-US" sz="2000" dirty="0"/>
              <a:t>Pearson Prentice Hall, Inc.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cs typeface="Times New Roman" pitchFamily="18" charset="0"/>
              </a:rPr>
              <a:t>Εικόνα 10: </a:t>
            </a:r>
            <a:r>
              <a:rPr lang="el-GR" sz="2000" dirty="0">
                <a:cs typeface="Times New Roman" pitchFamily="18" charset="0"/>
              </a:rPr>
              <a:t>Ανθρακίτης. </a:t>
            </a:r>
            <a:r>
              <a:rPr lang="en-US" sz="2000" dirty="0">
                <a:cs typeface="Times New Roman" pitchFamily="18" charset="0"/>
              </a:rPr>
              <a:t>Copyright University of Pittsburgh. </a:t>
            </a:r>
            <a:r>
              <a:rPr lang="el-GR" sz="2000" dirty="0">
                <a:cs typeface="Times New Roman" pitchFamily="18" charset="0"/>
              </a:rPr>
              <a:t>Σύνδεσμος: </a:t>
            </a:r>
            <a:r>
              <a:rPr lang="en-US" sz="2000" dirty="0">
                <a:cs typeface="Times New Roman" pitchFamily="18" charset="0"/>
              </a:rPr>
              <a:t>http://www.pitt.edu/~cejones/GeoImages/6MetamorphicRocks/Anthracite.html</a:t>
            </a:r>
            <a:r>
              <a:rPr lang="el-GR" sz="2000" dirty="0">
                <a:cs typeface="Times New Roman" pitchFamily="18" charset="0"/>
              </a:rPr>
              <a:t>. Πηγή: </a:t>
            </a:r>
            <a:r>
              <a:rPr lang="en-US" sz="2000" dirty="0" smtClean="0">
                <a:cs typeface="Times New Roman" pitchFamily="18" charset="0"/>
              </a:rPr>
              <a:t>www.pitt.edu</a:t>
            </a:r>
            <a:r>
              <a:rPr lang="el-GR" sz="2000" dirty="0" smtClean="0"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l-GR" sz="2000" dirty="0"/>
              <a:t>Εικόνα 11:</a:t>
            </a:r>
            <a:r>
              <a:rPr lang="en-US" sz="2000" dirty="0"/>
              <a:t> 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3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4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 smtClean="0"/>
              <a:t>5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smtClean="0"/>
              <a:t> </a:t>
            </a:r>
            <a:r>
              <a:rPr lang="en-US" smtClean="0"/>
              <a:t>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1</a:t>
            </a:r>
            <a:r>
              <a:rPr lang="en-US" sz="2000" dirty="0" smtClean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Πηγή: </a:t>
            </a:r>
            <a:r>
              <a:rPr lang="en-US" sz="2000" dirty="0" smtClean="0"/>
              <a:t>Brooks et al.,1987.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/>
              <a:t>7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/>
              <a:t>8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l-GR" sz="2000" dirty="0" smtClean="0"/>
              <a:t>1</a:t>
            </a:r>
            <a:r>
              <a:rPr lang="en-US" sz="2000" dirty="0"/>
              <a:t>9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Copyrighted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Ορυκτά καύσιμα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Σχηματισμός μέσω αποσύνθεσης οργανικής ύλης.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Πετρέλαιο.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Φυσικό αέριο.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Γαιάνθρακες.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Βιτουμενιούχα πετρώματα.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χαρακτηριστικά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Κύριο δομικό στοιχείο ο οργανικός άνθρακας – με καύση παράγεται</a:t>
            </a:r>
            <a:r>
              <a:rPr lang="en-US" sz="2800" dirty="0"/>
              <a:t>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l-GR" sz="2800" baseline="-25000" dirty="0"/>
              <a:t> </a:t>
            </a:r>
            <a:r>
              <a:rPr lang="el-GR" sz="2800" dirty="0" smtClean="0"/>
              <a:t>.</a:t>
            </a:r>
            <a:endParaRPr lang="en-US" sz="2800" baseline="-25000" dirty="0"/>
          </a:p>
          <a:p>
            <a:r>
              <a:rPr lang="el-GR" sz="2800" dirty="0"/>
              <a:t>Η καύση φυσικού αερίου, πετρελαίου και βιτουμένιου παράγει , </a:t>
            </a:r>
            <a:r>
              <a:rPr lang="en-US" sz="2800" dirty="0"/>
              <a:t>CO</a:t>
            </a:r>
            <a:r>
              <a:rPr lang="en-US" sz="2800" baseline="-25000" dirty="0"/>
              <a:t>2 </a:t>
            </a:r>
            <a:r>
              <a:rPr lang="el-GR" sz="2800" baseline="-25000" dirty="0"/>
              <a:t>,</a:t>
            </a:r>
            <a:r>
              <a:rPr lang="el-GR" sz="2800" dirty="0"/>
              <a:t>Η</a:t>
            </a:r>
            <a:r>
              <a:rPr lang="el-GR" sz="2800" baseline="-25000" dirty="0"/>
              <a:t>2</a:t>
            </a:r>
            <a:r>
              <a:rPr lang="el-GR" sz="2800" dirty="0"/>
              <a:t>Ο και άλλες </a:t>
            </a:r>
            <a:r>
              <a:rPr lang="el-GR" sz="2800" dirty="0" smtClean="0"/>
              <a:t>ουσίες.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0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Συνθήκες γένεσης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Μεγάλος όγκος οργανικού υλικού  + ταχύς ρυθμός ενταφιασμού </a:t>
            </a:r>
            <a:r>
              <a:rPr lang="el-GR" sz="2800" dirty="0">
                <a:sym typeface="Wingdings" pitchFamily="2" charset="2"/>
              </a:rPr>
              <a:t> δεν επιτρέπει την οξείδωση του οργανικού υλικού και την παραγωγή </a:t>
            </a:r>
            <a:r>
              <a:rPr lang="en-US" sz="2800" dirty="0">
                <a:sym typeface="Wingdings" pitchFamily="2" charset="2"/>
              </a:rPr>
              <a:t>CO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 /</a:t>
            </a:r>
            <a:r>
              <a:rPr lang="en-US" sz="2800" dirty="0" smtClean="0">
                <a:sym typeface="Wingdings" pitchFamily="2" charset="2"/>
              </a:rPr>
              <a:t>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l-GR" sz="2800" dirty="0" smtClean="0">
                <a:sym typeface="Wingdings" pitchFamily="2" charset="2"/>
              </a:rPr>
              <a:t>.</a:t>
            </a:r>
            <a:endParaRPr lang="en-US" sz="2800" dirty="0"/>
          </a:p>
          <a:p>
            <a:r>
              <a:rPr lang="el-GR" sz="2800" u="sng" dirty="0"/>
              <a:t>Λιθάνθρακες</a:t>
            </a:r>
            <a:r>
              <a:rPr lang="en-US" sz="2800" u="sng" dirty="0"/>
              <a:t>: </a:t>
            </a:r>
            <a:r>
              <a:rPr lang="el-GR" sz="2800" dirty="0"/>
              <a:t> Χερσαίο περιβάλλον έλους – υδρόβια </a:t>
            </a:r>
            <a:r>
              <a:rPr lang="el-GR" sz="2800" dirty="0" smtClean="0"/>
              <a:t>φυτά.</a:t>
            </a:r>
            <a:endParaRPr lang="en-US" sz="2800" dirty="0"/>
          </a:p>
          <a:p>
            <a:r>
              <a:rPr lang="el-GR" sz="2800" u="sng" dirty="0"/>
              <a:t>Πετρέλαιο</a:t>
            </a:r>
            <a:r>
              <a:rPr lang="en-US" sz="2800" dirty="0"/>
              <a:t> :</a:t>
            </a:r>
            <a:r>
              <a:rPr lang="el-GR" sz="2800" dirty="0"/>
              <a:t> Θαλάσσιο περιβάλλον – ζώο- </a:t>
            </a:r>
            <a:r>
              <a:rPr lang="el-GR" sz="2800" dirty="0" smtClean="0"/>
              <a:t>πλαγκτόν.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7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lw.vu/~rondeel/grondstof/oil/Image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5760640" cy="602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2200" y="5517232"/>
            <a:ext cx="504056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59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Coal Bed Formation</a:t>
            </a:r>
            <a:endParaRPr lang="el-GR" dirty="0"/>
          </a:p>
        </p:txBody>
      </p:sp>
      <p:pic>
        <p:nvPicPr>
          <p:cNvPr id="3" name="4d94b62a5c9ed34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11760" y="1628800"/>
            <a:ext cx="4267200" cy="32004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67472" y="5229200"/>
            <a:ext cx="3155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youtu.be/TZS2Klye00A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509120"/>
            <a:ext cx="432048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239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Αναγωγικές συνθήκες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Συνθήκες έλλειψης </a:t>
            </a:r>
            <a:r>
              <a:rPr lang="el-GR" sz="2800" dirty="0" smtClean="0"/>
              <a:t>οξυγόνου</a:t>
            </a:r>
            <a:r>
              <a:rPr lang="en-US" sz="2800" dirty="0" smtClean="0"/>
              <a:t>.</a:t>
            </a:r>
            <a:endParaRPr lang="el-GR" sz="2800" dirty="0"/>
          </a:p>
          <a:p>
            <a:r>
              <a:rPr lang="el-GR" sz="2800" dirty="0"/>
              <a:t>Πρόληψη ταχείας </a:t>
            </a:r>
            <a:r>
              <a:rPr lang="el-GR" sz="2800" dirty="0" smtClean="0"/>
              <a:t>αποσύνθεσης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8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1181</Words>
  <Application>Microsoft Office PowerPoint</Application>
  <PresentationFormat>On-screen Show (4:3)</PresentationFormat>
  <Paragraphs>311</Paragraphs>
  <Slides>39</Slides>
  <Notes>39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Θέμα του Office</vt:lpstr>
      <vt:lpstr>Γεωχημεία</vt:lpstr>
      <vt:lpstr>Γεωχημικές διεργασίες στην επιφάνεια της γης</vt:lpstr>
      <vt:lpstr>Περιεχόμενα</vt:lpstr>
      <vt:lpstr>Ορυκτά καύσιμα</vt:lpstr>
      <vt:lpstr>Γενικά χαρακτηριστικά</vt:lpstr>
      <vt:lpstr>Συνθήκες γένεσης</vt:lpstr>
      <vt:lpstr>PowerPoint Presentation</vt:lpstr>
      <vt:lpstr>Coal Bed Formation</vt:lpstr>
      <vt:lpstr>Αναγωγικές συνθήκες</vt:lpstr>
      <vt:lpstr>Σχηματισμός λιθάνθρακα</vt:lpstr>
      <vt:lpstr>Μόριο λιγνίνης</vt:lpstr>
      <vt:lpstr>Τύποι λιθανθράκων – αύξηση περιεχομένου C</vt:lpstr>
      <vt:lpstr>Τύρφη  λιγνίτης</vt:lpstr>
      <vt:lpstr> Βιτουμενιούχος λιθάνθρακας</vt:lpstr>
      <vt:lpstr>Ανθρακίτης </vt:lpstr>
      <vt:lpstr>Fossil Fuel Formation Video </vt:lpstr>
      <vt:lpstr>Λιθάνθρακες- περιεκτικότητα  C </vt:lpstr>
      <vt:lpstr>Λιθάνθρακες- περιεκτικότητα  στοιχείων </vt:lpstr>
      <vt:lpstr>Ορυκτολογία γαιανθράκων</vt:lpstr>
      <vt:lpstr>Σιδηροπυρίτης σε βιτουμενιούχους γαιάνθρακες</vt:lpstr>
      <vt:lpstr>Λιθάνθρακες - ρύπανση</vt:lpstr>
      <vt:lpstr>Αναλογία C/H</vt:lpstr>
      <vt:lpstr>Πετρέλαιο</vt:lpstr>
      <vt:lpstr>Είδη πετρογραφικών ιστών (maceral)</vt:lpstr>
      <vt:lpstr>PowerPoint Presentation</vt:lpstr>
      <vt:lpstr>Διεργασία πετρελαιογένεσης</vt:lpstr>
      <vt:lpstr>PowerPoint Presentation</vt:lpstr>
      <vt:lpstr>Σύσταση πετρελαίου 1</vt:lpstr>
      <vt:lpstr>Σύσταση πετρελαίου 2</vt:lpstr>
      <vt:lpstr>Σύσταση πετρελαίου 3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203</cp:revision>
  <dcterms:created xsi:type="dcterms:W3CDTF">2012-09-06T09:03:05Z</dcterms:created>
  <dcterms:modified xsi:type="dcterms:W3CDTF">2015-05-18T19:45:33Z</dcterms:modified>
</cp:coreProperties>
</file>