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90" r:id="rId29"/>
    <p:sldId id="295" r:id="rId30"/>
    <p:sldId id="299" r:id="rId31"/>
    <p:sldId id="292" r:id="rId32"/>
    <p:sldId id="291" r:id="rId33"/>
    <p:sldId id="294" r:id="rId34"/>
    <p:sldId id="293" r:id="rId35"/>
    <p:sldId id="326" r:id="rId36"/>
    <p:sldId id="327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0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459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2591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484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917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6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583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417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796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64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7315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358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953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585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959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689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873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011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385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29752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821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3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45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64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04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140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99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2/MichiganBIF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στην επιφάνεια της 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/>
              <a:t>Αριάδνη 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Βιοδιαθεσιμότητα </a:t>
            </a:r>
            <a:r>
              <a:rPr lang="en-US" dirty="0"/>
              <a:t>Fe</a:t>
            </a:r>
            <a:r>
              <a:rPr lang="el-GR" dirty="0"/>
              <a:t> σε ιζήματα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17638"/>
            <a:ext cx="81153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242328" y="5870575"/>
            <a:ext cx="2173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/>
              <a:t>Elements, vol.7, 2011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1849438"/>
            <a:ext cx="8229600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/>
              <a:t>Φυσικοχημικές μετατροπές οδηγούν σε ελάττωση της ικανότητας </a:t>
            </a:r>
            <a:r>
              <a:rPr lang="el-GR" sz="2000" dirty="0" smtClean="0"/>
              <a:t>των </a:t>
            </a:r>
            <a:r>
              <a:rPr lang="el-GR" sz="2000" dirty="0"/>
              <a:t>σιδηρούχων φάσεων να αντιδρούν και να παρέχουν βιοδιαθέσιμο </a:t>
            </a:r>
            <a:r>
              <a:rPr lang="en-US" sz="2000" dirty="0"/>
              <a:t>Fe</a:t>
            </a:r>
            <a:r>
              <a:rPr lang="el-GR" sz="2000" dirty="0"/>
              <a:t> στα βακτήρια αναγωγής με το χρόνο </a:t>
            </a:r>
            <a:endParaRPr lang="en-GB" sz="2000" dirty="0"/>
          </a:p>
        </p:txBody>
      </p:sp>
      <p:sp>
        <p:nvSpPr>
          <p:cNvPr id="6" name="6 - TextBox"/>
          <p:cNvSpPr txBox="1"/>
          <p:nvPr/>
        </p:nvSpPr>
        <p:spPr>
          <a:xfrm>
            <a:off x="6980014" y="1273647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χρόνος</a:t>
            </a:r>
            <a:endParaRPr lang="el-GR" dirty="0"/>
          </a:p>
        </p:txBody>
      </p:sp>
      <p:sp>
        <p:nvSpPr>
          <p:cNvPr id="7" name="7 - TextBox"/>
          <p:cNvSpPr txBox="1"/>
          <p:nvPr/>
        </p:nvSpPr>
        <p:spPr>
          <a:xfrm>
            <a:off x="715318" y="4802039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Βιοδιαθέσιμος</a:t>
            </a:r>
            <a:r>
              <a:rPr lang="el-GR" dirty="0" smtClean="0"/>
              <a:t> </a:t>
            </a:r>
            <a:r>
              <a:rPr lang="en-US" dirty="0" smtClean="0"/>
              <a:t>Fe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8290847" y="5496095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969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Διάμετρος σιδηρούχων σωματιδίων σε ρευστά μέσα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147248" cy="425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923928" y="5946281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/>
              <a:t>Raiswell</a:t>
            </a:r>
            <a:r>
              <a:rPr lang="en-US" i="1" dirty="0"/>
              <a:t>, Geochemical Perspectives, 2012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59836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643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Αλληλεπιδράσεις διαλυμένων, κολλοειδών – νανοσωματιδίων και μεγαλύτερων σωματιδίων που περιέχουν </a:t>
            </a:r>
            <a:r>
              <a:rPr lang="en-US" sz="2400" dirty="0"/>
              <a:t>Fe</a:t>
            </a:r>
            <a:endParaRPr lang="el-G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8840"/>
            <a:ext cx="8118476" cy="270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563888" y="5262891"/>
            <a:ext cx="4046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/>
              <a:t>Raiswell</a:t>
            </a:r>
            <a:r>
              <a:rPr lang="en-US" i="1" dirty="0"/>
              <a:t>, Geochemical Perspectives, 2012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143628" y="4830843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795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Σχηματισμός σιδηροπυρίτη κατά τη διαγένεση θαλάσσιου πηλού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l-GR" sz="2400" dirty="0"/>
              <a:t>Προϋποθέτει περιβαλλοντικές συνθήκες παράκτιων πλούσιων σε οργανική ύλη </a:t>
            </a:r>
            <a:r>
              <a:rPr lang="el-GR" sz="2400" dirty="0" smtClean="0"/>
              <a:t>ιζημάτων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l-GR" sz="2400" dirty="0"/>
              <a:t>Παράλληλη εξέλιξη </a:t>
            </a:r>
            <a:r>
              <a:rPr lang="en-US" sz="2400" dirty="0" err="1"/>
              <a:t>FeR</a:t>
            </a:r>
            <a:r>
              <a:rPr lang="en-US" sz="2400" dirty="0"/>
              <a:t>- </a:t>
            </a:r>
            <a:r>
              <a:rPr lang="en-GB" sz="2400" dirty="0" smtClean="0"/>
              <a:t>SR.</a:t>
            </a:r>
            <a:endParaRPr lang="en-GB" sz="2400" dirty="0"/>
          </a:p>
          <a:p>
            <a:pPr marL="0" indent="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l-GR" sz="2400" b="1" dirty="0"/>
              <a:t>Διαφορά στην ταχύτητα αντίδρασης ανάλογα με το είδος εμφάνισης </a:t>
            </a:r>
            <a:r>
              <a:rPr lang="en-US" sz="2400" b="1" dirty="0"/>
              <a:t>Fe(III)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l-GR" sz="2400" b="1" dirty="0">
                <a:sym typeface="Wingdings" pitchFamily="2" charset="2"/>
              </a:rPr>
              <a:t>μεγαλύτερος χρόνος ημίσειας ζωής για πυριτικά, μικρότερος για υδροξείδια (φεριυδρίτης</a:t>
            </a:r>
            <a:r>
              <a:rPr lang="el-GR" sz="2400" b="1" dirty="0" smtClean="0">
                <a:sym typeface="Wingdings" pitchFamily="2" charset="2"/>
              </a:rPr>
              <a:t>)</a:t>
            </a:r>
            <a:r>
              <a:rPr lang="en-US" sz="2400" b="1" dirty="0" smtClean="0">
                <a:sym typeface="Wingdings" pitchFamily="2" charset="2"/>
              </a:rPr>
              <a:t>.</a:t>
            </a:r>
            <a:endParaRPr lang="el-GR" sz="2400" b="1" dirty="0">
              <a:sym typeface="Wingdings" pitchFamily="2" charset="2"/>
            </a:endParaRPr>
          </a:p>
          <a:p>
            <a:pPr marL="0" indent="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l-GR" sz="2400" dirty="0">
                <a:sym typeface="Wingdings" pitchFamily="2" charset="2"/>
              </a:rPr>
              <a:t>Χρήση του δείκτη </a:t>
            </a:r>
            <a:r>
              <a:rPr lang="en-US" sz="2400" dirty="0">
                <a:sym typeface="Wingdings" pitchFamily="2" charset="2"/>
              </a:rPr>
              <a:t>DOP</a:t>
            </a:r>
            <a:r>
              <a:rPr lang="el-GR" sz="2400" dirty="0">
                <a:sym typeface="Wingdings" pitchFamily="2" charset="2"/>
              </a:rPr>
              <a:t> στον προσδιορισμό περιβάλλοντος </a:t>
            </a:r>
            <a:r>
              <a:rPr lang="el-GR" sz="2400" dirty="0" smtClean="0">
                <a:sym typeface="Wingdings" pitchFamily="2" charset="2"/>
              </a:rPr>
              <a:t>ιζηματογένεσης</a:t>
            </a:r>
            <a:r>
              <a:rPr lang="en-US" sz="2400" dirty="0" smtClean="0">
                <a:sym typeface="Wingdings" pitchFamily="2" charset="2"/>
              </a:rPr>
              <a:t>.</a:t>
            </a:r>
            <a:endParaRPr lang="en-GB" sz="2400" dirty="0"/>
          </a:p>
          <a:p>
            <a:pPr marL="0" indent="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endParaRPr lang="el-GR" sz="2400" dirty="0"/>
          </a:p>
          <a:p>
            <a:pPr marL="0" indent="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endParaRPr lang="el-GR" sz="2400" dirty="0"/>
          </a:p>
          <a:p>
            <a:pPr marL="57150" indent="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n-US" sz="2400" dirty="0" smtClean="0"/>
              <a:t>DOP </a:t>
            </a:r>
            <a:r>
              <a:rPr lang="en-US" sz="2400" dirty="0"/>
              <a:t>= 1 </a:t>
            </a:r>
            <a:r>
              <a:rPr lang="el-GR" sz="2400" dirty="0"/>
              <a:t>ανοξικό </a:t>
            </a:r>
            <a:r>
              <a:rPr lang="el-GR" sz="2400" dirty="0" smtClean="0"/>
              <a:t>περιβάλλον</a:t>
            </a:r>
            <a:r>
              <a:rPr lang="en-US" sz="2400" dirty="0" smtClean="0"/>
              <a:t>.</a:t>
            </a:r>
            <a:endParaRPr lang="en-US" sz="2400" dirty="0"/>
          </a:p>
          <a:p>
            <a:pPr marL="57150" indent="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n-US" sz="2400" dirty="0"/>
              <a:t>DOP</a:t>
            </a:r>
            <a:r>
              <a:rPr lang="el-GR" sz="2400" dirty="0"/>
              <a:t> &lt;&lt; 1 οξικό </a:t>
            </a:r>
            <a:r>
              <a:rPr lang="el-GR" sz="2400" dirty="0" smtClean="0"/>
              <a:t>περιβάλλον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93096"/>
            <a:ext cx="5115956" cy="8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Συνθήκες </a:t>
            </a:r>
            <a:r>
              <a:rPr lang="en-US" dirty="0"/>
              <a:t>SR vs </a:t>
            </a:r>
            <a:r>
              <a:rPr lang="en-GB" dirty="0" err="1"/>
              <a:t>FeR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06" y="3367407"/>
            <a:ext cx="4001494" cy="28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914" y="1552202"/>
            <a:ext cx="2464205" cy="17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6674" y="4210893"/>
            <a:ext cx="2843462" cy="198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93228" y="3515940"/>
            <a:ext cx="494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SR</a:t>
            </a:r>
            <a:endParaRPr lang="en-GB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901729" y="4489063"/>
            <a:ext cx="5446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/>
              <a:t>FeR</a:t>
            </a:r>
            <a:endParaRPr lang="en-GB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490136" y="1681255"/>
            <a:ext cx="30498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Calibri" pitchFamily="34" charset="0"/>
              </a:rPr>
              <a:t>Υπερεπάρκεια τροφοδοσίας κλαστικού </a:t>
            </a:r>
            <a:r>
              <a:rPr lang="en-US" dirty="0">
                <a:latin typeface="Tw Cen MT" pitchFamily="34" charset="0"/>
              </a:rPr>
              <a:t>Fe</a:t>
            </a:r>
            <a:r>
              <a:rPr lang="el-GR" dirty="0">
                <a:latin typeface="Calibri" pitchFamily="34" charset="0"/>
              </a:rPr>
              <a:t> από τη χέρσο (αποσάθρωση ή ηφαιστειότητα)</a:t>
            </a:r>
            <a:r>
              <a:rPr lang="el-GR" dirty="0">
                <a:latin typeface="Calibri" pitchFamily="34" charset="0"/>
                <a:sym typeface="Wingdings" pitchFamily="2" charset="2"/>
              </a:rPr>
              <a:t> επικράτηση  </a:t>
            </a:r>
            <a:r>
              <a:rPr lang="en-US" dirty="0" err="1">
                <a:latin typeface="Tw Cen MT" pitchFamily="34" charset="0"/>
                <a:sym typeface="Wingdings" pitchFamily="2" charset="2"/>
              </a:rPr>
              <a:t>FeR</a:t>
            </a:r>
            <a:r>
              <a:rPr lang="el-GR" dirty="0">
                <a:latin typeface="Calibri" pitchFamily="34" charset="0"/>
                <a:sym typeface="Wingdings" pitchFamily="2" charset="2"/>
              </a:rPr>
              <a:t> και εμφάνιση χαρακτηριστικών σιδηρούχων σχηματισμών που περιέχουν πυριτικά ή ανθρακικά του </a:t>
            </a:r>
            <a:r>
              <a:rPr lang="en-US" dirty="0">
                <a:latin typeface="Tw Cen MT" pitchFamily="34" charset="0"/>
                <a:sym typeface="Wingdings" pitchFamily="2" charset="2"/>
              </a:rPr>
              <a:t>Fe</a:t>
            </a:r>
            <a:endParaRPr lang="en-GB" dirty="0">
              <a:latin typeface="Tw Cen MT" pitchFamily="34" charset="0"/>
            </a:endParaRPr>
          </a:p>
        </p:txBody>
      </p:sp>
      <p:cxnSp>
        <p:nvCxnSpPr>
          <p:cNvPr id="10" name="10 - Ευθύγραμμο βέλος σύνδεσης"/>
          <p:cNvCxnSpPr/>
          <p:nvPr/>
        </p:nvCxnSpPr>
        <p:spPr>
          <a:xfrm flipH="1" flipV="1">
            <a:off x="1708050" y="2503111"/>
            <a:ext cx="1079500" cy="2376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1 - Ευθύγραμμο βέλος σύνδεσης"/>
          <p:cNvCxnSpPr/>
          <p:nvPr/>
        </p:nvCxnSpPr>
        <p:spPr>
          <a:xfrm flipV="1">
            <a:off x="4238226" y="4673729"/>
            <a:ext cx="2205982" cy="4059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417162" y="1699482"/>
            <a:ext cx="18089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Calibri" pitchFamily="34" charset="0"/>
              </a:rPr>
              <a:t>Αφθονία </a:t>
            </a:r>
            <a:r>
              <a:rPr lang="en-US" dirty="0">
                <a:latin typeface="Calibri" pitchFamily="34" charset="0"/>
              </a:rPr>
              <a:t>S, Fe</a:t>
            </a:r>
            <a:r>
              <a:rPr lang="el-GR" dirty="0">
                <a:latin typeface="Calibri" pitchFamily="34" charset="0"/>
                <a:sym typeface="Wingdings" pitchFamily="2" charset="2"/>
              </a:rPr>
              <a:t> καθίζηση </a:t>
            </a:r>
            <a:r>
              <a:rPr lang="en-US" dirty="0" err="1">
                <a:latin typeface="Calibri" pitchFamily="34" charset="0"/>
                <a:sym typeface="Wingdings" pitchFamily="2" charset="2"/>
              </a:rPr>
              <a:t>framboid</a:t>
            </a:r>
            <a:r>
              <a:rPr lang="el-GR" dirty="0">
                <a:latin typeface="Calibri" pitchFamily="34" charset="0"/>
                <a:sym typeface="Wingdings" pitchFamily="2" charset="2"/>
              </a:rPr>
              <a:t> σιδ/τη με ενδιάμεσες ενώσεις </a:t>
            </a:r>
            <a:r>
              <a:rPr lang="en-US" dirty="0" err="1">
                <a:latin typeface="Calibri" pitchFamily="34" charset="0"/>
                <a:sym typeface="Wingdings" pitchFamily="2" charset="2"/>
              </a:rPr>
              <a:t>FeS</a:t>
            </a:r>
            <a:r>
              <a:rPr lang="el-GR" dirty="0">
                <a:latin typeface="Calibri" pitchFamily="34" charset="0"/>
                <a:sym typeface="Wingdings" pitchFamily="2" charset="2"/>
              </a:rPr>
              <a:t>  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1379" y="309011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7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5807005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8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470776" y="579072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880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Ταινιωτοί σιδηρούχοι σχηματισμοί (</a:t>
            </a:r>
            <a:r>
              <a:rPr lang="en-US" sz="3600" dirty="0"/>
              <a:t>BIF)</a:t>
            </a:r>
            <a:endParaRPr lang="el-GR" sz="3600" dirty="0"/>
          </a:p>
        </p:txBody>
      </p:sp>
      <p:pic>
        <p:nvPicPr>
          <p:cNvPr id="3" name="Picture 4" descr="File:MichiganBI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5850" y="2771133"/>
            <a:ext cx="5060950" cy="34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17638"/>
            <a:ext cx="38719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4867276"/>
            <a:ext cx="3168651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400" dirty="0"/>
              <a:t>Banded Iron Formation specimen from Upper Michigan.</a:t>
            </a:r>
            <a:r>
              <a:rPr lang="en-US" sz="1400" dirty="0"/>
              <a:t> </a:t>
            </a:r>
          </a:p>
          <a:p>
            <a:r>
              <a:rPr lang="en-US" sz="1400" dirty="0"/>
              <a:t>Photograph taken by Mark A. Wilson (Department of Geology, The College of Wooster). </a:t>
            </a:r>
            <a:endParaRPr lang="en-GB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65487" y="5233988"/>
            <a:ext cx="7207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344987" y="1633538"/>
            <a:ext cx="2155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BIF from western Australia </a:t>
            </a:r>
          </a:p>
          <a:p>
            <a:r>
              <a:rPr lang="en-US" sz="1400" dirty="0"/>
              <a:t>(</a:t>
            </a:r>
            <a:r>
              <a:rPr lang="en-GB" sz="1400" i="1" dirty="0"/>
              <a:t>Elements, vol.7, 2011</a:t>
            </a:r>
            <a:r>
              <a:rPr lang="en-GB" sz="1400" i="1" dirty="0" smtClean="0"/>
              <a:t>)</a:t>
            </a:r>
            <a:endParaRPr lang="en-GB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215675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0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157960" y="5866055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108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Χαρακτηριστικά- Σημασία </a:t>
            </a:r>
            <a:r>
              <a:rPr lang="en-US" dirty="0"/>
              <a:t>BIF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Εναλλαγές υψηλού περιεχομένου </a:t>
            </a:r>
            <a:r>
              <a:rPr lang="en-US" sz="2000" dirty="0"/>
              <a:t>Fe </a:t>
            </a:r>
            <a:r>
              <a:rPr lang="el-GR" sz="2000" dirty="0"/>
              <a:t>(&gt;15%- 60%) &amp;</a:t>
            </a:r>
            <a:r>
              <a:rPr lang="en-US" sz="2000" dirty="0"/>
              <a:t> Si</a:t>
            </a:r>
            <a:r>
              <a:rPr lang="el-GR" sz="2000" dirty="0"/>
              <a:t> (40-60</a:t>
            </a:r>
            <a:r>
              <a:rPr lang="el-GR" sz="2000" dirty="0" smtClean="0"/>
              <a:t>%)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l-GR" sz="2000" dirty="0"/>
              <a:t>Απουσία κλαστικού υλικού, </a:t>
            </a:r>
            <a:r>
              <a:rPr lang="en-US" sz="2000" dirty="0" err="1"/>
              <a:t>Mn</a:t>
            </a:r>
            <a:r>
              <a:rPr lang="el-GR" sz="2000" dirty="0"/>
              <a:t> και άλλων στοιχείων </a:t>
            </a:r>
            <a:r>
              <a:rPr lang="el-GR" sz="2000" dirty="0">
                <a:sym typeface="Wingdings" pitchFamily="2" charset="2"/>
              </a:rPr>
              <a:t> χημικά </a:t>
            </a:r>
            <a:r>
              <a:rPr lang="el-GR" sz="2000" dirty="0" smtClean="0">
                <a:sym typeface="Wingdings" pitchFamily="2" charset="2"/>
              </a:rPr>
              <a:t>ιζήματα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l-GR" sz="2000" dirty="0">
              <a:sym typeface="Wingdings" pitchFamily="2" charset="2"/>
            </a:endParaRPr>
          </a:p>
          <a:p>
            <a:r>
              <a:rPr lang="el-GR" sz="2000" dirty="0">
                <a:sym typeface="Wingdings" pitchFamily="2" charset="2"/>
              </a:rPr>
              <a:t>Εμφάνιση στο όριο Προτεροζωικού- Αρχαιοζωικού (2.5 δισ. Χρόνια</a:t>
            </a:r>
            <a:r>
              <a:rPr lang="el-GR" sz="2000" dirty="0" smtClean="0">
                <a:sym typeface="Wingdings" pitchFamily="2" charset="2"/>
              </a:rPr>
              <a:t>)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l-GR" sz="2000" dirty="0">
              <a:sym typeface="Wingdings" pitchFamily="2" charset="2"/>
            </a:endParaRPr>
          </a:p>
          <a:p>
            <a:r>
              <a:rPr lang="el-GR" sz="2000" dirty="0">
                <a:sym typeface="Wingdings" pitchFamily="2" charset="2"/>
              </a:rPr>
              <a:t>Δείκτες μεταβολής ατμοσφαιρικών συνθηκών από ανοξικές σε οξικές</a:t>
            </a:r>
            <a:r>
              <a:rPr lang="el-GR" sz="2000" dirty="0" smtClean="0">
                <a:sym typeface="Wingdings" pitchFamily="2" charset="2"/>
              </a:rPr>
              <a:t>)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l-GR" sz="2000" dirty="0">
              <a:sym typeface="Wingdings" pitchFamily="2" charset="2"/>
            </a:endParaRPr>
          </a:p>
          <a:p>
            <a:r>
              <a:rPr lang="el-GR" sz="2000" dirty="0">
                <a:sym typeface="Wingdings" pitchFamily="2" charset="2"/>
              </a:rPr>
              <a:t>Πηγές </a:t>
            </a:r>
            <a:r>
              <a:rPr lang="en-US" sz="2000" dirty="0">
                <a:sym typeface="Wingdings" pitchFamily="2" charset="2"/>
              </a:rPr>
              <a:t>Fe </a:t>
            </a:r>
            <a:r>
              <a:rPr lang="el-GR" sz="2000" dirty="0">
                <a:sym typeface="Wingdings" pitchFamily="2" charset="2"/>
              </a:rPr>
              <a:t>οικονομικής σημασίας (Αυστραλία, Ν. Αφρική, ΗΠΑ</a:t>
            </a:r>
            <a:r>
              <a:rPr lang="el-GR" sz="2000" dirty="0" smtClean="0">
                <a:sym typeface="Wingdings" pitchFamily="2" charset="2"/>
              </a:rPr>
              <a:t>)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l-GR" sz="2000" dirty="0">
              <a:sym typeface="Wingdings" pitchFamily="2" charset="2"/>
            </a:endParaRPr>
          </a:p>
          <a:p>
            <a:r>
              <a:rPr lang="el-GR" sz="2000" dirty="0">
                <a:sym typeface="Wingdings" pitchFamily="2" charset="2"/>
              </a:rPr>
              <a:t>Θεωρίες γένεσης</a:t>
            </a:r>
            <a:r>
              <a:rPr lang="en-US" sz="2000" dirty="0">
                <a:sym typeface="Wingdings" pitchFamily="2" charset="2"/>
              </a:rPr>
              <a:t>:</a:t>
            </a:r>
          </a:p>
          <a:p>
            <a:pPr lvl="1"/>
            <a:r>
              <a:rPr lang="el-GR" sz="1600" dirty="0">
                <a:sym typeface="Wingdings" pitchFamily="2" charset="2"/>
              </a:rPr>
              <a:t>Υδροθερμικός </a:t>
            </a:r>
            <a:r>
              <a:rPr lang="en-US" sz="1600" dirty="0">
                <a:sym typeface="Wingdings" pitchFamily="2" charset="2"/>
              </a:rPr>
              <a:t>Fe(II) </a:t>
            </a:r>
            <a:r>
              <a:rPr lang="el-GR" sz="1600" dirty="0">
                <a:sym typeface="Wingdings" pitchFamily="2" charset="2"/>
              </a:rPr>
              <a:t>και φωτοσυνθετικό Ο (έμμεση βιολογική οξείδωση</a:t>
            </a:r>
            <a:r>
              <a:rPr lang="el-GR" sz="1600" dirty="0" smtClean="0">
                <a:sym typeface="Wingdings" pitchFamily="2" charset="2"/>
              </a:rPr>
              <a:t>)</a:t>
            </a:r>
            <a:r>
              <a:rPr lang="en-US" sz="1600" dirty="0" smtClean="0">
                <a:sym typeface="Wingdings" pitchFamily="2" charset="2"/>
              </a:rPr>
              <a:t>.</a:t>
            </a:r>
            <a:endParaRPr lang="el-GR" sz="1600" dirty="0">
              <a:sym typeface="Wingdings" pitchFamily="2" charset="2"/>
            </a:endParaRPr>
          </a:p>
          <a:p>
            <a:pPr lvl="1"/>
            <a:r>
              <a:rPr lang="el-GR" sz="1600" dirty="0">
                <a:sym typeface="Wingdings" pitchFamily="2" charset="2"/>
              </a:rPr>
              <a:t>Υδροθερμικός </a:t>
            </a:r>
            <a:r>
              <a:rPr lang="en-US" sz="1600" dirty="0">
                <a:sym typeface="Wingdings" pitchFamily="2" charset="2"/>
              </a:rPr>
              <a:t>Fe(II) </a:t>
            </a:r>
            <a:r>
              <a:rPr lang="el-GR" sz="1600" dirty="0">
                <a:sym typeface="Wingdings" pitchFamily="2" charset="2"/>
              </a:rPr>
              <a:t>και απουσία φωτοσυνθετικού Ο (φωτοχημική οξείδωση</a:t>
            </a:r>
            <a:r>
              <a:rPr lang="el-GR" sz="1600" dirty="0" smtClean="0">
                <a:sym typeface="Wingdings" pitchFamily="2" charset="2"/>
              </a:rPr>
              <a:t>)</a:t>
            </a:r>
            <a:r>
              <a:rPr lang="en-US" sz="1600" dirty="0" smtClean="0">
                <a:sym typeface="Wingdings" pitchFamily="2" charset="2"/>
              </a:rPr>
              <a:t>.</a:t>
            </a:r>
            <a:endParaRPr lang="el-GR" sz="1600" dirty="0">
              <a:sym typeface="Wingdings" pitchFamily="2" charset="2"/>
            </a:endParaRPr>
          </a:p>
          <a:p>
            <a:pPr lvl="1"/>
            <a:r>
              <a:rPr lang="el-GR" sz="1600" dirty="0">
                <a:sym typeface="Wingdings" pitchFamily="2" charset="2"/>
              </a:rPr>
              <a:t>Υδροθερμικός </a:t>
            </a:r>
            <a:r>
              <a:rPr lang="en-US" sz="1600" dirty="0">
                <a:sym typeface="Wingdings" pitchFamily="2" charset="2"/>
              </a:rPr>
              <a:t>Fe(II)</a:t>
            </a:r>
            <a:r>
              <a:rPr lang="el-GR" sz="1600" dirty="0">
                <a:sym typeface="Wingdings" pitchFamily="2" charset="2"/>
              </a:rPr>
              <a:t> και άμεση βιολογική οξείδωση του, καταλυόμενη από ανοξιγενή,  φωτοτροφικά </a:t>
            </a:r>
            <a:r>
              <a:rPr lang="en-US" sz="1600" dirty="0">
                <a:sym typeface="Wingdings" pitchFamily="2" charset="2"/>
              </a:rPr>
              <a:t>Fe(II) </a:t>
            </a:r>
            <a:r>
              <a:rPr lang="el-GR" sz="1600" dirty="0">
                <a:sym typeface="Wingdings" pitchFamily="2" charset="2"/>
              </a:rPr>
              <a:t>οξειδωτικά </a:t>
            </a:r>
            <a:r>
              <a:rPr lang="el-GR" sz="1600" dirty="0" smtClean="0">
                <a:sym typeface="Wingdings" pitchFamily="2" charset="2"/>
              </a:rPr>
              <a:t>βακτήρια</a:t>
            </a:r>
            <a:r>
              <a:rPr lang="en-US" sz="1600" dirty="0" smtClean="0">
                <a:sym typeface="Wingdings" pitchFamily="2" charset="2"/>
              </a:rPr>
              <a:t>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1852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Κατανομή </a:t>
            </a:r>
            <a:r>
              <a:rPr lang="en-US" sz="3600" dirty="0"/>
              <a:t>BIF </a:t>
            </a:r>
            <a:r>
              <a:rPr lang="el-GR" sz="3600" dirty="0"/>
              <a:t>και κλαστικών σχηματισμών </a:t>
            </a:r>
            <a:r>
              <a:rPr lang="en-US" sz="3600" dirty="0"/>
              <a:t>Fe (GIF) </a:t>
            </a:r>
            <a:r>
              <a:rPr lang="el-GR" sz="3600" dirty="0"/>
              <a:t>στον γεωλογικό </a:t>
            </a:r>
            <a:r>
              <a:rPr lang="el-GR" sz="3600" dirty="0" smtClean="0"/>
              <a:t>χρόνο</a:t>
            </a:r>
            <a:endParaRPr lang="el-GR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848426" cy="41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051720" y="5813378"/>
            <a:ext cx="4210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/>
              <a:t>(Canfield, Geochemical Perspectives, 2012)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578202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54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Κατανομή οξικών- ανοξικών συνθηκών στον ωκεανό του </a:t>
            </a:r>
            <a:r>
              <a:rPr lang="el-GR" dirty="0" smtClean="0"/>
              <a:t>Προκάμβριου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76872"/>
            <a:ext cx="8135888" cy="201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492350" y="4778522"/>
            <a:ext cx="418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(Canfield, Geochemical Perspectives, 2012)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956376" y="4747164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344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Milos Iron Formation (MIF)- </a:t>
            </a:r>
            <a:r>
              <a:rPr lang="el-GR" sz="3600" dirty="0"/>
              <a:t>Βάνι Μήλου</a:t>
            </a:r>
          </a:p>
        </p:txBody>
      </p:sp>
      <p:pic>
        <p:nvPicPr>
          <p:cNvPr id="3" name="4 - Εικόνα" descr="DSC0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731" y="1596133"/>
            <a:ext cx="4096084" cy="2307758"/>
          </a:xfrm>
          <a:prstGeom prst="rect">
            <a:avLst/>
          </a:prstGeom>
        </p:spPr>
      </p:pic>
      <p:pic>
        <p:nvPicPr>
          <p:cNvPr id="4" name="Picture 2" descr="C:\Users\Public\Pictures\Milos fieldtrip\DSC00015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0000"/>
          </a:blip>
          <a:srcRect l="4537" r="3238" b="23918"/>
          <a:stretch>
            <a:fillRect/>
          </a:stretch>
        </p:blipFill>
        <p:spPr bwMode="auto">
          <a:xfrm>
            <a:off x="2072035" y="3910115"/>
            <a:ext cx="5143947" cy="239084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19643" t="16360" r="26674" b="26547"/>
          <a:stretch>
            <a:fillRect/>
          </a:stretch>
        </p:blipFill>
        <p:spPr bwMode="auto">
          <a:xfrm>
            <a:off x="4644009" y="1616006"/>
            <a:ext cx="3826290" cy="22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7 - TextBox"/>
          <p:cNvSpPr txBox="1"/>
          <p:nvPr/>
        </p:nvSpPr>
        <p:spPr>
          <a:xfrm>
            <a:off x="6421035" y="161600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Fru</a:t>
            </a:r>
            <a:r>
              <a:rPr lang="en-US" i="1" dirty="0" smtClean="0"/>
              <a:t> et al. 2013 </a:t>
            </a:r>
            <a:endParaRPr lang="el-GR" i="1" dirty="0"/>
          </a:p>
        </p:txBody>
      </p:sp>
      <p:sp>
        <p:nvSpPr>
          <p:cNvPr id="7" name="8 - Έλλειψη"/>
          <p:cNvSpPr/>
          <p:nvPr/>
        </p:nvSpPr>
        <p:spPr>
          <a:xfrm>
            <a:off x="5484931" y="2777426"/>
            <a:ext cx="21602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452847" y="3454004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4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360612" y="3490099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5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285131" y="590783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935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στην επιφάνεια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Σιδηρούχα </a:t>
            </a:r>
            <a:r>
              <a:rPr lang="el-GR" dirty="0"/>
              <a:t>&amp; </a:t>
            </a:r>
            <a:r>
              <a:rPr lang="el-GR" dirty="0" smtClean="0"/>
              <a:t>κλαστικά ιζήματα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Βιογενής προέλευση </a:t>
            </a:r>
            <a:r>
              <a:rPr lang="en-US" dirty="0"/>
              <a:t>BIF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4070" t="2695" r="29722" b="54109"/>
          <a:stretch>
            <a:fillRect/>
          </a:stretch>
        </p:blipFill>
        <p:spPr bwMode="auto">
          <a:xfrm>
            <a:off x="457200" y="1417639"/>
            <a:ext cx="4114800" cy="216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4109" t="19313" r="16712" b="6250"/>
          <a:stretch>
            <a:fillRect/>
          </a:stretch>
        </p:blipFill>
        <p:spPr bwMode="auto">
          <a:xfrm>
            <a:off x="457200" y="3717032"/>
            <a:ext cx="4114800" cy="248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22328" t="3125" r="21221" b="4250"/>
          <a:stretch>
            <a:fillRect/>
          </a:stretch>
        </p:blipFill>
        <p:spPr bwMode="auto">
          <a:xfrm>
            <a:off x="4705914" y="1880828"/>
            <a:ext cx="39808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88078" y="3364273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7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83091" y="580040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8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165843" y="558437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  <a:r>
              <a:rPr lang="el-GR" sz="1600" dirty="0" smtClean="0"/>
              <a:t>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00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βιογενούς προέλευσης </a:t>
            </a:r>
            <a:r>
              <a:rPr lang="en-US" dirty="0"/>
              <a:t>BIF </a:t>
            </a:r>
            <a:r>
              <a:rPr lang="el-GR" dirty="0"/>
              <a:t>στο Βάνι Μήλου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6838" r="24460" b="15719"/>
          <a:stretch>
            <a:fillRect/>
          </a:stretch>
        </p:blipFill>
        <p:spPr bwMode="auto">
          <a:xfrm>
            <a:off x="611560" y="1628800"/>
            <a:ext cx="4762872" cy="463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 - TextBox"/>
          <p:cNvSpPr txBox="1"/>
          <p:nvPr/>
        </p:nvSpPr>
        <p:spPr>
          <a:xfrm>
            <a:off x="5652120" y="57974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Fru</a:t>
            </a:r>
            <a:r>
              <a:rPr lang="en-US" i="1" dirty="0" smtClean="0"/>
              <a:t> et al. 2013 </a:t>
            </a:r>
            <a:endParaRPr lang="el-GR" i="1" dirty="0"/>
          </a:p>
        </p:txBody>
      </p:sp>
      <p:sp>
        <p:nvSpPr>
          <p:cNvPr id="5" name="6 - TextBox"/>
          <p:cNvSpPr txBox="1"/>
          <p:nvPr/>
        </p:nvSpPr>
        <p:spPr>
          <a:xfrm>
            <a:off x="5374432" y="2237661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Οξείδωση </a:t>
            </a:r>
            <a:r>
              <a:rPr lang="en-US" dirty="0" smtClean="0"/>
              <a:t>Fe(II)</a:t>
            </a:r>
            <a:r>
              <a:rPr lang="el-GR" dirty="0" smtClean="0"/>
              <a:t> από φωτοτροφικά βακτήρια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Δημιουργία φλοιού ενώσεων </a:t>
            </a:r>
            <a:r>
              <a:rPr lang="en-US" dirty="0" smtClean="0"/>
              <a:t>Fe(III) </a:t>
            </a:r>
            <a:r>
              <a:rPr lang="el-GR" dirty="0" smtClean="0"/>
              <a:t>και θάνατος των βακτηρίων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Απόθεση στρώματος πλούσιου σε </a:t>
            </a:r>
            <a:r>
              <a:rPr lang="en-US" dirty="0" smtClean="0"/>
              <a:t>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Έναρξη νέου κύκλου </a:t>
            </a:r>
            <a:r>
              <a:rPr lang="el-GR" dirty="0" err="1" smtClean="0"/>
              <a:t>φωτοτροφικού</a:t>
            </a:r>
            <a:r>
              <a:rPr lang="el-GR" dirty="0" smtClean="0"/>
              <a:t> μεταβολισμού και απόθεσης στρώματος πλούσιου σε </a:t>
            </a:r>
            <a:r>
              <a:rPr lang="en-US" dirty="0" smtClean="0"/>
              <a:t>Fe(III)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297252" y="5526205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20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422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Λεπτόκοκκα κλαστικά </a:t>
            </a:r>
            <a:r>
              <a:rPr lang="el-GR" dirty="0" smtClean="0"/>
              <a:t>ιζήματα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Περιβάλλον ηπειρωτικού περιθωρίου (ημιπελαγικές φάσεις)</a:t>
            </a:r>
          </a:p>
          <a:p>
            <a:r>
              <a:rPr lang="el-GR" sz="2400" dirty="0" smtClean="0"/>
              <a:t>Πυριτιοκλαστικές-βιογενείς </a:t>
            </a:r>
            <a:r>
              <a:rPr lang="el-GR" sz="2400" dirty="0"/>
              <a:t>φάσεις (Ιλυόλιθοι πλούσιοι σε </a:t>
            </a:r>
            <a:r>
              <a:rPr lang="en-US" sz="2400" dirty="0"/>
              <a:t>Ca </a:t>
            </a:r>
            <a:r>
              <a:rPr lang="el-GR" sz="2400" dirty="0"/>
              <a:t>ή </a:t>
            </a:r>
            <a:r>
              <a:rPr lang="en-US" sz="2400" dirty="0"/>
              <a:t>Si)</a:t>
            </a:r>
            <a:endParaRPr lang="el-GR" sz="2400" dirty="0"/>
          </a:p>
          <a:p>
            <a:r>
              <a:rPr lang="el-GR" sz="2400" dirty="0" smtClean="0"/>
              <a:t>Σημασία </a:t>
            </a:r>
            <a:r>
              <a:rPr lang="el-GR" sz="2400" dirty="0"/>
              <a:t>στη μελέτη παλαιοπεριβαλλόντων</a:t>
            </a:r>
          </a:p>
          <a:p>
            <a:r>
              <a:rPr lang="el-GR" sz="2400" dirty="0" smtClean="0"/>
              <a:t>Προέλευση </a:t>
            </a:r>
            <a:r>
              <a:rPr lang="el-GR" sz="2400" dirty="0"/>
              <a:t>κόκκων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lvl="1"/>
            <a:r>
              <a:rPr lang="el-GR" sz="2000" dirty="0" smtClean="0"/>
              <a:t>Χερσογενής </a:t>
            </a:r>
            <a:r>
              <a:rPr lang="el-GR" sz="2000" dirty="0"/>
              <a:t>(προϊόντα χημικής </a:t>
            </a:r>
            <a:r>
              <a:rPr lang="el-GR" sz="2000" dirty="0" smtClean="0"/>
              <a:t>αποσάθρωσης)</a:t>
            </a:r>
          </a:p>
          <a:p>
            <a:pPr lvl="1"/>
            <a:r>
              <a:rPr lang="el-GR" sz="2000" dirty="0" smtClean="0"/>
              <a:t>Βιογενής </a:t>
            </a:r>
            <a:r>
              <a:rPr lang="el-GR" sz="2000" dirty="0"/>
              <a:t>(κελύφη οργανισμών</a:t>
            </a:r>
            <a:r>
              <a:rPr lang="en-US" sz="2000" dirty="0"/>
              <a:t>,</a:t>
            </a:r>
            <a:r>
              <a:rPr lang="el-GR" sz="2000" dirty="0"/>
              <a:t> </a:t>
            </a:r>
            <a:r>
              <a:rPr lang="en-US" sz="2000" dirty="0"/>
              <a:t> </a:t>
            </a:r>
            <a:r>
              <a:rPr lang="el-GR" sz="2000" dirty="0"/>
              <a:t>οργανική </a:t>
            </a:r>
            <a:r>
              <a:rPr lang="el-GR" sz="2000" dirty="0" smtClean="0"/>
              <a:t>ύλη)</a:t>
            </a:r>
          </a:p>
          <a:p>
            <a:pPr lvl="1"/>
            <a:r>
              <a:rPr lang="el-GR" sz="2000" dirty="0" smtClean="0"/>
              <a:t>Αυθιγενής </a:t>
            </a:r>
            <a:r>
              <a:rPr lang="el-GR" sz="2000" dirty="0"/>
              <a:t>(προϊόντα οξειδοαναγωγικών αντιδράσεων, οργανομεταλλικές ενώσεις</a:t>
            </a:r>
            <a:r>
              <a:rPr lang="el-GR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4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9151" y="345231"/>
            <a:ext cx="8153400" cy="8915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8229600" cy="619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25851" y="307086"/>
            <a:ext cx="2756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Sageman</a:t>
            </a:r>
            <a:r>
              <a:rPr lang="en-US" i="1" dirty="0"/>
              <a:t> and Lyons, 2000)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609975" y="3833663"/>
            <a:ext cx="171239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0000"/>
                </a:solidFill>
                <a:latin typeface="+mn-lt"/>
                <a:cs typeface="+mn-cs"/>
              </a:rPr>
              <a:t>Λεπτόκοκκα κλαστικά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0000"/>
                </a:solidFill>
                <a:latin typeface="+mn-lt"/>
                <a:cs typeface="+mn-cs"/>
              </a:rPr>
              <a:t>ιζήματα</a:t>
            </a:r>
            <a:endParaRPr lang="en-GB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222073"/>
            <a:ext cx="1512888" cy="3314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latin typeface="+mn-lt"/>
                <a:cs typeface="+mn-cs"/>
              </a:rPr>
              <a:t>χερσογενή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4429" y="1701660"/>
            <a:ext cx="132794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latin typeface="+mn-lt"/>
                <a:cs typeface="+mn-cs"/>
              </a:rPr>
              <a:t>βιογενή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5" y="2660595"/>
            <a:ext cx="10801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latin typeface="+mn-lt"/>
                <a:cs typeface="+mn-cs"/>
              </a:rPr>
              <a:t>αυθιγενή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 rot="16200000">
            <a:off x="136032" y="5574184"/>
            <a:ext cx="1153832" cy="324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Προϊόντα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 rot="16200000">
            <a:off x="53499" y="3483424"/>
            <a:ext cx="1296144" cy="324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Διεργασίες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 rot="16200000">
            <a:off x="37073" y="1527834"/>
            <a:ext cx="1296144" cy="291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Χέρσος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5" name="15 - Ορθογώνιο"/>
          <p:cNvSpPr/>
          <p:nvPr/>
        </p:nvSpPr>
        <p:spPr>
          <a:xfrm>
            <a:off x="791071" y="424992"/>
            <a:ext cx="1296144" cy="32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Ατμόσφαιρα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6" name="16 - Ορθογώνιο"/>
          <p:cNvSpPr/>
          <p:nvPr/>
        </p:nvSpPr>
        <p:spPr>
          <a:xfrm>
            <a:off x="791071" y="783344"/>
            <a:ext cx="1224136" cy="194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Ωκεανός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7104" y="5875265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2</a:t>
            </a:r>
            <a:r>
              <a:rPr lang="en-US" sz="1600" dirty="0" smtClean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69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Εισροή κλαστικού υλικού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2">
              <a:buSzPct val="80000"/>
              <a:defRPr/>
            </a:pPr>
            <a:r>
              <a:rPr lang="el-GR" sz="2400" dirty="0"/>
              <a:t>Εξαρτάται από κλίμα- τεκτονικές </a:t>
            </a:r>
            <a:r>
              <a:rPr lang="el-GR" sz="2400" dirty="0" smtClean="0"/>
              <a:t>κινήσεις.</a:t>
            </a:r>
            <a:endParaRPr lang="el-GR" sz="2400" dirty="0"/>
          </a:p>
          <a:p>
            <a:pPr marL="461962">
              <a:buSzPct val="80000"/>
              <a:defRPr/>
            </a:pPr>
            <a:r>
              <a:rPr lang="el-GR" sz="2400" dirty="0"/>
              <a:t>Συνέργεια ανοδικών τεκτονικών κινήσεων και αποσάθρωσης </a:t>
            </a:r>
            <a:r>
              <a:rPr lang="el-GR" sz="2400" dirty="0">
                <a:sym typeface="Wingdings" pitchFamily="2" charset="2"/>
              </a:rPr>
              <a:t> παραγωγή κλαστικών κόκκων (άμμος, ιλύς, άργιλος) και ιόντων (</a:t>
            </a:r>
            <a:r>
              <a:rPr lang="en-US" sz="2400" dirty="0">
                <a:sym typeface="Wingdings" pitchFamily="2" charset="2"/>
              </a:rPr>
              <a:t>Na</a:t>
            </a:r>
            <a:r>
              <a:rPr lang="en-US" sz="2400" baseline="30000" dirty="0">
                <a:sym typeface="Wingdings" pitchFamily="2" charset="2"/>
              </a:rPr>
              <a:t>+</a:t>
            </a:r>
            <a:r>
              <a:rPr lang="en-US" sz="2400" dirty="0">
                <a:sym typeface="Wingdings" pitchFamily="2" charset="2"/>
              </a:rPr>
              <a:t>, Ca</a:t>
            </a:r>
            <a:r>
              <a:rPr lang="en-US" sz="2400" baseline="30000" dirty="0">
                <a:sym typeface="Wingdings" pitchFamily="2" charset="2"/>
              </a:rPr>
              <a:t>2+</a:t>
            </a:r>
            <a:r>
              <a:rPr lang="en-US" sz="2400" dirty="0">
                <a:sym typeface="Wingdings" pitchFamily="2" charset="2"/>
              </a:rPr>
              <a:t>, SO</a:t>
            </a:r>
            <a:r>
              <a:rPr lang="en-US" sz="2400" baseline="-25000" dirty="0">
                <a:sym typeface="Wingdings" pitchFamily="2" charset="2"/>
              </a:rPr>
              <a:t>4</a:t>
            </a:r>
            <a:r>
              <a:rPr lang="en-US" sz="2400" baseline="30000" dirty="0">
                <a:sym typeface="Wingdings" pitchFamily="2" charset="2"/>
              </a:rPr>
              <a:t>2-</a:t>
            </a:r>
            <a:r>
              <a:rPr lang="en-US" sz="2400" dirty="0">
                <a:sym typeface="Wingdings" pitchFamily="2" charset="2"/>
              </a:rPr>
              <a:t>, Cl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, HCO</a:t>
            </a:r>
            <a:r>
              <a:rPr lang="en-US" sz="2400" baseline="-25000" dirty="0">
                <a:sym typeface="Wingdings" pitchFamily="2" charset="2"/>
              </a:rPr>
              <a:t>3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n-US" sz="2400" dirty="0" smtClean="0">
                <a:sym typeface="Wingdings" pitchFamily="2" charset="2"/>
              </a:rPr>
              <a:t>)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/>
          </a:p>
          <a:p>
            <a:pPr marL="461962">
              <a:buSzPct val="80000"/>
              <a:defRPr/>
            </a:pPr>
            <a:r>
              <a:rPr lang="el-GR" sz="2400" dirty="0"/>
              <a:t>Χημική σύσταση κλαστικού υλικού </a:t>
            </a:r>
            <a:r>
              <a:rPr lang="el-GR" sz="2400" dirty="0">
                <a:sym typeface="Wingdings" pitchFamily="2" charset="2"/>
              </a:rPr>
              <a:t> ανάλογη με την ορυκτολογία του μητρικού </a:t>
            </a:r>
            <a:r>
              <a:rPr lang="el-GR" sz="2400" dirty="0" smtClean="0">
                <a:sym typeface="Wingdings" pitchFamily="2" charset="2"/>
              </a:rPr>
              <a:t>πετρώματος.</a:t>
            </a:r>
            <a:endParaRPr lang="el-GR" sz="2400" dirty="0">
              <a:sym typeface="Wingdings" pitchFamily="2" charset="2"/>
            </a:endParaRPr>
          </a:p>
          <a:p>
            <a:pPr marL="461962">
              <a:buSzPct val="80000"/>
              <a:defRPr/>
            </a:pPr>
            <a:r>
              <a:rPr lang="el-GR" sz="2400" dirty="0">
                <a:sym typeface="Wingdings" pitchFamily="2" charset="2"/>
              </a:rPr>
              <a:t>Κλίμα ρυθμίζει τα προϊόντα </a:t>
            </a:r>
            <a:r>
              <a:rPr lang="el-GR" sz="2400" dirty="0" smtClean="0">
                <a:sym typeface="Wingdings" pitchFamily="2" charset="2"/>
              </a:rPr>
              <a:t>αποσάθρωσης.</a:t>
            </a:r>
            <a:endParaRPr lang="el-GR" sz="2400" dirty="0">
              <a:sym typeface="Wingdings" pitchFamily="2" charset="2"/>
            </a:endParaRPr>
          </a:p>
          <a:p>
            <a:pPr marL="461962">
              <a:buSzPct val="80000"/>
              <a:defRPr/>
            </a:pPr>
            <a:r>
              <a:rPr lang="el-GR" sz="2400" dirty="0">
                <a:sym typeface="Wingdings" pitchFamily="2" charset="2"/>
              </a:rPr>
              <a:t>Τεκτονική  ρυθμίζει την εισροή υλικού στη λεκάνη καθώς και τη μορφολογία </a:t>
            </a:r>
            <a:r>
              <a:rPr lang="el-GR" sz="2400" dirty="0" smtClean="0">
                <a:sym typeface="Wingdings" pitchFamily="2" charset="2"/>
              </a:rPr>
              <a:t>της.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56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Κατανομή κλαστικού υλικού εντός της λεκάνης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2">
              <a:buSzPct val="80000"/>
              <a:defRPr/>
            </a:pPr>
            <a:r>
              <a:rPr lang="el-GR" sz="2400" dirty="0"/>
              <a:t>Ρόλος ρευμάτων στη μεταφορά αιωρούμενων </a:t>
            </a:r>
            <a:r>
              <a:rPr lang="el-GR" sz="2400" dirty="0" smtClean="0"/>
              <a:t>κόκκων.</a:t>
            </a:r>
            <a:endParaRPr lang="el-GR" sz="2400" dirty="0"/>
          </a:p>
          <a:p>
            <a:pPr marL="461962">
              <a:buSzPct val="80000"/>
              <a:defRPr/>
            </a:pPr>
            <a:r>
              <a:rPr lang="el-GR" sz="2400" dirty="0"/>
              <a:t>Καθίζηση με δράση βιολογικών και χημικών διεργασιών </a:t>
            </a:r>
            <a:r>
              <a:rPr lang="el-GR" sz="2400" dirty="0" smtClean="0"/>
              <a:t>συμπύκνωσης.</a:t>
            </a:r>
            <a:endParaRPr lang="el-GR" sz="2400" dirty="0"/>
          </a:p>
          <a:p>
            <a:pPr marL="461962">
              <a:buSzPct val="80000"/>
              <a:defRPr/>
            </a:pPr>
            <a:r>
              <a:rPr lang="el-GR" sz="2400" dirty="0">
                <a:sym typeface="Wingdings" pitchFamily="2" charset="2"/>
              </a:rPr>
              <a:t>Ενδείξεις απόθεσης σε παλαιοπεριβάλλοντα  Δομές στη στρώση και ελάττωση κοκκομετρίας με αύξηση απόστασης από την </a:t>
            </a:r>
            <a:r>
              <a:rPr lang="el-GR" sz="2400" dirty="0" smtClean="0">
                <a:sym typeface="Wingdings" pitchFamily="2" charset="2"/>
              </a:rPr>
              <a:t>πηγή.</a:t>
            </a:r>
            <a:endParaRPr lang="el-GR" sz="2400" dirty="0">
              <a:sym typeface="Wingdings" pitchFamily="2" charset="2"/>
            </a:endParaRPr>
          </a:p>
          <a:p>
            <a:pPr marL="461962">
              <a:buSzPct val="80000"/>
              <a:defRPr/>
            </a:pPr>
            <a:r>
              <a:rPr lang="el-GR" sz="2400" dirty="0">
                <a:sym typeface="Wingdings" pitchFamily="2" charset="2"/>
              </a:rPr>
              <a:t>Σειρά εμπλουτισμού κλαστικού υλικού σε χημικά στοιχεία  </a:t>
            </a:r>
            <a:r>
              <a:rPr lang="en-US" sz="2400" dirty="0">
                <a:sym typeface="Wingdings" pitchFamily="2" charset="2"/>
              </a:rPr>
              <a:t>Si&gt; Al &gt; Fe &gt; Ca &gt; K &gt; Mg &gt; Na &gt; Ti &gt; P &gt; </a:t>
            </a:r>
            <a:r>
              <a:rPr lang="en-US" sz="2400" dirty="0" err="1">
                <a:sym typeface="Wingdings" pitchFamily="2" charset="2"/>
              </a:rPr>
              <a:t>Mn</a:t>
            </a:r>
            <a:r>
              <a:rPr lang="en-US" sz="2400" dirty="0">
                <a:sym typeface="Wingdings" pitchFamily="2" charset="2"/>
              </a:rPr>
              <a:t> &gt; Ba</a:t>
            </a:r>
            <a:r>
              <a:rPr lang="el-GR" sz="2400" dirty="0"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43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Εισροή βιογενούς υλικού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2">
              <a:buSzPct val="80000"/>
              <a:defRPr/>
            </a:pPr>
            <a:r>
              <a:rPr lang="el-GR" sz="2400" dirty="0"/>
              <a:t>Βιογενές υλικό = φωτοσυνθετικός οργανικός άνθρακας και σκελετικό </a:t>
            </a:r>
            <a:r>
              <a:rPr lang="el-GR" sz="2400" dirty="0" smtClean="0"/>
              <a:t>υλικό.</a:t>
            </a:r>
            <a:endParaRPr lang="el-GR" sz="2400" dirty="0"/>
          </a:p>
          <a:p>
            <a:pPr marL="461962">
              <a:buSzPct val="80000"/>
              <a:defRPr/>
            </a:pPr>
            <a:r>
              <a:rPr lang="el-GR" sz="2400" dirty="0"/>
              <a:t>Πηγές ιζηματογενούς οργανικού άνθρακα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862012" lvl="1">
              <a:buSzPct val="80000"/>
              <a:defRPr/>
            </a:pPr>
            <a:r>
              <a:rPr lang="el-GR" sz="2000" dirty="0" smtClean="0"/>
              <a:t>Χερσαία </a:t>
            </a:r>
            <a:r>
              <a:rPr lang="el-GR" sz="2000" dirty="0"/>
              <a:t>(περίπου 65%) </a:t>
            </a:r>
            <a:r>
              <a:rPr lang="el-GR" sz="2000" dirty="0">
                <a:sym typeface="Wingdings" pitchFamily="2" charset="2"/>
              </a:rPr>
              <a:t> εξαρτάται από την απόσταση από την </a:t>
            </a:r>
            <a:r>
              <a:rPr lang="el-GR" sz="2000" dirty="0" smtClean="0">
                <a:sym typeface="Wingdings" pitchFamily="2" charset="2"/>
              </a:rPr>
              <a:t>πηγή.</a:t>
            </a:r>
            <a:endParaRPr lang="el-GR" sz="2000" dirty="0">
              <a:sym typeface="Wingdings" pitchFamily="2" charset="2"/>
            </a:endParaRPr>
          </a:p>
          <a:p>
            <a:pPr marL="862012" lvl="1">
              <a:buSzPct val="80000"/>
              <a:defRPr/>
            </a:pPr>
            <a:r>
              <a:rPr lang="el-GR" sz="2000" dirty="0" smtClean="0"/>
              <a:t>Θαλάσσια </a:t>
            </a:r>
            <a:r>
              <a:rPr lang="el-GR" sz="2000" dirty="0">
                <a:sym typeface="Wingdings" pitchFamily="2" charset="2"/>
              </a:rPr>
              <a:t> εξαρτάται από την παραγωγή πλαγκτόν δηλ. από την προσφορά θρεπτικών συστατικών (</a:t>
            </a:r>
            <a:r>
              <a:rPr lang="en-US" sz="2000" dirty="0">
                <a:sym typeface="Wingdings" pitchFamily="2" charset="2"/>
              </a:rPr>
              <a:t>N- </a:t>
            </a:r>
            <a:r>
              <a:rPr lang="el-GR" sz="2000" dirty="0">
                <a:sym typeface="Wingdings" pitchFamily="2" charset="2"/>
              </a:rPr>
              <a:t>έλεγχος σε μικρή χρονική κλίμακα</a:t>
            </a:r>
            <a:r>
              <a:rPr lang="en-US" sz="2000" dirty="0">
                <a:sym typeface="Wingdings" pitchFamily="2" charset="2"/>
              </a:rPr>
              <a:t>, P</a:t>
            </a:r>
            <a:r>
              <a:rPr lang="el-GR" sz="2000" dirty="0">
                <a:sym typeface="Wingdings" pitchFamily="2" charset="2"/>
              </a:rPr>
              <a:t>- έλεγχος σε γεωλογική χρονική κλίμα</a:t>
            </a:r>
            <a:r>
              <a:rPr lang="en-US" sz="2000" dirty="0">
                <a:sym typeface="Wingdings" pitchFamily="2" charset="2"/>
              </a:rPr>
              <a:t>, Fe</a:t>
            </a:r>
            <a:r>
              <a:rPr lang="el-GR" sz="2000" dirty="0">
                <a:sym typeface="Wingdings" pitchFamily="2" charset="2"/>
              </a:rPr>
              <a:t>- μικροθρεπτικό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l-GR" sz="2000" dirty="0" smtClean="0">
                <a:sym typeface="Wingdings" pitchFamily="2" charset="2"/>
              </a:rPr>
              <a:t>.</a:t>
            </a:r>
            <a:endParaRPr lang="el-GR" sz="2000" dirty="0"/>
          </a:p>
          <a:p>
            <a:pPr marL="461962">
              <a:buSzPct val="80000"/>
              <a:defRPr/>
            </a:pPr>
            <a:r>
              <a:rPr lang="el-GR" sz="2400" dirty="0"/>
              <a:t>Παράγοντας ελέγχου παραγωγικότητας το </a:t>
            </a:r>
            <a:r>
              <a:rPr lang="el-GR" sz="2400" dirty="0" smtClean="0"/>
              <a:t>κλίμα.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500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Αυθιγενές υλικό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2">
              <a:buSzPct val="80000"/>
              <a:defRPr/>
            </a:pPr>
            <a:r>
              <a:rPr lang="el-GR" sz="2400" dirty="0"/>
              <a:t>Προϊόντα αντιδράσεων οργανικού υλικού εντός του </a:t>
            </a:r>
            <a:r>
              <a:rPr lang="el-GR" sz="2400" dirty="0" smtClean="0"/>
              <a:t>ιζήματος.</a:t>
            </a:r>
          </a:p>
          <a:p>
            <a:pPr marL="862012" lvl="1">
              <a:buSzPct val="80000"/>
              <a:defRPr/>
            </a:pPr>
            <a:r>
              <a:rPr lang="el-GR" sz="2000" dirty="0" smtClean="0"/>
              <a:t>Επάρκεια 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l-GR" sz="2000" dirty="0"/>
              <a:t> </a:t>
            </a:r>
            <a:r>
              <a:rPr lang="el-GR" sz="2000" dirty="0">
                <a:sym typeface="Wingdings" pitchFamily="2" charset="2"/>
              </a:rPr>
              <a:t> αεροβική οξείδωση οργανικής ύλης και παραγωγή </a:t>
            </a:r>
            <a:r>
              <a:rPr lang="en-US" sz="2000" dirty="0">
                <a:sym typeface="Wingdings" pitchFamily="2" charset="2"/>
              </a:rPr>
              <a:t>CO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, PO</a:t>
            </a:r>
            <a:r>
              <a:rPr lang="en-US" sz="2000" baseline="-25000" dirty="0">
                <a:sym typeface="Wingdings" pitchFamily="2" charset="2"/>
              </a:rPr>
              <a:t>4</a:t>
            </a:r>
            <a:r>
              <a:rPr lang="en-US" sz="2000" baseline="30000" dirty="0">
                <a:sym typeface="Wingdings" pitchFamily="2" charset="2"/>
              </a:rPr>
              <a:t>3-</a:t>
            </a:r>
            <a:r>
              <a:rPr lang="en-US" sz="2000" dirty="0">
                <a:sym typeface="Wingdings" pitchFamily="2" charset="2"/>
              </a:rPr>
              <a:t>, NO</a:t>
            </a:r>
            <a:r>
              <a:rPr lang="en-US" sz="2000" baseline="30000" dirty="0">
                <a:sym typeface="Wingdings" pitchFamily="2" charset="2"/>
              </a:rPr>
              <a:t>3-</a:t>
            </a:r>
            <a:r>
              <a:rPr lang="el-GR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endParaRPr lang="el-GR" sz="2000" dirty="0" smtClean="0">
              <a:sym typeface="Wingdings" pitchFamily="2" charset="2"/>
            </a:endParaRPr>
          </a:p>
          <a:p>
            <a:pPr marL="862012" lvl="1">
              <a:buSzPct val="80000"/>
              <a:defRPr/>
            </a:pPr>
            <a:r>
              <a:rPr lang="el-GR" sz="2000" dirty="0" smtClean="0">
                <a:sym typeface="Wingdings" pitchFamily="2" charset="2"/>
              </a:rPr>
              <a:t>Ανακύκλωση </a:t>
            </a:r>
            <a:r>
              <a:rPr lang="el-GR" sz="2000" dirty="0">
                <a:sym typeface="Wingdings" pitchFamily="2" charset="2"/>
              </a:rPr>
              <a:t>ενώσεων και εξισορρόπηση κύκλου </a:t>
            </a:r>
            <a:r>
              <a:rPr lang="en-US" sz="2000" dirty="0" smtClean="0">
                <a:sym typeface="Wingdings" pitchFamily="2" charset="2"/>
              </a:rPr>
              <a:t>C</a:t>
            </a:r>
            <a:endParaRPr lang="el-GR" sz="2000" dirty="0" smtClean="0">
              <a:sym typeface="Wingdings" pitchFamily="2" charset="2"/>
            </a:endParaRPr>
          </a:p>
          <a:p>
            <a:pPr marL="862012" lvl="1">
              <a:buSzPct val="80000"/>
              <a:defRPr/>
            </a:pPr>
            <a:r>
              <a:rPr lang="el-GR" sz="2000" dirty="0" smtClean="0">
                <a:sym typeface="Wingdings" pitchFamily="2" charset="2"/>
              </a:rPr>
              <a:t>Ανεπάρκεια </a:t>
            </a:r>
            <a:r>
              <a:rPr lang="en-US" sz="2000" dirty="0">
                <a:sym typeface="Wingdings" pitchFamily="2" charset="2"/>
              </a:rPr>
              <a:t>O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l-GR" sz="2000" dirty="0">
                <a:sym typeface="Wingdings" pitchFamily="2" charset="2"/>
              </a:rPr>
              <a:t>  εναλλακτικοί ηλεκτρονιοδέκτες (αναγωγή νιτρικών, αναγωγή </a:t>
            </a:r>
            <a:r>
              <a:rPr lang="en-US" sz="2000" dirty="0" err="1">
                <a:sym typeface="Wingdings" pitchFamily="2" charset="2"/>
              </a:rPr>
              <a:t>Mn</a:t>
            </a:r>
            <a:r>
              <a:rPr lang="en-US" sz="2000" dirty="0">
                <a:sym typeface="Wingdings" pitchFamily="2" charset="2"/>
              </a:rPr>
              <a:t>, Fe, </a:t>
            </a:r>
            <a:r>
              <a:rPr lang="el-GR" sz="2000" dirty="0">
                <a:sym typeface="Wingdings" pitchFamily="2" charset="2"/>
              </a:rPr>
              <a:t>θειικών και μεθανογένεση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l-GR" sz="2000" dirty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</a:t>
            </a:r>
          </a:p>
          <a:p>
            <a:pPr marL="862012" lvl="1">
              <a:buSzPct val="80000"/>
              <a:defRPr/>
            </a:pPr>
            <a:r>
              <a:rPr lang="el-GR" sz="2000" dirty="0" smtClean="0">
                <a:sym typeface="Wingdings" pitchFamily="2" charset="2"/>
              </a:rPr>
              <a:t>Απομάκρυνση </a:t>
            </a:r>
            <a:r>
              <a:rPr lang="el-GR" sz="2000" dirty="0">
                <a:sym typeface="Wingdings" pitchFamily="2" charset="2"/>
              </a:rPr>
              <a:t>ποσοτήτων </a:t>
            </a:r>
            <a:r>
              <a:rPr lang="en-US" sz="2000" dirty="0">
                <a:sym typeface="Wingdings" pitchFamily="2" charset="2"/>
              </a:rPr>
              <a:t>C</a:t>
            </a:r>
            <a:r>
              <a:rPr lang="el-GR" sz="2000" dirty="0">
                <a:sym typeface="Wingdings" pitchFamily="2" charset="2"/>
              </a:rPr>
              <a:t> από το φυσικό κύκλο  κλιματική </a:t>
            </a:r>
            <a:r>
              <a:rPr lang="el-GR" sz="2000" dirty="0" smtClean="0">
                <a:sym typeface="Wingdings" pitchFamily="2" charset="2"/>
              </a:rPr>
              <a:t>μεταβολή</a:t>
            </a:r>
            <a:endParaRPr lang="el-GR" sz="1600" dirty="0"/>
          </a:p>
          <a:p>
            <a:pPr marL="461962">
              <a:buSzPct val="80000"/>
              <a:defRPr/>
            </a:pPr>
            <a:r>
              <a:rPr lang="el-GR" sz="2400" dirty="0"/>
              <a:t>Παραγωγή θρεπτικών </a:t>
            </a:r>
            <a:r>
              <a:rPr lang="el-GR" sz="2400" dirty="0">
                <a:sym typeface="Wingdings" pitchFamily="2" charset="2"/>
              </a:rPr>
              <a:t> εξαρτάται από την οξειδοαναγωγική κατάσταση του </a:t>
            </a:r>
            <a:r>
              <a:rPr lang="el-GR" sz="2400">
                <a:sym typeface="Wingdings" pitchFamily="2" charset="2"/>
              </a:rPr>
              <a:t>συστήματος </a:t>
            </a:r>
            <a:r>
              <a:rPr lang="el-GR" sz="2400" smtClean="0">
                <a:sym typeface="Wingdings" pitchFamily="2" charset="2"/>
              </a:rPr>
              <a:t>ίζημα-νερό.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057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Χαρακτηριστικά και ορυκτολογία σιδηρούχων </a:t>
            </a:r>
            <a:r>
              <a:rPr lang="el-GR" sz="2800" dirty="0" smtClean="0"/>
              <a:t>ιζημάτων.</a:t>
            </a:r>
            <a:endParaRPr lang="el-GR" sz="2800" dirty="0"/>
          </a:p>
          <a:p>
            <a:r>
              <a:rPr lang="el-GR" sz="2800" dirty="0"/>
              <a:t>Διεργασίες </a:t>
            </a:r>
            <a:r>
              <a:rPr lang="en-US" sz="2800" dirty="0" err="1"/>
              <a:t>FeR</a:t>
            </a:r>
            <a:r>
              <a:rPr lang="en-US" sz="2800" dirty="0"/>
              <a:t> </a:t>
            </a:r>
            <a:r>
              <a:rPr lang="el-GR" sz="2800" dirty="0"/>
              <a:t>και </a:t>
            </a:r>
            <a:r>
              <a:rPr lang="en-US" sz="2800" dirty="0" smtClean="0"/>
              <a:t>SR</a:t>
            </a:r>
            <a:r>
              <a:rPr lang="el-GR" sz="2800" dirty="0" smtClean="0"/>
              <a:t>.</a:t>
            </a:r>
            <a:endParaRPr lang="en-US" sz="2800" dirty="0"/>
          </a:p>
          <a:p>
            <a:r>
              <a:rPr lang="el-GR" sz="2800" dirty="0"/>
              <a:t>Ταινιωτοί σιδηρούχοι σχηματισμοί (</a:t>
            </a:r>
            <a:r>
              <a:rPr lang="en-US" sz="2800" dirty="0"/>
              <a:t>BIF</a:t>
            </a:r>
            <a:r>
              <a:rPr lang="en-US" sz="2800" dirty="0" smtClean="0"/>
              <a:t>)</a:t>
            </a:r>
            <a:r>
              <a:rPr lang="el-GR" sz="2800" dirty="0" smtClean="0"/>
              <a:t>.</a:t>
            </a:r>
            <a:endParaRPr lang="en-US" sz="2800" dirty="0"/>
          </a:p>
          <a:p>
            <a:r>
              <a:rPr lang="el-GR" sz="2800" dirty="0"/>
              <a:t>Λεπτόκοκκα κλαστικά ιζήματα- προέλευση </a:t>
            </a:r>
            <a:r>
              <a:rPr lang="el-GR" sz="2800" dirty="0" smtClean="0"/>
              <a:t>συστατικών.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46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</a:t>
            </a:r>
            <a:r>
              <a:rPr lang="el-GR" sz="2000"/>
              <a:t>Αργυράκη </a:t>
            </a:r>
            <a:r>
              <a:rPr lang="el-GR" sz="2000" smtClean="0"/>
              <a:t>2015. </a:t>
            </a:r>
            <a:r>
              <a:rPr lang="el-GR" sz="2000" dirty="0"/>
              <a:t>Αριάδνη Αργυράκη. «Γεωχημεία. Γεωχημικές διεργασίες στην επιφάνεια 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</a:t>
            </a:r>
            <a:r>
              <a:rPr lang="en-US" sz="2000" dirty="0"/>
              <a:t> Copyrighted </a:t>
            </a:r>
            <a:r>
              <a:rPr lang="el-GR" sz="2000" dirty="0"/>
              <a:t>. Πηγή: </a:t>
            </a:r>
            <a:r>
              <a:rPr lang="en-GB" sz="2000" dirty="0"/>
              <a:t>Elements, vol.7, 2011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2:</a:t>
            </a:r>
            <a:r>
              <a:rPr lang="en-US" sz="2000" dirty="0" smtClean="0"/>
              <a:t> </a:t>
            </a:r>
            <a:r>
              <a:rPr lang="en-US" sz="2000" dirty="0"/>
              <a:t>Copyrighted </a:t>
            </a:r>
            <a:r>
              <a:rPr lang="el-GR" sz="2000" dirty="0"/>
              <a:t>. Πηγή: </a:t>
            </a:r>
            <a:r>
              <a:rPr lang="en-GB" sz="2000" dirty="0"/>
              <a:t>Elements, vol.7, 2011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Εικόνα 3:</a:t>
            </a:r>
            <a:r>
              <a:rPr lang="en-US" sz="2000" dirty="0"/>
              <a:t> Copyrighted </a:t>
            </a:r>
            <a:r>
              <a:rPr lang="el-GR" sz="2000" dirty="0"/>
              <a:t>. Πηγή: </a:t>
            </a:r>
            <a:r>
              <a:rPr lang="en-GB" sz="2000" dirty="0"/>
              <a:t>Elements, vol.7, 2011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4:</a:t>
            </a:r>
            <a:r>
              <a:rPr lang="en-US" sz="2000" dirty="0" smtClean="0"/>
              <a:t> </a:t>
            </a:r>
            <a:r>
              <a:rPr lang="en-US" sz="2000" dirty="0"/>
              <a:t>Copyrighted </a:t>
            </a:r>
            <a:r>
              <a:rPr lang="el-GR" sz="2000" dirty="0"/>
              <a:t>. Πηγή: </a:t>
            </a:r>
            <a:r>
              <a:rPr lang="en-GB" sz="2000" dirty="0"/>
              <a:t>Elements, vol.7, 2011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Εικόνα 5:</a:t>
            </a:r>
            <a:r>
              <a:rPr lang="en-US" sz="2000" dirty="0"/>
              <a:t> Copyrighted</a:t>
            </a:r>
            <a:r>
              <a:rPr lang="el-GR" sz="2000" dirty="0"/>
              <a:t>. Πηγή: </a:t>
            </a:r>
            <a:r>
              <a:rPr lang="en-US" sz="2000" dirty="0" err="1"/>
              <a:t>Raiswell</a:t>
            </a:r>
            <a:r>
              <a:rPr lang="en-US" sz="2000" dirty="0"/>
              <a:t>, Geochemical Perspectives, 2012</a:t>
            </a:r>
            <a:r>
              <a:rPr lang="el-GR" sz="2000" dirty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6: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 Πηγή: </a:t>
            </a:r>
            <a:r>
              <a:rPr lang="en-US" sz="2000" dirty="0" err="1"/>
              <a:t>Raiswell</a:t>
            </a:r>
            <a:r>
              <a:rPr lang="en-US" sz="2000" dirty="0"/>
              <a:t>, Geochemical Perspectives, 2012</a:t>
            </a:r>
            <a:r>
              <a:rPr lang="el-GR" sz="2000" dirty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l-GR" sz="2000" dirty="0"/>
              <a:t>Εικόνα 7:</a:t>
            </a:r>
            <a:r>
              <a:rPr lang="en-US" sz="2000" dirty="0"/>
              <a:t> Copyrighted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8:</a:t>
            </a:r>
            <a:r>
              <a:rPr lang="en-US" sz="2000" dirty="0"/>
              <a:t> Copyrighted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9:</a:t>
            </a:r>
            <a:r>
              <a:rPr lang="en-US" sz="2000" dirty="0" smtClean="0"/>
              <a:t> </a:t>
            </a:r>
            <a:r>
              <a:rPr lang="en-US" sz="2000" dirty="0"/>
              <a:t>Copyrighted 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10: </a:t>
            </a:r>
            <a:r>
              <a:rPr lang="en-US" sz="2000" dirty="0"/>
              <a:t>BIF from western Australia</a:t>
            </a:r>
            <a:r>
              <a:rPr lang="el-GR" sz="2000" dirty="0"/>
              <a:t>. </a:t>
            </a:r>
            <a:r>
              <a:rPr lang="en-US" sz="2000" dirty="0"/>
              <a:t>Copyright Elements</a:t>
            </a:r>
            <a:r>
              <a:rPr lang="el-GR" sz="2000" dirty="0"/>
              <a:t>. Σύνδεσμος</a:t>
            </a:r>
            <a:r>
              <a:rPr lang="en-US" sz="2000" dirty="0"/>
              <a:t>: http://elements.geoscienceworld.org/content/7/2/107/F2.large.jpg</a:t>
            </a:r>
            <a:r>
              <a:rPr lang="el-GR" sz="2000" dirty="0"/>
              <a:t>. Πηγή</a:t>
            </a:r>
            <a:r>
              <a:rPr lang="en-US" sz="2000" dirty="0"/>
              <a:t>: elements.geoscienceworld.org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11: </a:t>
            </a:r>
            <a:r>
              <a:rPr lang="sv-SE" sz="2000" dirty="0"/>
              <a:t>Banded Iron Formation specimen from Upper Michigan</a:t>
            </a:r>
            <a:r>
              <a:rPr lang="el-GR" sz="2000" dirty="0"/>
              <a:t>.</a:t>
            </a:r>
            <a:r>
              <a:rPr lang="sv-SE" sz="2000" dirty="0"/>
              <a:t> </a:t>
            </a:r>
            <a:r>
              <a:rPr lang="en-US" sz="2000" dirty="0"/>
              <a:t>Public Domain. </a:t>
            </a:r>
            <a:r>
              <a:rPr lang="el-GR" sz="2000" dirty="0"/>
              <a:t>Σύνδεσμος: </a:t>
            </a:r>
            <a:r>
              <a:rPr lang="en-US" sz="2000" dirty="0"/>
              <a:t>http://en.wikipedia.org/wiki/File:MichiganBIF.jpg</a:t>
            </a:r>
            <a:r>
              <a:rPr lang="el-GR" sz="2000" dirty="0"/>
              <a:t>. </a:t>
            </a:r>
            <a:r>
              <a:rPr lang="el-GR" sz="2000" dirty="0" smtClean="0"/>
              <a:t>Πηγή</a:t>
            </a:r>
            <a:r>
              <a:rPr lang="el-GR" sz="2000" dirty="0"/>
              <a:t>: </a:t>
            </a:r>
            <a:r>
              <a:rPr lang="en-US" sz="2000" dirty="0" smtClean="0"/>
              <a:t>en.wikipedia.org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12:</a:t>
            </a:r>
            <a:r>
              <a:rPr lang="en-US" sz="2000" dirty="0"/>
              <a:t> Copyrighted</a:t>
            </a:r>
            <a:r>
              <a:rPr lang="el-GR" sz="2000" dirty="0"/>
              <a:t>. Πηγή: </a:t>
            </a:r>
            <a:r>
              <a:rPr lang="en-US" sz="2000" dirty="0"/>
              <a:t>Canfield, Geochemical Perspectives, 2012</a:t>
            </a:r>
            <a:r>
              <a:rPr lang="el-GR" sz="2000" dirty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13: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 Πηγή: </a:t>
            </a:r>
            <a:r>
              <a:rPr lang="en-US" sz="2000" dirty="0"/>
              <a:t>Canfield, Geochemical Perspectives, 2012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14:</a:t>
            </a:r>
            <a:r>
              <a:rPr lang="en-US" sz="2000" dirty="0"/>
              <a:t> Milos Iron Formation</a:t>
            </a:r>
            <a:r>
              <a:rPr lang="el-GR" sz="2000" dirty="0"/>
              <a:t>.</a:t>
            </a:r>
            <a:r>
              <a:rPr lang="en-US" sz="2000" dirty="0"/>
              <a:t> Copyrighted</a:t>
            </a:r>
            <a:r>
              <a:rPr lang="el-GR" sz="2000" dirty="0"/>
              <a:t>. Πηγή</a:t>
            </a:r>
            <a:r>
              <a:rPr lang="en-US" sz="2000" dirty="0"/>
              <a:t>: </a:t>
            </a:r>
            <a:r>
              <a:rPr lang="en-US" sz="2000" dirty="0" err="1"/>
              <a:t>Fru</a:t>
            </a:r>
            <a:r>
              <a:rPr lang="en-US" sz="2000" dirty="0"/>
              <a:t> et al. 2013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Εικόνα 15:</a:t>
            </a:r>
            <a:r>
              <a:rPr lang="en-US" sz="2000" dirty="0"/>
              <a:t> Milos Iron Formation</a:t>
            </a:r>
            <a:r>
              <a:rPr lang="el-GR" sz="2000" dirty="0"/>
              <a:t>.</a:t>
            </a:r>
            <a:r>
              <a:rPr lang="en-US" sz="2000" dirty="0"/>
              <a:t> Copyrighted</a:t>
            </a:r>
            <a:r>
              <a:rPr lang="el-GR" sz="2000" dirty="0"/>
              <a:t>. Πηγή</a:t>
            </a:r>
            <a:r>
              <a:rPr lang="en-US" sz="2000" dirty="0"/>
              <a:t>: </a:t>
            </a:r>
            <a:r>
              <a:rPr lang="en-US" sz="2000" dirty="0" err="1"/>
              <a:t>Fru</a:t>
            </a:r>
            <a:r>
              <a:rPr lang="en-US" sz="2000" dirty="0"/>
              <a:t> et al. 2013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275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smtClean="0"/>
              <a:t>3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16:</a:t>
            </a:r>
            <a:r>
              <a:rPr lang="en-US" sz="2000" dirty="0" smtClean="0"/>
              <a:t> </a:t>
            </a:r>
            <a:r>
              <a:rPr lang="en-US" sz="2000" dirty="0"/>
              <a:t>Milos Iron Formation</a:t>
            </a:r>
            <a:r>
              <a:rPr lang="el-GR" sz="2000" dirty="0"/>
              <a:t>.</a:t>
            </a:r>
            <a:r>
              <a:rPr lang="en-US" sz="2000" dirty="0"/>
              <a:t> Copyrighted</a:t>
            </a:r>
            <a:r>
              <a:rPr lang="el-GR" sz="2000" dirty="0"/>
              <a:t>. Πηγή</a:t>
            </a:r>
            <a:r>
              <a:rPr lang="en-US" sz="2000" dirty="0"/>
              <a:t>: </a:t>
            </a:r>
            <a:r>
              <a:rPr lang="en-US" sz="2000" dirty="0" err="1"/>
              <a:t>Fru</a:t>
            </a:r>
            <a:r>
              <a:rPr lang="en-US" sz="2000" dirty="0"/>
              <a:t> et al. 2013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17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18:</a:t>
            </a:r>
            <a:r>
              <a:rPr lang="en-US" sz="2000" dirty="0" smtClean="0"/>
              <a:t> Copyrighted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19:</a:t>
            </a:r>
            <a:r>
              <a:rPr lang="en-US" sz="2000" dirty="0" smtClean="0"/>
              <a:t> Copyrighted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20:</a:t>
            </a:r>
            <a:r>
              <a:rPr lang="en-US" sz="2000" dirty="0"/>
              <a:t> Copyrighted</a:t>
            </a:r>
            <a:r>
              <a:rPr lang="el-GR" sz="2000" dirty="0"/>
              <a:t>. Πηγή: </a:t>
            </a:r>
            <a:r>
              <a:rPr lang="en-US" sz="2000" dirty="0" err="1"/>
              <a:t>Fru</a:t>
            </a:r>
            <a:r>
              <a:rPr lang="en-US" sz="2000" dirty="0"/>
              <a:t> et al. 2013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21: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 Πηγή</a:t>
            </a:r>
            <a:r>
              <a:rPr lang="el-GR" sz="2000" dirty="0"/>
              <a:t>: </a:t>
            </a:r>
            <a:r>
              <a:rPr lang="en-US" sz="2000" dirty="0" err="1"/>
              <a:t>Sageman</a:t>
            </a:r>
            <a:r>
              <a:rPr lang="en-US" sz="2000" dirty="0"/>
              <a:t> and Lyons, </a:t>
            </a:r>
            <a:r>
              <a:rPr lang="en-US" sz="2000" dirty="0"/>
              <a:t>2000</a:t>
            </a:r>
            <a:r>
              <a:rPr lang="el-GR" sz="2000" dirty="0"/>
              <a:t>.</a:t>
            </a:r>
            <a:endParaRPr lang="en-GB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12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Σημασία σιδήρου στο επιφανειακό περιβάλλον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Το αφθονότερο στοιχείο στον πλανήτη και το 4</a:t>
            </a:r>
            <a:r>
              <a:rPr lang="el-GR" sz="2400" baseline="30000" dirty="0"/>
              <a:t>ο</a:t>
            </a:r>
            <a:r>
              <a:rPr lang="el-GR" sz="2400" dirty="0"/>
              <a:t> σε αφθονία στο φλοιό (5% κ.β</a:t>
            </a:r>
            <a:r>
              <a:rPr lang="el-GR" sz="2400" dirty="0" smtClean="0"/>
              <a:t>.).</a:t>
            </a:r>
            <a:endParaRPr lang="el-GR" sz="2400" dirty="0"/>
          </a:p>
          <a:p>
            <a:r>
              <a:rPr lang="el-GR" sz="2400" dirty="0">
                <a:sym typeface="Wingdings" pitchFamily="2" charset="2"/>
              </a:rPr>
              <a:t>Ρόλος κλειδί σε επιφανειακές και βιολογικές </a:t>
            </a:r>
            <a:r>
              <a:rPr lang="el-GR" sz="2400" dirty="0" smtClean="0">
                <a:sym typeface="Wingdings" pitchFamily="2" charset="2"/>
              </a:rPr>
              <a:t>διεργασίες.</a:t>
            </a:r>
            <a:endParaRPr lang="el-GR" sz="2400" dirty="0"/>
          </a:p>
          <a:p>
            <a:r>
              <a:rPr lang="el-GR" sz="2400" dirty="0"/>
              <a:t>Διαφορετικές οξειδωτικές καταστάσεις (-2 ως +6) </a:t>
            </a:r>
            <a:r>
              <a:rPr lang="el-GR" sz="2400" dirty="0">
                <a:sym typeface="Wingdings" pitchFamily="2" charset="2"/>
              </a:rPr>
              <a:t> οι μετατροπές σθένους αποδίδουν ενέργεια μεταβολισμού </a:t>
            </a:r>
            <a:r>
              <a:rPr lang="el-GR" sz="2400" dirty="0" smtClean="0">
                <a:sym typeface="Wingdings" pitchFamily="2" charset="2"/>
              </a:rPr>
              <a:t>μικροοργανισμών.</a:t>
            </a:r>
            <a:endParaRPr lang="el-GR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77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Οξειδοαναγωγικός κύκλος </a:t>
            </a:r>
            <a:r>
              <a:rPr lang="en-US" sz="4000" dirty="0"/>
              <a:t>Fe</a:t>
            </a:r>
            <a:r>
              <a:rPr lang="el-GR" sz="4000" dirty="0"/>
              <a:t>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και </a:t>
            </a:r>
            <a:r>
              <a:rPr lang="el-GR" sz="4000" dirty="0"/>
              <a:t>άλλα στοιχεία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498" y="1401089"/>
            <a:ext cx="5402585" cy="494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39498" y="1382451"/>
            <a:ext cx="1633468" cy="8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Προσρόφηση μετάλλων και </a:t>
            </a:r>
            <a:r>
              <a:rPr lang="el-GR" sz="1400" dirty="0" err="1"/>
              <a:t>ραδιονουκλεϊδίων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3635896" y="1562100"/>
            <a:ext cx="28082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/>
              <a:t>Καθίζηση οξειδίων και υδροξειδίων</a:t>
            </a:r>
            <a:endParaRPr lang="en-GB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1211472" y="2813693"/>
            <a:ext cx="1489519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Οργανική ύλη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Θειούχες ενώσεις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1139498" y="4054166"/>
            <a:ext cx="1201544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Θειικές ενώσεις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1514310" y="5695406"/>
            <a:ext cx="2808287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/>
              <a:t>Καθίζηση ορυκτών  </a:t>
            </a:r>
            <a:r>
              <a:rPr lang="en-US" sz="1400" b="1" dirty="0"/>
              <a:t>Fe2+</a:t>
            </a:r>
            <a:endParaRPr lang="en-GB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4697409" y="5332304"/>
            <a:ext cx="19446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 err="1"/>
              <a:t>συγκαθίζηση</a:t>
            </a:r>
            <a:r>
              <a:rPr lang="el-GR" sz="1400" dirty="0"/>
              <a:t> μετάλλων και </a:t>
            </a:r>
            <a:r>
              <a:rPr lang="el-GR" sz="1400" dirty="0" err="1"/>
              <a:t>ραδιονουκλεϊδίων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5082104" y="4198628"/>
            <a:ext cx="24479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Μέταλλα οξειδωτικού σθένους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4776456" y="2645456"/>
            <a:ext cx="24479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Μέταλλα αναγωγικού σθένους</a:t>
            </a:r>
            <a:endParaRPr lang="en-GB" sz="1400" dirty="0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589315" y="5949172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i="1" dirty="0">
                <a:latin typeface="+mj-lt"/>
              </a:rPr>
              <a:t>Elements, vol.7, 2011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25577" y="553577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82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4852590" cy="613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48811" y="5517232"/>
            <a:ext cx="2173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/>
              <a:t>Elements, vol.7, 2011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868144" y="2349525"/>
            <a:ext cx="27352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dirty="0">
                <a:latin typeface="Calibri" pitchFamily="34" charset="0"/>
              </a:rPr>
              <a:t>Συνήθη ορυκτά του σιδήρου </a:t>
            </a:r>
            <a:r>
              <a:rPr lang="el-GR" sz="2800" dirty="0" smtClean="0">
                <a:latin typeface="Calibri" pitchFamily="34" charset="0"/>
              </a:rPr>
              <a:t>στο </a:t>
            </a:r>
            <a:r>
              <a:rPr lang="el-GR" sz="2800" dirty="0">
                <a:latin typeface="Calibri" pitchFamily="34" charset="0"/>
              </a:rPr>
              <a:t>επιφανειακό περιβάλλον</a:t>
            </a:r>
            <a:endParaRPr lang="en-GB" sz="2800" dirty="0"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182" y="5278071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935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dirty="0"/>
              <a:t>Σιδηρούχα ορυκτά σε ιζήματα &amp; ιζηματογενή </a:t>
            </a:r>
            <a:r>
              <a:rPr lang="el-GR" sz="3400" dirty="0" smtClean="0"/>
              <a:t>πετρώματα</a:t>
            </a:r>
            <a:r>
              <a:rPr lang="en-US" sz="3400" dirty="0" smtClean="0"/>
              <a:t>-</a:t>
            </a:r>
            <a:r>
              <a:rPr lang="el-GR" sz="3400" dirty="0" smtClean="0"/>
              <a:t>μικροσκοπικές δομές</a:t>
            </a:r>
            <a:endParaRPr lang="el-GR" sz="3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8229600" cy="412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868144" y="5841287"/>
            <a:ext cx="2233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i="1" dirty="0"/>
              <a:t>Elements, vol.7, 2011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478434" y="3167073"/>
            <a:ext cx="110760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Calibri" pitchFamily="34" charset="0"/>
              </a:rPr>
              <a:t>σιδηρίτης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111487" y="3167073"/>
            <a:ext cx="13246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Calibri" pitchFamily="34" charset="0"/>
              </a:rPr>
              <a:t>γλαυκονίτης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092280" y="2890074"/>
            <a:ext cx="149276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w Cen MT" pitchFamily="34" charset="0"/>
              </a:rPr>
              <a:t>Framboids</a:t>
            </a:r>
            <a:endParaRPr lang="en-US" dirty="0">
              <a:latin typeface="Tw Cen MT" pitchFamily="34" charset="0"/>
            </a:endParaRPr>
          </a:p>
          <a:p>
            <a:r>
              <a:rPr lang="el-GR" dirty="0">
                <a:latin typeface="Calibri" pitchFamily="34" charset="0"/>
              </a:rPr>
              <a:t>σιδηροπυρίτη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691680" y="5165848"/>
            <a:ext cx="108264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Calibri" pitchFamily="34" charset="0"/>
              </a:rPr>
              <a:t>γκαιτίτης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242689" y="5165848"/>
            <a:ext cx="13246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>
                <a:latin typeface="Calibri" pitchFamily="34" charset="0"/>
              </a:rPr>
              <a:t>βερθιερίτης</a:t>
            </a:r>
            <a:endParaRPr lang="en-GB">
              <a:latin typeface="Tw Cen MT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227217" y="5146685"/>
            <a:ext cx="117541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Calibri" pitchFamily="34" charset="0"/>
              </a:rPr>
              <a:t>σιδηρίτης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2172" y="573325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24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Πηγές και οξειδοαναγωγικά είδη </a:t>
            </a:r>
            <a:r>
              <a:rPr lang="en-US" dirty="0"/>
              <a:t>Fe</a:t>
            </a:r>
            <a:r>
              <a:rPr lang="el-GR" dirty="0"/>
              <a:t> σε θαλάσσιες λεκάνες ιζηματογένεσης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Κλαστικοί κόκκοι από τη χέρσο (ποτάμια μεταφορά προϊόντων αποσάθρωσης</a:t>
            </a:r>
            <a:r>
              <a:rPr lang="el-GR" sz="2000" dirty="0" smtClean="0"/>
              <a:t>)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/>
              <a:t>Παγετώδεις  </a:t>
            </a:r>
            <a:r>
              <a:rPr lang="el-GR" sz="2000" dirty="0" smtClean="0"/>
              <a:t>αποθέσεις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/>
              <a:t>Αιολικές </a:t>
            </a:r>
            <a:r>
              <a:rPr lang="el-GR" sz="2000" dirty="0" smtClean="0"/>
              <a:t>αποθέσεις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/>
              <a:t>Υποθαλάσσια </a:t>
            </a:r>
            <a:r>
              <a:rPr lang="el-GR" sz="2000" dirty="0" smtClean="0"/>
              <a:t>ηφαιστειότητα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/>
              <a:t>Μορφή εμφάνισης </a:t>
            </a:r>
            <a:r>
              <a:rPr lang="en-US" sz="2000" dirty="0"/>
              <a:t>Fe</a:t>
            </a:r>
            <a:r>
              <a:rPr lang="el-GR" sz="2000" dirty="0"/>
              <a:t> σε σύγχρονα- χαλαρά ιζήματα</a:t>
            </a:r>
            <a:r>
              <a:rPr lang="en-US" sz="2000" dirty="0"/>
              <a:t>: Fe(III</a:t>
            </a:r>
            <a:r>
              <a:rPr lang="en-US" sz="2000" dirty="0" smtClean="0"/>
              <a:t>).</a:t>
            </a:r>
            <a:endParaRPr lang="en-US" sz="2000" dirty="0"/>
          </a:p>
          <a:p>
            <a:r>
              <a:rPr lang="el-GR" sz="2000" dirty="0"/>
              <a:t>Εμπλουτισμός πορικού νερού σε </a:t>
            </a:r>
            <a:r>
              <a:rPr lang="en-US" sz="2000" dirty="0"/>
              <a:t>Fe(II)</a:t>
            </a:r>
            <a:r>
              <a:rPr lang="el-GR" sz="2000" dirty="0"/>
              <a:t> μέσω διαγενετικών διεργασιών σε συνθήκες έλλειψης </a:t>
            </a:r>
            <a:r>
              <a:rPr lang="el-GR" sz="2000" dirty="0" smtClean="0"/>
              <a:t>Ο</a:t>
            </a:r>
            <a:r>
              <a:rPr lang="el-GR" sz="2000" baseline="-25000" dirty="0" smtClean="0"/>
              <a:t>2</a:t>
            </a:r>
            <a:endParaRPr lang="el-GR" sz="2000" baseline="-25000" dirty="0"/>
          </a:p>
          <a:p>
            <a:r>
              <a:rPr lang="el-GR" sz="2000" dirty="0"/>
              <a:t>Ρόλος αναερόβιων βακτηρίων </a:t>
            </a:r>
            <a:r>
              <a:rPr lang="en-US" sz="2000" dirty="0"/>
              <a:t>(</a:t>
            </a:r>
            <a:r>
              <a:rPr lang="en-US" sz="2000" dirty="0" err="1"/>
              <a:t>Geobacter</a:t>
            </a:r>
            <a:r>
              <a:rPr lang="en-US" sz="2000" dirty="0"/>
              <a:t>, </a:t>
            </a:r>
            <a:r>
              <a:rPr lang="en-US" sz="2000" dirty="0" err="1"/>
              <a:t>Shewanella</a:t>
            </a:r>
            <a:r>
              <a:rPr lang="en-US" sz="2000" dirty="0"/>
              <a:t>) </a:t>
            </a:r>
            <a:r>
              <a:rPr lang="el-GR" sz="2000" dirty="0"/>
              <a:t>στην αναγωγή </a:t>
            </a:r>
            <a:r>
              <a:rPr lang="en-US" sz="2000" dirty="0"/>
              <a:t>Fe</a:t>
            </a:r>
            <a:r>
              <a:rPr lang="el-GR" sz="2000" dirty="0"/>
              <a:t> (</a:t>
            </a:r>
            <a:r>
              <a:rPr lang="en-US" sz="2000" dirty="0" err="1"/>
              <a:t>FeR</a:t>
            </a:r>
            <a:r>
              <a:rPr lang="en-US" sz="2000" dirty="0"/>
              <a:t>):</a:t>
            </a:r>
            <a:r>
              <a:rPr lang="el-GR" sz="2000" dirty="0"/>
              <a:t> </a:t>
            </a:r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17232"/>
            <a:ext cx="72009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2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Διεργασίες </a:t>
            </a:r>
            <a:r>
              <a:rPr lang="en-US" dirty="0" err="1"/>
              <a:t>FeR</a:t>
            </a:r>
            <a:r>
              <a:rPr lang="en-US" dirty="0"/>
              <a:t> &amp; SR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200" dirty="0"/>
              <a:t>Συνέπεια της διεργασίας </a:t>
            </a:r>
            <a:r>
              <a:rPr lang="en-US" sz="2200" dirty="0" err="1"/>
              <a:t>FeR</a:t>
            </a:r>
            <a:r>
              <a:rPr lang="el-GR" sz="2200" dirty="0"/>
              <a:t> είναι ο σχηματισμός ποικίλων ορυκτών του </a:t>
            </a:r>
            <a:r>
              <a:rPr lang="en-US" sz="2200" dirty="0"/>
              <a:t>Fe(II)</a:t>
            </a:r>
            <a:r>
              <a:rPr lang="el-GR" sz="2200" dirty="0"/>
              <a:t> τα οποία αποτελούν δείκτες του περιβάλλοντος </a:t>
            </a:r>
            <a:r>
              <a:rPr lang="el-GR" sz="2200" dirty="0" smtClean="0"/>
              <a:t>ιζηματογένεσης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defRPr/>
            </a:pPr>
            <a:r>
              <a:rPr lang="el-GR" sz="2200" dirty="0"/>
              <a:t>Παράλληλη διεργασία με τη </a:t>
            </a:r>
            <a:r>
              <a:rPr lang="en-US" sz="2200" dirty="0" err="1"/>
              <a:t>FeR</a:t>
            </a:r>
            <a:r>
              <a:rPr lang="en-US" sz="2200" dirty="0"/>
              <a:t> </a:t>
            </a:r>
            <a:r>
              <a:rPr lang="el-GR" sz="2200" dirty="0"/>
              <a:t>είναι η βακτηριακή αναγωγή των θειικών</a:t>
            </a:r>
            <a:r>
              <a:rPr lang="en-US" sz="2200" dirty="0"/>
              <a:t> (SR</a:t>
            </a:r>
            <a:r>
              <a:rPr lang="en-US" sz="2200" dirty="0" smtClean="0"/>
              <a:t>):</a:t>
            </a:r>
            <a:endParaRPr lang="en-US" sz="2200" dirty="0"/>
          </a:p>
          <a:p>
            <a:pPr marL="0" indent="0">
              <a:buNone/>
              <a:defRPr/>
            </a:pPr>
            <a:endParaRPr lang="en-US" sz="2200" dirty="0" smtClean="0"/>
          </a:p>
          <a:p>
            <a:pPr marL="0" indent="0">
              <a:buNone/>
              <a:defRPr/>
            </a:pPr>
            <a:endParaRPr lang="en-US" sz="2200" dirty="0"/>
          </a:p>
          <a:p>
            <a:pPr>
              <a:defRPr/>
            </a:pPr>
            <a:r>
              <a:rPr lang="el-GR" sz="2200" dirty="0"/>
              <a:t>Η επικράτηση </a:t>
            </a:r>
            <a:r>
              <a:rPr lang="en-US" sz="2200" dirty="0" err="1"/>
              <a:t>FeR</a:t>
            </a:r>
            <a:r>
              <a:rPr lang="en-US" sz="2200" dirty="0"/>
              <a:t> </a:t>
            </a:r>
            <a:r>
              <a:rPr lang="el-GR" sz="2200" dirty="0"/>
              <a:t>ή </a:t>
            </a:r>
            <a:r>
              <a:rPr lang="en-US" sz="2200" dirty="0"/>
              <a:t>SR</a:t>
            </a:r>
            <a:r>
              <a:rPr lang="el-GR" sz="2200" dirty="0"/>
              <a:t> στο περιβάλλον ιζηματογένεσης εξαρτάται από την διαθεσιμότητα (ενεργότητα) δύο παραγόντων</a:t>
            </a:r>
            <a:r>
              <a:rPr lang="en-US" sz="2200" dirty="0" smtClean="0"/>
              <a:t>:</a:t>
            </a:r>
          </a:p>
          <a:p>
            <a:pPr lvl="1">
              <a:defRPr/>
            </a:pPr>
            <a:r>
              <a:rPr lang="el-GR" sz="1800" dirty="0" smtClean="0"/>
              <a:t>Οργανικού υλικού</a:t>
            </a:r>
            <a:r>
              <a:rPr lang="en-US" sz="1800" dirty="0" smtClean="0"/>
              <a:t>.</a:t>
            </a:r>
          </a:p>
          <a:p>
            <a:pPr lvl="1">
              <a:defRPr/>
            </a:pPr>
            <a:r>
              <a:rPr lang="el-GR" sz="1800" dirty="0" smtClean="0"/>
              <a:t>Κλαστικών </a:t>
            </a:r>
            <a:r>
              <a:rPr lang="el-GR" sz="1800" dirty="0"/>
              <a:t>ορυκτών του σιδήρου στο </a:t>
            </a:r>
            <a:r>
              <a:rPr lang="el-GR" sz="1800" dirty="0" smtClean="0"/>
              <a:t>ίζημα</a:t>
            </a:r>
            <a:r>
              <a:rPr lang="en-US" sz="1800" dirty="0" smtClean="0"/>
              <a:t>.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01008"/>
            <a:ext cx="62658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5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1749</Words>
  <Application>Microsoft Office PowerPoint</Application>
  <PresentationFormat>On-screen Show (4:3)</PresentationFormat>
  <Paragraphs>284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Tw Cen MT</vt:lpstr>
      <vt:lpstr>Wingdings</vt:lpstr>
      <vt:lpstr>Θέμα του Office</vt:lpstr>
      <vt:lpstr>Γεωχημεία</vt:lpstr>
      <vt:lpstr>Γεωχημικές διεργασίες στην επιφάνεια της γης</vt:lpstr>
      <vt:lpstr>Περιεχόμενα</vt:lpstr>
      <vt:lpstr>Σημασία σιδήρου στο επιφανειακό περιβάλλον</vt:lpstr>
      <vt:lpstr>Οξειδοαναγωγικός κύκλος Fe  και άλλα στοιχεία</vt:lpstr>
      <vt:lpstr>PowerPoint Presentation</vt:lpstr>
      <vt:lpstr>Σιδηρούχα ορυκτά σε ιζήματα &amp; ιζηματογενή πετρώματα-μικροσκοπικές δομές</vt:lpstr>
      <vt:lpstr>Πηγές και οξειδοαναγωγικά είδη Fe σε θαλάσσιες λεκάνες ιζηματογένεσης</vt:lpstr>
      <vt:lpstr>Διεργασίες FeR &amp; SR</vt:lpstr>
      <vt:lpstr>Βιοδιαθεσιμότητα Fe σε ιζήματα </vt:lpstr>
      <vt:lpstr>Διάμετρος σιδηρούχων σωματιδίων σε ρευστά μέσα</vt:lpstr>
      <vt:lpstr>Αλληλεπιδράσεις διαλυμένων, κολλοειδών – νανοσωματιδίων και μεγαλύτερων σωματιδίων που περιέχουν Fe</vt:lpstr>
      <vt:lpstr>Σχηματισμός σιδηροπυρίτη κατά τη διαγένεση θαλάσσιου πηλού</vt:lpstr>
      <vt:lpstr>Συνθήκες SR vs FeR</vt:lpstr>
      <vt:lpstr>Ταινιωτοί σιδηρούχοι σχηματισμοί (BIF)</vt:lpstr>
      <vt:lpstr>Χαρακτηριστικά- Σημασία BIF</vt:lpstr>
      <vt:lpstr>Κατανομή BIF και κλαστικών σχηματισμών Fe (GIF) στον γεωλογικό χρόνο</vt:lpstr>
      <vt:lpstr>Κατανομή οξικών- ανοξικών συνθηκών στον ωκεανό του Προκάμβριου</vt:lpstr>
      <vt:lpstr>Milos Iron Formation (MIF)- Βάνι Μήλου</vt:lpstr>
      <vt:lpstr>Βιογενής προέλευση BIF</vt:lpstr>
      <vt:lpstr>Μοντέλο βιογενούς προέλευσης BIF στο Βάνι Μήλου</vt:lpstr>
      <vt:lpstr>Λεπτόκοκκα κλαστικά ιζήματα</vt:lpstr>
      <vt:lpstr>PowerPoint Presentation</vt:lpstr>
      <vt:lpstr>Εισροή κλαστικού υλικού</vt:lpstr>
      <vt:lpstr>Κατανομή κλαστικού υλικού εντός της λεκάνης</vt:lpstr>
      <vt:lpstr>Εισροή βιογενούς υλικού</vt:lpstr>
      <vt:lpstr>Αυθιγενές υλικό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211</cp:revision>
  <dcterms:created xsi:type="dcterms:W3CDTF">2012-09-06T09:03:05Z</dcterms:created>
  <dcterms:modified xsi:type="dcterms:W3CDTF">2015-05-18T19:24:19Z</dcterms:modified>
</cp:coreProperties>
</file>