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6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290" r:id="rId27"/>
    <p:sldId id="295" r:id="rId28"/>
    <p:sldId id="299" r:id="rId29"/>
    <p:sldId id="292" r:id="rId30"/>
    <p:sldId id="291" r:id="rId31"/>
    <p:sldId id="294" r:id="rId32"/>
    <p:sldId id="324" r:id="rId33"/>
    <p:sldId id="293" r:id="rId34"/>
    <p:sldId id="325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324"/>
            <p14:sldId id="293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0" d="100"/>
          <a:sy n="80" d="100"/>
        </p:scale>
        <p:origin x="90" y="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17/5/2015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7669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643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6229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325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4685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8086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1958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3987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7864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911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3087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8643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5857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2587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92946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2616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70940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91062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3011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459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8546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5125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795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7493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154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/>
              <a:t>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Γεωχημικές διεργασίες στην επιφάνεια της γης</a:t>
            </a:r>
          </a:p>
          <a:p>
            <a:endParaRPr lang="en-US" sz="2800" dirty="0" smtClean="0"/>
          </a:p>
          <a:p>
            <a:pPr>
              <a:defRPr/>
            </a:pPr>
            <a:r>
              <a:rPr lang="el-GR" sz="2800" dirty="0"/>
              <a:t>Αριάδνη Αργυράκη</a:t>
            </a:r>
          </a:p>
          <a:p>
            <a:pPr>
              <a:defRPr/>
            </a:pPr>
            <a:r>
              <a:rPr lang="el-GR" sz="2800" dirty="0"/>
              <a:t>Σχολή Θετικών Επιστημών</a:t>
            </a:r>
          </a:p>
          <a:p>
            <a:pPr>
              <a:defRPr/>
            </a:pPr>
            <a:r>
              <a:rPr lang="el-GR" sz="2800" dirty="0"/>
              <a:t>Τμήμα Γεωλογίας και Γεωπεριβάλλοντος</a:t>
            </a:r>
            <a:endParaRPr lang="en-US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Οξειδωτικοί-αναγωγικοί </a:t>
            </a:r>
            <a:r>
              <a:rPr lang="el-GR" dirty="0"/>
              <a:t>παράγοντες</a:t>
            </a:r>
          </a:p>
        </p:txBody>
      </p:sp>
      <p:pic>
        <p:nvPicPr>
          <p:cNvPr id="3" name="Picture 2" descr="http://www.gly.uga.edu/railsback/Fundamentals/8150RedoxReview06LS.jpg"/>
          <p:cNvPicPr>
            <a:picLocks noChangeAspect="1" noChangeArrowheads="1"/>
          </p:cNvPicPr>
          <p:nvPr/>
        </p:nvPicPr>
        <p:blipFill>
          <a:blip r:embed="rId3" cstate="print"/>
          <a:srcRect l="79500" t="60358" r="8331" b="23351"/>
          <a:stretch>
            <a:fillRect/>
          </a:stretch>
        </p:blipFill>
        <p:spPr bwMode="auto">
          <a:xfrm>
            <a:off x="5581923" y="2924820"/>
            <a:ext cx="22288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gly.uga.edu/railsback/Fundamentals/8150RedoxReview06LS.jpg"/>
          <p:cNvPicPr>
            <a:picLocks noChangeAspect="1" noChangeArrowheads="1"/>
          </p:cNvPicPr>
          <p:nvPr/>
        </p:nvPicPr>
        <p:blipFill>
          <a:blip r:embed="rId3" cstate="print"/>
          <a:srcRect l="79843" t="26128" r="8331" b="49722"/>
          <a:stretch>
            <a:fillRect/>
          </a:stretch>
        </p:blipFill>
        <p:spPr bwMode="auto">
          <a:xfrm>
            <a:off x="1563961" y="2708920"/>
            <a:ext cx="1944687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41983" y="1628998"/>
            <a:ext cx="3587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latin typeface="Calibri" pitchFamily="34" charset="0"/>
              </a:rPr>
              <a:t>Οξειδωτικοί παράγοντες</a:t>
            </a:r>
          </a:p>
          <a:p>
            <a:r>
              <a:rPr lang="el-GR" dirty="0">
                <a:latin typeface="Calibri" pitchFamily="34" charset="0"/>
              </a:rPr>
              <a:t>Συλλέκτες ηλεκτρονίων</a:t>
            </a:r>
          </a:p>
          <a:p>
            <a:r>
              <a:rPr lang="el-GR" dirty="0">
                <a:latin typeface="Calibri" pitchFamily="34" charset="0"/>
              </a:rPr>
              <a:t>Προκαλούν οξείδωση και ανάγονται</a:t>
            </a:r>
            <a:endParaRPr lang="en-GB" dirty="0">
              <a:latin typeface="Tw Cen MT" pitchFamily="34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862786" y="1556395"/>
            <a:ext cx="38274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latin typeface="Calibri" pitchFamily="34" charset="0"/>
              </a:rPr>
              <a:t>Αναγωγικοί παράγοντες</a:t>
            </a:r>
          </a:p>
          <a:p>
            <a:r>
              <a:rPr lang="el-GR" dirty="0" smtClean="0">
                <a:latin typeface="Calibri" pitchFamily="34" charset="0"/>
              </a:rPr>
              <a:t>Δωρητές </a:t>
            </a:r>
            <a:r>
              <a:rPr lang="el-GR" dirty="0">
                <a:latin typeface="Calibri" pitchFamily="34" charset="0"/>
              </a:rPr>
              <a:t>ηλεκτρονίων</a:t>
            </a:r>
          </a:p>
          <a:p>
            <a:r>
              <a:rPr lang="el-GR" dirty="0">
                <a:latin typeface="Calibri" pitchFamily="34" charset="0"/>
              </a:rPr>
              <a:t>Προκαλούν αναγωγή και οξειδώνονται</a:t>
            </a:r>
            <a:endParaRPr lang="en-GB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8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Ηλεκτρεγερτική </a:t>
            </a:r>
            <a:r>
              <a:rPr lang="el-GR" dirty="0" smtClean="0"/>
              <a:t>δύναμη-Κανονικό </a:t>
            </a:r>
            <a:r>
              <a:rPr lang="el-GR" dirty="0"/>
              <a:t>δυναμικό ημιαντίδρασης (Ε</a:t>
            </a:r>
            <a:r>
              <a:rPr lang="el-GR" baseline="30000" dirty="0"/>
              <a:t>0</a:t>
            </a:r>
            <a:r>
              <a:rPr lang="el-GR" dirty="0"/>
              <a:t>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7983" t="8485" r="16712" b="13751"/>
          <a:stretch>
            <a:fillRect/>
          </a:stretch>
        </p:blipFill>
        <p:spPr bwMode="auto">
          <a:xfrm>
            <a:off x="4175448" y="3348734"/>
            <a:ext cx="4284984" cy="286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l="22410" t="16360" r="21693" b="8829"/>
          <a:stretch>
            <a:fillRect/>
          </a:stretch>
        </p:blipFill>
        <p:spPr bwMode="auto">
          <a:xfrm>
            <a:off x="396371" y="1940449"/>
            <a:ext cx="3743073" cy="281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 l="19008" t="38188" r="19008" b="17516"/>
          <a:stretch>
            <a:fillRect/>
          </a:stretch>
        </p:blipFill>
        <p:spPr bwMode="auto">
          <a:xfrm>
            <a:off x="4175448" y="1627089"/>
            <a:ext cx="4284984" cy="172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7 - TextBox"/>
          <p:cNvSpPr txBox="1"/>
          <p:nvPr/>
        </p:nvSpPr>
        <p:spPr>
          <a:xfrm>
            <a:off x="521459" y="5085184"/>
            <a:ext cx="349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(από σημειώσεις Χημείας </a:t>
            </a:r>
          </a:p>
          <a:p>
            <a:r>
              <a:rPr lang="el-GR" i="1" dirty="0" smtClean="0"/>
              <a:t>Π. </a:t>
            </a:r>
            <a:r>
              <a:rPr lang="el-GR" i="1" dirty="0" err="1" smtClean="0"/>
              <a:t>Παρασκευοπούλου</a:t>
            </a:r>
            <a:r>
              <a:rPr lang="el-GR" i="1" dirty="0" smtClean="0"/>
              <a:t>- Α’ Εξάμηνο)</a:t>
            </a:r>
            <a:endParaRPr lang="el-GR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694457" y="4757019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3</a:t>
            </a:r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470776" y="5877272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4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6703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ΗΛΕΚΤΡΕΓΕΡΤΙΚΗ ΣΕΙΡΑ ΗΜΙΑΝΤΙΔΡΑΣΕΩΝ </a:t>
            </a:r>
            <a:r>
              <a:rPr lang="el-GR" sz="3200" i="1" dirty="0"/>
              <a:t>(</a:t>
            </a:r>
            <a:r>
              <a:rPr lang="en-US" sz="3200" i="1" dirty="0" err="1"/>
              <a:t>Misra</a:t>
            </a:r>
            <a:r>
              <a:rPr lang="en-US" sz="3200" i="1" dirty="0"/>
              <a:t> 2012)</a:t>
            </a:r>
            <a:endParaRPr lang="el-GR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847716" y="1917378"/>
            <a:ext cx="17796" cy="42479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984656" y="5458770"/>
            <a:ext cx="19095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i="1" dirty="0">
                <a:latin typeface="Calibri" pitchFamily="34" charset="0"/>
              </a:rPr>
              <a:t>Ελάττωση ισχύος </a:t>
            </a:r>
          </a:p>
          <a:p>
            <a:r>
              <a:rPr lang="el-GR" i="1" dirty="0">
                <a:latin typeface="Calibri" pitchFamily="34" charset="0"/>
              </a:rPr>
              <a:t>ως αναγωγικοί </a:t>
            </a:r>
          </a:p>
          <a:p>
            <a:r>
              <a:rPr lang="el-GR" i="1" dirty="0">
                <a:latin typeface="Calibri" pitchFamily="34" charset="0"/>
              </a:rPr>
              <a:t>παράγοντες</a:t>
            </a:r>
            <a:endParaRPr lang="en-GB" i="1" dirty="0">
              <a:latin typeface="Tw Cen MT" pitchFamily="34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063740" y="3981442"/>
            <a:ext cx="15841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Calibri" pitchFamily="34" charset="0"/>
              </a:rPr>
              <a:t>Ηλεκτρόδιο </a:t>
            </a:r>
          </a:p>
          <a:p>
            <a:r>
              <a:rPr lang="el-GR" dirty="0" smtClean="0">
                <a:solidFill>
                  <a:srgbClr val="FF0000"/>
                </a:solidFill>
                <a:latin typeface="Calibri" pitchFamily="34" charset="0"/>
              </a:rPr>
              <a:t>Αναφοράς (πρότυπο ηλεκτρόδιο υδρογόνου)</a:t>
            </a:r>
            <a:endParaRPr lang="en-GB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6" name="8 - Ορθογώνιο"/>
          <p:cNvSpPr/>
          <p:nvPr/>
        </p:nvSpPr>
        <p:spPr>
          <a:xfrm>
            <a:off x="5853092" y="1660739"/>
            <a:ext cx="24117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/>
              <a:t>Το κανονικό ή πρότυπο δυναμικό οξειδοαναγωγής του ηλεκτροδίου, (Ε</a:t>
            </a:r>
            <a:r>
              <a:rPr lang="el-GR" sz="1600" baseline="30000" dirty="0" smtClean="0"/>
              <a:t>0</a:t>
            </a:r>
            <a:r>
              <a:rPr lang="el-GR" sz="1600" dirty="0" smtClean="0"/>
              <a:t>), ουσιαστικά δηλώνει τη δυνατότητα προσέλκυσης ηλεκτρονίων και άρα τη δυνατότητα επιτέλεσης μιας αναγωγικής αντίδρασης. </a:t>
            </a:r>
            <a:endParaRPr lang="el-GR" sz="1600" dirty="0"/>
          </a:p>
        </p:txBody>
      </p:sp>
      <p:pic>
        <p:nvPicPr>
          <p:cNvPr id="7" name="Picture 106"/>
          <p:cNvPicPr>
            <a:picLocks noChangeAspect="1" noChangeArrowheads="1"/>
          </p:cNvPicPr>
          <p:nvPr/>
        </p:nvPicPr>
        <p:blipFill>
          <a:blip r:embed="rId3" cstate="print"/>
          <a:srcRect l="19090" t="5532" r="26674" b="2923"/>
          <a:stretch>
            <a:fillRect/>
          </a:stretch>
        </p:blipFill>
        <p:spPr bwMode="auto">
          <a:xfrm>
            <a:off x="582703" y="1417638"/>
            <a:ext cx="5139510" cy="487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>
            <a:stCxn id="5" idx="1"/>
          </p:cNvCxnSpPr>
          <p:nvPr/>
        </p:nvCxnSpPr>
        <p:spPr>
          <a:xfrm flipH="1" flipV="1">
            <a:off x="5362173" y="4218898"/>
            <a:ext cx="701567" cy="5012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93036" y="5776156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/>
              <a:t>5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5389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ΕΞΙΣΩΣΗ </a:t>
            </a:r>
            <a:r>
              <a:rPr lang="en-US" dirty="0"/>
              <a:t>NERST</a:t>
            </a:r>
            <a:endParaRPr lang="el-GR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28402" y="4297363"/>
            <a:ext cx="7993063" cy="215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 smtClean="0"/>
              <a:t>Η εξίσωση δίνει το δυναμικό (Ε) της ημι-αντίδρασης αναγωγής:</a:t>
            </a:r>
          </a:p>
          <a:p>
            <a:endParaRPr lang="en-US" sz="2000" dirty="0" smtClean="0"/>
          </a:p>
          <a:p>
            <a:pPr>
              <a:buFontTx/>
              <a:buNone/>
            </a:pPr>
            <a:r>
              <a:rPr lang="en-US" sz="2000" dirty="0" smtClean="0"/>
              <a:t>			</a:t>
            </a:r>
            <a:r>
              <a:rPr lang="el-GR" sz="2000" dirty="0" smtClean="0"/>
              <a:t>αΑ + </a:t>
            </a:r>
            <a:r>
              <a:rPr lang="en-US" sz="2000" dirty="0" err="1" smtClean="0"/>
              <a:t>bB</a:t>
            </a:r>
            <a:r>
              <a:rPr lang="en-US" sz="2000" dirty="0" smtClean="0"/>
              <a:t> + ne-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cC</a:t>
            </a:r>
            <a:r>
              <a:rPr lang="en-US" sz="2000" dirty="0" smtClean="0">
                <a:sym typeface="Wingdings" pitchFamily="2" charset="2"/>
              </a:rPr>
              <a:t> + </a:t>
            </a:r>
            <a:r>
              <a:rPr lang="en-US" sz="2000" dirty="0" err="1" smtClean="0">
                <a:sym typeface="Wingdings" pitchFamily="2" charset="2"/>
              </a:rPr>
              <a:t>dD</a:t>
            </a:r>
            <a:endParaRPr lang="en-US" sz="2000" dirty="0" smtClean="0">
              <a:sym typeface="Wingdings" pitchFamily="2" charset="2"/>
            </a:endParaRPr>
          </a:p>
          <a:p>
            <a:pPr>
              <a:buFontTx/>
              <a:buNone/>
            </a:pPr>
            <a:endParaRPr lang="en-US" sz="2000" dirty="0" smtClean="0">
              <a:sym typeface="Wingdings" pitchFamily="2" charset="2"/>
            </a:endParaRPr>
          </a:p>
          <a:p>
            <a:pPr>
              <a:buFontTx/>
              <a:buNone/>
            </a:pPr>
            <a:r>
              <a:rPr lang="el-GR" sz="2000" dirty="0" smtClean="0">
                <a:sym typeface="Wingdings" pitchFamily="2" charset="2"/>
              </a:rPr>
              <a:t>Όπου </a:t>
            </a:r>
            <a:r>
              <a:rPr lang="en-US" sz="2000" dirty="0" smtClean="0">
                <a:sym typeface="Wingdings" pitchFamily="2" charset="2"/>
              </a:rPr>
              <a:t>R </a:t>
            </a:r>
            <a:r>
              <a:rPr lang="el-GR" sz="2000" dirty="0" smtClean="0">
                <a:sym typeface="Wingdings" pitchFamily="2" charset="2"/>
              </a:rPr>
              <a:t>η σταθερά αερίων και </a:t>
            </a:r>
            <a:r>
              <a:rPr lang="en-US" sz="2000" dirty="0" smtClean="0">
                <a:sym typeface="Wingdings" pitchFamily="2" charset="2"/>
              </a:rPr>
              <a:t>T</a:t>
            </a:r>
            <a:r>
              <a:rPr lang="el-GR" sz="2000" dirty="0" smtClean="0">
                <a:sym typeface="Wingdings" pitchFamily="2" charset="2"/>
              </a:rPr>
              <a:t> η θερμ/σία σε βαθμούς </a:t>
            </a:r>
            <a:r>
              <a:rPr lang="en-US" sz="2000" dirty="0" smtClean="0">
                <a:sym typeface="Wingdings" pitchFamily="2" charset="2"/>
              </a:rPr>
              <a:t>Kelvin</a:t>
            </a:r>
            <a:endParaRPr lang="el-GR" sz="2000" dirty="0" smtClean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981589"/>
              </p:ext>
            </p:extLst>
          </p:nvPr>
        </p:nvGraphicFramePr>
        <p:xfrm>
          <a:off x="1331640" y="1417638"/>
          <a:ext cx="6769100" cy="282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enklem" r:id="rId4" imgW="3708360" imgH="1549080" progId="Equation.3">
                  <p:embed/>
                </p:oleObj>
              </mc:Choice>
              <mc:Fallback>
                <p:oleObj name="Denklem" r:id="rId4" imgW="3708360" imgH="1549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417638"/>
                        <a:ext cx="6769100" cy="282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366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ΣΧΕΣΗ </a:t>
            </a:r>
            <a:r>
              <a:rPr lang="en-US" dirty="0" smtClean="0"/>
              <a:t>Eh-Kc</a:t>
            </a:r>
            <a:r>
              <a:rPr lang="el-GR" dirty="0" smtClean="0"/>
              <a:t> </a:t>
            </a:r>
            <a:r>
              <a:rPr lang="el-GR" dirty="0"/>
              <a:t>– </a:t>
            </a:r>
            <a:r>
              <a:rPr lang="en-US" dirty="0"/>
              <a:t>pH</a:t>
            </a:r>
            <a:r>
              <a:rPr lang="el-GR" dirty="0" smtClean="0"/>
              <a:t>-διαγράμματα </a:t>
            </a:r>
            <a:r>
              <a:rPr lang="en-US" dirty="0"/>
              <a:t>pH Eh</a:t>
            </a:r>
            <a:endParaRPr lang="el-GR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99592" y="2411363"/>
            <a:ext cx="73448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Calibri" pitchFamily="34" charset="0"/>
                <a:sym typeface="Wingdings" pitchFamily="2" charset="2"/>
              </a:rPr>
              <a:t>Έστω η</a:t>
            </a:r>
            <a:r>
              <a:rPr lang="en-US" sz="2400" dirty="0">
                <a:latin typeface="Tw Cen MT" pitchFamily="34" charset="0"/>
                <a:sym typeface="Wingdings" pitchFamily="2" charset="2"/>
              </a:rPr>
              <a:t> </a:t>
            </a:r>
            <a:r>
              <a:rPr lang="el-GR" sz="2400" dirty="0">
                <a:latin typeface="Calibri" pitchFamily="34" charset="0"/>
                <a:sym typeface="Wingdings" pitchFamily="2" charset="2"/>
              </a:rPr>
              <a:t>αντίδραση οξείδωσης του σιδήρου: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Tw Cen MT" pitchFamily="34" charset="0"/>
                <a:sym typeface="Wingdings" pitchFamily="2" charset="2"/>
              </a:rPr>
              <a:t>3Fe </a:t>
            </a:r>
            <a:r>
              <a:rPr lang="en-US" sz="2400" dirty="0">
                <a:latin typeface="Tw Cen MT" pitchFamily="34" charset="0"/>
                <a:sym typeface="Wingdings" pitchFamily="2" charset="2"/>
              </a:rPr>
              <a:t>+ 4H</a:t>
            </a:r>
            <a:r>
              <a:rPr lang="en-US" sz="2400" baseline="-25000" dirty="0">
                <a:latin typeface="Tw Cen MT" pitchFamily="34" charset="0"/>
                <a:sym typeface="Wingdings" pitchFamily="2" charset="2"/>
              </a:rPr>
              <a:t>2</a:t>
            </a:r>
            <a:r>
              <a:rPr lang="en-US" sz="2400" dirty="0">
                <a:latin typeface="Tw Cen MT" pitchFamily="34" charset="0"/>
                <a:sym typeface="Wingdings" pitchFamily="2" charset="2"/>
              </a:rPr>
              <a:t>O  Fe</a:t>
            </a:r>
            <a:r>
              <a:rPr lang="en-US" sz="2400" baseline="-25000" dirty="0">
                <a:latin typeface="Tw Cen MT" pitchFamily="34" charset="0"/>
                <a:sym typeface="Wingdings" pitchFamily="2" charset="2"/>
              </a:rPr>
              <a:t>3</a:t>
            </a:r>
            <a:r>
              <a:rPr lang="en-US" sz="2400" dirty="0">
                <a:latin typeface="Tw Cen MT" pitchFamily="34" charset="0"/>
                <a:sym typeface="Wingdings" pitchFamily="2" charset="2"/>
              </a:rPr>
              <a:t>O</a:t>
            </a:r>
            <a:r>
              <a:rPr lang="en-US" sz="2400" baseline="-25000" dirty="0">
                <a:latin typeface="Tw Cen MT" pitchFamily="34" charset="0"/>
                <a:sym typeface="Wingdings" pitchFamily="2" charset="2"/>
              </a:rPr>
              <a:t>4</a:t>
            </a:r>
            <a:r>
              <a:rPr lang="en-US" sz="2400" dirty="0">
                <a:latin typeface="Tw Cen MT" pitchFamily="34" charset="0"/>
                <a:sym typeface="Wingdings" pitchFamily="2" charset="2"/>
              </a:rPr>
              <a:t> + 8e</a:t>
            </a:r>
            <a:r>
              <a:rPr lang="el-GR" sz="2400" baseline="30000" dirty="0">
                <a:latin typeface="Calibri" pitchFamily="34" charset="0"/>
                <a:sym typeface="Wingdings" pitchFamily="2" charset="2"/>
              </a:rPr>
              <a:t>-</a:t>
            </a:r>
            <a:r>
              <a:rPr lang="el-GR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2400" dirty="0">
                <a:latin typeface="Tw Cen MT" pitchFamily="34" charset="0"/>
                <a:sym typeface="Wingdings" pitchFamily="2" charset="2"/>
              </a:rPr>
              <a:t>+ 8H</a:t>
            </a:r>
            <a:r>
              <a:rPr lang="en-US" sz="2400" baseline="30000" dirty="0">
                <a:latin typeface="Tw Cen MT" pitchFamily="34" charset="0"/>
                <a:sym typeface="Wingdings" pitchFamily="2" charset="2"/>
              </a:rPr>
              <a:t>+</a:t>
            </a:r>
            <a:endParaRPr lang="en-US" sz="2400" dirty="0">
              <a:latin typeface="Tw Cen MT" pitchFamily="34" charset="0"/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l-GR" sz="2400" dirty="0">
                <a:latin typeface="Calibri" pitchFamily="34" charset="0"/>
                <a:sym typeface="Wingdings" pitchFamily="2" charset="2"/>
              </a:rPr>
              <a:t>με </a:t>
            </a:r>
            <a:r>
              <a:rPr lang="en-US" sz="2400" dirty="0" err="1">
                <a:latin typeface="Tw Cen MT" pitchFamily="34" charset="0"/>
                <a:sym typeface="Wingdings" pitchFamily="2" charset="2"/>
              </a:rPr>
              <a:t>Eo</a:t>
            </a:r>
            <a:r>
              <a:rPr lang="en-US" sz="2400" dirty="0">
                <a:latin typeface="Tw Cen MT" pitchFamily="34" charset="0"/>
                <a:sym typeface="Wingdings" pitchFamily="2" charset="2"/>
              </a:rPr>
              <a:t> = -0.083 V:</a:t>
            </a:r>
            <a:endParaRPr lang="el-GR" sz="2400" dirty="0">
              <a:latin typeface="Calibri" pitchFamily="34" charset="0"/>
              <a:sym typeface="Wingdings" pitchFamily="2" charset="2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592637"/>
              </p:ext>
            </p:extLst>
          </p:nvPr>
        </p:nvGraphicFramePr>
        <p:xfrm>
          <a:off x="2411760" y="1461269"/>
          <a:ext cx="3306762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Εξίσωση" r:id="rId4" imgW="1434960" imgH="393480" progId="Equation.3">
                  <p:embed/>
                </p:oleObj>
              </mc:Choice>
              <mc:Fallback>
                <p:oleObj name="Εξίσωση" r:id="rId4" imgW="1434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461269"/>
                        <a:ext cx="3306762" cy="90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725733"/>
              </p:ext>
            </p:extLst>
          </p:nvPr>
        </p:nvGraphicFramePr>
        <p:xfrm>
          <a:off x="1367396" y="3981023"/>
          <a:ext cx="6409208" cy="2216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Εξίσωση" r:id="rId6" imgW="2590560" imgH="1091880" progId="Equation.3">
                  <p:embed/>
                </p:oleObj>
              </mc:Choice>
              <mc:Fallback>
                <p:oleObj name="Εξίσωση" r:id="rId6" imgW="259056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396" y="3981023"/>
                        <a:ext cx="6409208" cy="22162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449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Διάγραμμα </a:t>
            </a:r>
            <a:r>
              <a:rPr lang="en-US" dirty="0"/>
              <a:t>Eh- pH</a:t>
            </a:r>
            <a:r>
              <a:rPr lang="el-GR" dirty="0"/>
              <a:t> για τα είδη του </a:t>
            </a:r>
            <a:r>
              <a:rPr lang="en-US" dirty="0"/>
              <a:t>Fe</a:t>
            </a:r>
            <a:endParaRPr lang="el-GR" dirty="0"/>
          </a:p>
        </p:txBody>
      </p:sp>
      <p:grpSp>
        <p:nvGrpSpPr>
          <p:cNvPr id="3" name="Group 3"/>
          <p:cNvGrpSpPr>
            <a:grpSpLocks noGrp="1"/>
          </p:cNvGrpSpPr>
          <p:nvPr/>
        </p:nvGrpSpPr>
        <p:grpSpPr>
          <a:xfrm>
            <a:off x="899592" y="1412920"/>
            <a:ext cx="6912768" cy="4819674"/>
            <a:chOff x="2069592" y="228600"/>
            <a:chExt cx="5004816" cy="3738603"/>
          </a:xfrm>
        </p:grpSpPr>
        <p:pic>
          <p:nvPicPr>
            <p:cNvPr id="4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9592" y="228600"/>
              <a:ext cx="5004816" cy="3493008"/>
            </a:xfrm>
            <a:prstGeom prst="rect">
              <a:avLst/>
            </a:prstGeom>
          </p:spPr>
        </p:pic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342" y="3810000"/>
              <a:ext cx="2549316" cy="157203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80312" y="5813909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/>
              <a:t>6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7431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Διάγραμμα </a:t>
            </a:r>
            <a:r>
              <a:rPr lang="en-US" dirty="0"/>
              <a:t>Eh-pH</a:t>
            </a:r>
            <a:r>
              <a:rPr lang="el-GR" dirty="0"/>
              <a:t> – όρια σταθερότητας του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endParaRPr lang="el-GR" dirty="0"/>
          </a:p>
        </p:txBody>
      </p:sp>
      <p:grpSp>
        <p:nvGrpSpPr>
          <p:cNvPr id="3" name="Group 3"/>
          <p:cNvGrpSpPr/>
          <p:nvPr/>
        </p:nvGrpSpPr>
        <p:grpSpPr>
          <a:xfrm>
            <a:off x="2591780" y="1556792"/>
            <a:ext cx="3960440" cy="4752528"/>
            <a:chOff x="2965704" y="304800"/>
            <a:chExt cx="3212592" cy="3733800"/>
          </a:xfrm>
        </p:grpSpPr>
        <p:pic>
          <p:nvPicPr>
            <p:cNvPr id="4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704" y="304800"/>
              <a:ext cx="3212592" cy="3468624"/>
            </a:xfrm>
            <a:prstGeom prst="rect">
              <a:avLst/>
            </a:prstGeom>
          </p:spPr>
        </p:pic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342" y="3881397"/>
              <a:ext cx="2549316" cy="157203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6660232" y="5965805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925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ly.uga.edu/railsback/Fundamentals/8150RedoxPlot07LS.jpg"/>
          <p:cNvPicPr>
            <a:picLocks noChangeAspect="1" noChangeArrowheads="1"/>
          </p:cNvPicPr>
          <p:nvPr/>
        </p:nvPicPr>
        <p:blipFill>
          <a:blip r:embed="rId3" cstate="print"/>
          <a:srcRect l="7724" t="16087" r="35709" b="7971"/>
          <a:stretch>
            <a:fillRect/>
          </a:stretch>
        </p:blipFill>
        <p:spPr bwMode="auto">
          <a:xfrm>
            <a:off x="1691680" y="260648"/>
            <a:ext cx="5818088" cy="603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3 - Ορθογώνιο"/>
          <p:cNvSpPr/>
          <p:nvPr/>
        </p:nvSpPr>
        <p:spPr>
          <a:xfrm>
            <a:off x="2843808" y="188640"/>
            <a:ext cx="133956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Οξειδωτικό περιβάλλον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4067944" y="5860168"/>
            <a:ext cx="1647821" cy="593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Αναγωγικό περιβάλλον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6588224" y="4221088"/>
            <a:ext cx="1713632" cy="575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Αλκαλικό περιβάλλον</a:t>
            </a:r>
            <a:endParaRPr lang="el-GR" dirty="0"/>
          </a:p>
        </p:txBody>
      </p:sp>
      <p:sp>
        <p:nvSpPr>
          <p:cNvPr id="9" name="7 - Ορθογώνιο"/>
          <p:cNvSpPr/>
          <p:nvPr/>
        </p:nvSpPr>
        <p:spPr>
          <a:xfrm>
            <a:off x="899592" y="4221088"/>
            <a:ext cx="1791838" cy="575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Όξινο περιβάλλον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7849973" y="5860168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435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400" dirty="0"/>
              <a:t>Πεδία σταθερότητας </a:t>
            </a:r>
            <a:r>
              <a:rPr lang="en-US" sz="3400" dirty="0" err="1"/>
              <a:t>pe</a:t>
            </a:r>
            <a:r>
              <a:rPr lang="en-US" sz="3400" dirty="0"/>
              <a:t>-pH </a:t>
            </a:r>
            <a:r>
              <a:rPr lang="el-GR" sz="3400" dirty="0"/>
              <a:t>φυσικών νερών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89406" y="1376040"/>
            <a:ext cx="6878938" cy="5134868"/>
            <a:chOff x="746993" y="1196752"/>
            <a:chExt cx="7304088" cy="5472112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1196752"/>
              <a:ext cx="6575425" cy="547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746993" y="6230919"/>
              <a:ext cx="3592130" cy="393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i="1" dirty="0"/>
                <a:t>Πηγή</a:t>
              </a:r>
              <a:r>
                <a:rPr lang="en-GB" i="1" dirty="0"/>
                <a:t>: </a:t>
              </a:r>
              <a:r>
                <a:rPr lang="en-US" i="1" dirty="0"/>
                <a:t>DM Sherman, Uni. of Bristol</a:t>
              </a:r>
              <a:endParaRPr lang="en-GB" i="1" dirty="0"/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4283943" y="3717702"/>
              <a:ext cx="1411288" cy="338137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600">
                  <a:solidFill>
                    <a:schemeClr val="bg1"/>
                  </a:solidFill>
                  <a:latin typeface="Calibri" pitchFamily="34" charset="0"/>
                </a:rPr>
                <a:t>Υπόγειο νερό</a:t>
              </a:r>
              <a:endParaRPr lang="en-GB" sz="1600">
                <a:solidFill>
                  <a:schemeClr val="bg1"/>
                </a:solidFill>
                <a:latin typeface="Tw Cen MT" pitchFamily="34" charset="0"/>
              </a:endParaRPr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4717331" y="4509864"/>
              <a:ext cx="1439862" cy="58420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600">
                  <a:solidFill>
                    <a:schemeClr val="bg1"/>
                  </a:solidFill>
                  <a:latin typeface="Calibri" pitchFamily="34" charset="0"/>
                </a:rPr>
                <a:t>Ανοξικά </a:t>
              </a:r>
            </a:p>
            <a:p>
              <a:r>
                <a:rPr lang="el-GR" sz="1600">
                  <a:solidFill>
                    <a:schemeClr val="bg1"/>
                  </a:solidFill>
                  <a:latin typeface="Calibri" pitchFamily="34" charset="0"/>
                </a:rPr>
                <a:t>ιζήματα</a:t>
              </a:r>
              <a:endParaRPr lang="en-GB" sz="1600">
                <a:solidFill>
                  <a:schemeClr val="bg1"/>
                </a:solidFill>
                <a:latin typeface="Tw Cen MT" pitchFamily="34" charset="0"/>
              </a:endParaRPr>
            </a:p>
          </p:txBody>
        </p:sp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3132584" y="4077171"/>
              <a:ext cx="1441450" cy="58420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600">
                  <a:solidFill>
                    <a:schemeClr val="bg1"/>
                  </a:solidFill>
                  <a:latin typeface="Calibri" pitchFamily="34" charset="0"/>
                </a:rPr>
                <a:t>Κορεσμένα</a:t>
              </a:r>
            </a:p>
            <a:p>
              <a:r>
                <a:rPr lang="el-GR" sz="1600">
                  <a:solidFill>
                    <a:schemeClr val="bg1"/>
                  </a:solidFill>
                  <a:latin typeface="Calibri" pitchFamily="34" charset="0"/>
                </a:rPr>
                <a:t>εδάφη</a:t>
              </a:r>
              <a:endParaRPr lang="en-GB" sz="1600">
                <a:solidFill>
                  <a:schemeClr val="bg1"/>
                </a:solidFill>
                <a:latin typeface="Tw Cen MT" pitchFamily="34" charset="0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4428406" y="3141439"/>
              <a:ext cx="1576387" cy="33813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600">
                  <a:solidFill>
                    <a:schemeClr val="bg1"/>
                  </a:solidFill>
                  <a:latin typeface="Calibri" pitchFamily="34" charset="0"/>
                </a:rPr>
                <a:t>Θαλάσσιο νερό</a:t>
              </a:r>
              <a:endParaRPr lang="en-GB" sz="1600">
                <a:solidFill>
                  <a:schemeClr val="bg1"/>
                </a:solidFill>
                <a:latin typeface="Tw Cen MT" pitchFamily="34" charset="0"/>
              </a:endParaRP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4068043" y="2852514"/>
              <a:ext cx="909638" cy="33972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600">
                  <a:solidFill>
                    <a:schemeClr val="bg1"/>
                  </a:solidFill>
                  <a:latin typeface="Calibri" pitchFamily="34" charset="0"/>
                </a:rPr>
                <a:t>ποταμοί</a:t>
              </a:r>
              <a:endParaRPr lang="en-GB" sz="1600">
                <a:solidFill>
                  <a:schemeClr val="bg1"/>
                </a:solidFill>
                <a:latin typeface="Tw Cen MT" pitchFamily="34" charset="0"/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3709268" y="2565177"/>
              <a:ext cx="749300" cy="338137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600" dirty="0">
                  <a:solidFill>
                    <a:schemeClr val="bg1"/>
                  </a:solidFill>
                  <a:latin typeface="Calibri" pitchFamily="34" charset="0"/>
                </a:rPr>
                <a:t>βροχή</a:t>
              </a:r>
              <a:endParaRPr lang="en-GB" sz="1600" dirty="0">
                <a:solidFill>
                  <a:schemeClr val="bg1"/>
                </a:solidFill>
                <a:latin typeface="Tw Cen MT" pitchFamily="34" charset="0"/>
              </a:endParaRP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988568" y="3069059"/>
              <a:ext cx="493712" cy="33972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600" dirty="0">
                  <a:solidFill>
                    <a:schemeClr val="bg1"/>
                  </a:solidFill>
                  <a:latin typeface="Calibri" pitchFamily="34" charset="0"/>
                </a:rPr>
                <a:t>έλη</a:t>
              </a:r>
              <a:endParaRPr lang="en-GB" sz="1600" dirty="0">
                <a:solidFill>
                  <a:schemeClr val="bg1"/>
                </a:solidFill>
                <a:latin typeface="Tw Cen MT" pitchFamily="34" charset="0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340843" y="1836514"/>
              <a:ext cx="1016000" cy="58420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600" dirty="0">
                  <a:solidFill>
                    <a:schemeClr val="bg1"/>
                  </a:solidFill>
                  <a:latin typeface="Calibri" pitchFamily="34" charset="0"/>
                </a:rPr>
                <a:t>Όξινη </a:t>
              </a:r>
            </a:p>
            <a:p>
              <a:r>
                <a:rPr lang="el-GR" sz="1600" dirty="0">
                  <a:solidFill>
                    <a:schemeClr val="bg1"/>
                  </a:solidFill>
                  <a:latin typeface="Calibri" pitchFamily="34" charset="0"/>
                </a:rPr>
                <a:t>απορροή</a:t>
              </a:r>
              <a:endParaRPr lang="en-GB" sz="1600" dirty="0">
                <a:solidFill>
                  <a:schemeClr val="bg1"/>
                </a:solidFill>
                <a:latin typeface="Tw Cen MT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380312" y="6037237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6715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400" dirty="0">
                <a:latin typeface="Calibri" pitchFamily="34" charset="0"/>
              </a:rPr>
              <a:t>Γιατί η οξείδωση οδηγεί σε ελάττωση του </a:t>
            </a:r>
            <a:r>
              <a:rPr lang="en-US" sz="3400" dirty="0">
                <a:latin typeface="Tw Cen MT" pitchFamily="34" charset="0"/>
              </a:rPr>
              <a:t>pH</a:t>
            </a:r>
            <a:r>
              <a:rPr lang="en-US" sz="3400" dirty="0" smtClean="0">
                <a:latin typeface="Tw Cen MT" pitchFamily="34" charset="0"/>
              </a:rPr>
              <a:t>;</a:t>
            </a:r>
            <a:endParaRPr lang="en-GB" sz="3400" dirty="0">
              <a:latin typeface="Tw Cen MT" pitchFamily="34" charset="0"/>
            </a:endParaRPr>
          </a:p>
        </p:txBody>
      </p:sp>
      <p:pic>
        <p:nvPicPr>
          <p:cNvPr id="3" name="Picture 2" descr="http://www.gly.uga.edu/railsback/Fundamentals/SFMGOxidnAcidn08.jpg"/>
          <p:cNvPicPr>
            <a:picLocks noChangeAspect="1" noChangeArrowheads="1"/>
          </p:cNvPicPr>
          <p:nvPr/>
        </p:nvPicPr>
        <p:blipFill>
          <a:blip r:embed="rId3" cstate="print"/>
          <a:srcRect l="51575" t="7866" b="10571"/>
          <a:stretch>
            <a:fillRect/>
          </a:stretch>
        </p:blipFill>
        <p:spPr bwMode="auto">
          <a:xfrm>
            <a:off x="4545941" y="1340768"/>
            <a:ext cx="3923482" cy="504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457200" y="1700808"/>
            <a:ext cx="4114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l-GR" dirty="0">
                <a:latin typeface="Calibri" pitchFamily="34" charset="0"/>
              </a:rPr>
              <a:t>Οξείδωση </a:t>
            </a:r>
            <a:r>
              <a:rPr lang="el-GR" dirty="0" smtClean="0">
                <a:latin typeface="Calibri" pitchFamily="34" charset="0"/>
                <a:sym typeface="Wingdings" panose="05000000000000000000" pitchFamily="2" charset="2"/>
              </a:rPr>
              <a:t>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απομάκρυνση </a:t>
            </a:r>
            <a:r>
              <a:rPr lang="en-US" dirty="0">
                <a:latin typeface="Tw Cen MT" pitchFamily="34" charset="0"/>
              </a:rPr>
              <a:t>e-</a:t>
            </a:r>
            <a:r>
              <a:rPr lang="el-GR" dirty="0">
                <a:latin typeface="Calibri" pitchFamily="34" charset="0"/>
              </a:rPr>
              <a:t> και αύξηση του </a:t>
            </a:r>
            <a:r>
              <a:rPr lang="el-GR" dirty="0" smtClean="0">
                <a:latin typeface="Calibri" pitchFamily="34" charset="0"/>
              </a:rPr>
              <a:t>σθένους.</a:t>
            </a:r>
            <a:endParaRPr lang="el-GR" dirty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l-GR" dirty="0">
                <a:latin typeface="Calibri" pitchFamily="34" charset="0"/>
              </a:rPr>
              <a:t>Ελάττωση ακτίνας </a:t>
            </a:r>
            <a:r>
              <a:rPr lang="el-GR" dirty="0" smtClean="0">
                <a:latin typeface="Calibri" pitchFamily="34" charset="0"/>
              </a:rPr>
              <a:t>ιόντων.</a:t>
            </a:r>
            <a:endParaRPr lang="el-GR" dirty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l-GR" dirty="0">
                <a:latin typeface="Calibri" pitchFamily="34" charset="0"/>
              </a:rPr>
              <a:t>Άρα &gt;&gt; </a:t>
            </a:r>
            <a:r>
              <a:rPr lang="en-US" dirty="0">
                <a:latin typeface="Tw Cen MT" pitchFamily="34" charset="0"/>
              </a:rPr>
              <a:t>z/r</a:t>
            </a:r>
            <a:r>
              <a:rPr lang="el-GR" dirty="0">
                <a:latin typeface="Calibri" pitchFamily="34" charset="0"/>
              </a:rPr>
              <a:t> (ιοντικό δυναμικό</a:t>
            </a:r>
            <a:r>
              <a:rPr lang="el-GR" dirty="0" smtClean="0">
                <a:latin typeface="Calibri" pitchFamily="34" charset="0"/>
              </a:rPr>
              <a:t>)</a:t>
            </a:r>
            <a:endParaRPr lang="el-GR" dirty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l-GR" dirty="0">
                <a:latin typeface="Calibri" pitchFamily="34" charset="0"/>
              </a:rPr>
              <a:t>Υψηλό ιοντικό δυναμικό </a:t>
            </a:r>
            <a:r>
              <a:rPr lang="el-GR" dirty="0" smtClean="0">
                <a:latin typeface="Calibri" pitchFamily="34" charset="0"/>
                <a:sym typeface="Wingdings" panose="05000000000000000000" pitchFamily="2" charset="2"/>
              </a:rPr>
              <a:t>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έλξη ηλεκτραρνητικών </a:t>
            </a:r>
            <a:r>
              <a:rPr lang="el-GR" dirty="0" smtClean="0">
                <a:latin typeface="Calibri" pitchFamily="34" charset="0"/>
              </a:rPr>
              <a:t>συμπλοκοποιητών.</a:t>
            </a:r>
            <a:endParaRPr lang="el-GR" dirty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l-GR" dirty="0">
                <a:latin typeface="Calibri" pitchFamily="34" charset="0"/>
              </a:rPr>
              <a:t>Ο</a:t>
            </a:r>
            <a:r>
              <a:rPr lang="el-GR" baseline="30000" dirty="0">
                <a:latin typeface="Calibri" pitchFamily="34" charset="0"/>
              </a:rPr>
              <a:t>2-</a:t>
            </a:r>
            <a:r>
              <a:rPr lang="el-GR" dirty="0">
                <a:latin typeface="Calibri" pitchFamily="34" charset="0"/>
              </a:rPr>
              <a:t> το πλέον άφθονο τέτοιο </a:t>
            </a:r>
            <a:r>
              <a:rPr lang="el-GR" dirty="0" smtClean="0">
                <a:latin typeface="Calibri" pitchFamily="34" charset="0"/>
              </a:rPr>
              <a:t>ιόν.</a:t>
            </a:r>
            <a:endParaRPr lang="el-GR" dirty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l-GR" dirty="0">
                <a:latin typeface="Calibri" pitchFamily="34" charset="0"/>
              </a:rPr>
              <a:t> Άρα τα πλέον οξειδωμένα ιόντα έλκουν το Ο του Η</a:t>
            </a:r>
            <a:r>
              <a:rPr lang="el-GR" baseline="-25000" dirty="0">
                <a:latin typeface="Calibri" pitchFamily="34" charset="0"/>
              </a:rPr>
              <a:t>2</a:t>
            </a:r>
            <a:r>
              <a:rPr lang="el-GR" dirty="0">
                <a:latin typeface="Calibri" pitchFamily="34" charset="0"/>
              </a:rPr>
              <a:t>Ο ή του </a:t>
            </a:r>
            <a:r>
              <a:rPr lang="el-GR" dirty="0" smtClean="0">
                <a:latin typeface="Calibri" pitchFamily="34" charset="0"/>
              </a:rPr>
              <a:t>ΟΗ</a:t>
            </a:r>
            <a:r>
              <a:rPr lang="el-GR" baseline="30000" dirty="0" smtClean="0">
                <a:latin typeface="Calibri" pitchFamily="34" charset="0"/>
              </a:rPr>
              <a:t>- </a:t>
            </a:r>
            <a:r>
              <a:rPr lang="el-GR" dirty="0" smtClean="0">
                <a:latin typeface="Calibri" pitchFamily="34" charset="0"/>
              </a:rPr>
              <a:t>.</a:t>
            </a:r>
            <a:endParaRPr lang="el-GR" baseline="30000" dirty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l-GR" dirty="0">
                <a:latin typeface="Calibri" pitchFamily="34" charset="0"/>
              </a:rPr>
              <a:t>Αντίστοιχα απωθούν τα </a:t>
            </a:r>
            <a:r>
              <a:rPr lang="en-US" dirty="0">
                <a:latin typeface="Tw Cen MT" pitchFamily="34" charset="0"/>
              </a:rPr>
              <a:t>H</a:t>
            </a:r>
            <a:r>
              <a:rPr lang="en-US" dirty="0" smtClean="0">
                <a:latin typeface="Tw Cen MT" pitchFamily="34" charset="0"/>
              </a:rPr>
              <a:t>+</a:t>
            </a:r>
            <a:r>
              <a:rPr lang="el-GR" dirty="0" smtClean="0">
                <a:latin typeface="Tw Cen MT" pitchFamily="34" charset="0"/>
              </a:rPr>
              <a:t>.</a:t>
            </a:r>
            <a:endParaRPr lang="en-US" dirty="0">
              <a:latin typeface="Tw Cen MT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l-GR" dirty="0">
                <a:latin typeface="Calibri" pitchFamily="34" charset="0"/>
              </a:rPr>
              <a:t>Αύξηση των Η+ οδηγεί σε ελάττωση του </a:t>
            </a:r>
            <a:r>
              <a:rPr lang="en-US" dirty="0" smtClean="0">
                <a:latin typeface="Tw Cen MT" pitchFamily="34" charset="0"/>
              </a:rPr>
              <a:t>pH</a:t>
            </a:r>
            <a:r>
              <a:rPr lang="el-GR" dirty="0" smtClean="0">
                <a:latin typeface="Tw Cen MT" pitchFamily="34" charset="0"/>
              </a:rPr>
              <a:t>.</a:t>
            </a:r>
            <a:endParaRPr lang="en-GB" dirty="0">
              <a:latin typeface="Tw Cen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62088" y="5517232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10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5750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Γεωχημικές διεργασίες στην επιφάνεια της γης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Οξειδοαναγωγικές Γεωχημικές Διεργασίες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Σημαντικές βιο-γεωχημικές οξειδοαναγωγικές αντιδράσεις</a:t>
            </a:r>
          </a:p>
        </p:txBody>
      </p:sp>
      <p:pic>
        <p:nvPicPr>
          <p:cNvPr id="3" name="Picture 2" descr="http://www.gly.uga.edu/railsback/Fundamentals/8150RedoxReview06LS.jpg"/>
          <p:cNvPicPr>
            <a:picLocks noChangeAspect="1" noChangeArrowheads="1"/>
          </p:cNvPicPr>
          <p:nvPr/>
        </p:nvPicPr>
        <p:blipFill>
          <a:blip r:embed="rId3" cstate="print"/>
          <a:srcRect l="8572" t="81039" r="55437" b="10254"/>
          <a:stretch>
            <a:fillRect/>
          </a:stretch>
        </p:blipFill>
        <p:spPr bwMode="auto">
          <a:xfrm>
            <a:off x="673100" y="2225278"/>
            <a:ext cx="77057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gly.uga.edu/railsback/Fundamentals/8150RedoxReview06LS.jpg"/>
          <p:cNvPicPr>
            <a:picLocks noChangeAspect="1" noChangeArrowheads="1"/>
          </p:cNvPicPr>
          <p:nvPr/>
        </p:nvPicPr>
        <p:blipFill>
          <a:blip r:embed="rId3" cstate="print"/>
          <a:srcRect l="45428" t="76649" r="7520" b="4451"/>
          <a:stretch>
            <a:fillRect/>
          </a:stretch>
        </p:blipFill>
        <p:spPr bwMode="auto">
          <a:xfrm>
            <a:off x="673100" y="4077072"/>
            <a:ext cx="7691690" cy="238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14325" y="1700610"/>
            <a:ext cx="49479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dirty="0">
                <a:latin typeface="Calibri" pitchFamily="34" charset="0"/>
              </a:rPr>
              <a:t>1. Οξείδωση σιδηροπυρίτη </a:t>
            </a:r>
            <a:r>
              <a:rPr lang="el-GR" sz="2000" dirty="0" smtClean="0">
                <a:latin typeface="Calibri" pitchFamily="34" charset="0"/>
                <a:sym typeface="Wingdings" panose="05000000000000000000" pitchFamily="2" charset="2"/>
              </a:rPr>
              <a:t>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όξινη απορροή</a:t>
            </a:r>
            <a:endParaRPr lang="en-GB" sz="2000" dirty="0">
              <a:latin typeface="Tw Cen MT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14325" y="3821509"/>
            <a:ext cx="80647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dirty="0">
                <a:latin typeface="Calibri" pitchFamily="34" charset="0"/>
              </a:rPr>
              <a:t>2. Φωτοσύνθεση- οξείδωση οργανικής ύλης</a:t>
            </a:r>
            <a:r>
              <a:rPr lang="en-US" sz="2000" dirty="0">
                <a:latin typeface="Tw Cen MT" pitchFamily="34" charset="0"/>
              </a:rPr>
              <a:t> </a:t>
            </a:r>
            <a:r>
              <a:rPr lang="el-GR" sz="2000" dirty="0" smtClean="0">
                <a:latin typeface="Tw Cen MT" pitchFamily="34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μεταβολισμός οργανισμών</a:t>
            </a:r>
            <a:endParaRPr lang="en-GB" sz="2000" dirty="0">
              <a:latin typeface="Tw Cen MT" pitchFamily="34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5065712" y="1700610"/>
            <a:ext cx="3798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Calibri" pitchFamily="34" charset="0"/>
              </a:rPr>
              <a:t>! Καταλυτική δράση μικροοργανισμών</a:t>
            </a:r>
            <a:endParaRPr lang="en-GB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4752" y="5758194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11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9103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Σταδιακή οξείδωση σιδηροπυρίτη σε περιβάλλον όξινης απορροής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2511" r="44265" b="6467"/>
          <a:stretch>
            <a:fillRect/>
          </a:stretch>
        </p:blipFill>
        <p:spPr bwMode="auto">
          <a:xfrm>
            <a:off x="457199" y="1620171"/>
            <a:ext cx="3463477" cy="421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l="5534" t="40156" r="55725" b="19485"/>
          <a:stretch>
            <a:fillRect/>
          </a:stretch>
        </p:blipFill>
        <p:spPr bwMode="auto">
          <a:xfrm>
            <a:off x="3920676" y="2132856"/>
            <a:ext cx="4474686" cy="26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7 - TextBox"/>
          <p:cNvSpPr txBox="1"/>
          <p:nvPr/>
        </p:nvSpPr>
        <p:spPr>
          <a:xfrm>
            <a:off x="601216" y="5839294"/>
            <a:ext cx="245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(</a:t>
            </a:r>
            <a:r>
              <a:rPr lang="en-US" i="1" dirty="0" smtClean="0"/>
              <a:t>Elements, April 2014)</a:t>
            </a:r>
            <a:endParaRPr lang="el-GR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628788" y="5401816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12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04218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Οξείδωση οργανικής ύλης – </a:t>
            </a:r>
            <a:r>
              <a:rPr lang="el-GR" dirty="0" smtClean="0"/>
              <a:t>αεροβικός/αναερόβιος </a:t>
            </a:r>
            <a:r>
              <a:rPr lang="el-GR" dirty="0"/>
              <a:t>μεταβολισμός</a:t>
            </a:r>
          </a:p>
        </p:txBody>
      </p:sp>
      <p:pic>
        <p:nvPicPr>
          <p:cNvPr id="3" name="Picture 2" descr="http://www.gly.uga.edu/railsback/Fundamentals/RedoxReactions03LS.jpg"/>
          <p:cNvPicPr>
            <a:picLocks noChangeAspect="1" noChangeArrowheads="1"/>
          </p:cNvPicPr>
          <p:nvPr/>
        </p:nvPicPr>
        <p:blipFill>
          <a:blip r:embed="rId3" cstate="print"/>
          <a:srcRect l="8791" t="30341" r="9164" b="27940"/>
          <a:stretch>
            <a:fillRect/>
          </a:stretch>
        </p:blipFill>
        <p:spPr bwMode="auto">
          <a:xfrm>
            <a:off x="15117" y="1916832"/>
            <a:ext cx="89820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23067" y="2851869"/>
            <a:ext cx="143986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000">
                <a:latin typeface="Calibri" pitchFamily="34" charset="0"/>
              </a:rPr>
              <a:t>Αερόβιες  συνθήκες</a:t>
            </a:r>
          </a:p>
          <a:p>
            <a:r>
              <a:rPr lang="el-GR" sz="1000">
                <a:latin typeface="Calibri" pitchFamily="34" charset="0"/>
              </a:rPr>
              <a:t>Αναερόβιες συνθήκες</a:t>
            </a:r>
            <a:endParaRPr lang="en-GB" sz="1000">
              <a:latin typeface="Tw Cen MT" pitchFamily="34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202567" y="1916832"/>
            <a:ext cx="1223963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>
                <a:latin typeface="Calibri" pitchFamily="34" charset="0"/>
              </a:rPr>
              <a:t>Συλλέκτης </a:t>
            </a:r>
            <a:r>
              <a:rPr lang="en-US" sz="1600">
                <a:latin typeface="Tw Cen MT" pitchFamily="34" charset="0"/>
              </a:rPr>
              <a:t>e-</a:t>
            </a:r>
            <a:endParaRPr lang="en-GB" sz="1600">
              <a:latin typeface="Tw Cen MT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570992" y="2132732"/>
            <a:ext cx="367188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>
                <a:latin typeface="Calibri" pitchFamily="34" charset="0"/>
              </a:rPr>
              <a:t>Αντίδραση οξείδωσης οργανικής ύλης</a:t>
            </a:r>
            <a:endParaRPr lang="en-GB" sz="160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0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Εξέλιξη αντιδράσεων σε περιβάλλοντα πλούσια σε οργανικό υλικό και φτωχά σε οξυγόνο</a:t>
            </a:r>
          </a:p>
        </p:txBody>
      </p:sp>
      <p:pic>
        <p:nvPicPr>
          <p:cNvPr id="3" name="Picture 2" descr="http://www.gly.uga.edu/railsback/Fundamentals/RedoxReactions03LS.jpg"/>
          <p:cNvPicPr>
            <a:picLocks noChangeAspect="1" noChangeArrowheads="1"/>
          </p:cNvPicPr>
          <p:nvPr/>
        </p:nvPicPr>
        <p:blipFill>
          <a:blip r:embed="rId3" cstate="print"/>
          <a:srcRect l="11983" t="80017" r="50806" b="5637"/>
          <a:stretch>
            <a:fillRect/>
          </a:stretch>
        </p:blipFill>
        <p:spPr bwMode="auto">
          <a:xfrm>
            <a:off x="611560" y="2924944"/>
            <a:ext cx="79771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259260" y="2061344"/>
            <a:ext cx="149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dirty="0">
                <a:latin typeface="Calibri" pitchFamily="34" charset="0"/>
              </a:rPr>
              <a:t>Ιζήματα</a:t>
            </a:r>
            <a:endParaRPr lang="en-GB" sz="3200" dirty="0">
              <a:latin typeface="Tw Cen MT" pitchFamily="34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435973" y="1989906"/>
            <a:ext cx="1003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dirty="0">
                <a:latin typeface="Calibri" pitchFamily="34" charset="0"/>
              </a:rPr>
              <a:t>ΧΥΤΑ</a:t>
            </a:r>
            <a:endParaRPr lang="en-GB" sz="3200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ΣΧΗΜΑΤΙΣΜΟΣ ΣΤΡΩΜΑΤΩΝ ΣΙΔΗΡΟΠΥΡΙΤΗ ΜΕ ΔΙΑΧΥΣΗ ΚΑΤΑ ΤΗ ΔΙΑΓΕΝΕΣΗ ΠΑΡΑΚΤΙΩΝ ΙΖΗΜΑΤΩΝ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48798" y="1340619"/>
            <a:ext cx="259196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l-GR" sz="2000" dirty="0"/>
              <a:t> Μοντέλο </a:t>
            </a:r>
            <a:r>
              <a:rPr lang="en-US" sz="2000" dirty="0" err="1"/>
              <a:t>Berner</a:t>
            </a:r>
            <a:endParaRPr lang="el-GR" sz="2000" dirty="0"/>
          </a:p>
        </p:txBody>
      </p:sp>
      <p:sp>
        <p:nvSpPr>
          <p:cNvPr id="4" name="Oval 13"/>
          <p:cNvSpPr>
            <a:spLocks noChangeArrowheads="1"/>
          </p:cNvSpPr>
          <p:nvPr/>
        </p:nvSpPr>
        <p:spPr bwMode="auto">
          <a:xfrm>
            <a:off x="7001575" y="1700659"/>
            <a:ext cx="1685225" cy="136785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400" dirty="0"/>
              <a:t>Απόθεση στρώματος</a:t>
            </a:r>
          </a:p>
          <a:p>
            <a:pPr algn="ctr"/>
            <a:r>
              <a:rPr lang="el-GR" sz="1400" dirty="0"/>
              <a:t> σιδηροπυρίτη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49120" y="1773113"/>
            <a:ext cx="6481763" cy="44640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6" name="Rectangle 7" descr="Ανακυκλωμένο χαρτί"/>
          <p:cNvSpPr>
            <a:spLocks noChangeArrowheads="1"/>
          </p:cNvSpPr>
          <p:nvPr/>
        </p:nvSpPr>
        <p:spPr bwMode="auto">
          <a:xfrm>
            <a:off x="449120" y="3212976"/>
            <a:ext cx="6481763" cy="3024187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49120" y="3068513"/>
            <a:ext cx="6481763" cy="217488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25383" y="1844551"/>
            <a:ext cx="561657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l-GR" dirty="0">
                <a:solidFill>
                  <a:srgbClr val="000000"/>
                </a:solidFill>
              </a:rPr>
              <a:t>Οργανικό στρώμα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SO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baseline="30000" dirty="0">
                <a:solidFill>
                  <a:srgbClr val="000000"/>
                </a:solidFill>
              </a:rPr>
              <a:t>2-</a:t>
            </a:r>
            <a:r>
              <a:rPr lang="en-US" dirty="0">
                <a:solidFill>
                  <a:srgbClr val="000000"/>
                </a:solidFill>
              </a:rPr>
              <a:t> +2CH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O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 H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2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S +2HCO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3</a:t>
            </a:r>
            <a:r>
              <a:rPr lang="en-US" baseline="30000" dirty="0">
                <a:solidFill>
                  <a:srgbClr val="000000"/>
                </a:solidFill>
                <a:sym typeface="Wingdings" pitchFamily="2" charset="2"/>
              </a:rPr>
              <a:t>-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H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2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S + Fe</a:t>
            </a:r>
            <a:r>
              <a:rPr lang="en-US" baseline="30000" dirty="0">
                <a:solidFill>
                  <a:srgbClr val="000000"/>
                </a:solidFill>
                <a:sym typeface="Wingdings" pitchFamily="2" charset="2"/>
              </a:rPr>
              <a:t>2+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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FeS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+ 2H</a:t>
            </a:r>
            <a:r>
              <a:rPr lang="en-US" baseline="30000" dirty="0">
                <a:solidFill>
                  <a:srgbClr val="000000"/>
                </a:solidFill>
                <a:sym typeface="Wingdings" pitchFamily="2" charset="2"/>
              </a:rPr>
              <a:t>+</a:t>
            </a:r>
            <a:endParaRPr lang="el-GR" baseline="300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53945" y="4810001"/>
            <a:ext cx="511333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SO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baseline="30000" dirty="0">
                <a:solidFill>
                  <a:srgbClr val="000000"/>
                </a:solidFill>
              </a:rPr>
              <a:t>2-</a:t>
            </a:r>
            <a:r>
              <a:rPr lang="en-US" dirty="0">
                <a:solidFill>
                  <a:srgbClr val="000000"/>
                </a:solidFill>
              </a:rPr>
              <a:t>	Fe</a:t>
            </a:r>
            <a:r>
              <a:rPr lang="en-US" baseline="30000" dirty="0">
                <a:solidFill>
                  <a:srgbClr val="000000"/>
                </a:solidFill>
              </a:rPr>
              <a:t>2+</a:t>
            </a:r>
            <a:endParaRPr lang="el-GR" baseline="300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l-GR" dirty="0">
                <a:solidFill>
                  <a:srgbClr val="000000"/>
                </a:solidFill>
              </a:rPr>
              <a:t>Ίζημα φτωχό σε οργανικά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l-GR" dirty="0">
                <a:solidFill>
                  <a:srgbClr val="000000"/>
                </a:solidFill>
              </a:rPr>
              <a:t>πλούσιο σε σίδηρο</a:t>
            </a:r>
            <a:r>
              <a:rPr lang="el-GR" dirty="0"/>
              <a:t> 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1241283" y="3357438"/>
            <a:ext cx="0" cy="1439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2177908" y="3357438"/>
            <a:ext cx="0" cy="1439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914758" y="2493838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CH</a:t>
            </a:r>
            <a:r>
              <a:rPr lang="en-US" baseline="-25000">
                <a:solidFill>
                  <a:srgbClr val="000000"/>
                </a:solidFill>
              </a:rPr>
              <a:t>4</a:t>
            </a:r>
            <a:r>
              <a:rPr lang="en-US">
                <a:solidFill>
                  <a:srgbClr val="000000"/>
                </a:solidFill>
              </a:rPr>
              <a:t>, NH</a:t>
            </a:r>
            <a:r>
              <a:rPr lang="en-US" baseline="-25000">
                <a:solidFill>
                  <a:srgbClr val="000000"/>
                </a:solidFill>
              </a:rPr>
              <a:t>3</a:t>
            </a:r>
            <a:endParaRPr lang="el-GR" baseline="-25000">
              <a:solidFill>
                <a:srgbClr val="000000"/>
              </a:solidFill>
            </a:endParaRP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5202095" y="2852613"/>
            <a:ext cx="0" cy="1225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H="1">
            <a:off x="6785500" y="2852613"/>
            <a:ext cx="432719" cy="3602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2752583" y="2925638"/>
            <a:ext cx="0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12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Υπεργενετικός εμπλουτισμός </a:t>
            </a:r>
            <a:r>
              <a:rPr lang="en-US" dirty="0"/>
              <a:t>Cu </a:t>
            </a:r>
            <a:r>
              <a:rPr lang="el-GR" dirty="0"/>
              <a:t>με δράση όξινων διαλυμάτων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55976" y="1700808"/>
            <a:ext cx="3617416" cy="4619376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88840"/>
            <a:ext cx="3024187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94373" y="4941168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13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179947" y="5888136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14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3035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1.0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000" dirty="0"/>
              <a:t>Copyright Εθνικόν και Καποδιστριακόν Πανεπιστήμιον Αθηνών</a:t>
            </a:r>
            <a:r>
              <a:rPr lang="en-US" sz="2000" dirty="0"/>
              <a:t>, </a:t>
            </a:r>
            <a:r>
              <a:rPr lang="el-GR" sz="2000" dirty="0"/>
              <a:t>Αριάδνη </a:t>
            </a:r>
            <a:r>
              <a:rPr lang="el-GR" sz="2000"/>
              <a:t>Αργυράκη </a:t>
            </a:r>
            <a:r>
              <a:rPr lang="el-GR" sz="2000" smtClean="0"/>
              <a:t>2015. </a:t>
            </a:r>
            <a:r>
              <a:rPr lang="el-GR" sz="2000" dirty="0"/>
              <a:t>Αριάδνη Αργυράκη. «Γεωχημεία. Γεωχημικές διεργασίες στην επιφάνεια της γης». Έκδοση: 1.0. Αθήνα 2014. Διαθέσιμο από τη δικτυακή διεύθυνση: </a:t>
            </a:r>
            <a:r>
              <a:rPr lang="en-US" sz="2000" dirty="0"/>
              <a:t>http://opencourses.uoa.gr/courses/GEOL</a:t>
            </a:r>
            <a:r>
              <a:rPr lang="el-GR" sz="2000" dirty="0"/>
              <a:t>2</a:t>
            </a:r>
            <a:r>
              <a:rPr lang="en-US" sz="2000" dirty="0"/>
              <a:t>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400" dirty="0"/>
              <a:t>Ορισμοί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/>
              <a:t>Εξισορρόπηση αντιδράσεων οξειδοαναγωγής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l-GR" sz="2400" dirty="0"/>
              <a:t>Διαγράμματα </a:t>
            </a:r>
            <a:r>
              <a:rPr lang="en-US" sz="2400" dirty="0"/>
              <a:t>Eh-pH</a:t>
            </a:r>
            <a:endParaRPr lang="el-GR" sz="2400" dirty="0"/>
          </a:p>
          <a:p>
            <a:pPr marL="514350" indent="-514350">
              <a:buFont typeface="+mj-lt"/>
              <a:buAutoNum type="arabicPeriod"/>
            </a:pPr>
            <a:r>
              <a:rPr lang="el-GR" sz="2400" dirty="0"/>
              <a:t>Σημαντικές βιο-γεωχημικές αντιδράσεις</a:t>
            </a:r>
          </a:p>
        </p:txBody>
      </p:sp>
    </p:spTree>
    <p:extLst>
      <p:ext uri="{BB962C8B-B14F-4D97-AF65-F5344CB8AC3E}">
        <p14:creationId xmlns:p14="http://schemas.microsoft.com/office/powerpoint/2010/main" val="36265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n-US" dirty="0" smtClean="0"/>
              <a:t>1/3)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1: Μεταβολή διαλυτότητας ανάλογα με το οξειδωτικό σθένος</a:t>
            </a:r>
            <a:r>
              <a:rPr lang="en-US" sz="2000" dirty="0"/>
              <a:t>. Copyright L. Bruce </a:t>
            </a:r>
            <a:r>
              <a:rPr lang="en-US" sz="2000" dirty="0" err="1"/>
              <a:t>Railsback</a:t>
            </a:r>
            <a:r>
              <a:rPr lang="en-US" sz="2000" dirty="0"/>
              <a:t>, Department of Geology, University of Georgia, Athens, Georgia 30602-2501 U.S.A. </a:t>
            </a:r>
            <a:r>
              <a:rPr lang="el-GR" sz="2000" dirty="0"/>
              <a:t>Σύνδεσμος: </a:t>
            </a:r>
            <a:r>
              <a:rPr lang="en-US" sz="2000" dirty="0"/>
              <a:t>http://www.gly.uga.edu/railsback/FundamentalsIndex.html</a:t>
            </a:r>
            <a:r>
              <a:rPr lang="el-GR" sz="2000" dirty="0"/>
              <a:t>. Πηγή: </a:t>
            </a:r>
            <a:r>
              <a:rPr lang="en-US" sz="2000" dirty="0"/>
              <a:t>www.gly.uga.edu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2: Οξειδοαναγωγή και περιοδικός </a:t>
            </a:r>
            <a:r>
              <a:rPr lang="el-GR" sz="2000" dirty="0" smtClean="0"/>
              <a:t>πίνακας. </a:t>
            </a:r>
            <a:r>
              <a:rPr lang="en-US" sz="2000" dirty="0"/>
              <a:t>Copyright L. Bruce </a:t>
            </a:r>
            <a:r>
              <a:rPr lang="en-US" sz="2000" dirty="0" err="1"/>
              <a:t>Railsback</a:t>
            </a:r>
            <a:r>
              <a:rPr lang="en-US" sz="2000" dirty="0"/>
              <a:t>, Department of Geology, University of Georgia, Athens, Georgia 30602-2501 U.S.A. </a:t>
            </a:r>
            <a:r>
              <a:rPr lang="el-GR" sz="2000" dirty="0"/>
              <a:t>Σύνδεσμος: </a:t>
            </a:r>
            <a:r>
              <a:rPr lang="en-US" sz="2000" dirty="0"/>
              <a:t>http://www.gly.uga.edu/railsback/FundamentalsIndex.html</a:t>
            </a:r>
            <a:r>
              <a:rPr lang="el-GR" sz="2000" dirty="0"/>
              <a:t>. Πηγή: </a:t>
            </a:r>
            <a:r>
              <a:rPr lang="en-US" sz="2000" dirty="0" smtClean="0"/>
              <a:t>www.gly.uga.edu</a:t>
            </a:r>
          </a:p>
          <a:p>
            <a:pPr marL="0" lv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5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n-US" sz="2000" dirty="0" smtClean="0"/>
              <a:t>. </a:t>
            </a:r>
            <a:r>
              <a:rPr lang="el-GR" sz="2000" dirty="0" smtClean="0"/>
              <a:t>Πηγή: </a:t>
            </a:r>
            <a:r>
              <a:rPr lang="en-US" sz="2000" dirty="0" err="1" smtClean="0"/>
              <a:t>Robie</a:t>
            </a:r>
            <a:r>
              <a:rPr lang="en-US" sz="2000" dirty="0" smtClean="0"/>
              <a:t> and Hemmingway (1995).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55755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n-US" dirty="0" smtClean="0"/>
              <a:t>2/3)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6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l-GR" sz="2000" dirty="0"/>
              <a:t>Διάγραμμα </a:t>
            </a:r>
            <a:r>
              <a:rPr lang="en-US" sz="2000" dirty="0"/>
              <a:t>Eh- pH</a:t>
            </a:r>
            <a:r>
              <a:rPr lang="el-GR" sz="2000" dirty="0"/>
              <a:t> για τα είδη του </a:t>
            </a:r>
            <a:r>
              <a:rPr lang="en-US" sz="2000" dirty="0" smtClean="0"/>
              <a:t>Fe. </a:t>
            </a:r>
            <a:r>
              <a:rPr lang="en-US" sz="2000" dirty="0"/>
              <a:t>Copyright 2012 Kula C. </a:t>
            </a:r>
            <a:r>
              <a:rPr lang="en-US" sz="2000" dirty="0" err="1"/>
              <a:t>Misra</a:t>
            </a:r>
            <a:r>
              <a:rPr lang="en-US" sz="2000" dirty="0"/>
              <a:t>.</a:t>
            </a:r>
            <a:r>
              <a:rPr lang="el-GR" sz="2000" dirty="0"/>
              <a:t> Πηγή: </a:t>
            </a:r>
            <a:r>
              <a:rPr lang="en-US" sz="2000" dirty="0"/>
              <a:t>Introduction to Geochemistry: Principles and Applications, First Edition, Kula C. </a:t>
            </a:r>
            <a:r>
              <a:rPr lang="en-US" sz="2000" dirty="0" err="1"/>
              <a:t>Misra</a:t>
            </a:r>
            <a:r>
              <a:rPr lang="en-US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7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l-GR" sz="2000" dirty="0"/>
              <a:t>Διάγραμμα </a:t>
            </a:r>
            <a:r>
              <a:rPr lang="en-US" sz="2000" dirty="0"/>
              <a:t>Eh-pH</a:t>
            </a:r>
            <a:r>
              <a:rPr lang="el-GR" sz="2000" dirty="0"/>
              <a:t> – όρια σταθερότητας του 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O. </a:t>
            </a:r>
            <a:r>
              <a:rPr lang="en-US" sz="2000" dirty="0"/>
              <a:t>Copyright 2012 Kula C. </a:t>
            </a:r>
            <a:r>
              <a:rPr lang="en-US" sz="2000" dirty="0" err="1"/>
              <a:t>Misra</a:t>
            </a:r>
            <a:r>
              <a:rPr lang="en-US" sz="2000" dirty="0"/>
              <a:t>.</a:t>
            </a:r>
            <a:r>
              <a:rPr lang="el-GR" sz="2000" dirty="0"/>
              <a:t> Πηγή: </a:t>
            </a:r>
            <a:r>
              <a:rPr lang="en-US" sz="2000" dirty="0"/>
              <a:t>Introduction to Geochemistry: Principles and Applications, First Edition, Kula C. </a:t>
            </a:r>
            <a:r>
              <a:rPr lang="en-US" sz="2000" dirty="0" err="1"/>
              <a:t>Misra</a:t>
            </a:r>
            <a:r>
              <a:rPr lang="en-US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/>
              <a:t>8</a:t>
            </a:r>
            <a:r>
              <a:rPr lang="el-GR" sz="2000" dirty="0" smtClean="0"/>
              <a:t>: </a:t>
            </a:r>
            <a:r>
              <a:rPr lang="en-US" sz="2000" dirty="0"/>
              <a:t>Characterization </a:t>
            </a:r>
            <a:r>
              <a:rPr lang="en-US" sz="2000" dirty="0" smtClean="0"/>
              <a:t>of solutions by pH and Eh</a:t>
            </a:r>
            <a:r>
              <a:rPr lang="el-GR" sz="2000" dirty="0" smtClean="0"/>
              <a:t>. </a:t>
            </a:r>
            <a:r>
              <a:rPr lang="en-US" sz="2000" dirty="0"/>
              <a:t>Copyright L. Bruce </a:t>
            </a:r>
            <a:r>
              <a:rPr lang="en-US" sz="2000" dirty="0" err="1"/>
              <a:t>Railsback</a:t>
            </a:r>
            <a:r>
              <a:rPr lang="en-US" sz="2000" dirty="0"/>
              <a:t>, Department of Geology, University of Georgia, Athens, Georgia 30602-2501 U.S.A. </a:t>
            </a:r>
            <a:r>
              <a:rPr lang="el-GR" sz="2000" dirty="0"/>
              <a:t>Σύνδεσμος: </a:t>
            </a:r>
            <a:r>
              <a:rPr lang="en-US" sz="2000" dirty="0"/>
              <a:t>http://www.gly.uga.edu/railsback/Fundamentals/8150RedoxPlot07LS.jpg</a:t>
            </a:r>
            <a:r>
              <a:rPr lang="el-GR" sz="2000" dirty="0" smtClean="0"/>
              <a:t>. </a:t>
            </a:r>
            <a:r>
              <a:rPr lang="el-GR" sz="2000" dirty="0"/>
              <a:t>Πηγή: </a:t>
            </a:r>
            <a:r>
              <a:rPr lang="en-US" sz="2000" dirty="0" smtClean="0"/>
              <a:t>www.gly.uga.edu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9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l-GR" sz="2000" dirty="0"/>
              <a:t>Πεδία σταθερότητας </a:t>
            </a:r>
            <a:r>
              <a:rPr lang="en-US" sz="2000" dirty="0" err="1"/>
              <a:t>pe</a:t>
            </a:r>
            <a:r>
              <a:rPr lang="en-US" sz="2000" dirty="0"/>
              <a:t>-pH </a:t>
            </a:r>
            <a:r>
              <a:rPr lang="el-GR" sz="2000" dirty="0"/>
              <a:t>φυσικών </a:t>
            </a:r>
            <a:r>
              <a:rPr lang="el-GR" sz="2000" dirty="0" smtClean="0"/>
              <a:t>νερών</a:t>
            </a:r>
            <a:r>
              <a:rPr lang="en-US" sz="2000" dirty="0"/>
              <a:t>. Copyrighted.</a:t>
            </a:r>
            <a:r>
              <a:rPr lang="el-GR" sz="2000" dirty="0"/>
              <a:t> Πηγή: Πηγή</a:t>
            </a:r>
            <a:r>
              <a:rPr lang="en-GB" sz="2000" dirty="0"/>
              <a:t>: </a:t>
            </a:r>
            <a:r>
              <a:rPr lang="en-US" sz="2000" dirty="0"/>
              <a:t>DM Sherman, Uni. </a:t>
            </a:r>
            <a:r>
              <a:rPr lang="en-US" sz="2000" dirty="0"/>
              <a:t>of </a:t>
            </a:r>
            <a:r>
              <a:rPr lang="en-US" sz="2000" dirty="0" smtClean="0"/>
              <a:t>Bristol.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</a:t>
            </a:r>
            <a:r>
              <a:rPr lang="en-US" dirty="0" smtClean="0"/>
              <a:t>(3/3)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10</a:t>
            </a:r>
            <a:r>
              <a:rPr lang="el-GR" sz="2000" dirty="0"/>
              <a:t>:</a:t>
            </a:r>
            <a:r>
              <a:rPr lang="en-US" sz="2000" dirty="0"/>
              <a:t> Copyrighted.</a:t>
            </a:r>
            <a:endParaRPr lang="el-GR" sz="2000" dirty="0"/>
          </a:p>
          <a:p>
            <a:pPr marL="0" lv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11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n-US" sz="2000" dirty="0" smtClean="0"/>
              <a:t>. </a:t>
            </a:r>
            <a:r>
              <a:rPr lang="el-GR" sz="2000" dirty="0" smtClean="0"/>
              <a:t>Πηγή: </a:t>
            </a:r>
            <a:r>
              <a:rPr lang="en-US" sz="2000" dirty="0" smtClean="0"/>
              <a:t>LBR 8150 </a:t>
            </a:r>
            <a:r>
              <a:rPr lang="en-US" sz="2000" dirty="0" err="1" smtClean="0"/>
              <a:t>RedoxReview</a:t>
            </a:r>
            <a:r>
              <a:rPr lang="en-US" sz="2000" dirty="0" smtClean="0"/>
              <a:t> 06 rev 10/2006.</a:t>
            </a:r>
            <a:endParaRPr lang="el-GR" sz="2000" dirty="0"/>
          </a:p>
          <a:p>
            <a:pPr marL="0" lv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12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n-US" sz="2000" dirty="0" smtClean="0"/>
              <a:t>. </a:t>
            </a:r>
            <a:r>
              <a:rPr lang="el-GR" sz="2000" dirty="0"/>
              <a:t>Πηγή: </a:t>
            </a:r>
            <a:r>
              <a:rPr lang="en-US" sz="2000" dirty="0"/>
              <a:t>Elements</a:t>
            </a:r>
            <a:r>
              <a:rPr lang="en-US" sz="2000" dirty="0"/>
              <a:t>, April </a:t>
            </a:r>
            <a:r>
              <a:rPr lang="en-US" sz="2000" dirty="0" smtClean="0"/>
              <a:t>2014</a:t>
            </a:r>
          </a:p>
          <a:p>
            <a:pPr marL="0" lv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/>
              <a:t>13</a:t>
            </a:r>
            <a:r>
              <a:rPr lang="el-GR" sz="2000" dirty="0"/>
              <a:t>:</a:t>
            </a:r>
            <a:r>
              <a:rPr lang="en-US" sz="2000" dirty="0"/>
              <a:t> Copyrighted.</a:t>
            </a:r>
            <a:r>
              <a:rPr lang="el-GR" sz="2000" dirty="0"/>
              <a:t> Πηγή: </a:t>
            </a:r>
            <a:r>
              <a:rPr lang="en-US" sz="2000" dirty="0"/>
              <a:t>DM Sherman, Uni. Of Bristol.</a:t>
            </a:r>
            <a:endParaRPr lang="el-GR" sz="2000" dirty="0"/>
          </a:p>
          <a:p>
            <a:pPr marL="0" lv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14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Copyrighted.</a:t>
            </a:r>
            <a:r>
              <a:rPr lang="el-GR" sz="2000" dirty="0"/>
              <a:t> Πηγή: </a:t>
            </a:r>
            <a:r>
              <a:rPr lang="en-US" sz="2000" dirty="0"/>
              <a:t>DM Sherman, Uni. Of Bristol.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912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ΑΝΤΙΔΡΑΣΕΙΣ ΟΞΕΙΔΟΑΝΑΓΩΓΗΣ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200" dirty="0">
                <a:cs typeface="Arial" pitchFamily="34" charset="0"/>
              </a:rPr>
              <a:t>Μεταφορά ηλεκτρονίων μεταξύ χημικών ειδών με διαφορετικό σθένος (αριθμό οξείδωσης) π.χ. </a:t>
            </a:r>
            <a:r>
              <a:rPr lang="en-US" sz="2200" dirty="0">
                <a:cs typeface="Arial" pitchFamily="34" charset="0"/>
              </a:rPr>
              <a:t>Fe</a:t>
            </a:r>
            <a:r>
              <a:rPr lang="en-US" sz="2200" baseline="30000" dirty="0">
                <a:cs typeface="Arial" pitchFamily="34" charset="0"/>
              </a:rPr>
              <a:t>2+ </a:t>
            </a:r>
            <a:r>
              <a:rPr lang="en-US" sz="2200" dirty="0">
                <a:cs typeface="Arial" pitchFamily="34" charset="0"/>
              </a:rPr>
              <a:t>-&gt; Fe</a:t>
            </a:r>
            <a:r>
              <a:rPr lang="en-US" sz="2200" baseline="30000" dirty="0">
                <a:cs typeface="Arial" pitchFamily="34" charset="0"/>
              </a:rPr>
              <a:t>3</a:t>
            </a:r>
            <a:r>
              <a:rPr lang="en-US" sz="2200" baseline="30000" dirty="0" smtClean="0">
                <a:cs typeface="Arial" pitchFamily="34" charset="0"/>
              </a:rPr>
              <a:t>+</a:t>
            </a:r>
            <a:endParaRPr lang="en-US" sz="2200" dirty="0">
              <a:cs typeface="Arial" pitchFamily="34" charset="0"/>
            </a:endParaRPr>
          </a:p>
          <a:p>
            <a:pPr>
              <a:defRPr/>
            </a:pPr>
            <a:r>
              <a:rPr lang="el-GR" sz="2200" dirty="0">
                <a:cs typeface="Arial" pitchFamily="34" charset="0"/>
              </a:rPr>
              <a:t>Οξείδωση: Απώλεια ηλεκτρονίων</a:t>
            </a:r>
          </a:p>
          <a:p>
            <a:pPr>
              <a:defRPr/>
            </a:pPr>
            <a:r>
              <a:rPr lang="el-GR" sz="2200" dirty="0">
                <a:cs typeface="Arial" pitchFamily="34" charset="0"/>
              </a:rPr>
              <a:t>Αναγωγή: Πρόσληψη </a:t>
            </a:r>
            <a:r>
              <a:rPr lang="el-GR" sz="2200" dirty="0" smtClean="0">
                <a:cs typeface="Arial" pitchFamily="34" charset="0"/>
              </a:rPr>
              <a:t>ηλεκτρονίων</a:t>
            </a:r>
            <a:endParaRPr lang="el-GR" sz="2200" dirty="0">
              <a:cs typeface="Arial" pitchFamily="34" charset="0"/>
            </a:endParaRPr>
          </a:p>
          <a:p>
            <a:pPr>
              <a:defRPr/>
            </a:pPr>
            <a:r>
              <a:rPr lang="el-GR" sz="2200" dirty="0">
                <a:cs typeface="Arial" pitchFamily="34" charset="0"/>
              </a:rPr>
              <a:t>2</a:t>
            </a:r>
            <a:r>
              <a:rPr lang="en-US" sz="2200" dirty="0">
                <a:cs typeface="Arial" pitchFamily="34" charset="0"/>
              </a:rPr>
              <a:t>Fe</a:t>
            </a:r>
            <a:r>
              <a:rPr lang="en-US" sz="2200" baseline="30000" dirty="0">
                <a:cs typeface="Arial" pitchFamily="34" charset="0"/>
              </a:rPr>
              <a:t>2+</a:t>
            </a:r>
            <a:r>
              <a:rPr lang="en-US" sz="2200" dirty="0">
                <a:cs typeface="Arial" pitchFamily="34" charset="0"/>
              </a:rPr>
              <a:t> + 6H</a:t>
            </a:r>
            <a:r>
              <a:rPr lang="en-US" sz="2200" baseline="-25000" dirty="0">
                <a:cs typeface="Arial" pitchFamily="34" charset="0"/>
              </a:rPr>
              <a:t>2</a:t>
            </a:r>
            <a:r>
              <a:rPr lang="en-US" sz="2200" dirty="0">
                <a:cs typeface="Arial" pitchFamily="34" charset="0"/>
              </a:rPr>
              <a:t>O </a:t>
            </a:r>
            <a:r>
              <a:rPr lang="en-US" sz="2200" dirty="0">
                <a:cs typeface="Arial" pitchFamily="34" charset="0"/>
                <a:sym typeface="Wingdings" pitchFamily="2" charset="2"/>
              </a:rPr>
              <a:t> 2Fe(OH)</a:t>
            </a:r>
            <a:r>
              <a:rPr lang="en-US" sz="2200" baseline="-25000" dirty="0">
                <a:cs typeface="Arial" pitchFamily="34" charset="0"/>
                <a:sym typeface="Wingdings" pitchFamily="2" charset="2"/>
              </a:rPr>
              <a:t>3</a:t>
            </a:r>
            <a:r>
              <a:rPr lang="en-US" sz="2200" dirty="0">
                <a:cs typeface="Arial" pitchFamily="34" charset="0"/>
                <a:sym typeface="Wingdings" pitchFamily="2" charset="2"/>
              </a:rPr>
              <a:t> + 6H</a:t>
            </a:r>
            <a:r>
              <a:rPr lang="en-US" sz="2200" baseline="30000" dirty="0">
                <a:cs typeface="Arial" pitchFamily="34" charset="0"/>
                <a:sym typeface="Wingdings" pitchFamily="2" charset="2"/>
              </a:rPr>
              <a:t>+</a:t>
            </a:r>
            <a:r>
              <a:rPr lang="en-US" sz="2200" dirty="0">
                <a:cs typeface="Arial" pitchFamily="34" charset="0"/>
                <a:sym typeface="Wingdings" pitchFamily="2" charset="2"/>
              </a:rPr>
              <a:t> + 2e</a:t>
            </a:r>
            <a:r>
              <a:rPr lang="en-US" sz="2200" baseline="30000" dirty="0">
                <a:cs typeface="Arial" pitchFamily="34" charset="0"/>
                <a:sym typeface="Wingdings" pitchFamily="2" charset="2"/>
              </a:rPr>
              <a:t>-</a:t>
            </a:r>
            <a:r>
              <a:rPr lang="en-US" sz="2200" dirty="0">
                <a:cs typeface="Arial" pitchFamily="34" charset="0"/>
                <a:sym typeface="Wingdings" pitchFamily="2" charset="2"/>
              </a:rPr>
              <a:t> </a:t>
            </a:r>
            <a:endParaRPr lang="el-GR" sz="2200" dirty="0">
              <a:cs typeface="Arial" pitchFamily="34" charset="0"/>
              <a:sym typeface="Wingdings" pitchFamily="2" charset="2"/>
            </a:endParaRPr>
          </a:p>
          <a:p>
            <a:pPr marL="0" indent="0">
              <a:buNone/>
              <a:defRPr/>
            </a:pPr>
            <a:r>
              <a:rPr lang="en-US" sz="2200" dirty="0">
                <a:cs typeface="Arial" pitchFamily="34" charset="0"/>
                <a:sym typeface="Wingdings" pitchFamily="2" charset="2"/>
              </a:rPr>
              <a:t>	(</a:t>
            </a:r>
            <a:r>
              <a:rPr lang="el-GR" sz="2200" dirty="0">
                <a:cs typeface="Arial" pitchFamily="34" charset="0"/>
                <a:sym typeface="Wingdings" pitchFamily="2" charset="2"/>
              </a:rPr>
              <a:t>Ο σίδηρος οξειδώνεται</a:t>
            </a:r>
            <a:r>
              <a:rPr lang="en-US" sz="2200" dirty="0" smtClean="0">
                <a:cs typeface="Arial" pitchFamily="34" charset="0"/>
                <a:sym typeface="Wingdings" pitchFamily="2" charset="2"/>
              </a:rPr>
              <a:t>)</a:t>
            </a:r>
            <a:endParaRPr lang="el-GR" sz="2200" dirty="0">
              <a:cs typeface="Arial" pitchFamily="34" charset="0"/>
            </a:endParaRPr>
          </a:p>
          <a:p>
            <a:pPr>
              <a:defRPr/>
            </a:pPr>
            <a:r>
              <a:rPr lang="en-US" sz="2200" dirty="0">
                <a:cs typeface="Arial" pitchFamily="34" charset="0"/>
              </a:rPr>
              <a:t>MnO</a:t>
            </a:r>
            <a:r>
              <a:rPr lang="en-US" sz="2200" baseline="-25000" dirty="0">
                <a:cs typeface="Arial" pitchFamily="34" charset="0"/>
              </a:rPr>
              <a:t>2</a:t>
            </a:r>
            <a:r>
              <a:rPr lang="en-US" sz="2200" dirty="0">
                <a:cs typeface="Arial" pitchFamily="34" charset="0"/>
              </a:rPr>
              <a:t> + 4H</a:t>
            </a:r>
            <a:r>
              <a:rPr lang="en-US" sz="2200" baseline="30000" dirty="0">
                <a:cs typeface="Arial" pitchFamily="34" charset="0"/>
              </a:rPr>
              <a:t>+</a:t>
            </a:r>
            <a:r>
              <a:rPr lang="en-US" sz="2200" dirty="0">
                <a:cs typeface="Arial" pitchFamily="34" charset="0"/>
              </a:rPr>
              <a:t> + 2e</a:t>
            </a:r>
            <a:r>
              <a:rPr lang="en-US" sz="2200" baseline="30000" dirty="0">
                <a:cs typeface="Arial" pitchFamily="34" charset="0"/>
              </a:rPr>
              <a:t>-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>
                <a:cs typeface="Arial" pitchFamily="34" charset="0"/>
                <a:sym typeface="Wingdings" pitchFamily="2" charset="2"/>
              </a:rPr>
              <a:t> Mn</a:t>
            </a:r>
            <a:r>
              <a:rPr lang="en-US" sz="2200" baseline="30000" dirty="0">
                <a:cs typeface="Arial" pitchFamily="34" charset="0"/>
                <a:sym typeface="Wingdings" pitchFamily="2" charset="2"/>
              </a:rPr>
              <a:t>2+</a:t>
            </a:r>
            <a:r>
              <a:rPr lang="en-US" sz="2200" dirty="0">
                <a:cs typeface="Arial" pitchFamily="34" charset="0"/>
                <a:sym typeface="Wingdings" pitchFamily="2" charset="2"/>
              </a:rPr>
              <a:t> + 2H</a:t>
            </a:r>
            <a:r>
              <a:rPr lang="en-US" sz="2200" baseline="-25000" dirty="0">
                <a:cs typeface="Arial" pitchFamily="34" charset="0"/>
                <a:sym typeface="Wingdings" pitchFamily="2" charset="2"/>
              </a:rPr>
              <a:t>2</a:t>
            </a:r>
            <a:r>
              <a:rPr lang="en-US" sz="2200" dirty="0">
                <a:cs typeface="Arial" pitchFamily="34" charset="0"/>
                <a:sym typeface="Wingdings" pitchFamily="2" charset="2"/>
              </a:rPr>
              <a:t>O</a:t>
            </a:r>
          </a:p>
          <a:p>
            <a:pPr marL="0" indent="0">
              <a:buNone/>
              <a:defRPr/>
            </a:pPr>
            <a:r>
              <a:rPr lang="en-US" sz="2200" dirty="0">
                <a:cs typeface="Arial" pitchFamily="34" charset="0"/>
              </a:rPr>
              <a:t>	(To </a:t>
            </a:r>
            <a:r>
              <a:rPr lang="en-US" sz="2200" dirty="0" err="1">
                <a:cs typeface="Arial" pitchFamily="34" charset="0"/>
              </a:rPr>
              <a:t>Mn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l-GR" sz="2200" dirty="0">
                <a:cs typeface="Arial" pitchFamily="34" charset="0"/>
              </a:rPr>
              <a:t>ανάγεται</a:t>
            </a:r>
            <a:r>
              <a:rPr lang="el-GR" sz="2200" dirty="0" smtClean="0">
                <a:cs typeface="Arial" pitchFamily="34" charset="0"/>
              </a:rPr>
              <a:t>)</a:t>
            </a:r>
            <a:endParaRPr lang="el-GR" sz="2200" dirty="0">
              <a:cs typeface="Arial" pitchFamily="34" charset="0"/>
            </a:endParaRPr>
          </a:p>
          <a:p>
            <a:pPr>
              <a:defRPr/>
            </a:pPr>
            <a:r>
              <a:rPr lang="el-GR" sz="2200" dirty="0">
                <a:cs typeface="Arial" pitchFamily="34" charset="0"/>
              </a:rPr>
              <a:t>2</a:t>
            </a:r>
            <a:r>
              <a:rPr lang="en-US" sz="2200" dirty="0">
                <a:cs typeface="Arial" pitchFamily="34" charset="0"/>
              </a:rPr>
              <a:t>Fe</a:t>
            </a:r>
            <a:r>
              <a:rPr lang="en-US" sz="2200" baseline="30000" dirty="0">
                <a:cs typeface="Arial" pitchFamily="34" charset="0"/>
              </a:rPr>
              <a:t>2+</a:t>
            </a:r>
            <a:r>
              <a:rPr lang="en-US" sz="2200" dirty="0">
                <a:cs typeface="Arial" pitchFamily="34" charset="0"/>
              </a:rPr>
              <a:t> + MnO</a:t>
            </a:r>
            <a:r>
              <a:rPr lang="en-US" sz="2200" baseline="-25000" dirty="0">
                <a:cs typeface="Arial" pitchFamily="34" charset="0"/>
              </a:rPr>
              <a:t>2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l-GR" sz="2200" dirty="0">
                <a:cs typeface="Arial" pitchFamily="34" charset="0"/>
              </a:rPr>
              <a:t>+ 4</a:t>
            </a:r>
            <a:r>
              <a:rPr lang="en-US" sz="2200" dirty="0">
                <a:cs typeface="Arial" pitchFamily="34" charset="0"/>
              </a:rPr>
              <a:t>H</a:t>
            </a:r>
            <a:r>
              <a:rPr lang="en-US" sz="2200" baseline="-25000" dirty="0">
                <a:cs typeface="Arial" pitchFamily="34" charset="0"/>
              </a:rPr>
              <a:t>2</a:t>
            </a:r>
            <a:r>
              <a:rPr lang="en-US" sz="2200" dirty="0">
                <a:cs typeface="Arial" pitchFamily="34" charset="0"/>
              </a:rPr>
              <a:t>O </a:t>
            </a:r>
            <a:r>
              <a:rPr lang="en-US" sz="2200" dirty="0">
                <a:cs typeface="Arial" pitchFamily="34" charset="0"/>
                <a:sym typeface="Wingdings" pitchFamily="2" charset="2"/>
              </a:rPr>
              <a:t></a:t>
            </a:r>
            <a:r>
              <a:rPr lang="el-GR" sz="2200" dirty="0">
                <a:cs typeface="Arial" pitchFamily="34" charset="0"/>
                <a:sym typeface="Wingdings" pitchFamily="2" charset="2"/>
              </a:rPr>
              <a:t> </a:t>
            </a:r>
            <a:r>
              <a:rPr lang="en-US" sz="2200" dirty="0">
                <a:cs typeface="Arial" pitchFamily="34" charset="0"/>
                <a:sym typeface="Wingdings" pitchFamily="2" charset="2"/>
              </a:rPr>
              <a:t>2Fe(OH)</a:t>
            </a:r>
            <a:r>
              <a:rPr lang="en-US" sz="2200" baseline="-25000" dirty="0">
                <a:cs typeface="Arial" pitchFamily="34" charset="0"/>
                <a:sym typeface="Wingdings" pitchFamily="2" charset="2"/>
              </a:rPr>
              <a:t>3</a:t>
            </a:r>
            <a:r>
              <a:rPr lang="en-US" sz="2200" dirty="0">
                <a:cs typeface="Arial" pitchFamily="34" charset="0"/>
                <a:sym typeface="Wingdings" pitchFamily="2" charset="2"/>
              </a:rPr>
              <a:t> + </a:t>
            </a:r>
            <a:r>
              <a:rPr lang="el-GR" sz="2200" dirty="0">
                <a:cs typeface="Arial" pitchFamily="34" charset="0"/>
                <a:sym typeface="Wingdings" pitchFamily="2" charset="2"/>
              </a:rPr>
              <a:t>2</a:t>
            </a:r>
            <a:r>
              <a:rPr lang="en-US" sz="2200" dirty="0">
                <a:cs typeface="Arial" pitchFamily="34" charset="0"/>
                <a:sym typeface="Wingdings" pitchFamily="2" charset="2"/>
              </a:rPr>
              <a:t>H</a:t>
            </a:r>
            <a:r>
              <a:rPr lang="en-US" sz="2200" baseline="30000" dirty="0">
                <a:cs typeface="Arial" pitchFamily="34" charset="0"/>
                <a:sym typeface="Wingdings" pitchFamily="2" charset="2"/>
              </a:rPr>
              <a:t>+</a:t>
            </a:r>
            <a:r>
              <a:rPr lang="en-US" sz="2200" dirty="0">
                <a:cs typeface="Arial" pitchFamily="34" charset="0"/>
                <a:sym typeface="Wingdings" pitchFamily="2" charset="2"/>
              </a:rPr>
              <a:t> </a:t>
            </a:r>
            <a:r>
              <a:rPr lang="el-GR" sz="2200" dirty="0">
                <a:cs typeface="Arial" pitchFamily="34" charset="0"/>
                <a:sym typeface="Wingdings" pitchFamily="2" charset="2"/>
              </a:rPr>
              <a:t>+ </a:t>
            </a:r>
            <a:r>
              <a:rPr lang="en-US" sz="2200" dirty="0">
                <a:cs typeface="Arial" pitchFamily="34" charset="0"/>
                <a:sym typeface="Wingdings" pitchFamily="2" charset="2"/>
              </a:rPr>
              <a:t>Mn</a:t>
            </a:r>
            <a:r>
              <a:rPr lang="en-US" sz="2200" baseline="30000" dirty="0">
                <a:cs typeface="Arial" pitchFamily="34" charset="0"/>
                <a:sym typeface="Wingdings" pitchFamily="2" charset="2"/>
              </a:rPr>
              <a:t>2+</a:t>
            </a:r>
            <a:r>
              <a:rPr lang="en-US" sz="2200" dirty="0">
                <a:cs typeface="Arial" pitchFamily="34" charset="0"/>
                <a:sym typeface="Wingdings" pitchFamily="2" charset="2"/>
              </a:rPr>
              <a:t> </a:t>
            </a:r>
            <a:endParaRPr lang="el-GR" sz="2200" dirty="0">
              <a:cs typeface="Arial" pitchFamily="34" charset="0"/>
              <a:sym typeface="Wingdings" pitchFamily="2" charset="2"/>
            </a:endParaRPr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5364088" y="3429000"/>
            <a:ext cx="288032" cy="1584176"/>
          </a:xfrm>
          <a:prstGeom prst="rightBrace">
            <a:avLst>
              <a:gd name="adj1" fmla="val 4175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Tw Cen MT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96136" y="4005064"/>
            <a:ext cx="165618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οξειδοαναγωγή</a:t>
            </a:r>
          </a:p>
        </p:txBody>
      </p:sp>
    </p:spTree>
    <p:extLst>
      <p:ext uri="{BB962C8B-B14F-4D97-AF65-F5344CB8AC3E}">
        <p14:creationId xmlns:p14="http://schemas.microsoft.com/office/powerpoint/2010/main" val="23022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Σημασία οξειδοαναγωγικών αντιδράσεων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Σχέση σθένους στοιχείων και γεωχημικής συμπεριφοράς στα γήινα διαλύματα (γλυκό ή θαλασσινό νερό, υδροθερμικά διαλύματα)- π.χ. ο </a:t>
            </a:r>
            <a:r>
              <a:rPr lang="en-US" sz="2400" dirty="0"/>
              <a:t>Fe</a:t>
            </a:r>
            <a:r>
              <a:rPr lang="en-US" sz="2400" baseline="30000" dirty="0"/>
              <a:t>2+</a:t>
            </a:r>
            <a:r>
              <a:rPr lang="en-US" sz="2400" dirty="0"/>
              <a:t> </a:t>
            </a:r>
            <a:r>
              <a:rPr lang="el-GR" sz="2400" dirty="0"/>
              <a:t>είναι διαλυτός ενώ ο </a:t>
            </a:r>
            <a:r>
              <a:rPr lang="en-US" sz="2400" dirty="0"/>
              <a:t>Fe</a:t>
            </a:r>
            <a:r>
              <a:rPr lang="en-US" sz="2400" baseline="30000" dirty="0"/>
              <a:t>3+</a:t>
            </a:r>
            <a:r>
              <a:rPr lang="el-GR" sz="2400" dirty="0"/>
              <a:t> όχι. Το </a:t>
            </a:r>
            <a:r>
              <a:rPr lang="en-US" sz="2400" dirty="0"/>
              <a:t>U</a:t>
            </a:r>
            <a:r>
              <a:rPr lang="en-US" sz="2400" baseline="30000" dirty="0"/>
              <a:t>6+</a:t>
            </a:r>
            <a:r>
              <a:rPr lang="en-US" sz="2400" dirty="0"/>
              <a:t> </a:t>
            </a:r>
            <a:r>
              <a:rPr lang="el-GR" sz="2400" dirty="0"/>
              <a:t>είναι διαλυτό , ενώ το </a:t>
            </a:r>
            <a:r>
              <a:rPr lang="en-US" sz="2400" dirty="0"/>
              <a:t>U</a:t>
            </a:r>
            <a:r>
              <a:rPr lang="en-US" sz="2400" baseline="30000" dirty="0"/>
              <a:t>4+</a:t>
            </a:r>
            <a:r>
              <a:rPr lang="en-US" sz="2400" dirty="0"/>
              <a:t> </a:t>
            </a:r>
            <a:r>
              <a:rPr lang="el-GR" sz="2400" dirty="0"/>
              <a:t>όχι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Οξειδοαναγωγικές αντιδράσεις λαμβάνουν χώρα κατά τις μαγματικές, διαγενετικές, μεταμορφικές διεργασίες καθώς και κατά τη χημική αποσάθρωση και  τη γένεση κοιτασμάτων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Βάση της ηλεκτροχημείας, μεταλλουργίας και επεξεργασίας υγρών </a:t>
            </a:r>
            <a:r>
              <a:rPr lang="el-GR" sz="2400" dirty="0" smtClean="0"/>
              <a:t>αποβλήτων.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751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Μεταβολή διαλυτότητας ανάλογα με το οξειδωτικό σθένος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5003800" y="2560904"/>
            <a:ext cx="3384624" cy="2692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Οι οξειδοαναγωγικές συνθήκες καθορίζουν την κινητικότητα πολλών στοιχείων στο επιφανειακό περιβάλλον καθώς μεταβάλουν το ιοντικό δυναμικό τους</a:t>
            </a:r>
            <a:endParaRPr lang="en-GB" sz="2400" dirty="0" smtClean="0"/>
          </a:p>
        </p:txBody>
      </p:sp>
      <p:pic>
        <p:nvPicPr>
          <p:cNvPr id="4" name="Picture 2" descr="http://www.gly.uga.edu/railsback/Fundamentals/Redox&amp;IonicPotential04LS.jpg"/>
          <p:cNvPicPr>
            <a:picLocks noChangeAspect="1" noChangeArrowheads="1"/>
          </p:cNvPicPr>
          <p:nvPr/>
        </p:nvPicPr>
        <p:blipFill>
          <a:blip r:embed="rId3" cstate="print"/>
          <a:srcRect l="4504" t="23407" r="34940" b="2005"/>
          <a:stretch>
            <a:fillRect/>
          </a:stretch>
        </p:blipFill>
        <p:spPr bwMode="auto">
          <a:xfrm>
            <a:off x="250825" y="1782764"/>
            <a:ext cx="4465191" cy="42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283075" y="1767217"/>
            <a:ext cx="720725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644008" y="5445224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355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Οξειδοαναγωγή και περιοδικός πίνακας</a:t>
            </a:r>
          </a:p>
        </p:txBody>
      </p:sp>
      <p:pic>
        <p:nvPicPr>
          <p:cNvPr id="3" name="Picture 2" descr="http://www.gly.uga.edu/railsback/Fundamentals/PeriodicTableofRedoxPoss02.jpg"/>
          <p:cNvPicPr>
            <a:picLocks noChangeAspect="1" noChangeArrowheads="1"/>
          </p:cNvPicPr>
          <p:nvPr/>
        </p:nvPicPr>
        <p:blipFill>
          <a:blip r:embed="rId3" cstate="print"/>
          <a:srcRect b="46904"/>
          <a:stretch>
            <a:fillRect/>
          </a:stretch>
        </p:blipFill>
        <p:spPr bwMode="auto">
          <a:xfrm>
            <a:off x="611560" y="1268760"/>
            <a:ext cx="76962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56816" y="5021610"/>
            <a:ext cx="14398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dirty="0"/>
              <a:t>Δεν συμμετέχουν σε οξ/κές αντιδράσεις στη φύση</a:t>
            </a:r>
            <a:endParaRPr lang="en-GB" sz="1600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803206" y="5048920"/>
            <a:ext cx="14414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dirty="0"/>
              <a:t>Δεν συμμετέχουν σε οξ/κές αντιδράσεις στη φύση</a:t>
            </a:r>
            <a:endParaRPr lang="en-GB" sz="1600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340347" y="5507385"/>
            <a:ext cx="4103688" cy="5857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dirty="0"/>
              <a:t>Συμμετέχουν σε οξ/κές αντιδράσεις στη φύση</a:t>
            </a:r>
            <a:endParaRPr lang="en-GB" sz="1600" dirty="0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500935" y="4292947"/>
            <a:ext cx="7921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>
                <a:latin typeface="Calibri" pitchFamily="34" charset="0"/>
              </a:rPr>
              <a:t>Σθένη</a:t>
            </a:r>
          </a:p>
          <a:p>
            <a:r>
              <a:rPr lang="el-GR" sz="1600">
                <a:latin typeface="Calibri" pitchFamily="34" charset="0"/>
              </a:rPr>
              <a:t>&gt;0 </a:t>
            </a:r>
          </a:p>
          <a:p>
            <a:r>
              <a:rPr lang="el-GR" sz="1600">
                <a:latin typeface="Calibri" pitchFamily="34" charset="0"/>
              </a:rPr>
              <a:t>&lt; 0</a:t>
            </a:r>
          </a:p>
          <a:p>
            <a:r>
              <a:rPr lang="el-GR" sz="1600">
                <a:latin typeface="Calibri" pitchFamily="34" charset="0"/>
              </a:rPr>
              <a:t>= 0</a:t>
            </a:r>
            <a:endParaRPr lang="en-GB" sz="1600">
              <a:latin typeface="Tw Cen MT" pitchFamily="34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564310" y="4292947"/>
            <a:ext cx="7921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>
                <a:latin typeface="Calibri" pitchFamily="34" charset="0"/>
              </a:rPr>
              <a:t>Σθένη</a:t>
            </a:r>
          </a:p>
          <a:p>
            <a:r>
              <a:rPr lang="el-GR" sz="1600">
                <a:latin typeface="Calibri" pitchFamily="34" charset="0"/>
              </a:rPr>
              <a:t>&gt;0</a:t>
            </a:r>
          </a:p>
          <a:p>
            <a:r>
              <a:rPr lang="el-GR" sz="1600">
                <a:latin typeface="Calibri" pitchFamily="34" charset="0"/>
              </a:rPr>
              <a:t>=0</a:t>
            </a:r>
            <a:endParaRPr lang="en-GB" sz="1600">
              <a:latin typeface="Tw Cen MT" pitchFamily="34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651872" y="4364385"/>
            <a:ext cx="7921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>
                <a:latin typeface="Calibri" pitchFamily="34" charset="0"/>
              </a:rPr>
              <a:t>Σθένη &lt; 0</a:t>
            </a:r>
          </a:p>
          <a:p>
            <a:r>
              <a:rPr lang="el-GR" sz="1600">
                <a:latin typeface="Calibri" pitchFamily="34" charset="0"/>
              </a:rPr>
              <a:t>=0</a:t>
            </a:r>
            <a:endParaRPr lang="en-GB" sz="1600">
              <a:latin typeface="Tw Cen MT" pitchFamily="34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548185" y="4435822"/>
            <a:ext cx="7921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>
                <a:latin typeface="Calibri" pitchFamily="34" charset="0"/>
              </a:rPr>
              <a:t>(+) σθένος</a:t>
            </a:r>
            <a:endParaRPr lang="en-GB" sz="1600">
              <a:latin typeface="Tw Cen MT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6875835" y="4364385"/>
            <a:ext cx="792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>
                <a:latin typeface="Calibri" pitchFamily="34" charset="0"/>
              </a:rPr>
              <a:t>(-) σθένος</a:t>
            </a:r>
            <a:endParaRPr lang="en-GB" sz="1600">
              <a:latin typeface="Tw Cen MT" pitchFamily="34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2411785" y="4292947"/>
            <a:ext cx="792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>
                <a:latin typeface="Calibri" pitchFamily="34" charset="0"/>
              </a:rPr>
              <a:t>Σθένη</a:t>
            </a:r>
          </a:p>
          <a:p>
            <a:r>
              <a:rPr lang="el-GR" sz="1600">
                <a:latin typeface="Calibri" pitchFamily="34" charset="0"/>
              </a:rPr>
              <a:t>&gt; 0</a:t>
            </a:r>
            <a:endParaRPr lang="en-GB" sz="1600">
              <a:latin typeface="Tw Cen MT" pitchFamily="34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827832" y="2060302"/>
            <a:ext cx="93610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5 - Ορθογώνιο"/>
          <p:cNvSpPr/>
          <p:nvPr/>
        </p:nvSpPr>
        <p:spPr>
          <a:xfrm>
            <a:off x="7308552" y="2132310"/>
            <a:ext cx="93610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7344556" y="3104133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2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5474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ΚΑΤΑΣΤΑΣΗ ΟΞΕΙΔΩΣΗΣ ΑΤΟΜΩΝ- ΙΟΝΤΩΝ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Η κατάσταση οξείδωσης ατόμου σε </a:t>
            </a:r>
            <a:r>
              <a:rPr lang="el-GR" sz="2400" i="1" dirty="0"/>
              <a:t>στοιχειακή μορφή</a:t>
            </a:r>
            <a:r>
              <a:rPr lang="el-GR" sz="2400" dirty="0"/>
              <a:t> είναι ίση με 0. π.χ. στο Ο</a:t>
            </a:r>
            <a:r>
              <a:rPr lang="el-GR" sz="2400" baseline="-25000" dirty="0"/>
              <a:t>2</a:t>
            </a:r>
            <a:r>
              <a:rPr lang="el-GR" sz="2400" dirty="0"/>
              <a:t> το Ο έχει οξειδωτικό σθένος 0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Στις χημικές ενώσεις του, το Ο έχει οξειδωτικό σθένος -2 και το Η +1 (εκτός από ενώσεις υπεροξειδίων). π.χ. στην ανθρακική ρίζα (</a:t>
            </a:r>
            <a:r>
              <a:rPr lang="en-US" sz="2400" dirty="0"/>
              <a:t>CO</a:t>
            </a:r>
            <a:r>
              <a:rPr lang="en-US" sz="2400" baseline="-25000" dirty="0"/>
              <a:t>3</a:t>
            </a:r>
            <a:r>
              <a:rPr lang="en-US" sz="2400" baseline="30000" dirty="0"/>
              <a:t>2-</a:t>
            </a:r>
            <a:r>
              <a:rPr lang="en-US" sz="2400" dirty="0"/>
              <a:t>) </a:t>
            </a:r>
            <a:r>
              <a:rPr lang="el-GR" sz="2400" dirty="0"/>
              <a:t>το Ο έχει σθένος -2 και ο</a:t>
            </a:r>
            <a:r>
              <a:rPr lang="en-US" sz="2400" dirty="0"/>
              <a:t> C</a:t>
            </a:r>
            <a:r>
              <a:rPr lang="el-GR" sz="2400" dirty="0"/>
              <a:t> +4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Η κατάσταση οξείδωσης μονατομικών ιόντων ισούται με το σθένος του ιόντος. Π.χ. στο ιόν </a:t>
            </a:r>
            <a:r>
              <a:rPr lang="en-US" sz="2400" dirty="0"/>
              <a:t>Fe</a:t>
            </a:r>
            <a:r>
              <a:rPr lang="en-US" sz="2400" baseline="30000" dirty="0"/>
              <a:t>2+</a:t>
            </a:r>
            <a:r>
              <a:rPr lang="en-US" sz="2400" dirty="0"/>
              <a:t> </a:t>
            </a:r>
            <a:r>
              <a:rPr lang="el-GR" sz="2400" dirty="0"/>
              <a:t>ο </a:t>
            </a:r>
            <a:r>
              <a:rPr lang="en-US" sz="2400" dirty="0"/>
              <a:t>Fe</a:t>
            </a:r>
            <a:r>
              <a:rPr lang="el-GR" sz="2400" dirty="0"/>
              <a:t> βρίσκεται στην κατάσταση οξείδωσης +2.</a:t>
            </a:r>
          </a:p>
        </p:txBody>
      </p:sp>
    </p:spTree>
    <p:extLst>
      <p:ext uri="{BB962C8B-B14F-4D97-AF65-F5344CB8AC3E}">
        <p14:creationId xmlns:p14="http://schemas.microsoft.com/office/powerpoint/2010/main" val="1112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ΕΞΙΣΟΡΡΟΠΗΣΗ ΑΝΤΙΔΡΑΣΕΩΝ ΟΞΕΙΔΟΑΝΑΓΩΓΗΣ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33400" indent="-533400">
              <a:buFontTx/>
              <a:buAutoNum type="arabicPeriod"/>
            </a:pPr>
            <a:r>
              <a:rPr lang="el-GR" sz="2400" dirty="0"/>
              <a:t>Προσδιορισμός σθένους όλων των στοιχείων που λαμβάνουν μέρος στην αντίδραση</a:t>
            </a:r>
            <a:r>
              <a:rPr lang="el-GR" sz="2400" dirty="0" smtClean="0"/>
              <a:t>.</a:t>
            </a:r>
            <a:endParaRPr lang="el-GR" sz="2400" dirty="0"/>
          </a:p>
          <a:p>
            <a:pPr marL="533400" indent="-533400">
              <a:buFontTx/>
              <a:buAutoNum type="arabicPeriod"/>
            </a:pPr>
            <a:r>
              <a:rPr lang="el-GR" sz="2400" dirty="0"/>
              <a:t>Προσδιορισμός αριθμού ηλεκτρονίων που μετακινούνται κατά την αντίδραση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l-GR" sz="2400" dirty="0">
                <a:sym typeface="Wingdings" pitchFamily="2" charset="2"/>
              </a:rPr>
              <a:t> εξισορρόπηση φορτίου</a:t>
            </a:r>
            <a:r>
              <a:rPr lang="el-GR" sz="2400" dirty="0" smtClean="0">
                <a:sym typeface="Wingdings" pitchFamily="2" charset="2"/>
              </a:rPr>
              <a:t>.</a:t>
            </a:r>
            <a:endParaRPr lang="el-GR" sz="2400" dirty="0">
              <a:sym typeface="Wingdings" pitchFamily="2" charset="2"/>
            </a:endParaRPr>
          </a:p>
          <a:p>
            <a:pPr marL="533400" indent="-533400">
              <a:buFontTx/>
              <a:buAutoNum type="arabicPeriod"/>
            </a:pPr>
            <a:r>
              <a:rPr lang="el-GR" sz="2400" dirty="0">
                <a:sym typeface="Wingdings" pitchFamily="2" charset="2"/>
              </a:rPr>
              <a:t>Εξισορρόπηση στοιχειομετρικών συντελεστών για κάθε στοιχείο εκτός Ο και Η στα αντιδρώντα και τα προϊόντα</a:t>
            </a:r>
            <a:r>
              <a:rPr lang="el-GR" sz="2400" dirty="0" smtClean="0">
                <a:sym typeface="Wingdings" pitchFamily="2" charset="2"/>
              </a:rPr>
              <a:t>.</a:t>
            </a:r>
            <a:endParaRPr lang="el-GR" sz="2400" dirty="0">
              <a:sym typeface="Wingdings" pitchFamily="2" charset="2"/>
            </a:endParaRPr>
          </a:p>
          <a:p>
            <a:pPr marL="533400" indent="-533400">
              <a:buFontTx/>
              <a:buAutoNum type="arabicPeriod"/>
            </a:pPr>
            <a:r>
              <a:rPr lang="el-GR" sz="2400" dirty="0">
                <a:sym typeface="Wingdings" pitchFamily="2" charset="2"/>
              </a:rPr>
              <a:t>Εξισορρόπηση Ο με προσθήκη Η</a:t>
            </a:r>
            <a:r>
              <a:rPr lang="el-GR" sz="2400" baseline="-25000" dirty="0">
                <a:sym typeface="Wingdings" pitchFamily="2" charset="2"/>
              </a:rPr>
              <a:t>2</a:t>
            </a:r>
            <a:r>
              <a:rPr lang="el-GR" sz="2400" dirty="0">
                <a:sym typeface="Wingdings" pitchFamily="2" charset="2"/>
              </a:rPr>
              <a:t>Ο</a:t>
            </a:r>
            <a:r>
              <a:rPr lang="el-GR" sz="2400" dirty="0" smtClean="0">
                <a:sym typeface="Wingdings" pitchFamily="2" charset="2"/>
              </a:rPr>
              <a:t>.</a:t>
            </a:r>
            <a:endParaRPr lang="el-GR" sz="2400" dirty="0">
              <a:sym typeface="Wingdings" pitchFamily="2" charset="2"/>
            </a:endParaRPr>
          </a:p>
          <a:p>
            <a:pPr marL="533400" indent="-533400">
              <a:buFontTx/>
              <a:buAutoNum type="arabicPeriod"/>
            </a:pPr>
            <a:r>
              <a:rPr lang="el-GR" sz="2400" dirty="0">
                <a:sym typeface="Wingdings" pitchFamily="2" charset="2"/>
              </a:rPr>
              <a:t>Εξισορρόπηση Η με προσθήκη Η</a:t>
            </a:r>
            <a:r>
              <a:rPr lang="el-GR" sz="2400" baseline="30000" dirty="0" smtClean="0">
                <a:sym typeface="Wingdings" pitchFamily="2" charset="2"/>
              </a:rPr>
              <a:t>+</a:t>
            </a:r>
            <a:r>
              <a:rPr lang="el-GR" sz="2400" dirty="0" smtClean="0">
                <a:sym typeface="Wingdings" pitchFamily="2" charset="2"/>
              </a:rPr>
              <a:t>.</a:t>
            </a:r>
            <a:endParaRPr lang="el-GR" sz="24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814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1407</Words>
  <Application>Microsoft Office PowerPoint</Application>
  <PresentationFormat>On-screen Show (4:3)</PresentationFormat>
  <Paragraphs>251</Paragraphs>
  <Slides>34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Tw Cen MT</vt:lpstr>
      <vt:lpstr>Wingdings</vt:lpstr>
      <vt:lpstr>Θέμα του Office</vt:lpstr>
      <vt:lpstr>Denklem</vt:lpstr>
      <vt:lpstr>Εξίσωση</vt:lpstr>
      <vt:lpstr>Γεωχημεία</vt:lpstr>
      <vt:lpstr>Γεωχημικές διεργασίες στην επιφάνεια της γης</vt:lpstr>
      <vt:lpstr>Περιεχόμενα</vt:lpstr>
      <vt:lpstr>ΑΝΤΙΔΡΑΣΕΙΣ ΟΞΕΙΔΟΑΝΑΓΩΓΗΣ</vt:lpstr>
      <vt:lpstr>Σημασία οξειδοαναγωγικών αντιδράσεων</vt:lpstr>
      <vt:lpstr>Μεταβολή διαλυτότητας ανάλογα με το οξειδωτικό σθένος</vt:lpstr>
      <vt:lpstr>Οξειδοαναγωγή και περιοδικός πίνακας</vt:lpstr>
      <vt:lpstr>ΚΑΤΑΣΤΑΣΗ ΟΞΕΙΔΩΣΗΣ ΑΤΟΜΩΝ- ΙΟΝΤΩΝ</vt:lpstr>
      <vt:lpstr>ΕΞΙΣΟΡΡΟΠΗΣΗ ΑΝΤΙΔΡΑΣΕΩΝ ΟΞΕΙΔΟΑΝΑΓΩΓΗΣ</vt:lpstr>
      <vt:lpstr>Οξειδωτικοί-αναγωγικοί παράγοντες</vt:lpstr>
      <vt:lpstr>Ηλεκτρεγερτική δύναμη-Κανονικό δυναμικό ημιαντίδρασης (Ε0)</vt:lpstr>
      <vt:lpstr>ΗΛΕΚΤΡΕΓΕΡΤΙΚΗ ΣΕΙΡΑ ΗΜΙΑΝΤΙΔΡΑΣΕΩΝ (Misra 2012)</vt:lpstr>
      <vt:lpstr>ΕΞΙΣΩΣΗ NERST</vt:lpstr>
      <vt:lpstr>ΣΧΕΣΗ Eh-Kc – pH-διαγράμματα pH Eh</vt:lpstr>
      <vt:lpstr>Διάγραμμα Eh- pH για τα είδη του Fe</vt:lpstr>
      <vt:lpstr>Διάγραμμα Eh-pH – όρια σταθερότητας του H2O</vt:lpstr>
      <vt:lpstr>PowerPoint Presentation</vt:lpstr>
      <vt:lpstr>Πεδία σταθερότητας pe-pH φυσικών νερών</vt:lpstr>
      <vt:lpstr>Γιατί η οξείδωση οδηγεί σε ελάττωση του pH;</vt:lpstr>
      <vt:lpstr>Σημαντικές βιο-γεωχημικές οξειδοαναγωγικές αντιδράσεις</vt:lpstr>
      <vt:lpstr>Σταδιακή οξείδωση σιδηροπυρίτη σε περιβάλλον όξινης απορροής</vt:lpstr>
      <vt:lpstr>Οξείδωση οργανικής ύλης – αεροβικός/αναερόβιος μεταβολισμός</vt:lpstr>
      <vt:lpstr>Εξέλιξη αντιδράσεων σε περιβάλλοντα πλούσια σε οργανικό υλικό και φτωχά σε οξυγόνο</vt:lpstr>
      <vt:lpstr>ΣΧΗΜΑΤΙΣΜΟΣ ΣΤΡΩΜΑΤΩΝ ΣΙΔΗΡΟΠΥΡΙΤΗ ΜΕ ΔΙΑΧΥΣΗ ΚΑΤΑ ΤΗ ΔΙΑΓΕΝΕΣΗ ΠΑΡΑΚΤΙΩΝ ΙΖΗΜΑΤΩΝ</vt:lpstr>
      <vt:lpstr>Υπεργενετικός εμπλουτισμός Cu με δράση όξινων διαλυμάτων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(1/3)</vt:lpstr>
      <vt:lpstr>Σημείωμα Χρήσης Έργων Τρίτων (2/3)</vt:lpstr>
      <vt:lpstr>Σημείωμα Χρήσης Έργων Τρίτων (3/3)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215</cp:revision>
  <dcterms:created xsi:type="dcterms:W3CDTF">2012-09-06T09:03:05Z</dcterms:created>
  <dcterms:modified xsi:type="dcterms:W3CDTF">2015-05-17T14:44:52Z</dcterms:modified>
</cp:coreProperties>
</file>