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66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9" r:id="rId12"/>
    <p:sldId id="308" r:id="rId13"/>
    <p:sldId id="310" r:id="rId14"/>
    <p:sldId id="311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290" r:id="rId29"/>
    <p:sldId id="295" r:id="rId30"/>
    <p:sldId id="299" r:id="rId31"/>
    <p:sldId id="292" r:id="rId32"/>
    <p:sldId id="291" r:id="rId33"/>
    <p:sldId id="294" r:id="rId34"/>
    <p:sldId id="293" r:id="rId35"/>
    <p:sldId id="326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6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  <p14:sldId id="308"/>
            <p14:sldId id="310"/>
            <p14:sldId id="311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427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834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754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127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8614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01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327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7022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743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82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274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46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032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8148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680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0703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563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29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10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41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54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786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17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325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08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frm=1&amp;source=images&amp;cd=&amp;cad=rja&amp;docid=7c3P_Iv1f1bXkM&amp;tbnid=Hbpg5GR5aZJxtM:&amp;ved=0CAUQjRw&amp;url=http://www.sciencegeek.net/Chemistry/taters/solubility.htm&amp;ei=TIJgUafiLIzCswbSrIH4Aw&amp;bvm=bv.44770516,d.Yms&amp;psig=AFQjCNEVvq2UlYH09a_Ex-vgWa7X60LLrA&amp;ust=136536569820571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ly.uga.edu/railsback/FundamentalsIndex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στην επιφάνεια της 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/>
              <a:t>Αριάδνη 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ΕΝΝΟΙΑ ΤΟΥ </a:t>
            </a:r>
            <a:r>
              <a:rPr lang="en-US" dirty="0" smtClean="0"/>
              <a:t>pH</a:t>
            </a:r>
            <a:endParaRPr lang="el-GR" dirty="0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919038"/>
              </p:ext>
            </p:extLst>
          </p:nvPr>
        </p:nvGraphicFramePr>
        <p:xfrm>
          <a:off x="1709224" y="2823199"/>
          <a:ext cx="5023586" cy="88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Εξίσωση" r:id="rId4" imgW="2603160" imgH="457200" progId="Equation.3">
                  <p:embed/>
                </p:oleObj>
              </mc:Choice>
              <mc:Fallback>
                <p:oleObj name="Εξίσωση" r:id="rId4" imgW="260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224" y="2823199"/>
                        <a:ext cx="5023586" cy="88017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3779912" y="2698316"/>
            <a:ext cx="1296144" cy="72660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679118" y="3237117"/>
            <a:ext cx="558520" cy="4785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04565" y="3865784"/>
            <a:ext cx="684076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pH = </a:t>
            </a:r>
            <a:r>
              <a:rPr lang="en-US" sz="2000" dirty="0" err="1"/>
              <a:t>pOH</a:t>
            </a:r>
            <a:r>
              <a:rPr lang="en-US" sz="2000" dirty="0"/>
              <a:t> = 7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l-GR" sz="2000" dirty="0">
                <a:sym typeface="Wingdings" pitchFamily="2" charset="2"/>
              </a:rPr>
              <a:t>Ουδέτερο διάλυμα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pH &lt; 7  </a:t>
            </a:r>
            <a:r>
              <a:rPr lang="el-GR" sz="2000" dirty="0">
                <a:sym typeface="Wingdings" pitchFamily="2" charset="2"/>
              </a:rPr>
              <a:t>Όξινο διάλυμα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pH &gt; 7  </a:t>
            </a:r>
            <a:r>
              <a:rPr lang="el-GR" sz="2000" dirty="0">
                <a:sym typeface="Wingdings" pitchFamily="2" charset="2"/>
              </a:rPr>
              <a:t>Αλκαλικό διάλυμα</a:t>
            </a:r>
            <a:r>
              <a:rPr lang="en-US" sz="2000" dirty="0">
                <a:sym typeface="Wingdings" pitchFamily="2" charset="2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ym typeface="Wingdings" pitchFamily="2" charset="2"/>
              </a:rPr>
              <a:t> pH </a:t>
            </a:r>
            <a:r>
              <a:rPr lang="el-GR" sz="2000" dirty="0">
                <a:sym typeface="Wingdings" pitchFamily="2" charset="2"/>
              </a:rPr>
              <a:t>φυσικών νερών </a:t>
            </a:r>
            <a:r>
              <a:rPr lang="en-US" sz="2000" dirty="0">
                <a:sym typeface="Wingdings" pitchFamily="2" charset="2"/>
              </a:rPr>
              <a:t> 4 – 10 (</a:t>
            </a:r>
            <a:r>
              <a:rPr lang="el-GR" sz="2000" dirty="0">
                <a:sym typeface="Wingdings" pitchFamily="2" charset="2"/>
              </a:rPr>
              <a:t>ρυθμίζεται μέσω αντιδράσεων συστατικών της λιθόσφαιρας- υδρόσφαιρας- ατμόσφαιρας)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08694" y="1379162"/>
            <a:ext cx="1926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dirty="0">
                <a:sym typeface="Wingdings" pitchFamily="2" charset="2"/>
              </a:rPr>
              <a:t></a:t>
            </a:r>
            <a:r>
              <a:rPr lang="el-GR" sz="2000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H</a:t>
            </a:r>
            <a:r>
              <a:rPr lang="en-US" sz="2000" baseline="30000" dirty="0">
                <a:sym typeface="Wingdings" pitchFamily="2" charset="2"/>
              </a:rPr>
              <a:t>+</a:t>
            </a:r>
            <a:r>
              <a:rPr lang="el-GR" sz="2000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+ </a:t>
            </a:r>
            <a:r>
              <a:rPr lang="el-GR" sz="2000" dirty="0">
                <a:sym typeface="Wingdings" pitchFamily="2" charset="2"/>
              </a:rPr>
              <a:t>Ο</a:t>
            </a:r>
            <a:r>
              <a:rPr lang="en-US" sz="2000" dirty="0">
                <a:sym typeface="Wingdings" pitchFamily="2" charset="2"/>
              </a:rPr>
              <a:t>H</a:t>
            </a:r>
            <a:r>
              <a:rPr lang="en-US" sz="2000" baseline="30000" dirty="0">
                <a:sym typeface="Wingdings" pitchFamily="2" charset="2"/>
              </a:rPr>
              <a:t>-</a:t>
            </a:r>
            <a:r>
              <a:rPr lang="en-US" sz="2000" dirty="0">
                <a:sym typeface="Wingdings" pitchFamily="2" charset="2"/>
              </a:rPr>
              <a:t> </a:t>
            </a:r>
            <a:endParaRPr lang="el-GR" sz="2000" dirty="0">
              <a:sym typeface="Wingdings" pitchFamily="2" charset="2"/>
            </a:endParaRP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915139"/>
              </p:ext>
            </p:extLst>
          </p:nvPr>
        </p:nvGraphicFramePr>
        <p:xfrm>
          <a:off x="1925199" y="1844825"/>
          <a:ext cx="4374993" cy="82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Εξίσωση" r:id="rId6" imgW="2425680" imgH="457200" progId="Equation.3">
                  <p:embed/>
                </p:oleObj>
              </mc:Choice>
              <mc:Fallback>
                <p:oleObj name="Εξίσωση" r:id="rId6" imgW="2425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199" y="1844825"/>
                        <a:ext cx="4374993" cy="82690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833157" y="1379162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Στους 25°</a:t>
            </a:r>
            <a:r>
              <a:rPr lang="en-US" sz="2000" dirty="0"/>
              <a:t>C</a:t>
            </a:r>
            <a:r>
              <a:rPr lang="en-US" sz="2000" dirty="0">
                <a:sym typeface="Wingdings" pitchFamily="2" charset="2"/>
              </a:rPr>
              <a:t> </a:t>
            </a:r>
            <a:endParaRPr lang="el-GR" sz="2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267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Ελεύθερη ενέργεια σε θερ/σίες διαφορετικές από 25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dirty="0">
                <a:cs typeface="Arial" pitchFamily="34" charset="0"/>
              </a:rPr>
              <a:t>Για μικρές αποκλίσεις θερμοκρασίας (10</a:t>
            </a:r>
            <a:r>
              <a:rPr lang="en-US" sz="2800" baseline="30000" dirty="0">
                <a:cs typeface="Arial" pitchFamily="34" charset="0"/>
              </a:rPr>
              <a:t> </a:t>
            </a:r>
            <a:r>
              <a:rPr lang="en-US" sz="2800" baseline="30000" dirty="0" err="1">
                <a:cs typeface="Arial" pitchFamily="34" charset="0"/>
              </a:rPr>
              <a:t>o</a:t>
            </a:r>
            <a:r>
              <a:rPr lang="en-US" sz="2800" dirty="0" err="1">
                <a:cs typeface="Arial" pitchFamily="34" charset="0"/>
              </a:rPr>
              <a:t>C</a:t>
            </a:r>
            <a:r>
              <a:rPr lang="el-GR" sz="2800" dirty="0">
                <a:cs typeface="Arial" pitchFamily="34" charset="0"/>
              </a:rPr>
              <a:t> - 40</a:t>
            </a:r>
            <a:r>
              <a:rPr lang="en-US" sz="2800" baseline="30000" dirty="0">
                <a:cs typeface="Arial" pitchFamily="34" charset="0"/>
              </a:rPr>
              <a:t> </a:t>
            </a:r>
            <a:r>
              <a:rPr lang="en-US" sz="2800" baseline="30000" dirty="0" err="1">
                <a:cs typeface="Arial" pitchFamily="34" charset="0"/>
              </a:rPr>
              <a:t>o</a:t>
            </a:r>
            <a:r>
              <a:rPr lang="en-US" sz="2800" dirty="0" err="1">
                <a:cs typeface="Arial" pitchFamily="34" charset="0"/>
              </a:rPr>
              <a:t>C</a:t>
            </a:r>
            <a:r>
              <a:rPr lang="el-GR" sz="2800" dirty="0">
                <a:cs typeface="Arial" pitchFamily="34" charset="0"/>
              </a:rPr>
              <a:t>) -&gt; σταθερές ΔΗ</a:t>
            </a:r>
            <a:r>
              <a:rPr lang="en-US" sz="2800" baseline="-25000" dirty="0">
                <a:cs typeface="Arial" pitchFamily="34" charset="0"/>
              </a:rPr>
              <a:t>R</a:t>
            </a:r>
            <a:r>
              <a:rPr lang="en-US" sz="2800" baseline="30000" dirty="0">
                <a:cs typeface="Arial" pitchFamily="34" charset="0"/>
              </a:rPr>
              <a:t>o</a:t>
            </a:r>
            <a:r>
              <a:rPr lang="el-GR" sz="2800" dirty="0">
                <a:cs typeface="Arial" pitchFamily="34" charset="0"/>
              </a:rPr>
              <a:t> </a:t>
            </a:r>
            <a:r>
              <a:rPr lang="en-US" sz="2800" dirty="0">
                <a:cs typeface="Arial" pitchFamily="34" charset="0"/>
              </a:rPr>
              <a:t>, </a:t>
            </a:r>
            <a:r>
              <a:rPr lang="el-GR" sz="2800" dirty="0">
                <a:cs typeface="Arial" pitchFamily="34" charset="0"/>
              </a:rPr>
              <a:t>Δ</a:t>
            </a:r>
            <a:r>
              <a:rPr lang="en-US" sz="2800" dirty="0" err="1">
                <a:cs typeface="Arial" pitchFamily="34" charset="0"/>
              </a:rPr>
              <a:t>S</a:t>
            </a:r>
            <a:r>
              <a:rPr lang="en-US" sz="2800" baseline="-25000" dirty="0" err="1">
                <a:cs typeface="Arial" pitchFamily="34" charset="0"/>
              </a:rPr>
              <a:t>R</a:t>
            </a:r>
            <a:r>
              <a:rPr lang="en-US" sz="2800" baseline="30000" dirty="0" err="1">
                <a:cs typeface="Arial" pitchFamily="34" charset="0"/>
              </a:rPr>
              <a:t>o</a:t>
            </a:r>
            <a:endParaRPr lang="en-US" sz="2800" baseline="30000" dirty="0">
              <a:cs typeface="Arial" pitchFamily="34" charset="0"/>
            </a:endParaRPr>
          </a:p>
          <a:p>
            <a:pPr marL="0" indent="0">
              <a:buNone/>
            </a:pPr>
            <a:endParaRPr lang="en-US" sz="2800" baseline="30000" dirty="0">
              <a:cs typeface="Arial" pitchFamily="34" charset="0"/>
            </a:endParaRPr>
          </a:p>
          <a:p>
            <a:pPr>
              <a:buNone/>
            </a:pPr>
            <a:r>
              <a:rPr lang="el-GR" sz="2800" dirty="0">
                <a:cs typeface="Arial" pitchFamily="34" charset="0"/>
              </a:rPr>
              <a:t>Εξίσωση </a:t>
            </a:r>
            <a:r>
              <a:rPr lang="en-US" sz="2800" dirty="0">
                <a:cs typeface="Arial" pitchFamily="34" charset="0"/>
              </a:rPr>
              <a:t>van</a:t>
            </a:r>
            <a:r>
              <a:rPr lang="el-GR" sz="2800" dirty="0">
                <a:cs typeface="Arial" pitchFamily="34" charset="0"/>
              </a:rPr>
              <a:t>’</a:t>
            </a:r>
            <a:r>
              <a:rPr lang="en-US" sz="2800" dirty="0">
                <a:cs typeface="Arial" pitchFamily="34" charset="0"/>
              </a:rPr>
              <a:t>t Hoff</a:t>
            </a:r>
            <a:r>
              <a:rPr lang="el-GR" sz="2800" dirty="0"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2800" dirty="0" err="1">
                <a:cs typeface="Arial" pitchFamily="34" charset="0"/>
              </a:rPr>
              <a:t>lnK</a:t>
            </a:r>
            <a:r>
              <a:rPr lang="en-US" sz="2800" baseline="-25000" dirty="0" err="1">
                <a:cs typeface="Arial" pitchFamily="34" charset="0"/>
              </a:rPr>
              <a:t>t</a:t>
            </a:r>
            <a:r>
              <a:rPr lang="en-US" sz="2800" dirty="0">
                <a:cs typeface="Arial" pitchFamily="34" charset="0"/>
              </a:rPr>
              <a:t> = </a:t>
            </a:r>
            <a:r>
              <a:rPr lang="en-US" sz="2800" dirty="0" err="1">
                <a:cs typeface="Arial" pitchFamily="34" charset="0"/>
              </a:rPr>
              <a:t>ln</a:t>
            </a:r>
            <a:r>
              <a:rPr lang="en-US" sz="2800" dirty="0">
                <a:cs typeface="Arial" pitchFamily="34" charset="0"/>
              </a:rPr>
              <a:t> K</a:t>
            </a:r>
            <a:r>
              <a:rPr lang="en-US" sz="2800" baseline="-25000" dirty="0">
                <a:cs typeface="Arial" pitchFamily="34" charset="0"/>
              </a:rPr>
              <a:t>r</a:t>
            </a:r>
            <a:r>
              <a:rPr lang="en-US" sz="2800" dirty="0">
                <a:cs typeface="Arial" pitchFamily="34" charset="0"/>
              </a:rPr>
              <a:t> + </a:t>
            </a:r>
            <a:r>
              <a:rPr lang="el-GR" sz="2800" dirty="0">
                <a:cs typeface="Arial" pitchFamily="34" charset="0"/>
              </a:rPr>
              <a:t>ΔΗ</a:t>
            </a:r>
            <a:r>
              <a:rPr lang="en-US" sz="2800" baseline="-25000" dirty="0">
                <a:cs typeface="Arial" pitchFamily="34" charset="0"/>
              </a:rPr>
              <a:t>R</a:t>
            </a:r>
            <a:r>
              <a:rPr lang="en-US" sz="2800" baseline="30000" dirty="0">
                <a:cs typeface="Arial" pitchFamily="34" charset="0"/>
              </a:rPr>
              <a:t>0</a:t>
            </a:r>
            <a:r>
              <a:rPr lang="en-US" sz="2800" dirty="0">
                <a:cs typeface="Arial" pitchFamily="34" charset="0"/>
              </a:rPr>
              <a:t>/ R (1/</a:t>
            </a:r>
            <a:r>
              <a:rPr lang="en-US" sz="2800" dirty="0" err="1">
                <a:cs typeface="Arial" pitchFamily="34" charset="0"/>
              </a:rPr>
              <a:t>T</a:t>
            </a:r>
            <a:r>
              <a:rPr lang="en-US" sz="2800" baseline="-25000" dirty="0" err="1">
                <a:cs typeface="Arial" pitchFamily="34" charset="0"/>
              </a:rPr>
              <a:t>r</a:t>
            </a:r>
            <a:r>
              <a:rPr lang="en-US" sz="2800" dirty="0">
                <a:cs typeface="Arial" pitchFamily="34" charset="0"/>
              </a:rPr>
              <a:t> – 1/ </a:t>
            </a:r>
            <a:r>
              <a:rPr lang="en-US" sz="2800" dirty="0" err="1">
                <a:cs typeface="Arial" pitchFamily="34" charset="0"/>
              </a:rPr>
              <a:t>T</a:t>
            </a:r>
            <a:r>
              <a:rPr lang="en-US" sz="2800" baseline="-25000" dirty="0" err="1">
                <a:cs typeface="Arial" pitchFamily="34" charset="0"/>
              </a:rPr>
              <a:t>t</a:t>
            </a:r>
            <a:r>
              <a:rPr lang="en-US" sz="2800" dirty="0">
                <a:cs typeface="Arial" pitchFamily="34" charset="0"/>
              </a:rPr>
              <a:t>)</a:t>
            </a:r>
            <a:endParaRPr lang="el-GR" sz="2800" dirty="0">
              <a:cs typeface="Arial" pitchFamily="34" charset="0"/>
            </a:endParaRPr>
          </a:p>
          <a:p>
            <a:pPr>
              <a:buNone/>
            </a:pPr>
            <a:r>
              <a:rPr lang="el-GR" sz="2800" dirty="0">
                <a:cs typeface="Arial" pitchFamily="34" charset="0"/>
              </a:rPr>
              <a:t>όπου	Κ</a:t>
            </a:r>
            <a:r>
              <a:rPr lang="en-US" sz="2800" baseline="-25000" dirty="0">
                <a:cs typeface="Arial" pitchFamily="34" charset="0"/>
              </a:rPr>
              <a:t>t</a:t>
            </a:r>
            <a:r>
              <a:rPr lang="el-GR" sz="2800" dirty="0">
                <a:cs typeface="Arial" pitchFamily="34" charset="0"/>
              </a:rPr>
              <a:t> = σταθερά ισορροπίας σε θερμοκρασία </a:t>
            </a:r>
            <a:r>
              <a:rPr lang="en-US" sz="2800" dirty="0">
                <a:cs typeface="Arial" pitchFamily="34" charset="0"/>
              </a:rPr>
              <a:t>t</a:t>
            </a:r>
            <a:endParaRPr lang="el-GR" sz="2800" dirty="0">
              <a:cs typeface="Arial" pitchFamily="34" charset="0"/>
            </a:endParaRPr>
          </a:p>
          <a:p>
            <a:pPr>
              <a:buNone/>
            </a:pPr>
            <a:r>
              <a:rPr lang="en-US" sz="2800" dirty="0">
                <a:cs typeface="Arial" pitchFamily="34" charset="0"/>
              </a:rPr>
              <a:t>		K</a:t>
            </a:r>
            <a:r>
              <a:rPr lang="en-US" sz="2800" baseline="-25000" dirty="0">
                <a:cs typeface="Arial" pitchFamily="34" charset="0"/>
              </a:rPr>
              <a:t>r</a:t>
            </a:r>
            <a:r>
              <a:rPr lang="el-GR" sz="2800" dirty="0">
                <a:cs typeface="Arial" pitchFamily="34" charset="0"/>
              </a:rPr>
              <a:t> = σταθερά ισορροπίας στους 25 </a:t>
            </a:r>
            <a:r>
              <a:rPr lang="en-US" sz="2800" baseline="30000" dirty="0" err="1">
                <a:cs typeface="Arial" pitchFamily="34" charset="0"/>
              </a:rPr>
              <a:t>o</a:t>
            </a:r>
            <a:r>
              <a:rPr lang="en-US" sz="2800" dirty="0" err="1">
                <a:cs typeface="Arial" pitchFamily="34" charset="0"/>
              </a:rPr>
              <a:t>C</a:t>
            </a:r>
            <a:endParaRPr lang="el-GR" sz="2800" dirty="0">
              <a:cs typeface="Arial" pitchFamily="34" charset="0"/>
            </a:endParaRPr>
          </a:p>
          <a:p>
            <a:pPr>
              <a:buNone/>
            </a:pPr>
            <a:r>
              <a:rPr lang="en-US" sz="2800" dirty="0">
                <a:cs typeface="Arial" pitchFamily="34" charset="0"/>
              </a:rPr>
              <a:t>		</a:t>
            </a:r>
            <a:r>
              <a:rPr lang="en-US" sz="2800" dirty="0" err="1">
                <a:cs typeface="Arial" pitchFamily="34" charset="0"/>
              </a:rPr>
              <a:t>T</a:t>
            </a:r>
            <a:r>
              <a:rPr lang="en-US" sz="2800" baseline="-25000" dirty="0" err="1">
                <a:cs typeface="Arial" pitchFamily="34" charset="0"/>
              </a:rPr>
              <a:t>t</a:t>
            </a:r>
            <a:r>
              <a:rPr lang="en-US" sz="2800" dirty="0">
                <a:cs typeface="Arial" pitchFamily="34" charset="0"/>
              </a:rPr>
              <a:t> = </a:t>
            </a:r>
            <a:r>
              <a:rPr lang="el-GR" sz="2800" dirty="0">
                <a:cs typeface="Arial" pitchFamily="34" charset="0"/>
              </a:rPr>
              <a:t>θερμοκρασία </a:t>
            </a:r>
            <a:r>
              <a:rPr lang="en-US" sz="2800" dirty="0">
                <a:cs typeface="Arial" pitchFamily="34" charset="0"/>
              </a:rPr>
              <a:t>t</a:t>
            </a:r>
            <a:endParaRPr lang="el-GR" sz="2800" dirty="0">
              <a:cs typeface="Arial" pitchFamily="34" charset="0"/>
            </a:endParaRPr>
          </a:p>
          <a:p>
            <a:pPr>
              <a:buNone/>
            </a:pPr>
            <a:r>
              <a:rPr lang="el-GR" sz="2800" dirty="0">
                <a:cs typeface="Arial" pitchFamily="34" charset="0"/>
              </a:rPr>
              <a:t>		Τ</a:t>
            </a:r>
            <a:r>
              <a:rPr lang="en-US" sz="2800" baseline="-25000" dirty="0">
                <a:cs typeface="Arial" pitchFamily="34" charset="0"/>
              </a:rPr>
              <a:t>r</a:t>
            </a:r>
            <a:r>
              <a:rPr lang="en-US" sz="2800" dirty="0">
                <a:cs typeface="Arial" pitchFamily="34" charset="0"/>
              </a:rPr>
              <a:t> = 298.15 K (25 </a:t>
            </a:r>
            <a:r>
              <a:rPr lang="en-US" sz="2800" baseline="30000" dirty="0" err="1">
                <a:cs typeface="Arial" pitchFamily="34" charset="0"/>
              </a:rPr>
              <a:t>o</a:t>
            </a:r>
            <a:r>
              <a:rPr lang="en-US" sz="2800" dirty="0" err="1">
                <a:cs typeface="Arial" pitchFamily="34" charset="0"/>
              </a:rPr>
              <a:t>C</a:t>
            </a:r>
            <a:r>
              <a:rPr lang="en-US" sz="2800" dirty="0">
                <a:cs typeface="Arial" pitchFamily="34" charset="0"/>
              </a:rPr>
              <a:t>)</a:t>
            </a:r>
            <a:endParaRPr lang="el-GR" sz="2800" dirty="0">
              <a:cs typeface="Arial" pitchFamily="34" charset="0"/>
            </a:endParaRPr>
          </a:p>
          <a:p>
            <a:pPr>
              <a:buNone/>
            </a:pPr>
            <a:r>
              <a:rPr lang="en-US" sz="2800" dirty="0">
                <a:cs typeface="Arial" pitchFamily="34" charset="0"/>
              </a:rPr>
              <a:t>		R = 8.314 x 10</a:t>
            </a:r>
            <a:r>
              <a:rPr lang="en-US" sz="2800" baseline="30000" dirty="0">
                <a:cs typeface="Arial" pitchFamily="34" charset="0"/>
              </a:rPr>
              <a:t>-3</a:t>
            </a:r>
            <a:r>
              <a:rPr lang="en-US" sz="2800" dirty="0">
                <a:cs typeface="Arial" pitchFamily="34" charset="0"/>
              </a:rPr>
              <a:t> KJ / </a:t>
            </a:r>
            <a:r>
              <a:rPr lang="en-US" sz="2800" dirty="0" err="1">
                <a:cs typeface="Arial" pitchFamily="34" charset="0"/>
              </a:rPr>
              <a:t>mol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K</a:t>
            </a:r>
            <a:endParaRPr lang="en-GB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Διαλυτότητα </a:t>
            </a:r>
            <a:r>
              <a:rPr lang="el-GR" dirty="0" smtClean="0"/>
              <a:t>αλάτων</a:t>
            </a:r>
            <a:endParaRPr lang="el-GR" dirty="0"/>
          </a:p>
        </p:txBody>
      </p:sp>
      <p:pic>
        <p:nvPicPr>
          <p:cNvPr id="3" name="Picture 2" descr="http://www.sciencegeek.net/Chemistry/taters/graphics/solubilit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588" y="1556792"/>
            <a:ext cx="4637484" cy="4349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1815587"/>
            <a:ext cx="3466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ικανότητα μιας ουσίας να διασπείρεται εντός μιας άλλης ώστε να αποτελούν διάλυμα (ομογενές σύστημα)</a:t>
            </a:r>
          </a:p>
          <a:p>
            <a:endParaRPr lang="el-GR" dirty="0" smtClean="0"/>
          </a:p>
          <a:p>
            <a:r>
              <a:rPr lang="el-GR" b="1" u="sng" dirty="0" smtClean="0"/>
              <a:t>Διαλυτότητα</a:t>
            </a:r>
            <a:r>
              <a:rPr lang="en-US" b="1" u="sng" dirty="0" smtClean="0"/>
              <a:t>:</a:t>
            </a:r>
          </a:p>
          <a:p>
            <a:r>
              <a:rPr lang="el-GR" dirty="0" smtClean="0"/>
              <a:t> γραμμάρια ουσίας/ 100 </a:t>
            </a:r>
            <a:r>
              <a:rPr lang="en-US" dirty="0" smtClean="0"/>
              <a:t>g</a:t>
            </a:r>
            <a:r>
              <a:rPr lang="en-GB" dirty="0" smtClean="0"/>
              <a:t> </a:t>
            </a:r>
            <a:r>
              <a:rPr lang="el-GR" dirty="0" smtClean="0"/>
              <a:t>διαλύτη</a:t>
            </a:r>
          </a:p>
          <a:p>
            <a:r>
              <a:rPr lang="el-GR" dirty="0" smtClean="0"/>
              <a:t>( σε ορισμένη θερμοκρασία)</a:t>
            </a:r>
          </a:p>
          <a:p>
            <a:endParaRPr lang="el-GR" dirty="0" smtClean="0"/>
          </a:p>
          <a:p>
            <a:r>
              <a:rPr lang="el-GR" dirty="0" smtClean="0"/>
              <a:t>Ηλεκτροστατικές  δυνάμεις -&gt; σχηματισμός </a:t>
            </a:r>
            <a:r>
              <a:rPr lang="el-GR" dirty="0" err="1" smtClean="0"/>
              <a:t>εφυδατωμένων</a:t>
            </a:r>
            <a:r>
              <a:rPr lang="el-GR" dirty="0" smtClean="0"/>
              <a:t> ιόντων στα υδατικά διαλύματα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8024" y="573325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649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Ιοντικό Δυναμικό (</a:t>
            </a:r>
            <a:r>
              <a:rPr lang="en-US" i="1" dirty="0"/>
              <a:t>z/r</a:t>
            </a:r>
            <a:r>
              <a:rPr lang="en-US" dirty="0"/>
              <a:t>) </a:t>
            </a:r>
            <a:r>
              <a:rPr lang="el-GR" dirty="0"/>
              <a:t>ως κριτήριο </a:t>
            </a:r>
            <a:r>
              <a:rPr lang="el-GR" dirty="0" smtClean="0"/>
              <a:t>διαλυτότητας</a:t>
            </a:r>
            <a:endParaRPr lang="el-GR" dirty="0"/>
          </a:p>
        </p:txBody>
      </p:sp>
      <p:pic>
        <p:nvPicPr>
          <p:cNvPr id="3" name="Picture 2" descr="http://ars.els-cdn.com/content/image/1-s2.0-S1040618210002892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7638"/>
            <a:ext cx="6696744" cy="46625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1993702"/>
            <a:ext cx="216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Ευδιάλυτα ως ιόντα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23625" y="3321204"/>
            <a:ext cx="350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Δυσδιάλυτα -</a:t>
            </a:r>
            <a:r>
              <a:rPr lang="el-GR" dirty="0" err="1" smtClean="0"/>
              <a:t>υδρολυόμενα</a:t>
            </a:r>
            <a:r>
              <a:rPr lang="el-GR" dirty="0" smtClean="0"/>
              <a:t> στερεά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68840" y="5301208"/>
            <a:ext cx="218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Ευδιάλυτα ως ρίζες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995936" y="4802014"/>
            <a:ext cx="360040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508104" y="5864159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896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Είδη διαλυμένων ιόντων σε ηλεκτρολυτικά </a:t>
            </a:r>
            <a:r>
              <a:rPr lang="el-GR" dirty="0" smtClean="0"/>
              <a:t>διαλύματα</a:t>
            </a:r>
            <a:endParaRPr lang="el-GR" dirty="0"/>
          </a:p>
        </p:txBody>
      </p:sp>
      <p:pic>
        <p:nvPicPr>
          <p:cNvPr id="3" name="Picture 2" descr="http://www.gly.uga.edu/railsback/Fundamentals/PTSpeciation200602LS.jpg"/>
          <p:cNvPicPr>
            <a:picLocks noChangeAspect="1" noChangeArrowheads="1"/>
          </p:cNvPicPr>
          <p:nvPr/>
        </p:nvPicPr>
        <p:blipFill>
          <a:blip r:embed="rId3" cstate="print"/>
          <a:srcRect l="8200" t="4897" r="7913" b="5315"/>
          <a:stretch>
            <a:fillRect/>
          </a:stretch>
        </p:blipFill>
        <p:spPr bwMode="auto">
          <a:xfrm>
            <a:off x="1547664" y="1890484"/>
            <a:ext cx="5342775" cy="441883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63688" y="1489684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(</a:t>
            </a:r>
            <a:r>
              <a:rPr lang="en-GB" sz="1600" dirty="0">
                <a:hlinkClick r:id="rId4"/>
              </a:rPr>
              <a:t>http://www.gly.uga.edu/railsback/FundamentalsIndex.html</a:t>
            </a:r>
            <a:r>
              <a:rPr lang="el-GR" sz="1600" dirty="0"/>
              <a:t>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558924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151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ΙΟΝΤΙΚΗ ΙΣΧΥΣ ΗΛΕΚΤΡΟΛΥΤΙΚΟΥ </a:t>
            </a:r>
            <a:r>
              <a:rPr lang="el-GR" sz="4000" dirty="0" smtClean="0"/>
              <a:t>ΔΙΑΛΥΜΑΤΟΣ</a:t>
            </a:r>
            <a:endParaRPr lang="el-GR" sz="40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>
          <a:xfrm>
            <a:off x="971600" y="3140968"/>
            <a:ext cx="8280920" cy="32403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l-GR" sz="2000" dirty="0" smtClean="0">
                <a:cs typeface="Arial" pitchFamily="34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Ci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l-GR" sz="2000" dirty="0" smtClean="0">
                <a:cs typeface="Arial" pitchFamily="34" charset="0"/>
              </a:rPr>
              <a:t>(ή </a:t>
            </a:r>
            <a:r>
              <a:rPr lang="en-US" sz="2000" dirty="0" smtClean="0">
                <a:cs typeface="Times New Roman" pitchFamily="18" charset="0"/>
              </a:rPr>
              <a:t>m</a:t>
            </a:r>
            <a:r>
              <a:rPr lang="en-US" sz="2800" baseline="-25000" dirty="0" smtClean="0">
                <a:cs typeface="Times New Roman" pitchFamily="18" charset="0"/>
              </a:rPr>
              <a:t>i</a:t>
            </a:r>
            <a:r>
              <a:rPr lang="en-US" sz="2000" dirty="0" smtClean="0">
                <a:cs typeface="Arial" pitchFamily="34" charset="0"/>
              </a:rPr>
              <a:t>) </a:t>
            </a:r>
            <a:r>
              <a:rPr lang="el-GR" sz="2000" dirty="0" smtClean="0">
                <a:cs typeface="Arial" pitchFamily="34" charset="0"/>
              </a:rPr>
              <a:t>η συγκέντρωση του ιόντος </a:t>
            </a:r>
            <a:r>
              <a:rPr lang="en-US" sz="2000" dirty="0" err="1" smtClean="0">
                <a:cs typeface="Arial" pitchFamily="34" charset="0"/>
              </a:rPr>
              <a:t>i</a:t>
            </a:r>
            <a:r>
              <a:rPr lang="el-GR" sz="2000" dirty="0" smtClean="0">
                <a:cs typeface="Arial" pitchFamily="34" charset="0"/>
              </a:rPr>
              <a:t> στο διάλυμα σε </a:t>
            </a:r>
            <a:r>
              <a:rPr lang="en-US" sz="2000" dirty="0" err="1" smtClean="0">
                <a:cs typeface="Arial" pitchFamily="34" charset="0"/>
              </a:rPr>
              <a:t>mol</a:t>
            </a:r>
            <a:r>
              <a:rPr lang="en-US" sz="2000" dirty="0" smtClean="0">
                <a:cs typeface="Arial" pitchFamily="34" charset="0"/>
              </a:rPr>
              <a:t> L</a:t>
            </a:r>
            <a:r>
              <a:rPr lang="en-US" sz="2000" baseline="30000" dirty="0" smtClean="0">
                <a:cs typeface="Arial" pitchFamily="34" charset="0"/>
              </a:rPr>
              <a:t>-1</a:t>
            </a:r>
          </a:p>
          <a:p>
            <a:pPr>
              <a:buFontTx/>
              <a:buNone/>
            </a:pPr>
            <a:r>
              <a:rPr lang="en-US" sz="2000" dirty="0" err="1" smtClean="0">
                <a:cs typeface="Times New Roman" pitchFamily="18" charset="0"/>
              </a:rPr>
              <a:t>Zi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l-GR" sz="2000" dirty="0" smtClean="0">
                <a:cs typeface="Arial" pitchFamily="34" charset="0"/>
              </a:rPr>
              <a:t>το φορτίο του ιόντος</a:t>
            </a:r>
            <a:endParaRPr lang="en-US" sz="2000" dirty="0" smtClean="0">
              <a:cs typeface="Arial" pitchFamily="34" charset="0"/>
            </a:endParaRPr>
          </a:p>
          <a:p>
            <a:pPr>
              <a:buFontTx/>
              <a:buNone/>
            </a:pPr>
            <a:endParaRPr lang="el-GR" sz="2000" dirty="0" smtClean="0">
              <a:cs typeface="Arial" pitchFamily="34" charset="0"/>
            </a:endParaRPr>
          </a:p>
          <a:p>
            <a:pPr>
              <a:buFontTx/>
              <a:buNone/>
            </a:pPr>
            <a:r>
              <a:rPr lang="el-GR" sz="2000" dirty="0" smtClean="0">
                <a:cs typeface="Arial" pitchFamily="34" charset="0"/>
              </a:rPr>
              <a:t>! Λαμβάνει υπ’ όψη την επίδραση του σθένους των ιόντων</a:t>
            </a:r>
          </a:p>
          <a:p>
            <a:r>
              <a:rPr lang="el-GR" sz="2000" dirty="0" smtClean="0">
                <a:cs typeface="Arial" pitchFamily="34" charset="0"/>
              </a:rPr>
              <a:t>Γλυκό νερό </a:t>
            </a:r>
            <a:r>
              <a:rPr lang="en-US" sz="2000" dirty="0" smtClean="0">
                <a:cs typeface="Arial" pitchFamily="34" charset="0"/>
              </a:rPr>
              <a:t>10</a:t>
            </a:r>
            <a:r>
              <a:rPr lang="en-US" sz="2000" baseline="30000" dirty="0" smtClean="0">
                <a:cs typeface="Arial" pitchFamily="34" charset="0"/>
              </a:rPr>
              <a:t>-3</a:t>
            </a:r>
            <a:r>
              <a:rPr lang="en-US" sz="2000" dirty="0" smtClean="0">
                <a:cs typeface="Arial" pitchFamily="34" charset="0"/>
              </a:rPr>
              <a:t> -10 </a:t>
            </a:r>
            <a:r>
              <a:rPr lang="en-US" sz="2000" baseline="30000" dirty="0" smtClean="0">
                <a:cs typeface="Arial" pitchFamily="34" charset="0"/>
              </a:rPr>
              <a:t>-4</a:t>
            </a:r>
            <a:r>
              <a:rPr lang="el-GR" sz="2000" baseline="30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mol</a:t>
            </a:r>
            <a:r>
              <a:rPr lang="en-US" sz="2000" dirty="0" smtClean="0">
                <a:cs typeface="Arial" pitchFamily="34" charset="0"/>
              </a:rPr>
              <a:t> L</a:t>
            </a:r>
            <a:r>
              <a:rPr lang="en-US" sz="2000" baseline="30000" dirty="0" smtClean="0">
                <a:cs typeface="Arial" pitchFamily="34" charset="0"/>
              </a:rPr>
              <a:t>-1</a:t>
            </a:r>
          </a:p>
          <a:p>
            <a:r>
              <a:rPr lang="el-GR" sz="2000" dirty="0" smtClean="0">
                <a:cs typeface="Arial" pitchFamily="34" charset="0"/>
              </a:rPr>
              <a:t>Θαλάσσιο νερό </a:t>
            </a:r>
            <a:r>
              <a:rPr lang="en-US" sz="2000" dirty="0" smtClean="0">
                <a:cs typeface="Arial" pitchFamily="34" charset="0"/>
              </a:rPr>
              <a:t>0.7 </a:t>
            </a:r>
            <a:r>
              <a:rPr lang="en-US" sz="2000" dirty="0" err="1" smtClean="0">
                <a:cs typeface="Arial" pitchFamily="34" charset="0"/>
              </a:rPr>
              <a:t>mol</a:t>
            </a:r>
            <a:r>
              <a:rPr lang="en-US" sz="2000" dirty="0" smtClean="0">
                <a:cs typeface="Arial" pitchFamily="34" charset="0"/>
              </a:rPr>
              <a:t> L</a:t>
            </a:r>
            <a:r>
              <a:rPr lang="en-US" sz="2000" baseline="30000" dirty="0" smtClean="0">
                <a:cs typeface="Arial" pitchFamily="34" charset="0"/>
              </a:rPr>
              <a:t>-1</a:t>
            </a:r>
            <a:endParaRPr lang="el-GR" sz="2000" baseline="30000" dirty="0" smtClean="0">
              <a:cs typeface="Arial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542702"/>
              </p:ext>
            </p:extLst>
          </p:nvPr>
        </p:nvGraphicFramePr>
        <p:xfrm>
          <a:off x="3347864" y="1628800"/>
          <a:ext cx="237648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Εξίσωση" r:id="rId4" imgW="812520" imgH="419040" progId="Equation.3">
                  <p:embed/>
                </p:oleObj>
              </mc:Choice>
              <mc:Fallback>
                <p:oleObj name="Εξίσωση" r:id="rId4" imgW="812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628800"/>
                        <a:ext cx="2376488" cy="1225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5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ΕΝΕΡΓΗ ΣΥΓΚΕΝΤΡΩΣΗ - ΣΥΝΤΕΛΕΣΤΗΣ </a:t>
            </a:r>
            <a:r>
              <a:rPr lang="el-GR" sz="4000" dirty="0" smtClean="0"/>
              <a:t>ΕΝΕΡΓΟΤΗΤΑΣ</a:t>
            </a:r>
            <a:endParaRPr lang="el-GR" sz="4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>
          <a:xfrm>
            <a:off x="972035" y="2785991"/>
            <a:ext cx="7703641" cy="338455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l-GR" sz="2400" dirty="0" smtClean="0"/>
              <a:t> </a:t>
            </a:r>
            <a:r>
              <a:rPr lang="en-US" sz="2400" i="1" dirty="0" smtClean="0"/>
              <a:t>Ci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n-US" i="1" dirty="0" smtClean="0">
                <a:cs typeface="Times New Roman" pitchFamily="18" charset="0"/>
              </a:rPr>
              <a:t>m</a:t>
            </a:r>
            <a:r>
              <a:rPr lang="en-US" i="1" baseline="-25000" dirty="0" smtClean="0">
                <a:cs typeface="Times New Roman" pitchFamily="18" charset="0"/>
              </a:rPr>
              <a:t>i</a:t>
            </a:r>
            <a:r>
              <a:rPr lang="en-US" sz="2400" dirty="0" smtClean="0"/>
              <a:t>) </a:t>
            </a:r>
            <a:r>
              <a:rPr lang="el-GR" sz="2400" dirty="0" smtClean="0"/>
              <a:t>η συγκέντρωση του ιόντος </a:t>
            </a:r>
            <a:r>
              <a:rPr lang="en-US" sz="2400" i="1" dirty="0" err="1" smtClean="0"/>
              <a:t>i</a:t>
            </a:r>
            <a:r>
              <a:rPr lang="el-GR" sz="2400" dirty="0" smtClean="0"/>
              <a:t> στο διάλυμα σε </a:t>
            </a:r>
            <a:r>
              <a:rPr lang="en-US" sz="2400" dirty="0" err="1" smtClean="0"/>
              <a:t>mol</a:t>
            </a:r>
            <a:r>
              <a:rPr lang="en-US" sz="2400" dirty="0" smtClean="0"/>
              <a:t> L</a:t>
            </a:r>
            <a:r>
              <a:rPr lang="en-US" sz="2400" baseline="30000" dirty="0" smtClean="0"/>
              <a:t>-1</a:t>
            </a:r>
          </a:p>
          <a:p>
            <a:pPr>
              <a:buFontTx/>
              <a:buNone/>
            </a:pPr>
            <a:r>
              <a:rPr lang="el-GR" sz="2400" i="1" dirty="0" smtClean="0"/>
              <a:t>γ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l-GR" sz="2400" dirty="0" smtClean="0"/>
              <a:t>ο συντελεστής ενεργότητας (τιμές μεταξύ 0 </a:t>
            </a:r>
            <a:r>
              <a:rPr lang="en-US" sz="2400" dirty="0" smtClean="0"/>
              <a:t>&amp; 1)</a:t>
            </a:r>
          </a:p>
          <a:p>
            <a:pPr>
              <a:buFontTx/>
              <a:buNone/>
            </a:pPr>
            <a:endParaRPr lang="el-GR" sz="2400" dirty="0" smtClean="0"/>
          </a:p>
          <a:p>
            <a:pPr>
              <a:buFontTx/>
              <a:buNone/>
            </a:pPr>
            <a:r>
              <a:rPr lang="el-GR" sz="2400" dirty="0" smtClean="0"/>
              <a:t>! Απόκλιση διαλύματος από ιδανική συμπεριφορά λόγω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r>
              <a:rPr lang="el-GR" sz="2400" dirty="0" smtClean="0"/>
              <a:t>Αλληλεπιδράσεις μεταξύ ιόντων</a:t>
            </a:r>
            <a:endParaRPr lang="en-US" sz="2400" baseline="30000" dirty="0" smtClean="0"/>
          </a:p>
          <a:p>
            <a:r>
              <a:rPr lang="el-GR" sz="2400" dirty="0" smtClean="0"/>
              <a:t>Σχηματισμός υδατικής  </a:t>
            </a:r>
            <a:r>
              <a:rPr lang="en-US" sz="2400" dirty="0" smtClean="0"/>
              <a:t>“</a:t>
            </a:r>
            <a:r>
              <a:rPr lang="el-GR" sz="2400" dirty="0" smtClean="0"/>
              <a:t>ασπίδας</a:t>
            </a:r>
            <a:r>
              <a:rPr lang="en-US" sz="2400" dirty="0" smtClean="0"/>
              <a:t>”</a:t>
            </a:r>
            <a:r>
              <a:rPr lang="el-GR" sz="2400" dirty="0" smtClean="0"/>
              <a:t> γύρω από ιόντα (διπολικότητα μορίων νερού)</a:t>
            </a:r>
            <a:endParaRPr lang="el-GR" sz="2400" baseline="30000" dirty="0" smtClean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991367"/>
              </p:ext>
            </p:extLst>
          </p:nvPr>
        </p:nvGraphicFramePr>
        <p:xfrm>
          <a:off x="3707606" y="1722402"/>
          <a:ext cx="17287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Εξίσωση" r:id="rId4" imgW="520560" imgH="228600" progId="Equation.3">
                  <p:embed/>
                </p:oleObj>
              </mc:Choice>
              <mc:Fallback>
                <p:oleObj name="Εξίσωση" r:id="rId4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606" y="1722402"/>
                        <a:ext cx="1728787" cy="758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6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Συντελεστής ενεργότητας και συγκέντρωση στα υδατικά </a:t>
            </a:r>
            <a:r>
              <a:rPr lang="el-GR" dirty="0" smtClean="0"/>
              <a:t>διαλύματα</a:t>
            </a:r>
            <a:endParaRPr lang="el-GR" dirty="0"/>
          </a:p>
        </p:txBody>
      </p:sp>
      <p:pic>
        <p:nvPicPr>
          <p:cNvPr id="3" name="Picture 2" descr="http://www.gly.uga.edu/railsback/Fundamentals/ActivityCoefficientsV.jpg"/>
          <p:cNvPicPr>
            <a:picLocks noChangeAspect="1" noChangeArrowheads="1"/>
          </p:cNvPicPr>
          <p:nvPr/>
        </p:nvPicPr>
        <p:blipFill>
          <a:blip r:embed="rId3" cstate="print"/>
          <a:srcRect t="22756" b="7714"/>
          <a:stretch>
            <a:fillRect/>
          </a:stretch>
        </p:blipFill>
        <p:spPr bwMode="auto">
          <a:xfrm>
            <a:off x="405872" y="2060848"/>
            <a:ext cx="8280928" cy="42143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53944" y="1556793"/>
            <a:ext cx="16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Αραιό διάλυμα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74224" y="1556793"/>
            <a:ext cx="16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Πυκνό διάλυμα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34464" y="1556793"/>
            <a:ext cx="285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Πολύ πυκνό διάλυμα (άλμη)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588963" y="558924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511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ΥΠΟΛΟΓΙΣΜΟΣ ΣΥΝΤΕΛΕΣΤΗ ΕΝΕΡΓΟΤΗΤΑΣ</a:t>
            </a:r>
            <a:br>
              <a:rPr lang="el-GR" sz="3600" dirty="0"/>
            </a:br>
            <a:r>
              <a:rPr lang="el-GR" sz="3600" dirty="0"/>
              <a:t>ΕΞΙΣΩΣΗ </a:t>
            </a:r>
            <a:r>
              <a:rPr lang="en-US" sz="3600" dirty="0" smtClean="0"/>
              <a:t>DEBYE-HÜCKEL</a:t>
            </a:r>
            <a:endParaRPr lang="el-GR" sz="36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>
          <a:xfrm>
            <a:off x="529702" y="2842667"/>
            <a:ext cx="8135938" cy="338455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dirty="0" smtClean="0"/>
              <a:t>A, B  </a:t>
            </a:r>
            <a:r>
              <a:rPr lang="el-GR" sz="2400" dirty="0" smtClean="0"/>
              <a:t>σταθερές εξαρτώμενες από </a:t>
            </a:r>
            <a:r>
              <a:rPr lang="en-US" sz="2400" dirty="0" smtClean="0"/>
              <a:t>P,T – </a:t>
            </a:r>
            <a:r>
              <a:rPr lang="el-GR" sz="2400" dirty="0" smtClean="0"/>
              <a:t>για </a:t>
            </a:r>
            <a:r>
              <a:rPr lang="en-US" sz="2400" dirty="0" smtClean="0"/>
              <a:t>1 </a:t>
            </a:r>
            <a:r>
              <a:rPr lang="en-US" sz="2400" dirty="0" err="1" smtClean="0"/>
              <a:t>atm</a:t>
            </a:r>
            <a:r>
              <a:rPr lang="en-US" sz="2400" dirty="0" smtClean="0"/>
              <a:t>, </a:t>
            </a:r>
            <a:r>
              <a:rPr lang="el-GR" sz="2400" dirty="0" smtClean="0"/>
              <a:t>25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C:   </a:t>
            </a:r>
            <a:endParaRPr lang="el-GR" sz="2400" dirty="0" smtClean="0"/>
          </a:p>
          <a:p>
            <a:pPr>
              <a:buFontTx/>
              <a:buNone/>
            </a:pPr>
            <a:r>
              <a:rPr lang="en-US" sz="2400" dirty="0" smtClean="0"/>
              <a:t>A =0.5094, B = 0.3289</a:t>
            </a:r>
          </a:p>
          <a:p>
            <a:pPr>
              <a:buFontTx/>
              <a:buNone/>
            </a:pPr>
            <a:r>
              <a:rPr lang="el-GR" sz="2400" dirty="0" smtClean="0"/>
              <a:t>α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l-GR" sz="2400" dirty="0" smtClean="0"/>
              <a:t>η ακτίνα του ενυδατομένου ιόντος 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pPr>
              <a:buFontTx/>
              <a:buNone/>
            </a:pPr>
            <a:endParaRPr lang="el-GR" sz="2400" dirty="0" smtClean="0"/>
          </a:p>
          <a:p>
            <a:pPr>
              <a:buFontTx/>
              <a:buNone/>
            </a:pPr>
            <a:r>
              <a:rPr lang="el-GR" sz="2400" dirty="0" smtClean="0"/>
              <a:t>! Η εξίσωση ισχύει </a:t>
            </a:r>
            <a:r>
              <a:rPr lang="el-GR" sz="2400" u="sng" dirty="0" smtClean="0"/>
              <a:t>μόνο</a:t>
            </a:r>
            <a:r>
              <a:rPr lang="el-GR" sz="2400" dirty="0" smtClean="0"/>
              <a:t> για αραιά υδατικά διαλύματα </a:t>
            </a:r>
            <a:endParaRPr lang="el-GR" sz="2400" dirty="0"/>
          </a:p>
          <a:p>
            <a:pPr>
              <a:buFontTx/>
              <a:buNone/>
            </a:pPr>
            <a:r>
              <a:rPr lang="el-GR" sz="2400" dirty="0" smtClean="0"/>
              <a:t>(</a:t>
            </a:r>
            <a:r>
              <a:rPr lang="en-US" sz="2400" dirty="0" smtClean="0"/>
              <a:t>I = 0-0.1 </a:t>
            </a:r>
            <a:r>
              <a:rPr lang="en-US" sz="2400" dirty="0" err="1" smtClean="0"/>
              <a:t>mol</a:t>
            </a:r>
            <a:r>
              <a:rPr lang="en-US" sz="2400" dirty="0" smtClean="0"/>
              <a:t> L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Άλλα μοντέλα εφαρμόζονται για διαφορετικές τιμές ιοντικής ισχύος (</a:t>
            </a:r>
            <a:r>
              <a:rPr lang="en-US" sz="2400" dirty="0" smtClean="0"/>
              <a:t>Davies, </a:t>
            </a:r>
            <a:r>
              <a:rPr lang="en-US" sz="2400" dirty="0" err="1" smtClean="0"/>
              <a:t>Truesdell</a:t>
            </a:r>
            <a:r>
              <a:rPr lang="en-US" sz="2400" dirty="0" smtClean="0"/>
              <a:t>-Jones, </a:t>
            </a:r>
            <a:r>
              <a:rPr lang="en-US" sz="2400" dirty="0" err="1" smtClean="0"/>
              <a:t>Pitzer</a:t>
            </a:r>
            <a:r>
              <a:rPr lang="en-US" sz="2400" dirty="0" smtClean="0"/>
              <a:t>).</a:t>
            </a:r>
            <a:endParaRPr lang="el-GR" sz="2400" baseline="30000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117572"/>
              </p:ext>
            </p:extLst>
          </p:nvPr>
        </p:nvGraphicFramePr>
        <p:xfrm>
          <a:off x="3101452" y="1556792"/>
          <a:ext cx="2808288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Εξίσωση" r:id="rId4" imgW="1180800" imgH="482400" progId="Equation.3">
                  <p:embed/>
                </p:oleObj>
              </mc:Choice>
              <mc:Fallback>
                <p:oleObj name="Εξίσωση" r:id="rId4" imgW="1180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452" y="1556792"/>
                        <a:ext cx="2808288" cy="11477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5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ΥΠΟΛΟΓΙΣΜΟΣ ΣΥΝΤΕΛΕΣΤΗ </a:t>
            </a:r>
            <a:r>
              <a:rPr lang="el-GR" sz="3600" dirty="0" smtClean="0"/>
              <a:t>ΕΝΕΡΓΟΤΗΤΑΣ ΕΞΙΣΩΣΗ </a:t>
            </a:r>
            <a:r>
              <a:rPr lang="en-US" sz="3600" dirty="0" err="1" smtClean="0"/>
              <a:t>Truesdell</a:t>
            </a:r>
            <a:r>
              <a:rPr lang="en-US" sz="3600" dirty="0" smtClean="0"/>
              <a:t>-Jones</a:t>
            </a:r>
            <a:r>
              <a:rPr lang="el-GR" sz="3600" dirty="0" smtClean="0"/>
              <a:t> </a:t>
            </a:r>
            <a:r>
              <a:rPr lang="el-GR" sz="3600" dirty="0"/>
              <a:t>(για Ι&gt; 0.1 </a:t>
            </a:r>
            <a:r>
              <a:rPr lang="en-US" sz="3600" dirty="0" err="1"/>
              <a:t>mol</a:t>
            </a:r>
            <a:r>
              <a:rPr lang="en-US" sz="3600" dirty="0"/>
              <a:t>/ L</a:t>
            </a:r>
            <a:r>
              <a:rPr lang="en-US" sz="3600" dirty="0" smtClean="0"/>
              <a:t>)</a:t>
            </a:r>
            <a:endParaRPr lang="el-GR" sz="3600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729119"/>
              </p:ext>
            </p:extLst>
          </p:nvPr>
        </p:nvGraphicFramePr>
        <p:xfrm>
          <a:off x="2771800" y="2348880"/>
          <a:ext cx="347345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enklem" r:id="rId4" imgW="1460160" imgH="482400" progId="Equation.3">
                  <p:embed/>
                </p:oleObj>
              </mc:Choice>
              <mc:Fallback>
                <p:oleObj name="Denklem" r:id="rId4" imgW="1460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348880"/>
                        <a:ext cx="3473450" cy="11477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4149080"/>
            <a:ext cx="813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Εκτεταμένη μορφή της εξίσωσης </a:t>
            </a:r>
            <a:r>
              <a:rPr lang="en-US" sz="2400" dirty="0" smtClean="0"/>
              <a:t>Debye-</a:t>
            </a:r>
            <a:r>
              <a:rPr lang="en-US" sz="2400" dirty="0" err="1" smtClean="0"/>
              <a:t>Huckel</a:t>
            </a:r>
            <a:endParaRPr lang="el-GR" sz="2400" dirty="0" smtClean="0"/>
          </a:p>
          <a:p>
            <a:r>
              <a:rPr lang="el-GR" sz="2400" dirty="0" smtClean="0"/>
              <a:t>Βασισμένη σε πειραματικά δεδομένα -&gt;δείχνει την αύξηση του συντελεστή </a:t>
            </a:r>
            <a:r>
              <a:rPr lang="el-GR" sz="2400" dirty="0" err="1" smtClean="0"/>
              <a:t>ενεργότητας</a:t>
            </a:r>
            <a:r>
              <a:rPr lang="el-GR" sz="2400" dirty="0" smtClean="0"/>
              <a:t> με αύξηση της ιοντικής ισχύος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02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l-GR" dirty="0">
                <a:cs typeface="Arial" pitchFamily="34" charset="0"/>
              </a:rPr>
              <a:t>Γεωχημικές διεργασίες ελέγχου χημισμού το </a:t>
            </a:r>
            <a:r>
              <a:rPr lang="el-GR" dirty="0" smtClean="0">
                <a:cs typeface="Arial" pitchFamily="34" charset="0"/>
              </a:rPr>
              <a:t>νερού.</a:t>
            </a:r>
            <a:endParaRPr lang="el-GR" dirty="0">
              <a:cs typeface="Arial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dirty="0">
                <a:cs typeface="Arial" pitchFamily="34" charset="0"/>
              </a:rPr>
              <a:t>Προέλευση επιλεγμένων διαλυμένων ιόντων- χημικών </a:t>
            </a:r>
            <a:r>
              <a:rPr lang="el-GR" dirty="0" smtClean="0">
                <a:cs typeface="Arial" pitchFamily="34" charset="0"/>
              </a:rPr>
              <a:t>ενώσεων.</a:t>
            </a:r>
            <a:endParaRPr lang="el-GR" dirty="0">
              <a:cs typeface="Arial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dirty="0">
                <a:cs typeface="Arial" pitchFamily="34" charset="0"/>
              </a:rPr>
              <a:t>Πόσιμο νερό και έλεγχος της ποιότητάς </a:t>
            </a:r>
            <a:r>
              <a:rPr lang="el-GR" dirty="0" smtClean="0">
                <a:cs typeface="Arial" pitchFamily="34" charset="0"/>
              </a:rPr>
              <a:t>του.</a:t>
            </a:r>
            <a:endParaRPr lang="en-GB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ΔΕΙΚΤΗΣ ΚΟΡΕΣΜΟΥ</a:t>
            </a:r>
            <a:r>
              <a:rPr lang="en-US" dirty="0"/>
              <a:t> </a:t>
            </a:r>
            <a:r>
              <a:rPr lang="el-GR" dirty="0"/>
              <a:t>ΔΙΑΛΥΜΑΤΟΣ (</a:t>
            </a:r>
            <a:r>
              <a:rPr lang="en-US" dirty="0"/>
              <a:t>saturation index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2924944"/>
            <a:ext cx="88312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/>
              <a:t>IAP </a:t>
            </a:r>
            <a:r>
              <a:rPr lang="el-GR" sz="2400" dirty="0"/>
              <a:t>το γινόμενο </a:t>
            </a:r>
            <a:r>
              <a:rPr lang="el-GR" sz="2400" dirty="0" err="1"/>
              <a:t>ενεργότητας</a:t>
            </a:r>
            <a:r>
              <a:rPr lang="el-GR" sz="2400" dirty="0"/>
              <a:t> των ιόντων </a:t>
            </a:r>
            <a:r>
              <a:rPr lang="en-US" sz="2400" dirty="0"/>
              <a:t>(</a:t>
            </a:r>
            <a:r>
              <a:rPr lang="el-GR" sz="2400" dirty="0"/>
              <a:t>π.χ.: </a:t>
            </a:r>
            <a:r>
              <a:rPr lang="el-GR" sz="2400" i="1" dirty="0">
                <a:sym typeface="Wingdings" pitchFamily="2" charset="2"/>
              </a:rPr>
              <a:t>α</a:t>
            </a:r>
            <a:r>
              <a:rPr lang="en-US" sz="2400" dirty="0">
                <a:sym typeface="Wingdings" pitchFamily="2" charset="2"/>
              </a:rPr>
              <a:t>Ca</a:t>
            </a:r>
            <a:r>
              <a:rPr lang="en-US" sz="2400" baseline="30000" dirty="0">
                <a:sym typeface="Wingdings" pitchFamily="2" charset="2"/>
              </a:rPr>
              <a:t>2+</a:t>
            </a:r>
            <a:r>
              <a:rPr lang="el-GR" sz="2400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x </a:t>
            </a:r>
            <a:r>
              <a:rPr lang="el-GR" sz="2400" i="1" dirty="0">
                <a:sym typeface="Wingdings" pitchFamily="2" charset="2"/>
              </a:rPr>
              <a:t>α</a:t>
            </a:r>
            <a:r>
              <a:rPr lang="en-US" sz="2400" dirty="0">
                <a:sym typeface="Wingdings" pitchFamily="2" charset="2"/>
              </a:rPr>
              <a:t> C</a:t>
            </a:r>
            <a:r>
              <a:rPr lang="el-GR" sz="2400" dirty="0">
                <a:sym typeface="Wingdings" pitchFamily="2" charset="2"/>
              </a:rPr>
              <a:t>Ο</a:t>
            </a:r>
            <a:r>
              <a:rPr lang="en-US" sz="2400" baseline="-25000" dirty="0">
                <a:sym typeface="Wingdings" pitchFamily="2" charset="2"/>
              </a:rPr>
              <a:t>3</a:t>
            </a:r>
            <a:r>
              <a:rPr lang="en-US" sz="2400" baseline="30000" dirty="0">
                <a:sym typeface="Wingdings" pitchFamily="2" charset="2"/>
              </a:rPr>
              <a:t>2-</a:t>
            </a:r>
            <a:r>
              <a:rPr lang="en-US" sz="2400" dirty="0">
                <a:sym typeface="Wingdings" pitchFamily="2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sym typeface="Wingdings" pitchFamily="2" charset="2"/>
              </a:rPr>
              <a:t>Ω </a:t>
            </a:r>
            <a:r>
              <a:rPr lang="en-US" sz="2400" dirty="0">
                <a:sym typeface="Wingdings" pitchFamily="2" charset="2"/>
              </a:rPr>
              <a:t>= 1	 </a:t>
            </a:r>
            <a:r>
              <a:rPr lang="el-GR" sz="2400" dirty="0">
                <a:sym typeface="Wingdings" pitchFamily="2" charset="2"/>
              </a:rPr>
              <a:t>κατάσταση ισορροπίας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sym typeface="Wingdings" pitchFamily="2" charset="2"/>
              </a:rPr>
              <a:t>Ω &lt; 1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l-GR" sz="2400" dirty="0" err="1">
                <a:sym typeface="Wingdings" pitchFamily="2" charset="2"/>
              </a:rPr>
              <a:t>Υποκορεσμένο</a:t>
            </a:r>
            <a:r>
              <a:rPr lang="el-GR" sz="2400" dirty="0">
                <a:sym typeface="Wingdings" pitchFamily="2" charset="2"/>
              </a:rPr>
              <a:t> διάλυμα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sym typeface="Wingdings" pitchFamily="2" charset="2"/>
              </a:rPr>
              <a:t>Ω &gt; 1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l-GR" sz="2400" dirty="0" err="1">
                <a:sym typeface="Wingdings" pitchFamily="2" charset="2"/>
              </a:rPr>
              <a:t>Υπερκορεσμένο</a:t>
            </a:r>
            <a:r>
              <a:rPr lang="el-GR" sz="2400" dirty="0">
                <a:sym typeface="Wingdings" pitchFamily="2" charset="2"/>
              </a:rPr>
              <a:t> διάλυμα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19478"/>
              </p:ext>
            </p:extLst>
          </p:nvPr>
        </p:nvGraphicFramePr>
        <p:xfrm>
          <a:off x="3707904" y="1739449"/>
          <a:ext cx="14398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Εξίσωση" r:id="rId4" imgW="583920" imgH="444240" progId="Equation.3">
                  <p:embed/>
                </p:oleObj>
              </mc:Choice>
              <mc:Fallback>
                <p:oleObj name="Εξίσωση" r:id="rId4" imgW="583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739449"/>
                        <a:ext cx="1439862" cy="1095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ttp://www.gly.uga.edu/railsback/Fundamentals/SolubilityofMineralsKsp0101.jpg"/>
          <p:cNvPicPr>
            <a:picLocks noChangeAspect="1" noChangeArrowheads="1"/>
          </p:cNvPicPr>
          <p:nvPr/>
        </p:nvPicPr>
        <p:blipFill>
          <a:blip r:embed="rId6" cstate="print"/>
          <a:srcRect l="53363" t="22143" r="5161" b="27289"/>
          <a:stretch>
            <a:fillRect/>
          </a:stretch>
        </p:blipFill>
        <p:spPr bwMode="auto">
          <a:xfrm>
            <a:off x="5292080" y="3375104"/>
            <a:ext cx="3168352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98824" y="603940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750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Δείκτης κορεσμού υδατικού </a:t>
            </a:r>
            <a:r>
              <a:rPr lang="el-GR" dirty="0" smtClean="0"/>
              <a:t>διαλύματος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04268"/>
            <a:ext cx="3444909" cy="468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223" y="5805264"/>
            <a:ext cx="2714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463638" y="2137569"/>
            <a:ext cx="42231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/>
              <a:t>Διαφορές στο βαθμό αποσάθρωσης ορυκτών σε γρανίτη  (</a:t>
            </a:r>
            <a:r>
              <a:rPr lang="el-GR" sz="2400" dirty="0" err="1"/>
              <a:t>μικροφωτο</a:t>
            </a:r>
            <a:r>
              <a:rPr lang="el-GR" sz="2400" dirty="0"/>
              <a:t>. </a:t>
            </a:r>
            <a:r>
              <a:rPr lang="en-US" sz="2400" dirty="0"/>
              <a:t>SEM)</a:t>
            </a:r>
            <a:endParaRPr lang="el-GR" sz="2400" dirty="0"/>
          </a:p>
          <a:p>
            <a:endParaRPr lang="en-US" sz="2400" dirty="0"/>
          </a:p>
          <a:p>
            <a:r>
              <a:rPr lang="el-GR" sz="2400" dirty="0"/>
              <a:t>και </a:t>
            </a:r>
            <a:endParaRPr lang="en-US" sz="2400" dirty="0"/>
          </a:p>
          <a:p>
            <a:endParaRPr lang="el-GR" sz="2400" dirty="0"/>
          </a:p>
          <a:p>
            <a:r>
              <a:rPr lang="el-GR" sz="2400" dirty="0"/>
              <a:t>αντίστοιχοι δείκτες κορεσμού του υπόγειου νερού στα ορυκτά </a:t>
            </a:r>
            <a:r>
              <a:rPr lang="el-GR" sz="2400" dirty="0" err="1"/>
              <a:t>αλβίτης</a:t>
            </a:r>
            <a:r>
              <a:rPr lang="el-GR" sz="2400" dirty="0"/>
              <a:t> και Κ-άστριος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64010" y="6010328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404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Ανάπτυξη σμεκτίτη επί </a:t>
            </a:r>
            <a:r>
              <a:rPr lang="el-GR" dirty="0" smtClean="0"/>
              <a:t>αλβίτη</a:t>
            </a:r>
            <a:endParaRPr lang="el-GR" dirty="0"/>
          </a:p>
        </p:txBody>
      </p:sp>
      <p:pic>
        <p:nvPicPr>
          <p:cNvPr id="3" name="Picture 2" descr="http://origin-ars.sciencedirect.com/content/image/1-s2.0-S0009254102003236-gr4.jpg"/>
          <p:cNvPicPr>
            <a:picLocks noChangeAspect="1" noChangeArrowheads="1"/>
          </p:cNvPicPr>
          <p:nvPr/>
        </p:nvPicPr>
        <p:blipFill>
          <a:blip r:embed="rId3" cstate="print"/>
          <a:srcRect r="-926" b="32996"/>
          <a:stretch>
            <a:fillRect/>
          </a:stretch>
        </p:blipFill>
        <p:spPr bwMode="auto">
          <a:xfrm>
            <a:off x="683568" y="1417638"/>
            <a:ext cx="4813944" cy="47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97513" y="2786063"/>
            <a:ext cx="31892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/>
              <a:t>Παρατήρηση χημικών αντιδράσεων σε επιφάνειες ορυκτών με ηλεκτρονικό μικροσκόπιο</a:t>
            </a:r>
            <a:endParaRPr lang="en-GB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4281" y="5848368"/>
            <a:ext cx="2714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26892" y="541632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629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ΠΡΟΕΛΕΥΣΗ ΙΟΝΤΩΝ- ΕΝΩΣΕΩΝ στο πόσιμο </a:t>
            </a:r>
            <a:r>
              <a:rPr lang="el-GR" sz="4000" dirty="0" smtClean="0"/>
              <a:t>νερό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Μαγνήσιο </a:t>
            </a:r>
            <a:r>
              <a:rPr lang="el-GR" sz="2000" dirty="0">
                <a:sym typeface="Wingdings" pitchFamily="2" charset="2"/>
              </a:rPr>
              <a:t> σιδηρομαγνησιούχα πυριτικά, ανθρακικά, </a:t>
            </a:r>
            <a:r>
              <a:rPr lang="el-GR" sz="2000" dirty="0" smtClean="0">
                <a:sym typeface="Wingdings" pitchFamily="2" charset="2"/>
              </a:rPr>
              <a:t>δευτερογενή </a:t>
            </a:r>
            <a:r>
              <a:rPr lang="el-GR" sz="2000" dirty="0">
                <a:sym typeface="Wingdings" pitchFamily="2" charset="2"/>
              </a:rPr>
              <a:t>πυριτικά. Μεγάλος χρόνος παραμονής στον ωκεανό </a:t>
            </a:r>
            <a:r>
              <a:rPr lang="en-US" sz="2000" dirty="0">
                <a:sym typeface="Wingdings" pitchFamily="2" charset="2"/>
              </a:rPr>
              <a:t>Mg&gt;Ca </a:t>
            </a:r>
            <a:r>
              <a:rPr lang="el-GR" sz="2000" dirty="0">
                <a:sym typeface="Wingdings" pitchFamily="2" charset="2"/>
              </a:rPr>
              <a:t>στο θαλάσσιο νερό.</a:t>
            </a:r>
          </a:p>
          <a:p>
            <a:r>
              <a:rPr lang="el-GR" sz="2000" dirty="0">
                <a:sym typeface="Wingdings" pitchFamily="2" charset="2"/>
              </a:rPr>
              <a:t>Ασβέστιο κυρίως ανθρακικά (ασβεστίτης, δολομίτης) αλλά και πρωτογενή πυριτικά – δευτερογενή αργιλοπυριτικά.</a:t>
            </a:r>
          </a:p>
          <a:p>
            <a:r>
              <a:rPr lang="el-GR" sz="2000" dirty="0">
                <a:sym typeface="Wingdings" pitchFamily="2" charset="2"/>
              </a:rPr>
              <a:t>Νάτριο αργιλικά, πλαγιόκλαστα (κυρίως), εβαπορίτες, αλλά και βιομηχανικά </a:t>
            </a:r>
            <a:r>
              <a:rPr lang="el-GR" sz="2000" dirty="0" smtClean="0">
                <a:sym typeface="Wingdings" pitchFamily="2" charset="2"/>
              </a:rPr>
              <a:t>απόβλητα.</a:t>
            </a:r>
            <a:endParaRPr lang="el-GR" sz="2000" dirty="0">
              <a:sym typeface="Wingdings" pitchFamily="2" charset="2"/>
            </a:endParaRPr>
          </a:p>
          <a:p>
            <a:r>
              <a:rPr lang="el-GR" sz="2000" dirty="0">
                <a:sym typeface="Wingdings" pitchFamily="2" charset="2"/>
              </a:rPr>
              <a:t>Κάλιο  κυρίως άστριοι, αστιοειδή, εβαπορίτες, αργιλικά . Αντίσταση πρωτογενών πηγών στην αποσάθρωση  1/10 -1/100 συγκεντρώσεων Να στο </a:t>
            </a:r>
            <a:r>
              <a:rPr lang="el-GR" sz="2000" dirty="0" smtClean="0">
                <a:sym typeface="Wingdings" pitchFamily="2" charset="2"/>
              </a:rPr>
              <a:t>νερό.</a:t>
            </a:r>
            <a:endParaRPr lang="el-GR" sz="2000" dirty="0">
              <a:sym typeface="Wingdings" pitchFamily="2" charset="2"/>
            </a:endParaRPr>
          </a:p>
          <a:p>
            <a:r>
              <a:rPr lang="el-GR" sz="2000" dirty="0">
                <a:sym typeface="Wingdings" pitchFamily="2" charset="2"/>
              </a:rPr>
              <a:t>Στρόντιο  Παρόμοια χημ. συμπεριφορά με </a:t>
            </a:r>
            <a:r>
              <a:rPr lang="en-US" sz="2000" dirty="0">
                <a:sym typeface="Wingdings" pitchFamily="2" charset="2"/>
              </a:rPr>
              <a:t>Ca</a:t>
            </a:r>
            <a:r>
              <a:rPr lang="el-GR" sz="2000" dirty="0">
                <a:sym typeface="Wingdings" pitchFamily="2" charset="2"/>
              </a:rPr>
              <a:t>. Θειικά ορυκτά σε εβαπορίτες</a:t>
            </a:r>
            <a:r>
              <a:rPr lang="el-GR" sz="2000" dirty="0" smtClean="0">
                <a:sym typeface="Wingdings" pitchFamily="2" charset="2"/>
              </a:rPr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974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ΠΡΟΕΛΕΥΣΗ ΙΟΝΤΩΝ- </a:t>
            </a:r>
            <a:r>
              <a:rPr lang="el-GR" dirty="0" smtClean="0"/>
              <a:t>ΕΝΩΣΕΩΝ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>
                <a:cs typeface="Arial" pitchFamily="34" charset="0"/>
              </a:rPr>
              <a:t>Χλώριο 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 Κυρίως εβαπορίτες, παγιδευμένο σε αργίλους, ένδειξη θαλάσσιας διείσδυσης.</a:t>
            </a:r>
          </a:p>
          <a:p>
            <a:r>
              <a:rPr lang="el-GR" sz="2000" dirty="0">
                <a:cs typeface="Arial" pitchFamily="34" charset="0"/>
                <a:sym typeface="Wingdings" pitchFamily="2" charset="2"/>
              </a:rPr>
              <a:t>Άζωτο  Ρυπαντής γλυκού νερού (νιτρικά ιόντα, νιτρώδη, αμμωνία) βιολογικής προέλευσης.</a:t>
            </a:r>
          </a:p>
          <a:p>
            <a:r>
              <a:rPr lang="el-GR" sz="2000" dirty="0">
                <a:cs typeface="Arial" pitchFamily="34" charset="0"/>
                <a:sym typeface="Wingdings" pitchFamily="2" charset="2"/>
              </a:rPr>
              <a:t>Θείο  Θειικά ανιόντα από οξείδωση σουλφιδίων, θειικών. Έλεγχος συγκέντρωσης μέσω μικροβιακής αναγωγής.</a:t>
            </a:r>
          </a:p>
          <a:p>
            <a:r>
              <a:rPr lang="el-GR" sz="2000" dirty="0">
                <a:cs typeface="Arial" pitchFamily="34" charset="0"/>
                <a:sym typeface="Wingdings" pitchFamily="2" charset="2"/>
              </a:rPr>
              <a:t>Φωσφόρος  Φωσφορικά ιόντα από λιπάσματα, φυσική πηγή ο απατίτης.</a:t>
            </a:r>
          </a:p>
          <a:p>
            <a:r>
              <a:rPr lang="el-GR" sz="2000" dirty="0">
                <a:cs typeface="Arial" pitchFamily="34" charset="0"/>
                <a:sym typeface="Wingdings" pitchFamily="2" charset="2"/>
              </a:rPr>
              <a:t>Φθόριο  Φθορίτης, απατίτης, μαρμαρυγίας, ανθρωπογενής πηγές. Χαμηλή διαλυτότητα. Συνέπιες στην υγεία.</a:t>
            </a:r>
          </a:p>
          <a:p>
            <a:r>
              <a:rPr lang="el-GR" sz="2000" dirty="0">
                <a:cs typeface="Arial" pitchFamily="34" charset="0"/>
                <a:sym typeface="Wingdings" pitchFamily="2" charset="2"/>
              </a:rPr>
              <a:t>Ιώδιο, βρώμιο  Παρόμοια με 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Cl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. Πιθανή ανθρωπογενής προέλευση.</a:t>
            </a:r>
          </a:p>
          <a:p>
            <a:r>
              <a:rPr lang="el-GR" sz="2000" dirty="0">
                <a:cs typeface="Arial" pitchFamily="34" charset="0"/>
                <a:sym typeface="Wingdings" pitchFamily="2" charset="2"/>
              </a:rPr>
              <a:t>Πυρίτιο  Χαμηλή διαλυτότητα σε φυσικά 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νερά.Αύξηση,με 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αύξηση 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pH</a:t>
            </a:r>
            <a:r>
              <a:rPr lang="el-GR" sz="2000" dirty="0" smtClean="0">
                <a:cs typeface="Arial" pitchFamily="34" charset="0"/>
                <a:sym typeface="Wingdings" pitchFamily="2" charset="2"/>
              </a:rPr>
              <a:t>,Τ</a:t>
            </a:r>
            <a:r>
              <a:rPr lang="el-GR" sz="2000" dirty="0">
                <a:sym typeface="Wingdings" pitchFamily="2" charset="2"/>
              </a:rPr>
              <a:t>.</a:t>
            </a:r>
            <a:endParaRPr lang="en-GB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ΕΛΕΓΧΟΣ ΠΟΙΟΤΗΤΑΣ </a:t>
            </a:r>
            <a:r>
              <a:rPr lang="el-GR" dirty="0" smtClean="0"/>
              <a:t>ΝΕΡΟΥ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cs typeface="Arial" pitchFamily="34" charset="0"/>
              </a:rPr>
              <a:t>Δειγματοληψία- </a:t>
            </a:r>
            <a:r>
              <a:rPr lang="el-GR" sz="2400" dirty="0">
                <a:cs typeface="Arial" pitchFamily="34" charset="0"/>
              </a:rPr>
              <a:t>χημική </a:t>
            </a:r>
            <a:r>
              <a:rPr lang="el-GR" sz="2400" dirty="0" smtClean="0">
                <a:cs typeface="Arial" pitchFamily="34" charset="0"/>
              </a:rPr>
              <a:t>ανάλυση.</a:t>
            </a:r>
            <a:endParaRPr lang="el-GR" sz="2400" dirty="0">
              <a:cs typeface="Arial" pitchFamily="34" charset="0"/>
            </a:endParaRPr>
          </a:p>
          <a:p>
            <a:r>
              <a:rPr lang="el-GR" sz="2400" dirty="0">
                <a:cs typeface="Arial" pitchFamily="34" charset="0"/>
              </a:rPr>
              <a:t>Έλεγχος ποιότητας ανάλυσης με εξισορρόπηση </a:t>
            </a:r>
            <a:r>
              <a:rPr lang="el-GR" sz="2400" dirty="0" smtClean="0">
                <a:cs typeface="Arial" pitchFamily="34" charset="0"/>
              </a:rPr>
              <a:t>ιόντων.</a:t>
            </a:r>
            <a:endParaRPr lang="el-GR" sz="2400" dirty="0">
              <a:cs typeface="Arial" pitchFamily="34" charset="0"/>
            </a:endParaRPr>
          </a:p>
          <a:p>
            <a:r>
              <a:rPr lang="el-GR" sz="2400" dirty="0">
                <a:cs typeface="Arial" pitchFamily="34" charset="0"/>
              </a:rPr>
              <a:t>Γραφική απεικόνιση χημικών αναλύσεων π.χ. στήλες ανιόντων / κατιόντων, τριγωνικά διαγράμματα (</a:t>
            </a:r>
            <a:r>
              <a:rPr lang="en-US" sz="2400" dirty="0">
                <a:cs typeface="Arial" pitchFamily="34" charset="0"/>
              </a:rPr>
              <a:t>Piper), </a:t>
            </a:r>
            <a:r>
              <a:rPr lang="el-GR" sz="2400" dirty="0">
                <a:cs typeface="Arial" pitchFamily="34" charset="0"/>
              </a:rPr>
              <a:t>διαγράμματα </a:t>
            </a:r>
            <a:r>
              <a:rPr lang="en-US" sz="2400" dirty="0">
                <a:cs typeface="Arial" pitchFamily="34" charset="0"/>
              </a:rPr>
              <a:t>Stiff</a:t>
            </a:r>
            <a:r>
              <a:rPr lang="el-GR" sz="2400" dirty="0">
                <a:cs typeface="Arial" pitchFamily="34" charset="0"/>
              </a:rPr>
              <a:t>- Χρήση κυρίων στοιχείων του νερού.</a:t>
            </a:r>
          </a:p>
          <a:p>
            <a:r>
              <a:rPr lang="el-GR" sz="2400" dirty="0">
                <a:cs typeface="Arial" pitchFamily="34" charset="0"/>
              </a:rPr>
              <a:t>Στόχος η ομαδοποίηση των αποτελεσμάτων και η ταξινόμηση νερών ανά τύπο – υδροφορέα.  Επίσης δυνατή η διερεύνηση ανάμιξης νερών υδροφορέων</a:t>
            </a:r>
            <a:r>
              <a:rPr lang="el-GR" sz="2400" dirty="0" smtClean="0">
                <a:cs typeface="Arial" pitchFamily="34" charset="0"/>
              </a:rPr>
              <a:t>.</a:t>
            </a:r>
            <a:endParaRPr lang="en-GB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ΓΕΩΧΗΜΙΚΕΣ ΠΑΡΑΜΕΤΡΟΙ ΠΟΙΟΤΗΤΑΣ </a:t>
            </a:r>
            <a:r>
              <a:rPr lang="el-GR" sz="3200" dirty="0" smtClean="0"/>
              <a:t>ΝΕΡΟΥ</a:t>
            </a:r>
            <a:endParaRPr lang="el-GR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225441"/>
              </p:ext>
            </p:extLst>
          </p:nvPr>
        </p:nvGraphicFramePr>
        <p:xfrm>
          <a:off x="611560" y="1052736"/>
          <a:ext cx="8291264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079"/>
                <a:gridCol w="5794185"/>
              </a:tblGrid>
              <a:tr h="293661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ΠΑΡΑΜΕΤΡΟΣ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ΠΕΡΙΓΡΑΦΗ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507232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Σκληρότητα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Άθροισμα ιόντων που είναι δυνατό</a:t>
                      </a:r>
                      <a:r>
                        <a:rPr lang="el-GR" sz="1600" baseline="0" dirty="0" smtClean="0">
                          <a:latin typeface="+mn-lt"/>
                        </a:rPr>
                        <a:t> να καθιζάνουν από το νερό (</a:t>
                      </a:r>
                      <a:r>
                        <a:rPr lang="en-US" sz="1600" baseline="0" dirty="0" smtClean="0">
                          <a:latin typeface="+mn-lt"/>
                        </a:rPr>
                        <a:t>Ca, Mg, Fe)</a:t>
                      </a:r>
                      <a:r>
                        <a:rPr lang="en-GB" sz="1600" baseline="0" dirty="0" smtClean="0">
                          <a:latin typeface="+mn-lt"/>
                        </a:rPr>
                        <a:t> </a:t>
                      </a:r>
                      <a:r>
                        <a:rPr lang="el-GR" sz="1600" baseline="0" dirty="0" smtClean="0">
                          <a:latin typeface="+mn-lt"/>
                        </a:rPr>
                        <a:t>σε </a:t>
                      </a:r>
                      <a:r>
                        <a:rPr lang="en-US" sz="1600" baseline="0" dirty="0" err="1" smtClean="0">
                          <a:latin typeface="+mn-lt"/>
                        </a:rPr>
                        <a:t>meq</a:t>
                      </a:r>
                      <a:r>
                        <a:rPr lang="en-US" sz="1600" baseline="0" dirty="0" smtClean="0">
                          <a:latin typeface="+mn-lt"/>
                        </a:rPr>
                        <a:t>/L </a:t>
                      </a:r>
                      <a:r>
                        <a:rPr lang="el-GR" sz="1600" baseline="0" dirty="0" smtClean="0">
                          <a:latin typeface="+mn-lt"/>
                        </a:rPr>
                        <a:t> ή </a:t>
                      </a:r>
                      <a:r>
                        <a:rPr lang="en-US" sz="1600" baseline="0" dirty="0" smtClean="0">
                          <a:latin typeface="+mn-lt"/>
                        </a:rPr>
                        <a:t>mg CaCO3/L </a:t>
                      </a:r>
                      <a:r>
                        <a:rPr lang="el-GR" sz="1600" baseline="0" dirty="0" smtClean="0">
                          <a:latin typeface="+mn-lt"/>
                        </a:rPr>
                        <a:t>ή σε βαθμούς σκληρότητας.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507232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Βαθμοί</a:t>
                      </a:r>
                      <a:r>
                        <a:rPr lang="el-GR" sz="1600" baseline="0" dirty="0" smtClean="0">
                          <a:latin typeface="+mn-lt"/>
                        </a:rPr>
                        <a:t> σκληρότητας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1 γερμανικός</a:t>
                      </a:r>
                      <a:r>
                        <a:rPr lang="el-GR" sz="1600" baseline="0" dirty="0" smtClean="0">
                          <a:latin typeface="+mn-lt"/>
                        </a:rPr>
                        <a:t> βαθμός = 17.8 </a:t>
                      </a:r>
                      <a:r>
                        <a:rPr lang="en-US" sz="1600" baseline="0" dirty="0" smtClean="0">
                          <a:latin typeface="+mn-lt"/>
                        </a:rPr>
                        <a:t>mg Ca CO3/L</a:t>
                      </a:r>
                    </a:p>
                    <a:p>
                      <a:r>
                        <a:rPr lang="en-US" sz="1600" baseline="0" dirty="0" smtClean="0">
                          <a:latin typeface="+mn-lt"/>
                        </a:rPr>
                        <a:t>1 </a:t>
                      </a:r>
                      <a:r>
                        <a:rPr lang="el-GR" sz="1600" baseline="0" dirty="0" smtClean="0">
                          <a:latin typeface="+mn-lt"/>
                        </a:rPr>
                        <a:t>γαλλικός βαθμός = 10 </a:t>
                      </a:r>
                      <a:r>
                        <a:rPr lang="en-US" sz="1600" baseline="0" dirty="0" smtClean="0">
                          <a:latin typeface="+mn-lt"/>
                        </a:rPr>
                        <a:t>mg Ca CO3/L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293661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Παροδική σκληρότητα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Κλάσμα συγκέντρωσης </a:t>
                      </a:r>
                      <a:r>
                        <a:rPr lang="en-US" sz="1600" dirty="0" smtClean="0">
                          <a:latin typeface="+mn-lt"/>
                        </a:rPr>
                        <a:t>Ca, Mg </a:t>
                      </a:r>
                      <a:r>
                        <a:rPr lang="el-GR" sz="1600" dirty="0" smtClean="0">
                          <a:latin typeface="+mn-lt"/>
                        </a:rPr>
                        <a:t>που εξισορροπείται</a:t>
                      </a:r>
                      <a:r>
                        <a:rPr lang="el-GR" sz="1600" baseline="0" dirty="0" smtClean="0">
                          <a:latin typeface="+mn-lt"/>
                        </a:rPr>
                        <a:t> από </a:t>
                      </a:r>
                      <a:r>
                        <a:rPr lang="en-US" sz="1600" baseline="0" dirty="0" smtClean="0">
                          <a:latin typeface="+mn-lt"/>
                        </a:rPr>
                        <a:t>HCO3-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293661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Μόνιμη σκληρότητα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+mn-lt"/>
                        </a:rPr>
                        <a:t>Περίσσεια συγκέντρωσης </a:t>
                      </a:r>
                      <a:r>
                        <a:rPr lang="en-US" sz="1600" dirty="0" smtClean="0">
                          <a:latin typeface="+mn-lt"/>
                        </a:rPr>
                        <a:t>Ca, Mg </a:t>
                      </a:r>
                      <a:r>
                        <a:rPr lang="el-GR" sz="1600" dirty="0" smtClean="0">
                          <a:latin typeface="+mn-lt"/>
                        </a:rPr>
                        <a:t>σε</a:t>
                      </a:r>
                      <a:r>
                        <a:rPr lang="el-GR" sz="1600" baseline="0" dirty="0" smtClean="0">
                          <a:latin typeface="+mn-lt"/>
                        </a:rPr>
                        <a:t> σχέση με </a:t>
                      </a:r>
                      <a:r>
                        <a:rPr lang="en-US" sz="1600" baseline="0" dirty="0" smtClean="0">
                          <a:latin typeface="+mn-lt"/>
                        </a:rPr>
                        <a:t>HCO3-</a:t>
                      </a:r>
                      <a:endParaRPr lang="en-GB" sz="1600" dirty="0" smtClean="0">
                        <a:latin typeface="+mn-lt"/>
                      </a:endParaRPr>
                    </a:p>
                  </a:txBody>
                  <a:tcPr/>
                </a:tc>
              </a:tr>
              <a:tr h="293661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Χρώμα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Σύγκριση με διάλυμα </a:t>
                      </a:r>
                      <a:r>
                        <a:rPr lang="en-US" sz="1600" dirty="0" smtClean="0">
                          <a:latin typeface="+mn-lt"/>
                        </a:rPr>
                        <a:t>Co,</a:t>
                      </a:r>
                      <a:r>
                        <a:rPr lang="en-US" sz="1600" baseline="0" dirty="0" smtClean="0">
                          <a:latin typeface="+mn-lt"/>
                        </a:rPr>
                        <a:t> Pt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2936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EC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Ειδική ηλεκτρική αγωγιμότητα</a:t>
                      </a:r>
                      <a:r>
                        <a:rPr lang="el-GR" sz="1600" baseline="0" dirty="0" smtClean="0">
                          <a:latin typeface="+mn-lt"/>
                        </a:rPr>
                        <a:t> (μ</a:t>
                      </a:r>
                      <a:r>
                        <a:rPr lang="en-US" sz="1600" baseline="0" dirty="0" smtClean="0">
                          <a:latin typeface="+mn-lt"/>
                        </a:rPr>
                        <a:t>S/cm). EC </a:t>
                      </a:r>
                      <a:r>
                        <a:rPr lang="en-GB" sz="1600" baseline="0" dirty="0" smtClean="0">
                          <a:latin typeface="+mn-lt"/>
                        </a:rPr>
                        <a:t>=100 x </a:t>
                      </a:r>
                      <a:r>
                        <a:rPr lang="en-GB" sz="1600" baseline="0" dirty="0" err="1" smtClean="0">
                          <a:latin typeface="+mn-lt"/>
                        </a:rPr>
                        <a:t>meq</a:t>
                      </a:r>
                      <a:r>
                        <a:rPr lang="en-GB" sz="1600" baseline="0" dirty="0" smtClean="0">
                          <a:latin typeface="+mn-lt"/>
                        </a:rPr>
                        <a:t> </a:t>
                      </a:r>
                      <a:r>
                        <a:rPr lang="el-GR" sz="1600" baseline="0" dirty="0" smtClean="0">
                          <a:latin typeface="+mn-lt"/>
                        </a:rPr>
                        <a:t>ιόντων</a:t>
                      </a:r>
                      <a:r>
                        <a:rPr lang="en-GB" sz="1600" baseline="0" dirty="0" smtClean="0">
                          <a:latin typeface="+mn-lt"/>
                        </a:rPr>
                        <a:t>/ L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2936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pH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-log[H</a:t>
                      </a:r>
                      <a:r>
                        <a:rPr lang="en-US" sz="1600" baseline="30000" dirty="0" smtClean="0">
                          <a:latin typeface="+mn-lt"/>
                        </a:rPr>
                        <a:t>+</a:t>
                      </a:r>
                      <a:r>
                        <a:rPr lang="en-US" sz="1600" dirty="0" smtClean="0">
                          <a:latin typeface="+mn-lt"/>
                        </a:rPr>
                        <a:t>]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2936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Eh/ </a:t>
                      </a:r>
                      <a:r>
                        <a:rPr lang="en-US" sz="1600" dirty="0" err="1" smtClean="0">
                          <a:latin typeface="+mn-lt"/>
                        </a:rPr>
                        <a:t>pe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Δυναμικό</a:t>
                      </a:r>
                      <a:r>
                        <a:rPr lang="el-GR" sz="1600" baseline="0" dirty="0" smtClean="0">
                          <a:latin typeface="+mn-lt"/>
                        </a:rPr>
                        <a:t> οξειδοαναγωγής (</a:t>
                      </a:r>
                      <a:r>
                        <a:rPr lang="en-US" sz="1600" baseline="0" dirty="0" smtClean="0">
                          <a:latin typeface="+mn-lt"/>
                        </a:rPr>
                        <a:t>Volt)/ </a:t>
                      </a:r>
                      <a:r>
                        <a:rPr lang="en-US" sz="1600" baseline="0" dirty="0" err="1" smtClean="0">
                          <a:latin typeface="+mn-lt"/>
                        </a:rPr>
                        <a:t>pe</a:t>
                      </a:r>
                      <a:r>
                        <a:rPr lang="en-US" sz="1600" baseline="0" dirty="0" smtClean="0">
                          <a:latin typeface="+mn-lt"/>
                        </a:rPr>
                        <a:t>= - log[e-]= Eh/ 0.059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293661"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latin typeface="+mn-lt"/>
                        </a:rPr>
                        <a:t>Αλκαλικότητα</a:t>
                      </a:r>
                      <a:r>
                        <a:rPr lang="el-GR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</a:rPr>
                        <a:t>(</a:t>
                      </a:r>
                      <a:r>
                        <a:rPr lang="en-US" sz="1600" dirty="0" err="1" smtClean="0">
                          <a:latin typeface="+mn-lt"/>
                        </a:rPr>
                        <a:t>Alk</a:t>
                      </a:r>
                      <a:r>
                        <a:rPr lang="en-US" sz="1600" dirty="0" smtClean="0">
                          <a:latin typeface="+mn-lt"/>
                        </a:rPr>
                        <a:t>)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Ικανότητα</a:t>
                      </a:r>
                      <a:r>
                        <a:rPr lang="el-GR" sz="1600" baseline="0" dirty="0" smtClean="0">
                          <a:latin typeface="+mn-lt"/>
                        </a:rPr>
                        <a:t> εξουδετέρωσης οξέων – τιτλοδότηση με θειικό οξύ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2936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TIC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Ολικός ανόργανος άνθρακας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2936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TOC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Ολικός οργανικός άνθρακας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2936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COD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Απαιτούμενο</a:t>
                      </a:r>
                      <a:r>
                        <a:rPr lang="el-GR" sz="1600" baseline="0" dirty="0" smtClean="0">
                          <a:latin typeface="+mn-lt"/>
                        </a:rPr>
                        <a:t> οξυγόνο για χημικές αντιδράσεις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  <a:tr h="2936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BOD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Απαιτούμενο οξυγόνο για βιολογικές αντιδράσεις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8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ΠΑΡΑΜΕΤΡΟΙ </a:t>
            </a:r>
            <a:r>
              <a:rPr lang="el-GR" dirty="0" smtClean="0"/>
              <a:t>ΠΑΡΑΚΟΛΟΥΘΗΣΗΣ</a:t>
            </a:r>
            <a:endParaRPr lang="el-GR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971587"/>
              </p:ext>
            </p:extLst>
          </p:nvPr>
        </p:nvGraphicFramePr>
        <p:xfrm>
          <a:off x="467544" y="2060848"/>
          <a:ext cx="81534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ΚΑΤΙΟΝΤΑ</a:t>
                      </a:r>
                      <a:endParaRPr lang="en-GB" dirty="0">
                        <a:latin typeface="+mn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Na, K, Ca, Mg, NH4</a:t>
                      </a:r>
                      <a:endParaRPr lang="en-GB" dirty="0">
                        <a:latin typeface="+mn-lt"/>
                      </a:endParaRPr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ΑΝΙΟΝΤΑ</a:t>
                      </a:r>
                      <a:endParaRPr lang="en-GB" dirty="0">
                        <a:latin typeface="+mn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n-lt"/>
                        </a:rPr>
                        <a:t>Cl</a:t>
                      </a:r>
                      <a:r>
                        <a:rPr lang="en-US" dirty="0" smtClean="0">
                          <a:latin typeface="+mn-lt"/>
                        </a:rPr>
                        <a:t>, CN, HCO3, F, SO4, NO3, NO2, P2O5</a:t>
                      </a:r>
                      <a:endParaRPr lang="en-GB" dirty="0">
                        <a:latin typeface="+mn-lt"/>
                      </a:endParaRPr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ΒΑΡΕΑ ΜΕΤΑΛΛΑ ΚΑΙ ΤΟΞΙΚΑ ΣΤΟΙΧΕΙΑ</a:t>
                      </a:r>
                      <a:endParaRPr lang="en-GB" dirty="0">
                        <a:latin typeface="+mn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Fe, Cu, Zn, </a:t>
                      </a:r>
                      <a:r>
                        <a:rPr lang="en-US" dirty="0" err="1" smtClean="0">
                          <a:latin typeface="+mn-lt"/>
                        </a:rPr>
                        <a:t>Pb</a:t>
                      </a:r>
                      <a:r>
                        <a:rPr lang="en-US" dirty="0" smtClean="0">
                          <a:latin typeface="+mn-lt"/>
                        </a:rPr>
                        <a:t>, </a:t>
                      </a:r>
                      <a:r>
                        <a:rPr lang="en-US" dirty="0" err="1" smtClean="0">
                          <a:latin typeface="+mn-lt"/>
                        </a:rPr>
                        <a:t>Cd</a:t>
                      </a:r>
                      <a:r>
                        <a:rPr lang="en-US" dirty="0" smtClean="0">
                          <a:latin typeface="+mn-lt"/>
                        </a:rPr>
                        <a:t>, Al, Ni, </a:t>
                      </a:r>
                      <a:r>
                        <a:rPr lang="en-US" dirty="0" err="1" smtClean="0">
                          <a:latin typeface="+mn-lt"/>
                        </a:rPr>
                        <a:t>Mn</a:t>
                      </a:r>
                      <a:r>
                        <a:rPr lang="en-US" dirty="0" smtClean="0">
                          <a:latin typeface="+mn-lt"/>
                        </a:rPr>
                        <a:t>, As, Cr, Se, Ag, B, </a:t>
                      </a:r>
                      <a:r>
                        <a:rPr lang="en-US" dirty="0" err="1" smtClean="0">
                          <a:latin typeface="+mn-lt"/>
                        </a:rPr>
                        <a:t>Ba</a:t>
                      </a:r>
                      <a:r>
                        <a:rPr lang="en-US" dirty="0" smtClean="0">
                          <a:latin typeface="+mn-lt"/>
                        </a:rPr>
                        <a:t>, Be, Bi, Co, Si, Hg, </a:t>
                      </a:r>
                      <a:r>
                        <a:rPr lang="en-US" dirty="0" err="1" smtClean="0">
                          <a:latin typeface="+mn-lt"/>
                        </a:rPr>
                        <a:t>Sb</a:t>
                      </a:r>
                      <a:r>
                        <a:rPr lang="en-US" dirty="0" smtClean="0">
                          <a:latin typeface="+mn-lt"/>
                        </a:rPr>
                        <a:t>, Br, Li, Mo, </a:t>
                      </a:r>
                      <a:r>
                        <a:rPr lang="en-US" dirty="0" err="1" smtClean="0">
                          <a:latin typeface="+mn-lt"/>
                        </a:rPr>
                        <a:t>Sr</a:t>
                      </a:r>
                      <a:r>
                        <a:rPr lang="en-US" dirty="0" smtClean="0">
                          <a:latin typeface="+mn-lt"/>
                        </a:rPr>
                        <a:t>, </a:t>
                      </a:r>
                      <a:r>
                        <a:rPr lang="en-US" dirty="0" err="1" smtClean="0">
                          <a:latin typeface="+mn-lt"/>
                        </a:rPr>
                        <a:t>Tl</a:t>
                      </a:r>
                      <a:r>
                        <a:rPr lang="en-US" dirty="0" smtClean="0">
                          <a:latin typeface="+mn-lt"/>
                        </a:rPr>
                        <a:t>, Ti, V</a:t>
                      </a:r>
                      <a:endParaRPr lang="en-GB" dirty="0">
                        <a:latin typeface="+mn-lt"/>
                      </a:endParaRPr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ΑΛΛΕΣ</a:t>
                      </a:r>
                      <a:r>
                        <a:rPr lang="el-GR" baseline="0" dirty="0" smtClean="0">
                          <a:latin typeface="+mn-lt"/>
                        </a:rPr>
                        <a:t> ΠΑΡΑΜΕΤΡΟΙ</a:t>
                      </a:r>
                      <a:endParaRPr lang="en-GB" dirty="0">
                        <a:latin typeface="+mn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pH, Eh,</a:t>
                      </a:r>
                      <a:r>
                        <a:rPr lang="en-US" baseline="0" dirty="0" smtClean="0">
                          <a:latin typeface="+mn-lt"/>
                        </a:rPr>
                        <a:t> T, SiO2, O, TDS, EC</a:t>
                      </a:r>
                      <a:endParaRPr lang="en-GB" dirty="0">
                        <a:latin typeface="+mn-lt"/>
                      </a:endParaRPr>
                    </a:p>
                  </a:txBody>
                  <a:tcPr marL="90593" marR="9059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4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στην επιφάνεια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ΥΔΡΟΓΕΩΧΗΜΕΙΑ ΚΑΙ ΠΟΙΟΤΗΤΑ ΝΕΡΟΥ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</a:t>
            </a:r>
            <a:r>
              <a:rPr lang="el-GR" sz="2000"/>
              <a:t>Αργυράκη </a:t>
            </a:r>
            <a:r>
              <a:rPr lang="el-GR" sz="2000" smtClean="0"/>
              <a:t>2015. </a:t>
            </a:r>
            <a:r>
              <a:rPr lang="el-GR" sz="2000" dirty="0"/>
              <a:t>Αριάδνη Αργυράκη. «Γεωχημεία. Γεωχημικές διεργασίες στην επιφάνεια 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 Διαλυτότητα αλάτων. </a:t>
            </a:r>
            <a:r>
              <a:rPr lang="en-US" sz="2000" dirty="0"/>
              <a:t>CC BY-SA</a:t>
            </a:r>
            <a:r>
              <a:rPr lang="el-GR" sz="2000" dirty="0"/>
              <a:t> </a:t>
            </a:r>
            <a:r>
              <a:rPr lang="en-US" sz="2000" dirty="0" err="1"/>
              <a:t>ChemPRIME</a:t>
            </a:r>
            <a:r>
              <a:rPr lang="en-US" sz="2000" dirty="0"/>
              <a:t>. </a:t>
            </a:r>
            <a:r>
              <a:rPr lang="el-GR" sz="2000" dirty="0"/>
              <a:t>Σύνδεσμος: </a:t>
            </a:r>
            <a:r>
              <a:rPr lang="en-US" sz="2000" dirty="0"/>
              <a:t>http://wiki.chemprime.chemeddl.org/index.php/File:Solubility.JPG</a:t>
            </a:r>
            <a:r>
              <a:rPr lang="el-GR" sz="2000" dirty="0"/>
              <a:t>. Πηγή: </a:t>
            </a:r>
            <a:r>
              <a:rPr lang="en-US" sz="2000" dirty="0" smtClean="0"/>
              <a:t>wiki.chemprime.chemeddl.org</a:t>
            </a:r>
          </a:p>
          <a:p>
            <a:pPr marL="0" lv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3</a:t>
            </a:r>
            <a:r>
              <a:rPr lang="el-GR" sz="2000" dirty="0" smtClean="0"/>
              <a:t>: </a:t>
            </a:r>
            <a:r>
              <a:rPr lang="en-US" sz="2000" dirty="0"/>
              <a:t>Aqueous speciation of some hard </a:t>
            </a:r>
            <a:r>
              <a:rPr lang="en-US" sz="2000" dirty="0" err="1"/>
              <a:t>cations</a:t>
            </a:r>
            <a:r>
              <a:rPr lang="en-US" sz="2000" dirty="0"/>
              <a:t> across the periodic table. Copyright University of Georgia. </a:t>
            </a:r>
            <a:r>
              <a:rPr lang="el-GR" sz="2000" dirty="0"/>
              <a:t>Σύνδεσμος</a:t>
            </a:r>
            <a:r>
              <a:rPr lang="en-US" sz="2000" dirty="0"/>
              <a:t>: http://www.gly.uga.edu/railsback/Fundamentals/PTSpeciation200602LS.jpg. </a:t>
            </a:r>
            <a:r>
              <a:rPr lang="el-GR" sz="2000" dirty="0"/>
              <a:t>Πηγή: </a:t>
            </a:r>
            <a:r>
              <a:rPr lang="en-US" sz="2000" dirty="0"/>
              <a:t>www.gly.uga.edu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dirty="0" smtClean="0"/>
              <a:t>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4</a:t>
            </a:r>
            <a:r>
              <a:rPr lang="el-GR" sz="2000" dirty="0" smtClean="0"/>
              <a:t>: </a:t>
            </a:r>
            <a:r>
              <a:rPr lang="en-US" sz="2000" dirty="0"/>
              <a:t>Activity and activity coefficients V. Copyright University of Georgia. </a:t>
            </a:r>
            <a:r>
              <a:rPr lang="el-GR" sz="2000" dirty="0"/>
              <a:t>Σύνδεσμος</a:t>
            </a:r>
            <a:r>
              <a:rPr lang="en-US" sz="2000" dirty="0"/>
              <a:t>: http://www.gly.uga.edu/railsback/Fundamentals/ActivityCoefficientsV.jpg. </a:t>
            </a:r>
            <a:r>
              <a:rPr lang="el-GR" sz="2000" dirty="0"/>
              <a:t>Πηγή: </a:t>
            </a:r>
            <a:r>
              <a:rPr lang="en-US" sz="2000" dirty="0"/>
              <a:t>www.gly.uga.edu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5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6</a:t>
            </a:r>
            <a:r>
              <a:rPr lang="el-GR" sz="2000" dirty="0"/>
              <a:t>:</a:t>
            </a:r>
            <a:r>
              <a:rPr lang="en-US" sz="2000" dirty="0"/>
              <a:t> Copyrighted. </a:t>
            </a:r>
            <a:r>
              <a:rPr lang="el-GR" sz="2000" dirty="0"/>
              <a:t>Πηγή: </a:t>
            </a:r>
            <a:r>
              <a:rPr lang="en-US" sz="2000" dirty="0"/>
              <a:t>ELEMENTS, Vol. 3, PP. 315-319.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7</a:t>
            </a:r>
            <a:r>
              <a:rPr lang="el-GR" sz="200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Copyrighted. </a:t>
            </a:r>
            <a:r>
              <a:rPr lang="el-GR" sz="2000" dirty="0"/>
              <a:t>Πηγή: </a:t>
            </a:r>
            <a:r>
              <a:rPr lang="en-US" sz="2000" dirty="0"/>
              <a:t>ELEMENTS, Vol. 3, PP. 315-319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14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Συγκεντρώσεις στοιχείων στη γήινη </a:t>
            </a:r>
            <a:r>
              <a:rPr lang="el-GR" sz="4000" dirty="0" smtClean="0"/>
              <a:t>επιφάνεια</a:t>
            </a:r>
            <a:endParaRPr lang="el-GR" sz="4000" dirty="0"/>
          </a:p>
        </p:txBody>
      </p:sp>
      <p:graphicFrame>
        <p:nvGraphicFramePr>
          <p:cNvPr id="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78951"/>
              </p:ext>
            </p:extLst>
          </p:nvPr>
        </p:nvGraphicFramePr>
        <p:xfrm>
          <a:off x="448979" y="1556792"/>
          <a:ext cx="8229600" cy="4652636"/>
        </p:xfrm>
        <a:graphic>
          <a:graphicData uri="http://schemas.openxmlformats.org/drawingml/2006/table">
            <a:tbl>
              <a:tblPr/>
              <a:tblGrid>
                <a:gridCol w="1230881"/>
                <a:gridCol w="2383770"/>
                <a:gridCol w="2000603"/>
                <a:gridCol w="2614346"/>
              </a:tblGrid>
              <a:tr h="629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Στοιχείο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Επιφανειακά νερά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mg l 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Υπόγεια νερά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mg l 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Ηπειρωτικός φλοιός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 kg 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58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13.4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Cl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7.8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0.13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Mg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4.1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6.3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5.2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0.26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Si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16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277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0.05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Fe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0.04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pH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5-7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7.4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TDS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350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5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ΠΑΡΑΓΟΝΤΕΣ ΕΠΙΔΡΑΣΗΣ ΣΤΗΝ ΠΟΙΟΤΗΤΑ ΦΥΣΙΚΩΝ ΝΕΡΩΝ- ΑΝΤΙΔΡΑΣΕΙΣ ΣΤΙΣ ΕΠΙΦΑΝΕΙΕΣ ΕΠΑΦΗΣ ΤΟΥ </a:t>
            </a:r>
            <a:r>
              <a:rPr lang="el-GR" sz="2400" dirty="0" smtClean="0"/>
              <a:t>ΝΕΡΟΥ</a:t>
            </a:r>
            <a:endParaRPr lang="el-GR" sz="24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cs typeface="Arial" pitchFamily="34" charset="0"/>
              </a:rPr>
              <a:t>Αερίων </a:t>
            </a:r>
            <a:r>
              <a:rPr lang="el-GR" sz="2400" dirty="0">
                <a:cs typeface="Arial" pitchFamily="34" charset="0"/>
              </a:rPr>
              <a:t>– υγρών </a:t>
            </a:r>
            <a:r>
              <a:rPr lang="el-GR" sz="2400" dirty="0">
                <a:cs typeface="Arial" pitchFamily="34" charset="0"/>
                <a:sym typeface="Wingdings" pitchFamily="2" charset="2"/>
              </a:rPr>
              <a:t> διάλυση ατμοσφαιρικών αερίων (Ο, 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CO</a:t>
            </a:r>
            <a:r>
              <a:rPr lang="en-US" sz="2400" baseline="-25000" dirty="0">
                <a:cs typeface="Arial" pitchFamily="34" charset="0"/>
                <a:sym typeface="Wingdings" pitchFamily="2" charset="2"/>
              </a:rPr>
              <a:t>2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, N)</a:t>
            </a:r>
            <a:r>
              <a:rPr lang="el-GR" sz="2400" dirty="0">
                <a:cs typeface="Arial" pitchFamily="34" charset="0"/>
                <a:sym typeface="Wingdings" pitchFamily="2" charset="2"/>
              </a:rPr>
              <a:t> εξαρτώνται από Τ, </a:t>
            </a:r>
            <a:r>
              <a:rPr lang="el-GR" sz="2400" dirty="0" smtClean="0">
                <a:cs typeface="Arial" pitchFamily="34" charset="0"/>
                <a:sym typeface="Wingdings" pitchFamily="2" charset="2"/>
              </a:rPr>
              <a:t>συγκέντρωση.</a:t>
            </a:r>
            <a:endParaRPr lang="el-GR" sz="2400" dirty="0">
              <a:cs typeface="Arial" pitchFamily="34" charset="0"/>
              <a:sym typeface="Wingdings" pitchFamily="2" charset="2"/>
            </a:endParaRPr>
          </a:p>
          <a:p>
            <a:r>
              <a:rPr lang="el-GR" sz="2400" dirty="0">
                <a:cs typeface="Arial" pitchFamily="34" charset="0"/>
                <a:sym typeface="Wingdings" pitchFamily="2" charset="2"/>
              </a:rPr>
              <a:t>! Ρύθμιση 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pH </a:t>
            </a:r>
            <a:r>
              <a:rPr lang="el-GR" sz="2400" dirty="0">
                <a:cs typeface="Arial" pitchFamily="34" charset="0"/>
                <a:sym typeface="Wingdings" pitchFamily="2" charset="2"/>
              </a:rPr>
              <a:t>υδάτων από διάλυση </a:t>
            </a:r>
            <a:r>
              <a:rPr lang="en-US" sz="2400" dirty="0" smtClean="0">
                <a:cs typeface="Arial" pitchFamily="34" charset="0"/>
                <a:sym typeface="Wingdings" pitchFamily="2" charset="2"/>
              </a:rPr>
              <a:t>CO</a:t>
            </a:r>
            <a:r>
              <a:rPr lang="en-US" sz="2400" baseline="-25000" dirty="0" smtClean="0">
                <a:cs typeface="Arial" pitchFamily="34" charset="0"/>
                <a:sym typeface="Wingdings" pitchFamily="2" charset="2"/>
              </a:rPr>
              <a:t>2</a:t>
            </a:r>
            <a:endParaRPr lang="en-US" sz="2400" baseline="-25000" dirty="0">
              <a:cs typeface="Arial" pitchFamily="34" charset="0"/>
              <a:sym typeface="Wingdings" pitchFamily="2" charset="2"/>
            </a:endParaRPr>
          </a:p>
          <a:p>
            <a:r>
              <a:rPr lang="el-GR" sz="2400" dirty="0">
                <a:cs typeface="Arial" pitchFamily="34" charset="0"/>
                <a:sym typeface="Wingdings" pitchFamily="2" charset="2"/>
              </a:rPr>
              <a:t>Στερεών – υγρών  διαδικασίες απορρόφησης (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absorption)</a:t>
            </a:r>
            <a:r>
              <a:rPr lang="el-GR" sz="2400" dirty="0">
                <a:cs typeface="Arial" pitchFamily="34" charset="0"/>
                <a:sym typeface="Wingdings" pitchFamily="2" charset="2"/>
              </a:rPr>
              <a:t>, προσρόφησης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 (adsorption)</a:t>
            </a:r>
            <a:r>
              <a:rPr lang="el-GR" sz="2400" dirty="0">
                <a:cs typeface="Arial" pitchFamily="34" charset="0"/>
                <a:sym typeface="Wingdings" pitchFamily="2" charset="2"/>
              </a:rPr>
              <a:t>, </a:t>
            </a:r>
            <a:r>
              <a:rPr lang="el-GR" sz="2400" dirty="0" smtClean="0">
                <a:cs typeface="Arial" pitchFamily="34" charset="0"/>
                <a:sym typeface="Wingdings" pitchFamily="2" charset="2"/>
              </a:rPr>
              <a:t>απελευθέρωσης.</a:t>
            </a:r>
            <a:endParaRPr lang="el-GR" sz="2400" dirty="0">
              <a:cs typeface="Arial" pitchFamily="34" charset="0"/>
              <a:sym typeface="Wingdings" pitchFamily="2" charset="2"/>
            </a:endParaRPr>
          </a:p>
          <a:p>
            <a:r>
              <a:rPr lang="el-GR" sz="2400" dirty="0">
                <a:cs typeface="Arial" pitchFamily="34" charset="0"/>
                <a:sym typeface="Wingdings" pitchFamily="2" charset="2"/>
              </a:rPr>
              <a:t>Αντιδράσεις χημικής αποσάθρωσης (σύμπτωτες, ασύμπτωτες, οξειδοαναγωγής</a:t>
            </a:r>
            <a:r>
              <a:rPr lang="el-GR" sz="2400" dirty="0" smtClean="0">
                <a:cs typeface="Arial" pitchFamily="34" charset="0"/>
                <a:sym typeface="Wingdings" pitchFamily="2" charset="2"/>
              </a:rPr>
              <a:t>).</a:t>
            </a:r>
            <a:endParaRPr lang="el-GR" sz="2400" dirty="0">
              <a:cs typeface="Arial" pitchFamily="34" charset="0"/>
              <a:sym typeface="Wingdings" pitchFamily="2" charset="2"/>
            </a:endParaRPr>
          </a:p>
          <a:p>
            <a:r>
              <a:rPr lang="el-GR" sz="2400" dirty="0">
                <a:cs typeface="Arial" pitchFamily="34" charset="0"/>
                <a:sym typeface="Wingdings" pitchFamily="2" charset="2"/>
              </a:rPr>
              <a:t>Σημασία ειδικής επιφάνειας στερεών, ιοντικής ακτίνας, βαθμού ενυδάτωσης, φορτίου </a:t>
            </a:r>
            <a:r>
              <a:rPr lang="el-GR" sz="2400" dirty="0" smtClean="0">
                <a:cs typeface="Arial" pitchFamily="34" charset="0"/>
                <a:sym typeface="Wingdings" pitchFamily="2" charset="2"/>
              </a:rPr>
              <a:t>ιόντος.</a:t>
            </a:r>
            <a:endParaRPr lang="en-GB" sz="2400" dirty="0">
              <a:cs typeface="Arial" pitchFamily="34" charset="0"/>
            </a:endParaRPr>
          </a:p>
          <a:p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2470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Θερμοδυναμικά κριτήρια εξέλιξης αντιδράσεων στα υδατικά </a:t>
            </a:r>
            <a:r>
              <a:rPr lang="el-GR" sz="4000" dirty="0" smtClean="0"/>
              <a:t>διαλύματα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>
                <a:cs typeface="Arial" pitchFamily="34" charset="0"/>
              </a:rPr>
              <a:t>Ελεύθερη ενέργεια </a:t>
            </a:r>
            <a:r>
              <a:rPr lang="en-US" sz="2000" dirty="0">
                <a:cs typeface="Arial" pitchFamily="34" charset="0"/>
              </a:rPr>
              <a:t>Gibbs (</a:t>
            </a:r>
            <a:r>
              <a:rPr lang="el-GR" sz="2000" dirty="0">
                <a:cs typeface="Arial" pitchFamily="34" charset="0"/>
              </a:rPr>
              <a:t>υπό σταθερή </a:t>
            </a:r>
            <a:r>
              <a:rPr lang="en-US" sz="2000" dirty="0">
                <a:cs typeface="Arial" pitchFamily="34" charset="0"/>
              </a:rPr>
              <a:t>P, T)</a:t>
            </a:r>
            <a:endParaRPr lang="el-GR" sz="2000" dirty="0">
              <a:cs typeface="Arial" pitchFamily="34" charset="0"/>
            </a:endParaRPr>
          </a:p>
          <a:p>
            <a:pPr>
              <a:buNone/>
            </a:pPr>
            <a:r>
              <a:rPr lang="el-GR" sz="2000" dirty="0">
                <a:cs typeface="Arial" pitchFamily="34" charset="0"/>
              </a:rPr>
              <a:t>Δ</a:t>
            </a:r>
            <a:r>
              <a:rPr lang="en-US" sz="2000" dirty="0">
                <a:cs typeface="Arial" pitchFamily="34" charset="0"/>
              </a:rPr>
              <a:t>G = </a:t>
            </a:r>
            <a:r>
              <a:rPr lang="el-GR" sz="2000" dirty="0">
                <a:cs typeface="Arial" pitchFamily="34" charset="0"/>
              </a:rPr>
              <a:t>ΔΗ(</a:t>
            </a:r>
            <a:r>
              <a:rPr lang="en-US" sz="2000" dirty="0">
                <a:cs typeface="Arial" pitchFamily="34" charset="0"/>
              </a:rPr>
              <a:t>kJ/ </a:t>
            </a:r>
            <a:r>
              <a:rPr lang="en-US" sz="2000" dirty="0" err="1">
                <a:cs typeface="Arial" pitchFamily="34" charset="0"/>
              </a:rPr>
              <a:t>mol</a:t>
            </a:r>
            <a:r>
              <a:rPr lang="en-US" sz="2000" dirty="0">
                <a:cs typeface="Arial" pitchFamily="34" charset="0"/>
              </a:rPr>
              <a:t>) –</a:t>
            </a:r>
            <a:r>
              <a:rPr lang="el-GR" sz="2000" dirty="0"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T(K) </a:t>
            </a:r>
            <a:r>
              <a:rPr lang="el-GR" sz="2000" dirty="0">
                <a:cs typeface="Arial" pitchFamily="34" charset="0"/>
              </a:rPr>
              <a:t>Δ</a:t>
            </a:r>
            <a:r>
              <a:rPr lang="en-US" sz="2000" dirty="0">
                <a:cs typeface="Arial" pitchFamily="34" charset="0"/>
              </a:rPr>
              <a:t>S(J/ </a:t>
            </a:r>
            <a:r>
              <a:rPr lang="en-US" sz="2000" dirty="0" err="1">
                <a:cs typeface="Arial" pitchFamily="34" charset="0"/>
              </a:rPr>
              <a:t>mol</a:t>
            </a:r>
            <a:r>
              <a:rPr lang="en-US" sz="2000" dirty="0">
                <a:cs typeface="Arial" pitchFamily="34" charset="0"/>
              </a:rPr>
              <a:t> K)</a:t>
            </a:r>
          </a:p>
          <a:p>
            <a:pPr>
              <a:buFont typeface="Arial" charset="0"/>
              <a:buChar char="•"/>
            </a:pPr>
            <a:r>
              <a:rPr lang="el-GR" sz="2000" dirty="0">
                <a:cs typeface="Arial" pitchFamily="34" charset="0"/>
              </a:rPr>
              <a:t>Δ</a:t>
            </a:r>
            <a:r>
              <a:rPr lang="en-US" sz="2000" dirty="0">
                <a:cs typeface="Arial" pitchFamily="34" charset="0"/>
              </a:rPr>
              <a:t>G 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-&gt;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 τάση αντίδρασης να προχωρήσει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 (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αυθόρμητα όταν Δ</a:t>
            </a:r>
            <a:r>
              <a:rPr lang="en-GB" sz="2000" dirty="0">
                <a:cs typeface="Arial" pitchFamily="34" charset="0"/>
                <a:sym typeface="Wingdings" pitchFamily="2" charset="2"/>
              </a:rPr>
              <a:t>G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&lt; 0)</a:t>
            </a:r>
          </a:p>
          <a:p>
            <a:pPr>
              <a:buFont typeface="Arial" charset="0"/>
              <a:buChar char="•"/>
            </a:pPr>
            <a:r>
              <a:rPr lang="el-GR" sz="2000" dirty="0">
                <a:cs typeface="Arial" pitchFamily="34" charset="0"/>
                <a:sym typeface="Wingdings" pitchFamily="2" charset="2"/>
              </a:rPr>
              <a:t>Δ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Gr</a:t>
            </a:r>
            <a:r>
              <a:rPr lang="en-US" sz="2000" baseline="30000" dirty="0"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=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ΣΔ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G</a:t>
            </a:r>
            <a:r>
              <a:rPr lang="el-GR" sz="2000" baseline="-25000" dirty="0">
                <a:cs typeface="Arial" pitchFamily="34" charset="0"/>
                <a:sym typeface="Wingdings" pitchFamily="2" charset="2"/>
              </a:rPr>
              <a:t>πρ</a:t>
            </a:r>
            <a:r>
              <a:rPr lang="en-US" sz="2000" baseline="-25000" dirty="0">
                <a:cs typeface="Arial" pitchFamily="34" charset="0"/>
                <a:sym typeface="Wingdings" pitchFamily="2" charset="2"/>
              </a:rPr>
              <a:t>o</a:t>
            </a:r>
            <a:r>
              <a:rPr lang="el-GR" sz="2000" baseline="-25000" dirty="0">
                <a:cs typeface="Arial" pitchFamily="34" charset="0"/>
                <a:sym typeface="Wingdings" pitchFamily="2" charset="2"/>
              </a:rPr>
              <a:t>ϊόντων 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–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 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ΣΔ</a:t>
            </a:r>
            <a:r>
              <a:rPr lang="en-GB" sz="2000" dirty="0">
                <a:cs typeface="Arial" pitchFamily="34" charset="0"/>
                <a:sym typeface="Wingdings" pitchFamily="2" charset="2"/>
              </a:rPr>
              <a:t>G</a:t>
            </a:r>
            <a:r>
              <a:rPr lang="el-GR" sz="2000" baseline="-25000" dirty="0" smtClean="0">
                <a:cs typeface="Arial" pitchFamily="34" charset="0"/>
                <a:sym typeface="Wingdings" pitchFamily="2" charset="2"/>
              </a:rPr>
              <a:t>αντιδρώντων</a:t>
            </a:r>
            <a:endParaRPr lang="el-GR" sz="2000" dirty="0">
              <a:cs typeface="Arial" pitchFamily="34" charset="0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l-GR" sz="2000" dirty="0">
                <a:cs typeface="Arial" pitchFamily="34" charset="0"/>
                <a:sym typeface="Wingdings" pitchFamily="2" charset="2"/>
              </a:rPr>
              <a:t>Σε κατάσταση ισορροπίας και κανονικές συνθήκες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:</a:t>
            </a:r>
          </a:p>
          <a:p>
            <a:pPr>
              <a:buNone/>
            </a:pPr>
            <a:r>
              <a:rPr lang="el-GR" sz="2000" dirty="0">
                <a:cs typeface="Arial" pitchFamily="34" charset="0"/>
                <a:sym typeface="Wingdings" pitchFamily="2" charset="2"/>
              </a:rPr>
              <a:t>		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	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Δ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Gr</a:t>
            </a:r>
            <a:r>
              <a:rPr lang="en-US" sz="2000" baseline="30000" dirty="0">
                <a:cs typeface="Arial" pitchFamily="34" charset="0"/>
                <a:sym typeface="Wingdings" pitchFamily="2" charset="2"/>
              </a:rPr>
              <a:t>0</a:t>
            </a:r>
            <a:r>
              <a:rPr lang="el-GR" sz="2000" baseline="30000" dirty="0">
                <a:cs typeface="Arial" pitchFamily="34" charset="0"/>
                <a:sym typeface="Wingdings" pitchFamily="2" charset="2"/>
              </a:rPr>
              <a:t> 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= 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RT </a:t>
            </a:r>
            <a:r>
              <a:rPr lang="en-US" sz="2000" dirty="0" err="1">
                <a:cs typeface="Arial" pitchFamily="34" charset="0"/>
                <a:sym typeface="Wingdings" pitchFamily="2" charset="2"/>
              </a:rPr>
              <a:t>ln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 </a:t>
            </a:r>
            <a:r>
              <a:rPr lang="en-US" sz="2000" i="1" dirty="0" err="1">
                <a:cs typeface="Arial" pitchFamily="34" charset="0"/>
                <a:sym typeface="Wingdings" pitchFamily="2" charset="2"/>
              </a:rPr>
              <a:t>K</a:t>
            </a:r>
            <a:r>
              <a:rPr lang="en-US" sz="2000" i="1" baseline="-25000" dirty="0" err="1">
                <a:cs typeface="Arial" pitchFamily="34" charset="0"/>
                <a:sym typeface="Wingdings" pitchFamily="2" charset="2"/>
              </a:rPr>
              <a:t>eq</a:t>
            </a:r>
            <a:r>
              <a:rPr lang="en-US" sz="2000" i="1" dirty="0">
                <a:cs typeface="Arial" pitchFamily="34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2000" dirty="0">
                <a:cs typeface="Arial" pitchFamily="34" charset="0"/>
                <a:sym typeface="Wingdings" pitchFamily="2" charset="2"/>
              </a:rPr>
              <a:t>		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ή με μετατροπές</a:t>
            </a:r>
          </a:p>
          <a:p>
            <a:pPr>
              <a:buNone/>
            </a:pPr>
            <a:r>
              <a:rPr lang="el-GR" sz="2000" dirty="0">
                <a:cs typeface="Arial" pitchFamily="34" charset="0"/>
                <a:sym typeface="Wingdings" pitchFamily="2" charset="2"/>
              </a:rPr>
              <a:t>		 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	log </a:t>
            </a:r>
            <a:r>
              <a:rPr lang="en-US" sz="2000" i="1" dirty="0" err="1">
                <a:cs typeface="Arial" pitchFamily="34" charset="0"/>
                <a:sym typeface="Wingdings" pitchFamily="2" charset="2"/>
              </a:rPr>
              <a:t>K</a:t>
            </a:r>
            <a:r>
              <a:rPr lang="en-US" sz="2000" i="1" baseline="-25000" dirty="0" err="1">
                <a:cs typeface="Arial" pitchFamily="34" charset="0"/>
                <a:sym typeface="Wingdings" pitchFamily="2" charset="2"/>
              </a:rPr>
              <a:t>eq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= -Δ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Gr</a:t>
            </a:r>
            <a:r>
              <a:rPr lang="en-US" sz="2000" baseline="30000" dirty="0">
                <a:cs typeface="Arial" pitchFamily="34" charset="0"/>
                <a:sym typeface="Wingdings" pitchFamily="2" charset="2"/>
              </a:rPr>
              <a:t>0</a:t>
            </a:r>
            <a:r>
              <a:rPr lang="el-GR" sz="2000" baseline="30000" dirty="0"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/5.708 </a:t>
            </a:r>
          </a:p>
          <a:p>
            <a:pPr>
              <a:buNone/>
            </a:pPr>
            <a:r>
              <a:rPr lang="en-US" sz="2000" dirty="0">
                <a:cs typeface="Arial" pitchFamily="34" charset="0"/>
                <a:sym typeface="Wingdings" pitchFamily="2" charset="2"/>
              </a:rPr>
              <a:t>		(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θερμοδυναμικά δεδομένα σε 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KJ/</a:t>
            </a:r>
            <a:r>
              <a:rPr lang="en-US" sz="2000" dirty="0" err="1">
                <a:cs typeface="Arial" pitchFamily="34" charset="0"/>
                <a:sym typeface="Wingdings" pitchFamily="2" charset="2"/>
              </a:rPr>
              <a:t>mol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)</a:t>
            </a:r>
            <a:endParaRPr lang="el-GR" sz="2000" dirty="0"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4684662"/>
            <a:ext cx="4392488" cy="9765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084168" y="498828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ΣΤΑΘΕΡΑ ΙΣΟΡΡΟΠΙΑΣ ΧΗΜΙΚΗΣ </a:t>
            </a:r>
            <a:r>
              <a:rPr lang="el-GR" sz="4000" dirty="0" smtClean="0"/>
              <a:t>ΑΝΤΙΔΡΑΣΗΣ</a:t>
            </a:r>
            <a:endParaRPr lang="el-GR" sz="40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>
          <a:xfrm>
            <a:off x="817563" y="1844824"/>
            <a:ext cx="3970462" cy="3629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l-GR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aA</a:t>
            </a:r>
            <a:r>
              <a:rPr lang="en-US" sz="2400" dirty="0" smtClean="0">
                <a:cs typeface="Arial" pitchFamily="34" charset="0"/>
              </a:rPr>
              <a:t> + </a:t>
            </a:r>
            <a:r>
              <a:rPr lang="en-US" sz="2400" dirty="0" err="1" smtClean="0">
                <a:cs typeface="Arial" pitchFamily="34" charset="0"/>
              </a:rPr>
              <a:t>b</a:t>
            </a:r>
            <a:r>
              <a:rPr lang="en-US" sz="2400" dirty="0" err="1" smtClean="0">
                <a:cs typeface="Arial" pitchFamily="34" charset="0"/>
                <a:sym typeface="Wingdings" pitchFamily="2" charset="2"/>
              </a:rPr>
              <a:t>B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  <a:sym typeface="Wingdings" pitchFamily="2" charset="2"/>
              </a:rPr>
              <a:t></a:t>
            </a:r>
            <a:r>
              <a:rPr lang="el-GR" sz="24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Arial" pitchFamily="34" charset="0"/>
                <a:sym typeface="Wingdings" pitchFamily="2" charset="2"/>
              </a:rPr>
              <a:t>cC</a:t>
            </a:r>
            <a:r>
              <a:rPr lang="en-US" sz="2400" dirty="0" smtClean="0">
                <a:cs typeface="Arial" pitchFamily="34" charset="0"/>
                <a:sym typeface="Wingdings" pitchFamily="2" charset="2"/>
              </a:rPr>
              <a:t> + </a:t>
            </a:r>
            <a:r>
              <a:rPr lang="en-US" sz="2400" dirty="0" err="1" smtClean="0">
                <a:cs typeface="Arial" pitchFamily="34" charset="0"/>
                <a:sym typeface="Wingdings" pitchFamily="2" charset="2"/>
              </a:rPr>
              <a:t>dD</a:t>
            </a:r>
            <a:endParaRPr lang="el-GR" sz="2400" dirty="0" smtClean="0">
              <a:cs typeface="Arial" pitchFamily="34" charset="0"/>
            </a:endParaRPr>
          </a:p>
          <a:p>
            <a:pPr>
              <a:buFontTx/>
              <a:buNone/>
            </a:pPr>
            <a:endParaRPr lang="el-GR" sz="2400" dirty="0" smtClean="0">
              <a:cs typeface="Arial" pitchFamily="34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l-GR" sz="2400" dirty="0" smtClean="0">
                <a:cs typeface="Arial" pitchFamily="34" charset="0"/>
                <a:sym typeface="Wingdings" pitchFamily="2" charset="2"/>
              </a:rPr>
              <a:t>Στην κατάσταση ισορροπίας</a:t>
            </a:r>
          </a:p>
          <a:p>
            <a:pPr>
              <a:buFontTx/>
              <a:buNone/>
            </a:pPr>
            <a:r>
              <a:rPr lang="el-GR" sz="2400" dirty="0" smtClean="0">
                <a:cs typeface="Arial" pitchFamily="34" charset="0"/>
                <a:sym typeface="Wingdings" pitchFamily="2" charset="2"/>
              </a:rPr>
              <a:t>της αντίδρασης, η  σταθερά </a:t>
            </a:r>
          </a:p>
          <a:p>
            <a:pPr>
              <a:buFontTx/>
              <a:buNone/>
            </a:pPr>
            <a:r>
              <a:rPr lang="el-GR" sz="2400" dirty="0" smtClean="0">
                <a:cs typeface="Arial" pitchFamily="34" charset="0"/>
                <a:sym typeface="Wingdings" pitchFamily="2" charset="2"/>
              </a:rPr>
              <a:t>Ισορροπίας </a:t>
            </a:r>
            <a:r>
              <a:rPr lang="el-GR" sz="2400" i="1" dirty="0" smtClean="0">
                <a:cs typeface="Arial" pitchFamily="34" charset="0"/>
                <a:sym typeface="Wingdings" pitchFamily="2" charset="2"/>
              </a:rPr>
              <a:t>Κ</a:t>
            </a:r>
            <a:r>
              <a:rPr lang="en-US" sz="2400" i="1" baseline="-25000" dirty="0" smtClean="0">
                <a:cs typeface="Arial" pitchFamily="34" charset="0"/>
                <a:sym typeface="Wingdings" pitchFamily="2" charset="2"/>
              </a:rPr>
              <a:t>c</a:t>
            </a:r>
            <a:r>
              <a:rPr lang="el-GR" sz="2400" baseline="-25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l-GR" sz="2400" dirty="0" smtClean="0">
                <a:cs typeface="Arial" pitchFamily="34" charset="0"/>
                <a:sym typeface="Wingdings" pitchFamily="2" charset="2"/>
              </a:rPr>
              <a:t>συνδέει τις </a:t>
            </a:r>
          </a:p>
          <a:p>
            <a:pPr>
              <a:buFontTx/>
              <a:buNone/>
            </a:pPr>
            <a:r>
              <a:rPr lang="el-GR" sz="2400" dirty="0" smtClean="0">
                <a:cs typeface="Arial" pitchFamily="34" charset="0"/>
                <a:sym typeface="Wingdings" pitchFamily="2" charset="2"/>
              </a:rPr>
              <a:t>ενεργότητες (συγκεντρώσεις) </a:t>
            </a:r>
          </a:p>
          <a:p>
            <a:pPr>
              <a:buFontTx/>
              <a:buNone/>
            </a:pPr>
            <a:r>
              <a:rPr lang="el-GR" sz="2400" dirty="0" smtClean="0">
                <a:cs typeface="Arial" pitchFamily="34" charset="0"/>
                <a:sym typeface="Wingdings" pitchFamily="2" charset="2"/>
              </a:rPr>
              <a:t>των ουσιών που μετέχουν</a:t>
            </a:r>
          </a:p>
          <a:p>
            <a:pPr>
              <a:buFontTx/>
              <a:buNone/>
            </a:pPr>
            <a:r>
              <a:rPr lang="el-GR" sz="2400" dirty="0" smtClean="0">
                <a:cs typeface="Arial" pitchFamily="34" charset="0"/>
                <a:sym typeface="Wingdings" pitchFamily="2" charset="2"/>
              </a:rPr>
              <a:t>στην αντίδραση.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182604"/>
              </p:ext>
            </p:extLst>
          </p:nvPr>
        </p:nvGraphicFramePr>
        <p:xfrm>
          <a:off x="5292725" y="2687638"/>
          <a:ext cx="2951163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Εξίσωση" r:id="rId4" imgW="939600" imgH="444240" progId="Equation.3">
                  <p:embed/>
                </p:oleObj>
              </mc:Choice>
              <mc:Fallback>
                <p:oleObj name="Εξίσωση" r:id="rId4" imgW="939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687638"/>
                        <a:ext cx="2951163" cy="13954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7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Γινόμενο </a:t>
            </a:r>
            <a:r>
              <a:rPr lang="el-GR" dirty="0" smtClean="0"/>
              <a:t>διαλυτότητας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2800" dirty="0"/>
              <a:t>Η σταθερά ισορροπίας για αντίδραση μεταξύ ενός στερεού (ορυκτού) και του κορεσμένου διαλύματός του (δηλαδή στο σημείου όπου το στερεό παύει να διαλύεται), π.χ.: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800" dirty="0"/>
              <a:t>CaCO</a:t>
            </a:r>
            <a:r>
              <a:rPr lang="en-US" sz="2800" baseline="-25000" dirty="0"/>
              <a:t>3</a:t>
            </a:r>
            <a:r>
              <a:rPr lang="el-GR" sz="2800" baseline="-25000" dirty="0"/>
              <a:t>(ασβεστίτης)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</a:t>
            </a:r>
            <a:r>
              <a:rPr lang="el-GR" sz="2800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Ca</a:t>
            </a:r>
            <a:r>
              <a:rPr lang="en-US" sz="2800" baseline="30000" dirty="0">
                <a:sym typeface="Wingdings" pitchFamily="2" charset="2"/>
              </a:rPr>
              <a:t>2+</a:t>
            </a:r>
            <a:r>
              <a:rPr lang="el-GR" sz="2800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+ C</a:t>
            </a:r>
            <a:r>
              <a:rPr lang="el-GR" sz="2800" dirty="0">
                <a:sym typeface="Wingdings" pitchFamily="2" charset="2"/>
              </a:rPr>
              <a:t>Ο</a:t>
            </a:r>
            <a:r>
              <a:rPr lang="en-US" sz="2800" baseline="-25000" dirty="0">
                <a:sym typeface="Wingdings" pitchFamily="2" charset="2"/>
              </a:rPr>
              <a:t>3</a:t>
            </a:r>
            <a:r>
              <a:rPr lang="en-US" sz="2800" baseline="30000" dirty="0">
                <a:sym typeface="Wingdings" pitchFamily="2" charset="2"/>
              </a:rPr>
              <a:t>2-</a:t>
            </a:r>
            <a:r>
              <a:rPr lang="en-US" sz="2800" dirty="0">
                <a:sym typeface="Wingdings" pitchFamily="2" charset="2"/>
              </a:rPr>
              <a:t> </a:t>
            </a:r>
            <a:endParaRPr lang="el-GR" sz="2800" dirty="0">
              <a:sym typeface="Wingdings" pitchFamily="2" charset="2"/>
            </a:endParaRPr>
          </a:p>
          <a:p>
            <a:pPr marL="0" indent="0">
              <a:buNone/>
            </a:pPr>
            <a:endParaRPr lang="el-GR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000250" y="4214813"/>
          <a:ext cx="47164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Εξίσωση" r:id="rId4" imgW="2286000" imgH="482400" progId="Equation.3">
                  <p:embed/>
                </p:oleObj>
              </mc:Choice>
              <mc:Fallback>
                <p:oleObj name="Εξίσωση" r:id="rId4" imgW="228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214813"/>
                        <a:ext cx="4716463" cy="9969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128744"/>
              </p:ext>
            </p:extLst>
          </p:nvPr>
        </p:nvGraphicFramePr>
        <p:xfrm>
          <a:off x="3163887" y="5386296"/>
          <a:ext cx="23891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Εξίσωση" r:id="rId6" imgW="1028520" imgH="241200" progId="Equation.3">
                  <p:embed/>
                </p:oleObj>
              </mc:Choice>
              <mc:Fallback>
                <p:oleObj name="Εξίσωση" r:id="rId6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7" y="5386296"/>
                        <a:ext cx="2389188" cy="558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6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ΥΠΟΛΟΓΙΣΜΟΣ </a:t>
            </a:r>
            <a:r>
              <a:rPr lang="en-US" sz="4000" dirty="0"/>
              <a:t>K</a:t>
            </a:r>
            <a:r>
              <a:rPr lang="en-US" sz="4000" baseline="-25000" dirty="0"/>
              <a:t>SP</a:t>
            </a:r>
            <a:r>
              <a:rPr lang="el-GR" sz="4000" dirty="0"/>
              <a:t> ΜΕ ΒΑΣΗ ΘΕΡΜΟΔΥΝΑΜΙΚΑ </a:t>
            </a:r>
            <a:r>
              <a:rPr lang="el-GR" sz="4000" dirty="0" smtClean="0"/>
              <a:t>ΔΕΔΟΜΕΝΑ</a:t>
            </a:r>
            <a:endParaRPr lang="el-GR" sz="40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6324" y="2515953"/>
            <a:ext cx="77048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cs typeface="Arial" pitchFamily="34" charset="0"/>
                <a:sym typeface="Wingdings" pitchFamily="2" charset="2"/>
              </a:rPr>
              <a:t>! Ισχύει </a:t>
            </a:r>
            <a:r>
              <a:rPr lang="el-GR" sz="2000" u="sng" dirty="0">
                <a:cs typeface="Arial" pitchFamily="34" charset="0"/>
                <a:sym typeface="Wingdings" pitchFamily="2" charset="2"/>
              </a:rPr>
              <a:t>μόνο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 σε κανονικές συνθήκες και για </a:t>
            </a:r>
            <a:r>
              <a:rPr lang="el-GR" sz="2000" dirty="0" err="1">
                <a:cs typeface="Arial" pitchFamily="34" charset="0"/>
                <a:sym typeface="Wingdings" pitchFamily="2" charset="2"/>
              </a:rPr>
              <a:t>θερμοδυναμικά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 δεδομένα εκφρασμένα ως 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kJ mol</a:t>
            </a:r>
            <a:r>
              <a:rPr lang="en-US" sz="2000" baseline="30000" dirty="0">
                <a:cs typeface="Arial" pitchFamily="34" charset="0"/>
                <a:sym typeface="Wingdings" pitchFamily="2" charset="2"/>
              </a:rPr>
              <a:t>-1</a:t>
            </a:r>
            <a:endParaRPr lang="el-GR" sz="2000" baseline="30000" dirty="0">
              <a:cs typeface="Arial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l-GR" sz="2000" dirty="0">
                <a:cs typeface="Arial" pitchFamily="34" charset="0"/>
                <a:sym typeface="Wingdings" pitchFamily="2" charset="2"/>
              </a:rPr>
              <a:t>π.χ. </a:t>
            </a:r>
            <a:r>
              <a:rPr lang="en-US" sz="2000" dirty="0" err="1">
                <a:cs typeface="Arial" pitchFamily="34" charset="0"/>
                <a:sym typeface="Wingdings" pitchFamily="2" charset="2"/>
              </a:rPr>
              <a:t>CaCO</a:t>
            </a:r>
            <a:r>
              <a:rPr lang="el-GR" sz="2000" baseline="-25000" dirty="0">
                <a:cs typeface="Arial" pitchFamily="34" charset="0"/>
                <a:sym typeface="Wingdings" pitchFamily="2" charset="2"/>
              </a:rPr>
              <a:t>3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 ↔ Ca</a:t>
            </a:r>
            <a:r>
              <a:rPr lang="en-US" sz="2000" baseline="30000" dirty="0">
                <a:cs typeface="Arial" pitchFamily="34" charset="0"/>
                <a:sym typeface="Wingdings" pitchFamily="2" charset="2"/>
              </a:rPr>
              <a:t>2+</a:t>
            </a:r>
            <a:r>
              <a:rPr lang="el-GR" sz="2000" dirty="0"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+ CO</a:t>
            </a:r>
            <a:r>
              <a:rPr lang="en-US" sz="2000" baseline="-25000" dirty="0">
                <a:cs typeface="Arial" pitchFamily="34" charset="0"/>
                <a:sym typeface="Wingdings" pitchFamily="2" charset="2"/>
              </a:rPr>
              <a:t>3</a:t>
            </a:r>
            <a:r>
              <a:rPr lang="en-US" sz="2000" baseline="30000" dirty="0">
                <a:cs typeface="Arial" pitchFamily="34" charset="0"/>
                <a:sym typeface="Wingdings" pitchFamily="2" charset="2"/>
              </a:rPr>
              <a:t>2-</a:t>
            </a:r>
            <a:endParaRPr lang="en-US" sz="2000" dirty="0"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726066"/>
              </p:ext>
            </p:extLst>
          </p:nvPr>
        </p:nvGraphicFramePr>
        <p:xfrm>
          <a:off x="1992548" y="1697125"/>
          <a:ext cx="4294808" cy="81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Εξίσωση" r:id="rId4" imgW="2197080" imgH="419040" progId="Equation.3">
                  <p:embed/>
                </p:oleObj>
              </mc:Choice>
              <mc:Fallback>
                <p:oleObj name="Εξίσωση" r:id="rId4" imgW="2197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548" y="1697125"/>
                        <a:ext cx="4294808" cy="81882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380202"/>
              </p:ext>
            </p:extLst>
          </p:nvPr>
        </p:nvGraphicFramePr>
        <p:xfrm>
          <a:off x="2267744" y="3685504"/>
          <a:ext cx="3744416" cy="79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Εξίσωση" r:id="rId6" imgW="2286000" imgH="482400" progId="Equation.3">
                  <p:embed/>
                </p:oleObj>
              </mc:Choice>
              <mc:Fallback>
                <p:oleObj name="Εξίσωση" r:id="rId6" imgW="228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685504"/>
                        <a:ext cx="3744416" cy="79148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360817"/>
              </p:ext>
            </p:extLst>
          </p:nvPr>
        </p:nvGraphicFramePr>
        <p:xfrm>
          <a:off x="1115616" y="4581128"/>
          <a:ext cx="6760012" cy="146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Εξίσωση" r:id="rId8" imgW="3860640" imgH="838080" progId="Equation.3">
                  <p:embed/>
                </p:oleObj>
              </mc:Choice>
              <mc:Fallback>
                <p:oleObj name="Εξίσωση" r:id="rId8" imgW="38606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581128"/>
                        <a:ext cx="6760012" cy="146735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1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1833</Words>
  <Application>Microsoft Office PowerPoint</Application>
  <PresentationFormat>On-screen Show (4:3)</PresentationFormat>
  <Paragraphs>332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Θέμα του Office</vt:lpstr>
      <vt:lpstr>Εξίσωση</vt:lpstr>
      <vt:lpstr>Denklem</vt:lpstr>
      <vt:lpstr>Γεωχημεία</vt:lpstr>
      <vt:lpstr>Περιεχόμενα ενότητας</vt:lpstr>
      <vt:lpstr>Γεωχημικές διεργασίες στην επιφάνεια της γης</vt:lpstr>
      <vt:lpstr>Συγκεντρώσεις στοιχείων στη γήινη επιφάνεια</vt:lpstr>
      <vt:lpstr>ΠΑΡΑΓΟΝΤΕΣ ΕΠΙΔΡΑΣΗΣ ΣΤΗΝ ΠΟΙΟΤΗΤΑ ΦΥΣΙΚΩΝ ΝΕΡΩΝ- ΑΝΤΙΔΡΑΣΕΙΣ ΣΤΙΣ ΕΠΙΦΑΝΕΙΕΣ ΕΠΑΦΗΣ ΤΟΥ ΝΕΡΟΥ</vt:lpstr>
      <vt:lpstr>Θερμοδυναμικά κριτήρια εξέλιξης αντιδράσεων στα υδατικά διαλύματα</vt:lpstr>
      <vt:lpstr>ΣΤΑΘΕΡΑ ΙΣΟΡΡΟΠΙΑΣ ΧΗΜΙΚΗΣ ΑΝΤΙΔΡΑΣΗΣ</vt:lpstr>
      <vt:lpstr>Γινόμενο διαλυτότητας</vt:lpstr>
      <vt:lpstr>ΥΠΟΛΟΓΙΣΜΟΣ KSP ΜΕ ΒΑΣΗ ΘΕΡΜΟΔΥΝΑΜΙΚΑ ΔΕΔΟΜΕΝΑ</vt:lpstr>
      <vt:lpstr>Η ΕΝΝΟΙΑ ΤΟΥ pH</vt:lpstr>
      <vt:lpstr>Ελεύθερη ενέργεια σε θερ/σίες διαφορετικές από 25oC</vt:lpstr>
      <vt:lpstr>Διαλυτότητα αλάτων</vt:lpstr>
      <vt:lpstr>Ιοντικό Δυναμικό (z/r) ως κριτήριο διαλυτότητας</vt:lpstr>
      <vt:lpstr>Είδη διαλυμένων ιόντων σε ηλεκτρολυτικά διαλύματα</vt:lpstr>
      <vt:lpstr>ΙΟΝΤΙΚΗ ΙΣΧΥΣ ΗΛΕΚΤΡΟΛΥΤΙΚΟΥ ΔΙΑΛΥΜΑΤΟΣ</vt:lpstr>
      <vt:lpstr>ΕΝΕΡΓΗ ΣΥΓΚΕΝΤΡΩΣΗ - ΣΥΝΤΕΛΕΣΤΗΣ ΕΝΕΡΓΟΤΗΤΑΣ</vt:lpstr>
      <vt:lpstr>Συντελεστής ενεργότητας και συγκέντρωση στα υδατικά διαλύματα</vt:lpstr>
      <vt:lpstr>ΥΠΟΛΟΓΙΣΜΟΣ ΣΥΝΤΕΛΕΣΤΗ ΕΝΕΡΓΟΤΗΤΑΣ ΕΞΙΣΩΣΗ DEBYE-HÜCKEL</vt:lpstr>
      <vt:lpstr>ΥΠΟΛΟΓΙΣΜΟΣ ΣΥΝΤΕΛΕΣΤΗ ΕΝΕΡΓΟΤΗΤΑΣ ΕΞΙΣΩΣΗ Truesdell-Jones (για Ι&gt; 0.1 mol/ L)</vt:lpstr>
      <vt:lpstr>ΔΕΙΚΤΗΣ ΚΟΡΕΣΜΟΥ ΔΙΑΛΥΜΑΤΟΣ (saturation index)</vt:lpstr>
      <vt:lpstr>Δείκτης κορεσμού υδατικού διαλύματος</vt:lpstr>
      <vt:lpstr>Ανάπτυξη σμεκτίτη επί αλβίτη</vt:lpstr>
      <vt:lpstr>ΠΡΟΕΛΕΥΣΗ ΙΟΝΤΩΝ- ΕΝΩΣΕΩΝ στο πόσιμο νερό</vt:lpstr>
      <vt:lpstr>ΠΡΟΕΛΕΥΣΗ ΙΟΝΤΩΝ- ΕΝΩΣΕΩΝ</vt:lpstr>
      <vt:lpstr>ΕΛΕΓΧΟΣ ΠΟΙΟΤΗΤΑΣ ΝΕΡΟΥ</vt:lpstr>
      <vt:lpstr>ΓΕΩΧΗΜΙΚΕΣ ΠΑΡΑΜΕΤΡΟΙ ΠΟΙΟΤΗΤΑΣ ΝΕΡΟΥ</vt:lpstr>
      <vt:lpstr>ΠΑΡΑΜΕΤΡΟΙ ΠΑΡΑΚΟΛΟΥΘΗΣΗΣ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203</cp:revision>
  <dcterms:created xsi:type="dcterms:W3CDTF">2012-09-06T09:03:05Z</dcterms:created>
  <dcterms:modified xsi:type="dcterms:W3CDTF">2015-05-17T14:18:21Z</dcterms:modified>
</cp:coreProperties>
</file>