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6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7" r:id="rId28"/>
    <p:sldId id="326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90" r:id="rId37"/>
    <p:sldId id="295" r:id="rId38"/>
    <p:sldId id="299" r:id="rId39"/>
    <p:sldId id="292" r:id="rId40"/>
    <p:sldId id="291" r:id="rId41"/>
    <p:sldId id="294" r:id="rId42"/>
    <p:sldId id="293" r:id="rId43"/>
    <p:sldId id="335" r:id="rId44"/>
    <p:sldId id="336" r:id="rId45"/>
    <p:sldId id="337" r:id="rId46"/>
    <p:sldId id="338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1"/>
            <p14:sldId id="302"/>
            <p14:sldId id="303"/>
            <p14:sldId id="304"/>
            <p14:sldId id="305"/>
            <p14:sldId id="306"/>
            <p14:sldId id="307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7"/>
            <p14:sldId id="326"/>
            <p14:sldId id="328"/>
            <p14:sldId id="329"/>
            <p14:sldId id="330"/>
            <p14:sldId id="331"/>
            <p14:sldId id="332"/>
            <p14:sldId id="333"/>
            <p14:sldId id="334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5"/>
            <p14:sldId id="336"/>
            <p14:sldId id="337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2" autoAdjust="0"/>
    <p:restoredTop sz="99309" autoAdjust="0"/>
  </p:normalViewPr>
  <p:slideViewPr>
    <p:cSldViewPr>
      <p:cViewPr varScale="1">
        <p:scale>
          <a:sx n="78" d="100"/>
          <a:sy n="78" d="100"/>
        </p:scale>
        <p:origin x="102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13/5/2015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613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18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931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383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73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756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9718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73317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710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86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657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930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054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3655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5123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223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877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161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4815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87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960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8454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0427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9671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273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906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362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9006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2978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9782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8346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6801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81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2195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736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45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261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στο</a:t>
            </a:r>
            <a:r>
              <a:rPr lang="el-GR" sz="1000" kern="1200" baseline="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εσωτερικό</a:t>
            </a: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 της γης</a:t>
            </a:r>
            <a:endParaRPr lang="el-GR" sz="1000" dirty="0" smtClean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</a:t>
            </a:r>
            <a:r>
              <a:rPr lang="el-GR" sz="2800" dirty="0" smtClean="0"/>
              <a:t>στο εσωτερικό της </a:t>
            </a:r>
            <a:r>
              <a:rPr lang="el-GR" sz="2800" dirty="0"/>
              <a:t>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 smtClean="0"/>
              <a:t>Χριστίνα Στουραϊτη</a:t>
            </a:r>
            <a:endParaRPr lang="el-GR" sz="2800" dirty="0"/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Σύστημα </a:t>
            </a:r>
            <a:r>
              <a:rPr lang="el-GR" baseline="30000" dirty="0"/>
              <a:t>87</a:t>
            </a:r>
            <a:r>
              <a:rPr lang="en-US" dirty="0" smtClean="0"/>
              <a:t>Rb-</a:t>
            </a:r>
            <a:r>
              <a:rPr lang="en-US" baseline="30000" dirty="0" smtClean="0"/>
              <a:t>87</a:t>
            </a:r>
            <a:r>
              <a:rPr lang="en-US" dirty="0" smtClean="0"/>
              <a:t>Sr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70922" y="1429386"/>
            <a:ext cx="82250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Στοιχείο </a:t>
            </a:r>
            <a:r>
              <a:rPr lang="en-US" b="1" dirty="0" err="1" smtClean="0">
                <a:latin typeface="Calibri" panose="020F0502020204030204" pitchFamily="34" charset="0"/>
              </a:rPr>
              <a:t>Rb</a:t>
            </a:r>
            <a:r>
              <a:rPr lang="el-GR" b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Έχει </a:t>
            </a:r>
            <a:r>
              <a:rPr lang="el-GR" dirty="0">
                <a:latin typeface="Calibri" panose="020F0502020204030204" pitchFamily="34" charset="0"/>
              </a:rPr>
              <a:t>2 φυσικά ισότοπα: </a:t>
            </a:r>
            <a:r>
              <a:rPr lang="el-GR" dirty="0" smtClean="0">
                <a:latin typeface="Calibri" panose="020F0502020204030204" pitchFamily="34" charset="0"/>
              </a:rPr>
              <a:t>	</a:t>
            </a:r>
            <a:r>
              <a:rPr lang="el-GR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37</a:t>
            </a:r>
            <a:r>
              <a:rPr lang="el-GR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87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Rb</a:t>
            </a:r>
            <a:r>
              <a:rPr lang="el-GR" dirty="0" smtClean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(αφθονία ατόμων 27.83 %) -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ραδιενεργό</a:t>
            </a:r>
            <a:r>
              <a:rPr lang="el-GR" dirty="0">
                <a:latin typeface="Calibri" panose="020F0502020204030204" pitchFamily="34" charset="0"/>
              </a:rPr>
              <a:t>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	σταθερό  		</a:t>
            </a:r>
            <a:r>
              <a:rPr lang="el-GR" baseline="-25000" dirty="0" smtClean="0">
                <a:latin typeface="Calibri" panose="020F0502020204030204" pitchFamily="34" charset="0"/>
              </a:rPr>
              <a:t>37</a:t>
            </a:r>
            <a:r>
              <a:rPr lang="el-GR" baseline="30000" dirty="0" smtClean="0">
                <a:latin typeface="Calibri" panose="020F0502020204030204" pitchFamily="34" charset="0"/>
              </a:rPr>
              <a:t>85</a:t>
            </a:r>
            <a:r>
              <a:rPr lang="el-GR" dirty="0" smtClean="0">
                <a:latin typeface="Calibri" panose="020F0502020204030204" pitchFamily="34" charset="0"/>
              </a:rPr>
              <a:t>Rb </a:t>
            </a:r>
            <a:r>
              <a:rPr lang="el-GR" dirty="0">
                <a:latin typeface="Calibri" panose="020F0502020204030204" pitchFamily="34" charset="0"/>
              </a:rPr>
              <a:t>(αφθονία ατόμων 72.16 % των ατόμων) </a:t>
            </a:r>
            <a:r>
              <a:rPr lang="el-GR" dirty="0" smtClean="0">
                <a:latin typeface="Calibri" panose="020F0502020204030204" pitchFamily="34" charset="0"/>
              </a:rPr>
              <a:t>-</a:t>
            </a:r>
            <a:endParaRPr lang="el-GR" dirty="0">
              <a:latin typeface="Calibri" panose="020F0502020204030204" pitchFamily="34" charset="0"/>
            </a:endParaRPr>
          </a:p>
          <a:p>
            <a:endParaRPr lang="el-GR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Στοιχείο </a:t>
            </a:r>
            <a:r>
              <a:rPr lang="en-US" b="1" dirty="0" err="1" smtClean="0">
                <a:latin typeface="Calibri" panose="020F0502020204030204" pitchFamily="34" charset="0"/>
              </a:rPr>
              <a:t>Sr</a:t>
            </a:r>
            <a:r>
              <a:rPr lang="el-GR" b="1" dirty="0" smtClean="0">
                <a:latin typeface="Calibri" panose="020F0502020204030204" pitchFamily="34" charset="0"/>
              </a:rPr>
              <a:t>.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Έχει </a:t>
            </a:r>
            <a:r>
              <a:rPr lang="el-GR" dirty="0">
                <a:latin typeface="Calibri" panose="020F0502020204030204" pitchFamily="34" charset="0"/>
              </a:rPr>
              <a:t>4 φυσικά ισότοπα</a:t>
            </a:r>
            <a:r>
              <a:rPr lang="el-GR" dirty="0" smtClean="0">
                <a:latin typeface="Calibri" panose="020F0502020204030204" pitchFamily="34" charset="0"/>
              </a:rPr>
              <a:t>:	</a:t>
            </a:r>
            <a:r>
              <a:rPr lang="el-GR" baseline="-25000" dirty="0" smtClean="0">
                <a:latin typeface="Calibri" panose="020F0502020204030204" pitchFamily="34" charset="0"/>
              </a:rPr>
              <a:t>38</a:t>
            </a:r>
            <a:r>
              <a:rPr lang="el-GR" baseline="30000" dirty="0" smtClean="0">
                <a:latin typeface="Calibri" panose="020F0502020204030204" pitchFamily="34" charset="0"/>
              </a:rPr>
              <a:t>88</a:t>
            </a:r>
            <a:r>
              <a:rPr lang="el-GR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(αφθονία ατόμων 82.58</a:t>
            </a:r>
            <a:r>
              <a:rPr lang="el-GR" dirty="0" smtClean="0">
                <a:latin typeface="Calibri" panose="020F0502020204030204" pitchFamily="34" charset="0"/>
              </a:rPr>
              <a:t>%) - σταθερό 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baseline="-25000" dirty="0" smtClean="0">
                <a:latin typeface="Calibri" panose="020F0502020204030204" pitchFamily="34" charset="0"/>
              </a:rPr>
              <a:t>			38</a:t>
            </a:r>
            <a:r>
              <a:rPr lang="el-GR" baseline="30000" dirty="0" smtClean="0">
                <a:latin typeface="Calibri" panose="020F0502020204030204" pitchFamily="34" charset="0"/>
              </a:rPr>
              <a:t>87</a:t>
            </a:r>
            <a:r>
              <a:rPr lang="el-GR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(αφθονία ατόμων 7 %) </a:t>
            </a:r>
            <a:r>
              <a:rPr lang="el-GR" dirty="0" smtClean="0">
                <a:latin typeface="Calibri" panose="020F0502020204030204" pitchFamily="34" charset="0"/>
              </a:rPr>
              <a:t>	- </a:t>
            </a:r>
            <a:r>
              <a:rPr lang="el-GR" dirty="0">
                <a:latin typeface="Calibri" panose="020F0502020204030204" pitchFamily="34" charset="0"/>
              </a:rPr>
              <a:t>σταθερό </a:t>
            </a:r>
          </a:p>
          <a:p>
            <a:r>
              <a:rPr lang="el-GR" baseline="-25000" dirty="0" smtClean="0">
                <a:latin typeface="Calibri" panose="020F0502020204030204" pitchFamily="34" charset="0"/>
              </a:rPr>
              <a:t>			38</a:t>
            </a:r>
            <a:r>
              <a:rPr lang="el-GR" baseline="30000" dirty="0" smtClean="0">
                <a:latin typeface="Calibri" panose="020F0502020204030204" pitchFamily="34" charset="0"/>
              </a:rPr>
              <a:t>86</a:t>
            </a:r>
            <a:r>
              <a:rPr lang="el-GR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(αφθονία ατόμων 9.86%) - σταθερό </a:t>
            </a:r>
          </a:p>
          <a:p>
            <a:r>
              <a:rPr lang="el-GR" baseline="-25000" dirty="0" smtClean="0">
                <a:latin typeface="Calibri" panose="020F0502020204030204" pitchFamily="34" charset="0"/>
              </a:rPr>
              <a:t>			38</a:t>
            </a:r>
            <a:r>
              <a:rPr lang="el-GR" baseline="30000" dirty="0" smtClean="0">
                <a:latin typeface="Calibri" panose="020F0502020204030204" pitchFamily="34" charset="0"/>
              </a:rPr>
              <a:t>84</a:t>
            </a:r>
            <a:r>
              <a:rPr lang="el-GR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(αφθονία ατόμων 0.56% - σταθερό </a:t>
            </a:r>
          </a:p>
          <a:p>
            <a:endParaRPr lang="el-GR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Ραδιενεργή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διάσπαση </a:t>
            </a:r>
            <a:r>
              <a:rPr lang="el-GR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r>
              <a:rPr lang="el-GR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Rb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b="1" baseline="30000" dirty="0" smtClean="0">
                <a:latin typeface="Calibri" panose="020F0502020204030204" pitchFamily="34" charset="0"/>
              </a:rPr>
              <a:t>87</a:t>
            </a:r>
            <a:r>
              <a:rPr lang="el-GR" b="1" dirty="0" smtClean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+ σωματίδια β</a:t>
            </a:r>
            <a:r>
              <a:rPr lang="el-GR" baseline="30000" dirty="0">
                <a:latin typeface="Calibri" panose="020F0502020204030204" pitchFamily="34" charset="0"/>
              </a:rPr>
              <a:t>-</a:t>
            </a:r>
            <a:r>
              <a:rPr lang="el-GR" dirty="0">
                <a:latin typeface="Calibri" panose="020F0502020204030204" pitchFamily="34" charset="0"/>
              </a:rPr>
              <a:t> </a:t>
            </a:r>
          </a:p>
          <a:p>
            <a:r>
              <a:rPr lang="el-GR" dirty="0" smtClean="0">
                <a:latin typeface="Calibri" panose="020F0502020204030204" pitchFamily="34" charset="0"/>
              </a:rPr>
              <a:t>Μέθοδος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χρονολόγησης Rb-Sr </a:t>
            </a:r>
            <a:r>
              <a:rPr lang="el-GR" b="1" u="sng" dirty="0">
                <a:latin typeface="Calibri" panose="020F0502020204030204" pitchFamily="34" charset="0"/>
              </a:rPr>
              <a:t>ορυκτών </a:t>
            </a:r>
            <a:r>
              <a:rPr lang="el-GR" u="sng" dirty="0">
                <a:latin typeface="Calibri" panose="020F0502020204030204" pitchFamily="34" charset="0"/>
              </a:rPr>
              <a:t>που περιέχουν </a:t>
            </a:r>
            <a:r>
              <a:rPr lang="el-GR" b="1" u="sng" dirty="0">
                <a:latin typeface="Calibri" panose="020F0502020204030204" pitchFamily="34" charset="0"/>
              </a:rPr>
              <a:t>Rb</a:t>
            </a:r>
            <a:r>
              <a:rPr lang="el-GR" b="1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ή </a:t>
            </a:r>
            <a:r>
              <a:rPr lang="el-GR" b="1" u="sng" dirty="0">
                <a:latin typeface="Calibri" panose="020F0502020204030204" pitchFamily="34" charset="0"/>
              </a:rPr>
              <a:t>ολικό </a:t>
            </a:r>
            <a:r>
              <a:rPr lang="el-GR" b="1" u="sng" dirty="0" smtClean="0">
                <a:latin typeface="Calibri" panose="020F0502020204030204" pitchFamily="34" charset="0"/>
              </a:rPr>
              <a:t>πέτρωμα</a:t>
            </a:r>
            <a:r>
              <a:rPr lang="el-GR" dirty="0" smtClean="0">
                <a:latin typeface="Calibri" panose="020F0502020204030204" pitchFamily="34" charset="0"/>
              </a:rPr>
              <a:t>, βασίζεται </a:t>
            </a:r>
            <a:r>
              <a:rPr lang="el-GR" dirty="0">
                <a:latin typeface="Calibri" panose="020F0502020204030204" pitchFamily="34" charset="0"/>
              </a:rPr>
              <a:t>στη 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Ραδιενεργή διάσπαση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r>
              <a:rPr lang="en-US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Rb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baseline="30000" dirty="0" smtClean="0">
                <a:latin typeface="Calibri" panose="020F0502020204030204" pitchFamily="34" charset="0"/>
              </a:rPr>
              <a:t>87</a:t>
            </a:r>
            <a:r>
              <a:rPr lang="en-US" b="1" dirty="0" smtClean="0">
                <a:latin typeface="Calibri" panose="020F0502020204030204" pitchFamily="34" charset="0"/>
              </a:rPr>
              <a:t>Sr </a:t>
            </a:r>
            <a:r>
              <a:rPr lang="en-US" dirty="0">
                <a:latin typeface="Calibri" panose="020F0502020204030204" pitchFamily="34" charset="0"/>
              </a:rPr>
              <a:t>+ </a:t>
            </a:r>
            <a:r>
              <a:rPr lang="el-GR" dirty="0">
                <a:latin typeface="Calibri" panose="020F0502020204030204" pitchFamily="34" charset="0"/>
              </a:rPr>
              <a:t>σωματίδια β</a:t>
            </a:r>
            <a:r>
              <a:rPr lang="el-GR" baseline="30000" dirty="0">
                <a:latin typeface="Calibri" panose="020F0502020204030204" pitchFamily="34" charset="0"/>
              </a:rPr>
              <a:t>-</a:t>
            </a:r>
            <a:r>
              <a:rPr lang="el-GR" dirty="0">
                <a:latin typeface="Calibri" panose="020F0502020204030204" pitchFamily="34" charset="0"/>
              </a:rPr>
              <a:t> </a:t>
            </a:r>
          </a:p>
          <a:p>
            <a:r>
              <a:rPr lang="el-GR" b="1" dirty="0" smtClean="0">
                <a:latin typeface="Calibri" panose="020F0502020204030204" pitchFamily="34" charset="0"/>
              </a:rPr>
              <a:t>λ</a:t>
            </a:r>
            <a:r>
              <a:rPr lang="en-US" b="1" baseline="-25000" dirty="0" err="1">
                <a:latin typeface="Calibri" panose="020F0502020204030204" pitchFamily="34" charset="0"/>
              </a:rPr>
              <a:t>Rb</a:t>
            </a:r>
            <a:r>
              <a:rPr lang="en-US" b="1" dirty="0">
                <a:latin typeface="Calibri" panose="020F0502020204030204" pitchFamily="34" charset="0"/>
              </a:rPr>
              <a:t> = 1.42 *10</a:t>
            </a:r>
            <a:r>
              <a:rPr lang="en-US" b="1" baseline="30000" dirty="0">
                <a:latin typeface="Calibri" panose="020F0502020204030204" pitchFamily="34" charset="0"/>
              </a:rPr>
              <a:t>-11</a:t>
            </a:r>
            <a:r>
              <a:rPr lang="en-US" b="1" dirty="0">
                <a:latin typeface="Calibri" panose="020F0502020204030204" pitchFamily="34" charset="0"/>
              </a:rPr>
              <a:t> yr</a:t>
            </a:r>
            <a:r>
              <a:rPr lang="en-US" b="1" baseline="30000" dirty="0">
                <a:latin typeface="Calibri" panose="020F0502020204030204" pitchFamily="34" charset="0"/>
              </a:rPr>
              <a:t>-1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8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Σύστημα </a:t>
            </a:r>
            <a:r>
              <a:rPr lang="el-GR" baseline="30000" dirty="0"/>
              <a:t>87</a:t>
            </a:r>
            <a:r>
              <a:rPr lang="en-US" dirty="0"/>
              <a:t>Rb-</a:t>
            </a:r>
            <a:r>
              <a:rPr lang="en-US" baseline="30000" dirty="0"/>
              <a:t>87</a:t>
            </a:r>
            <a:r>
              <a:rPr lang="en-US" dirty="0"/>
              <a:t>Sr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457200" y="1556792"/>
            <a:ext cx="1306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baseline="30000" dirty="0" smtClean="0">
                <a:latin typeface="Calibri" panose="020F0502020204030204" pitchFamily="34" charset="0"/>
              </a:rPr>
              <a:t>87</a:t>
            </a:r>
            <a:r>
              <a:rPr lang="en-US" sz="1600" b="1" dirty="0" smtClean="0">
                <a:latin typeface="Calibri" panose="020F0502020204030204" pitchFamily="34" charset="0"/>
              </a:rPr>
              <a:t>Rb</a:t>
            </a:r>
            <a:r>
              <a:rPr lang="en-US" sz="1600" dirty="0" smtClean="0">
                <a:latin typeface="Calibri" panose="020F0502020204030204" pitchFamily="34" charset="0"/>
              </a:rPr>
              <a:t>=27.83</a:t>
            </a:r>
            <a:r>
              <a:rPr lang="en-US" sz="1600" dirty="0">
                <a:latin typeface="Calibri" panose="020F0502020204030204" pitchFamily="34" charset="0"/>
              </a:rPr>
              <a:t>% </a:t>
            </a:r>
          </a:p>
          <a:p>
            <a:r>
              <a:rPr lang="en-US" sz="1600" b="1" baseline="30000" dirty="0">
                <a:latin typeface="Calibri" panose="020F0502020204030204" pitchFamily="34" charset="0"/>
              </a:rPr>
              <a:t>85</a:t>
            </a:r>
            <a:r>
              <a:rPr lang="en-US" sz="1600" b="1" dirty="0">
                <a:latin typeface="Calibri" panose="020F0502020204030204" pitchFamily="34" charset="0"/>
              </a:rPr>
              <a:t>Rb</a:t>
            </a:r>
            <a:r>
              <a:rPr lang="en-US" sz="1600" dirty="0">
                <a:latin typeface="Calibri" panose="020F0502020204030204" pitchFamily="34" charset="0"/>
              </a:rPr>
              <a:t>=72.17% </a:t>
            </a:r>
            <a:endParaRPr lang="el-GR" sz="1600" dirty="0" smtClean="0">
              <a:latin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  <a:p>
            <a:r>
              <a:rPr lang="en-US" sz="1600" baseline="30000" dirty="0">
                <a:latin typeface="Calibri" panose="020F0502020204030204" pitchFamily="34" charset="0"/>
              </a:rPr>
              <a:t>88</a:t>
            </a:r>
            <a:r>
              <a:rPr lang="en-US" sz="1600" dirty="0">
                <a:latin typeface="Calibri" panose="020F0502020204030204" pitchFamily="34" charset="0"/>
              </a:rPr>
              <a:t>Sr=82.53% </a:t>
            </a:r>
          </a:p>
          <a:p>
            <a:r>
              <a:rPr lang="en-US" sz="1600" baseline="30000" dirty="0">
                <a:latin typeface="Calibri" panose="020F0502020204030204" pitchFamily="34" charset="0"/>
              </a:rPr>
              <a:t>87</a:t>
            </a:r>
            <a:r>
              <a:rPr lang="en-US" sz="1600" dirty="0">
                <a:latin typeface="Calibri" panose="020F0502020204030204" pitchFamily="34" charset="0"/>
              </a:rPr>
              <a:t>Sr=7.04% </a:t>
            </a:r>
          </a:p>
          <a:p>
            <a:r>
              <a:rPr lang="en-US" sz="1600" baseline="30000" dirty="0">
                <a:latin typeface="Calibri" panose="020F0502020204030204" pitchFamily="34" charset="0"/>
              </a:rPr>
              <a:t>86</a:t>
            </a:r>
            <a:r>
              <a:rPr lang="en-US" sz="1600" dirty="0">
                <a:latin typeface="Calibri" panose="020F0502020204030204" pitchFamily="34" charset="0"/>
              </a:rPr>
              <a:t>Sr=9.87% </a:t>
            </a:r>
          </a:p>
          <a:p>
            <a:r>
              <a:rPr lang="en-US" sz="1600" baseline="30000" dirty="0">
                <a:latin typeface="Calibri" panose="020F0502020204030204" pitchFamily="34" charset="0"/>
              </a:rPr>
              <a:t>84</a:t>
            </a:r>
            <a:r>
              <a:rPr lang="en-US" sz="1600" dirty="0">
                <a:latin typeface="Calibri" panose="020F0502020204030204" pitchFamily="34" charset="0"/>
              </a:rPr>
              <a:t>Sr=0.56%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763688" y="1559104"/>
            <a:ext cx="3340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Calibri" panose="020F0502020204030204" pitchFamily="34" charset="0"/>
              </a:rPr>
              <a:t>-</a:t>
            </a:r>
            <a:r>
              <a:rPr lang="el-GR" sz="1600" dirty="0">
                <a:latin typeface="Calibri" panose="020F0502020204030204" pitchFamily="34" charset="0"/>
              </a:rPr>
              <a:t>διασπάται σε </a:t>
            </a:r>
            <a:r>
              <a:rPr lang="el-GR" sz="1600" baseline="30000" dirty="0">
                <a:latin typeface="Calibri" panose="020F0502020204030204" pitchFamily="34" charset="0"/>
              </a:rPr>
              <a:t>87</a:t>
            </a:r>
            <a:r>
              <a:rPr lang="el-GR" sz="1600" dirty="0">
                <a:latin typeface="Calibri" panose="020F0502020204030204" pitchFamily="34" charset="0"/>
              </a:rPr>
              <a:t>Sr και δίνει β</a:t>
            </a:r>
            <a:r>
              <a:rPr lang="el-GR" sz="1600" baseline="30000" dirty="0">
                <a:latin typeface="Calibri" panose="020F0502020204030204" pitchFamily="34" charset="0"/>
              </a:rPr>
              <a:t>-</a:t>
            </a:r>
            <a:r>
              <a:rPr lang="el-GR" sz="1600" dirty="0" smtClean="0">
                <a:latin typeface="Calibri" panose="020F0502020204030204" pitchFamily="34" charset="0"/>
              </a:rPr>
              <a:t>,</a:t>
            </a:r>
          </a:p>
          <a:p>
            <a:r>
              <a:rPr lang="el-GR" sz="1600" dirty="0" smtClean="0">
                <a:latin typeface="Calibri" panose="020F0502020204030204" pitchFamily="34" charset="0"/>
              </a:rPr>
              <a:t>half-life=48.8 </a:t>
            </a:r>
            <a:r>
              <a:rPr lang="el-GR" sz="1600" dirty="0">
                <a:latin typeface="Calibri" panose="020F0502020204030204" pitchFamily="34" charset="0"/>
              </a:rPr>
              <a:t>δισεκατομμύρια χρόνια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135058" y="2673970"/>
            <a:ext cx="1061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latin typeface="Calibri" panose="020F0502020204030204" pitchFamily="34" charset="0"/>
              </a:rPr>
              <a:t>ΣΤΑΘΕΡΑ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104656" y="1556792"/>
            <a:ext cx="3582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u="sng" dirty="0" smtClean="0">
                <a:latin typeface="Calibri" panose="020F0502020204030204" pitchFamily="34" charset="0"/>
              </a:rPr>
              <a:t>Rb/Sr </a:t>
            </a:r>
            <a:r>
              <a:rPr lang="el-GR" sz="1600" b="1" u="sng" dirty="0">
                <a:latin typeface="Calibri" panose="020F0502020204030204" pitchFamily="34" charset="0"/>
              </a:rPr>
              <a:t>λόγοι στα </a:t>
            </a:r>
            <a:r>
              <a:rPr lang="el-GR" sz="1600" b="1" u="sng" dirty="0" smtClean="0">
                <a:latin typeface="Calibri" panose="020F0502020204030204" pitchFamily="34" charset="0"/>
              </a:rPr>
              <a:t>διάφορα πετρώματα</a:t>
            </a:r>
            <a:r>
              <a:rPr lang="el-GR" sz="1600" b="1" u="sng" dirty="0">
                <a:latin typeface="Calibri" panose="020F0502020204030204" pitchFamily="34" charset="0"/>
              </a:rPr>
              <a:t>: </a:t>
            </a:r>
            <a:endParaRPr lang="el-GR" sz="1600" u="sng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Υπερμαφικά </a:t>
            </a:r>
            <a:r>
              <a:rPr lang="el-GR" sz="1600" b="1" dirty="0">
                <a:latin typeface="Calibri" panose="020F0502020204030204" pitchFamily="34" charset="0"/>
              </a:rPr>
              <a:t>0.2 </a:t>
            </a:r>
            <a:endParaRPr lang="el-GR" sz="1600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Βασαλτικά </a:t>
            </a:r>
            <a:r>
              <a:rPr lang="el-GR" sz="1600" b="1" dirty="0">
                <a:latin typeface="Calibri" panose="020F0502020204030204" pitchFamily="34" charset="0"/>
              </a:rPr>
              <a:t>0.06 </a:t>
            </a:r>
            <a:endParaRPr lang="el-GR" sz="1600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Γρανίτες </a:t>
            </a:r>
            <a:r>
              <a:rPr lang="el-GR" sz="1600" b="1" dirty="0">
                <a:latin typeface="Calibri" panose="020F0502020204030204" pitchFamily="34" charset="0"/>
              </a:rPr>
              <a:t>0.25 - 1.7 </a:t>
            </a:r>
            <a:endParaRPr lang="el-GR" sz="1600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Κλαστ. Ιζ. πετρ. (shale) </a:t>
            </a:r>
            <a:r>
              <a:rPr lang="el-GR" sz="1600" b="1" dirty="0">
                <a:latin typeface="Calibri" panose="020F0502020204030204" pitchFamily="34" charset="0"/>
              </a:rPr>
              <a:t>0.46 </a:t>
            </a:r>
            <a:endParaRPr lang="el-GR" sz="1600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Πυριτιόλιθοι </a:t>
            </a:r>
            <a:r>
              <a:rPr lang="el-GR" sz="1600" b="1" dirty="0">
                <a:latin typeface="Calibri" panose="020F0502020204030204" pitchFamily="34" charset="0"/>
              </a:rPr>
              <a:t>3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899592" y="3353242"/>
            <a:ext cx="77872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u="sng" dirty="0" smtClean="0">
                <a:latin typeface="Calibri" panose="020F0502020204030204" pitchFamily="34" charset="0"/>
              </a:rPr>
              <a:t>Τι </a:t>
            </a:r>
            <a:r>
              <a:rPr lang="el-GR" sz="1600" b="1" u="sng" dirty="0">
                <a:latin typeface="Calibri" panose="020F0502020204030204" pitchFamily="34" charset="0"/>
              </a:rPr>
              <a:t>προκαλεί την μεγάλο εύρος διακύμανσης του Rb/Sr πετρώματα? </a:t>
            </a:r>
            <a:endParaRPr lang="el-GR" sz="1600" u="sng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1. Rb υποκαθιστά K στα K-ούχα ορυκτά </a:t>
            </a:r>
          </a:p>
          <a:p>
            <a:r>
              <a:rPr lang="el-GR" sz="1600" dirty="0">
                <a:latin typeface="Calibri" panose="020F0502020204030204" pitchFamily="34" charset="0"/>
              </a:rPr>
              <a:t>ενώ </a:t>
            </a:r>
          </a:p>
          <a:p>
            <a:r>
              <a:rPr lang="el-GR" sz="1600" dirty="0">
                <a:latin typeface="Calibri" panose="020F0502020204030204" pitchFamily="34" charset="0"/>
              </a:rPr>
              <a:t>Sr υποκαθιστά το Ca στα Ca-ούχα ορυκτά </a:t>
            </a:r>
            <a:endParaRPr lang="el-GR" sz="1600" dirty="0" smtClean="0">
              <a:latin typeface="Calibri" panose="020F0502020204030204" pitchFamily="34" charset="0"/>
            </a:endParaRPr>
          </a:p>
          <a:p>
            <a:endParaRPr lang="el-GR" sz="1600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2. Rb και Sr διαφοροποιούνται (κλασματώνονται) στις μαγματικές διεργασίες: </a:t>
            </a:r>
          </a:p>
          <a:p>
            <a:r>
              <a:rPr lang="el-GR" sz="1600" dirty="0">
                <a:latin typeface="Calibri" panose="020F0502020204030204" pitchFamily="34" charset="0"/>
              </a:rPr>
              <a:t>Rb έχει την τάση να εισέρχεται στο τήγμα (περισσότερο “μη-ανταγωνιστικό – </a:t>
            </a:r>
            <a:r>
              <a:rPr lang="el-GR" sz="1600" dirty="0" smtClean="0">
                <a:latin typeface="Calibri" panose="020F0502020204030204" pitchFamily="34" charset="0"/>
              </a:rPr>
              <a:t>incompatible</a:t>
            </a:r>
            <a:r>
              <a:rPr lang="el-GR" sz="1600" dirty="0">
                <a:latin typeface="Calibri" panose="020F0502020204030204" pitchFamily="34" charset="0"/>
              </a:rPr>
              <a:t>” </a:t>
            </a:r>
            <a:endParaRPr lang="el-GR" sz="1600" dirty="0" smtClean="0">
              <a:latin typeface="Calibri" panose="020F0502020204030204" pitchFamily="34" charset="0"/>
            </a:endParaRPr>
          </a:p>
          <a:p>
            <a:r>
              <a:rPr lang="el-GR" sz="1600" dirty="0" smtClean="0">
                <a:latin typeface="Calibri" panose="020F0502020204030204" pitchFamily="34" charset="0"/>
              </a:rPr>
              <a:t>απ</a:t>
            </a:r>
            <a:r>
              <a:rPr lang="el-GR" sz="1600" dirty="0">
                <a:latin typeface="Calibri" panose="020F0502020204030204" pitchFamily="34" charset="0"/>
              </a:rPr>
              <a:t>’ ότι το Sr)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899592" y="5492880"/>
            <a:ext cx="6635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u="sng" dirty="0" smtClean="0">
                <a:latin typeface="Calibri" panose="020F0502020204030204" pitchFamily="34" charset="0"/>
              </a:rPr>
              <a:t>Συμπέρασμα</a:t>
            </a:r>
            <a:r>
              <a:rPr lang="el-GR" sz="1600" b="1" u="sng" dirty="0">
                <a:latin typeface="Calibri" panose="020F0502020204030204" pitchFamily="34" charset="0"/>
              </a:rPr>
              <a:t>: </a:t>
            </a:r>
            <a:endParaRPr lang="el-GR" sz="1600" u="sng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Πετρώματα ή ορυκτά με </a:t>
            </a:r>
            <a:r>
              <a:rPr lang="el-GR" sz="1600" b="1" dirty="0">
                <a:latin typeface="Calibri" panose="020F0502020204030204" pitchFamily="34" charset="0"/>
              </a:rPr>
              <a:t>υψηλό Rb/Sr </a:t>
            </a:r>
            <a:r>
              <a:rPr lang="el-GR" sz="1600" dirty="0">
                <a:latin typeface="Calibri" panose="020F0502020204030204" pitchFamily="34" charset="0"/>
              </a:rPr>
              <a:t>θα περιέχουν </a:t>
            </a:r>
            <a:r>
              <a:rPr lang="el-GR" sz="1600" b="1" dirty="0">
                <a:latin typeface="Calibri" panose="020F0502020204030204" pitchFamily="34" charset="0"/>
              </a:rPr>
              <a:t>περισσότερο </a:t>
            </a:r>
            <a:r>
              <a:rPr lang="el-GR" sz="1600" b="1" baseline="30000" dirty="0">
                <a:latin typeface="Calibri" panose="020F0502020204030204" pitchFamily="34" charset="0"/>
              </a:rPr>
              <a:t>87</a:t>
            </a:r>
            <a:r>
              <a:rPr lang="el-GR" sz="1600" b="1" dirty="0">
                <a:latin typeface="Calibri" panose="020F0502020204030204" pitchFamily="34" charset="0"/>
              </a:rPr>
              <a:t>Sr </a:t>
            </a:r>
            <a:endParaRPr lang="el-GR" sz="1600" dirty="0">
              <a:latin typeface="Calibri" panose="020F0502020204030204" pitchFamily="34" charset="0"/>
            </a:endParaRPr>
          </a:p>
          <a:p>
            <a:r>
              <a:rPr lang="el-GR" sz="1600" dirty="0">
                <a:latin typeface="Calibri" panose="020F0502020204030204" pitchFamily="34" charset="0"/>
              </a:rPr>
              <a:t>Πετρώματα ή ορυκτά με χαμηλό </a:t>
            </a:r>
            <a:r>
              <a:rPr lang="el-GR" sz="1600" b="1" dirty="0">
                <a:latin typeface="Calibri" panose="020F0502020204030204" pitchFamily="34" charset="0"/>
              </a:rPr>
              <a:t>Rb/Sr </a:t>
            </a:r>
            <a:r>
              <a:rPr lang="el-GR" sz="1600" dirty="0">
                <a:latin typeface="Calibri" panose="020F0502020204030204" pitchFamily="34" charset="0"/>
              </a:rPr>
              <a:t>θα περιέχουν </a:t>
            </a:r>
            <a:r>
              <a:rPr lang="el-GR" sz="1600" b="1" dirty="0">
                <a:latin typeface="Calibri" panose="020F0502020204030204" pitchFamily="34" charset="0"/>
              </a:rPr>
              <a:t>λιγότερο </a:t>
            </a:r>
            <a:r>
              <a:rPr lang="el-GR" sz="1600" b="1" baseline="30000" dirty="0">
                <a:latin typeface="Calibri" panose="020F0502020204030204" pitchFamily="34" charset="0"/>
              </a:rPr>
              <a:t>87</a:t>
            </a:r>
            <a:r>
              <a:rPr lang="el-GR" sz="1600" b="1" dirty="0">
                <a:latin typeface="Calibri" panose="020F0502020204030204" pitchFamily="34" charset="0"/>
              </a:rPr>
              <a:t>Sr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57200" y="1556792"/>
            <a:ext cx="1306488" cy="17588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82982" y="1594400"/>
            <a:ext cx="3449458" cy="1569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1924" y="3410281"/>
            <a:ext cx="7824876" cy="2005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1924" y="5521990"/>
            <a:ext cx="6158348" cy="801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1907704" y="2420888"/>
            <a:ext cx="205680" cy="8447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Μαγματικές </a:t>
            </a:r>
            <a:r>
              <a:rPr lang="el-GR" dirty="0"/>
              <a:t>διεργασίες και διακύμανση του λόγου </a:t>
            </a:r>
            <a:r>
              <a:rPr lang="el-GR" baseline="30000" dirty="0" smtClean="0"/>
              <a:t>87</a:t>
            </a:r>
            <a:r>
              <a:rPr lang="el-GR" dirty="0" smtClean="0"/>
              <a:t>Sr/</a:t>
            </a:r>
            <a:r>
              <a:rPr lang="el-GR" baseline="30000" dirty="0" smtClean="0"/>
              <a:t>86</a:t>
            </a:r>
            <a:r>
              <a:rPr lang="el-GR" dirty="0" smtClean="0"/>
              <a:t>Sr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03" y="1417638"/>
            <a:ext cx="7017593" cy="4825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5805324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1600" dirty="0"/>
              <a:t>3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72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Μέθοδος </a:t>
            </a:r>
            <a:r>
              <a:rPr lang="el-GR" dirty="0"/>
              <a:t>γεωχρονολόγησης </a:t>
            </a:r>
            <a:r>
              <a:rPr lang="el-GR" baseline="30000" dirty="0"/>
              <a:t>87</a:t>
            </a:r>
            <a:r>
              <a:rPr lang="en-US" dirty="0"/>
              <a:t>Rb-</a:t>
            </a:r>
            <a:r>
              <a:rPr lang="en-US" baseline="30000" dirty="0"/>
              <a:t>87</a:t>
            </a:r>
            <a:r>
              <a:rPr lang="en-US" dirty="0"/>
              <a:t>Sr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417638"/>
                <a:ext cx="3744416" cy="792088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baseline="30000" smtClean="0">
                            <a:latin typeface="Cambria Math" panose="02040503050406030204" pitchFamily="18" charset="0"/>
                          </a:rPr>
                          <m:t>87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Sr</m:t>
                        </m:r>
                      </m:num>
                      <m:den>
                        <m:r>
                          <a:rPr lang="en-US" sz="2400" b="0" i="0" baseline="30000" smtClean="0">
                            <a:latin typeface="Cambria Math" panose="02040503050406030204" pitchFamily="18" charset="0"/>
                          </a:rPr>
                          <m:t>86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Sr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 baseline="30000">
                                    <a:latin typeface="Cambria Math" panose="02040503050406030204" pitchFamily="18" charset="0"/>
                                  </a:rPr>
                                  <m:t>87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Sr</m:t>
                                </m:r>
                              </m:num>
                              <m:den>
                                <m:r>
                                  <a:rPr lang="en-US" sz="2400" i="0" baseline="3000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Sr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baseline="30000">
                            <a:latin typeface="Cambria Math" panose="02040503050406030204" pitchFamily="18" charset="0"/>
                          </a:rPr>
                          <m:t>87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Rb</m:t>
                        </m:r>
                      </m:num>
                      <m:den>
                        <m:r>
                          <a:rPr lang="en-US" sz="2400" i="0" baseline="30000">
                            <a:latin typeface="Cambria Math" panose="02040503050406030204" pitchFamily="18" charset="0"/>
                          </a:rPr>
                          <m:t>86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Sr</m:t>
                        </m:r>
                      </m:den>
                    </m:f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 [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7638"/>
                <a:ext cx="3744416" cy="7920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755576" y="2209726"/>
            <a:ext cx="144016" cy="35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35696" y="2209726"/>
            <a:ext cx="0" cy="71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699792" y="2210044"/>
            <a:ext cx="144016" cy="350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2535496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Μετράμε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5776" y="2558366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Μετράμε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5800" y="2929984"/>
            <a:ext cx="473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Κάθε </a:t>
            </a:r>
            <a:r>
              <a:rPr lang="el-GR" dirty="0">
                <a:latin typeface="Calibri" panose="020F0502020204030204" pitchFamily="34" charset="0"/>
              </a:rPr>
              <a:t>μαγματικό πέτρωμα όταν κρυσταλλώνεται έχει μια αρχική σύσταση Sr.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4086696"/>
            <a:ext cx="5760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latin typeface="Calibri" panose="020F0502020204030204" pitchFamily="34" charset="0"/>
              </a:rPr>
              <a:t>Πως </a:t>
            </a:r>
            <a:r>
              <a:rPr lang="el-GR" u="sng" dirty="0">
                <a:latin typeface="Calibri" panose="020F0502020204030204" pitchFamily="34" charset="0"/>
              </a:rPr>
              <a:t>προσδιορίζουμε τον αρχικό λόγο</a:t>
            </a:r>
            <a:r>
              <a:rPr lang="el-GR" dirty="0">
                <a:latin typeface="Calibri" panose="020F0502020204030204" pitchFamily="34" charset="0"/>
              </a:rPr>
              <a:t>: ( </a:t>
            </a:r>
            <a:r>
              <a:rPr lang="el-GR" b="1" baseline="30000" dirty="0">
                <a:latin typeface="Calibri" panose="020F0502020204030204" pitchFamily="34" charset="0"/>
              </a:rPr>
              <a:t>87</a:t>
            </a:r>
            <a:r>
              <a:rPr lang="el-GR" b="1" dirty="0">
                <a:latin typeface="Calibri" panose="020F0502020204030204" pitchFamily="34" charset="0"/>
              </a:rPr>
              <a:t>Sr/</a:t>
            </a:r>
            <a:r>
              <a:rPr lang="el-GR" b="1" baseline="30000" dirty="0">
                <a:latin typeface="Calibri" panose="020F0502020204030204" pitchFamily="34" charset="0"/>
              </a:rPr>
              <a:t>86</a:t>
            </a:r>
            <a:r>
              <a:rPr lang="el-GR" b="1" dirty="0">
                <a:latin typeface="Calibri" panose="020F0502020204030204" pitchFamily="34" charset="0"/>
              </a:rPr>
              <a:t>Sr </a:t>
            </a:r>
            <a:r>
              <a:rPr lang="el-GR" dirty="0">
                <a:latin typeface="Calibri" panose="020F0502020204030204" pitchFamily="34" charset="0"/>
              </a:rPr>
              <a:t>)</a:t>
            </a:r>
            <a:r>
              <a:rPr lang="el-GR" baseline="-25000" dirty="0">
                <a:latin typeface="Calibri" panose="020F0502020204030204" pitchFamily="34" charset="0"/>
              </a:rPr>
              <a:t>i</a:t>
            </a:r>
            <a:r>
              <a:rPr lang="el-GR" dirty="0">
                <a:latin typeface="Calibri" panose="020F0502020204030204" pitchFamily="34" charset="0"/>
              </a:rPr>
              <a:t> 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Επειδή </a:t>
            </a:r>
            <a:r>
              <a:rPr lang="el-GR" dirty="0">
                <a:latin typeface="Calibri" panose="020F0502020204030204" pitchFamily="34" charset="0"/>
              </a:rPr>
              <a:t>τα πυριγενή πετρώματα είναι τόσο ετερογενή (</a:t>
            </a:r>
            <a:r>
              <a:rPr lang="el-GR" dirty="0" smtClean="0">
                <a:latin typeface="Calibri" panose="020F0502020204030204" pitchFamily="34" charset="0"/>
              </a:rPr>
              <a:t>πολλά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ορυκτά</a:t>
            </a:r>
            <a:r>
              <a:rPr lang="el-GR" dirty="0">
                <a:latin typeface="Calibri" panose="020F0502020204030204" pitchFamily="34" charset="0"/>
              </a:rPr>
              <a:t>) </a:t>
            </a:r>
            <a:r>
              <a:rPr lang="el-GR" dirty="0" smtClean="0">
                <a:latin typeface="Calibri" panose="020F0502020204030204" pitchFamily="34" charset="0"/>
              </a:rPr>
              <a:t>τα </a:t>
            </a:r>
            <a:r>
              <a:rPr lang="el-GR" dirty="0">
                <a:latin typeface="Calibri" panose="020F0502020204030204" pitchFamily="34" charset="0"/>
              </a:rPr>
              <a:t>διάφορα ορυκτά θα έχουν διαφορετικό λόγο </a:t>
            </a:r>
            <a:r>
              <a:rPr lang="el-GR" dirty="0" smtClean="0">
                <a:latin typeface="Calibri" panose="020F0502020204030204" pitchFamily="34" charset="0"/>
              </a:rPr>
              <a:t>Rb/Sr,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όμως </a:t>
            </a:r>
            <a:r>
              <a:rPr lang="el-GR" dirty="0">
                <a:latin typeface="Calibri" panose="020F0502020204030204" pitchFamily="34" charset="0"/>
              </a:rPr>
              <a:t>έχουν </a:t>
            </a:r>
            <a:r>
              <a:rPr lang="el-GR" dirty="0" smtClean="0">
                <a:latin typeface="Calibri" panose="020F0502020204030204" pitchFamily="34" charset="0"/>
              </a:rPr>
              <a:t>την </a:t>
            </a:r>
            <a:r>
              <a:rPr lang="el-GR" dirty="0">
                <a:latin typeface="Calibri" panose="020F0502020204030204" pitchFamily="34" charset="0"/>
              </a:rPr>
              <a:t>ίδια ηλικία κρυστάλλωσης (</a:t>
            </a:r>
            <a:r>
              <a:rPr lang="el-GR" dirty="0" smtClean="0">
                <a:latin typeface="Calibri" panose="020F0502020204030204" pitchFamily="34" charset="0"/>
              </a:rPr>
              <a:t>χρόνος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σχηματισμού</a:t>
            </a:r>
            <a:r>
              <a:rPr lang="el-GR" dirty="0">
                <a:latin typeface="Calibri" panose="020F0502020204030204" pitchFamily="34" charset="0"/>
              </a:rPr>
              <a:t>) </a:t>
            </a:r>
            <a:r>
              <a:rPr lang="el-GR" dirty="0" smtClean="0">
                <a:latin typeface="Calibri" panose="020F0502020204030204" pitchFamily="34" charset="0"/>
              </a:rPr>
              <a:t>και </a:t>
            </a:r>
            <a:r>
              <a:rPr lang="el-GR" dirty="0">
                <a:latin typeface="Calibri" panose="020F0502020204030204" pitchFamily="34" charset="0"/>
              </a:rPr>
              <a:t>τον ίδιο αρχικό λόγο (</a:t>
            </a:r>
            <a:r>
              <a:rPr lang="el-GR" baseline="30000" dirty="0">
                <a:latin typeface="Calibri" panose="020F0502020204030204" pitchFamily="34" charset="0"/>
              </a:rPr>
              <a:t>87</a:t>
            </a:r>
            <a:r>
              <a:rPr lang="el-GR" dirty="0">
                <a:latin typeface="Calibri" panose="020F0502020204030204" pitchFamily="34" charset="0"/>
              </a:rPr>
              <a:t>Sr/</a:t>
            </a:r>
            <a:r>
              <a:rPr lang="el-GR" baseline="30000" dirty="0">
                <a:latin typeface="Calibri" panose="020F0502020204030204" pitchFamily="34" charset="0"/>
              </a:rPr>
              <a:t>86</a:t>
            </a:r>
            <a:r>
              <a:rPr lang="el-GR" dirty="0">
                <a:latin typeface="Calibri" panose="020F0502020204030204" pitchFamily="34" charset="0"/>
              </a:rPr>
              <a:t>Sr)</a:t>
            </a:r>
            <a:r>
              <a:rPr lang="el-GR" baseline="-25000" dirty="0">
                <a:latin typeface="Calibri" panose="020F0502020204030204" pitchFamily="34" charset="0"/>
              </a:rPr>
              <a:t>i</a:t>
            </a:r>
            <a:r>
              <a:rPr lang="el-GR" dirty="0">
                <a:latin typeface="Calibri" panose="020F050202020403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46" y="1556792"/>
            <a:ext cx="2464262" cy="442338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1560" y="1417638"/>
            <a:ext cx="3816424" cy="715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5800" y="4086696"/>
            <a:ext cx="5598368" cy="1754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400" dirty="0" smtClean="0"/>
              <a:t>Πως </a:t>
            </a:r>
            <a:r>
              <a:rPr lang="el-GR" sz="3400" dirty="0"/>
              <a:t>κατασκευάζονται οι ισόχρονες </a:t>
            </a:r>
            <a:r>
              <a:rPr lang="el-GR" sz="3400" baseline="30000" dirty="0" smtClean="0"/>
              <a:t>87</a:t>
            </a:r>
            <a:r>
              <a:rPr lang="el-GR" sz="3400" dirty="0" smtClean="0"/>
              <a:t>Rb-</a:t>
            </a:r>
            <a:r>
              <a:rPr lang="el-GR" sz="3400" baseline="30000" dirty="0" smtClean="0"/>
              <a:t>87</a:t>
            </a:r>
            <a:r>
              <a:rPr lang="el-GR" sz="3400" dirty="0" smtClean="0"/>
              <a:t>Sr?</a:t>
            </a:r>
            <a:endParaRPr lang="el-GR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417638"/>
                <a:ext cx="3744416" cy="792088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baseline="30000" smtClean="0">
                            <a:latin typeface="Cambria Math" panose="02040503050406030204" pitchFamily="18" charset="0"/>
                          </a:rPr>
                          <m:t>87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Sr</m:t>
                        </m:r>
                      </m:num>
                      <m:den>
                        <m:r>
                          <a:rPr lang="en-US" sz="2400" b="0" i="0" baseline="30000" smtClean="0">
                            <a:latin typeface="Cambria Math" panose="02040503050406030204" pitchFamily="18" charset="0"/>
                          </a:rPr>
                          <m:t>86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Sr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 baseline="30000">
                                    <a:latin typeface="Cambria Math" panose="02040503050406030204" pitchFamily="18" charset="0"/>
                                  </a:rPr>
                                  <m:t>87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Sr</m:t>
                                </m:r>
                              </m:num>
                              <m:den>
                                <m:r>
                                  <a:rPr lang="en-US" sz="2400" i="0" baseline="30000">
                                    <a:latin typeface="Cambria Math" panose="02040503050406030204" pitchFamily="18" charset="0"/>
                                  </a:rPr>
                                  <m:t>86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Sr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 baseline="30000">
                            <a:latin typeface="Cambria Math" panose="02040503050406030204" pitchFamily="18" charset="0"/>
                          </a:rPr>
                          <m:t>87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Rb</m:t>
                        </m:r>
                      </m:num>
                      <m:den>
                        <m:r>
                          <a:rPr lang="en-US" sz="2400" i="0" baseline="30000">
                            <a:latin typeface="Cambria Math" panose="02040503050406030204" pitchFamily="18" charset="0"/>
                          </a:rPr>
                          <m:t>86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Sr</m:t>
                        </m:r>
                      </m:den>
                    </m:f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 [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sz="240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7638"/>
                <a:ext cx="3744416" cy="7920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755576" y="2209726"/>
            <a:ext cx="144016" cy="35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835696" y="2209726"/>
            <a:ext cx="0" cy="71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699792" y="2210044"/>
            <a:ext cx="144016" cy="350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7200" y="2535496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Μετράμε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5776" y="2558366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Μετράμε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5800" y="2929984"/>
            <a:ext cx="3222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Κάθε </a:t>
            </a:r>
            <a:r>
              <a:rPr lang="el-GR" dirty="0">
                <a:latin typeface="Calibri" panose="020F0502020204030204" pitchFamily="34" charset="0"/>
              </a:rPr>
              <a:t>μαγματικό πέτρωμα όταν κρυσταλλώνεται έχει μια αρχική σύσταση Sr.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1560" y="1417638"/>
            <a:ext cx="3816424" cy="715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31261" y="1572697"/>
            <a:ext cx="423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Η </a:t>
            </a:r>
            <a:r>
              <a:rPr lang="el-GR" dirty="0">
                <a:latin typeface="Calibri" panose="020F0502020204030204" pitchFamily="34" charset="0"/>
              </a:rPr>
              <a:t>γραφική παράσταση της ισόχρονης Rb-Sr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5222" y="3966940"/>
            <a:ext cx="4374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Ισόχρονη </a:t>
            </a:r>
            <a:r>
              <a:rPr lang="el-GR" dirty="0">
                <a:latin typeface="Calibri" panose="020F0502020204030204" pitchFamily="34" charset="0"/>
              </a:rPr>
              <a:t>Rb-Sr για το Γρανίτης του Bushveld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867" y="1977490"/>
            <a:ext cx="3977573" cy="1657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4371733"/>
            <a:ext cx="3009900" cy="1943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50534" y="3568330"/>
            <a:ext cx="1614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Δείγμα 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</a:rPr>
              <a:t>με </a:t>
            </a:r>
          </a:p>
          <a:p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</a:rPr>
              <a:t>χαμηλότερο [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Rb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]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8405" y="3568330"/>
            <a:ext cx="1535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Δείγμα </a:t>
            </a:r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</a:rPr>
              <a:t>με </a:t>
            </a:r>
          </a:p>
          <a:p>
            <a:r>
              <a:rPr lang="el-GR" sz="1600" dirty="0">
                <a:solidFill>
                  <a:srgbClr val="FF0000"/>
                </a:solidFill>
                <a:latin typeface="Calibri" panose="020F0502020204030204" pitchFamily="34" charset="0"/>
              </a:rPr>
              <a:t>υψηλότερο [</a:t>
            </a:r>
            <a:r>
              <a:rPr lang="en-U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Rb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]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59699" y="4446390"/>
            <a:ext cx="3962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εάν </a:t>
            </a:r>
            <a:r>
              <a:rPr lang="en-US" dirty="0">
                <a:latin typeface="Calibri" panose="020F0502020204030204" pitchFamily="34" charset="0"/>
              </a:rPr>
              <a:t>x=(</a:t>
            </a:r>
            <a:r>
              <a:rPr lang="en-US" baseline="30000" dirty="0">
                <a:latin typeface="Calibri" panose="020F0502020204030204" pitchFamily="34" charset="0"/>
              </a:rPr>
              <a:t>87</a:t>
            </a:r>
            <a:r>
              <a:rPr lang="en-US" dirty="0">
                <a:latin typeface="Calibri" panose="020F0502020204030204" pitchFamily="34" charset="0"/>
              </a:rPr>
              <a:t>Rb/</a:t>
            </a:r>
            <a:r>
              <a:rPr lang="en-US" baseline="30000" dirty="0">
                <a:latin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</a:rPr>
              <a:t>Sr)</a:t>
            </a:r>
            <a:r>
              <a:rPr lang="en-US" baseline="-25000" dirty="0">
                <a:latin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</a:rPr>
              <a:t>&amp; y=(</a:t>
            </a:r>
            <a:r>
              <a:rPr lang="en-US" baseline="30000" dirty="0">
                <a:latin typeface="Calibri" panose="020F0502020204030204" pitchFamily="34" charset="0"/>
              </a:rPr>
              <a:t>87</a:t>
            </a:r>
            <a:r>
              <a:rPr lang="en-US" dirty="0">
                <a:latin typeface="Calibri" panose="020F0502020204030204" pitchFamily="34" charset="0"/>
              </a:rPr>
              <a:t>Sr/</a:t>
            </a:r>
            <a:r>
              <a:rPr lang="en-US" baseline="30000" dirty="0">
                <a:latin typeface="Calibri" panose="020F0502020204030204" pitchFamily="34" charset="0"/>
              </a:rPr>
              <a:t>86</a:t>
            </a:r>
            <a:r>
              <a:rPr lang="en-US" dirty="0">
                <a:latin typeface="Calibri" panose="020F0502020204030204" pitchFamily="34" charset="0"/>
              </a:rPr>
              <a:t>Sr)</a:t>
            </a:r>
            <a:r>
              <a:rPr lang="en-US" baseline="-25000" dirty="0">
                <a:latin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l-GR" dirty="0">
                <a:latin typeface="Calibri" panose="020F0502020204030204" pitchFamily="34" charset="0"/>
              </a:rPr>
              <a:t>έχουμε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b+mx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l-GR" dirty="0">
                <a:latin typeface="Calibri" panose="020F0502020204030204" pitchFamily="34" charset="0"/>
              </a:rPr>
              <a:t>Η γραμμή τέμνει τον Υ στο b=(</a:t>
            </a:r>
            <a:r>
              <a:rPr lang="el-GR" baseline="30000" dirty="0">
                <a:latin typeface="Calibri" panose="020F0502020204030204" pitchFamily="34" charset="0"/>
              </a:rPr>
              <a:t>87</a:t>
            </a:r>
            <a:r>
              <a:rPr lang="el-GR" dirty="0">
                <a:latin typeface="Calibri" panose="020F0502020204030204" pitchFamily="34" charset="0"/>
              </a:rPr>
              <a:t>Sr/</a:t>
            </a:r>
            <a:r>
              <a:rPr lang="el-GR" baseline="30000" dirty="0">
                <a:latin typeface="Calibri" panose="020F0502020204030204" pitchFamily="34" charset="0"/>
              </a:rPr>
              <a:t>86</a:t>
            </a:r>
            <a:r>
              <a:rPr lang="el-GR" dirty="0">
                <a:latin typeface="Calibri" panose="020F0502020204030204" pitchFamily="34" charset="0"/>
              </a:rPr>
              <a:t>Sr)</a:t>
            </a:r>
            <a:r>
              <a:rPr lang="el-GR" baseline="-25000" dirty="0">
                <a:latin typeface="Calibri" panose="020F0502020204030204" pitchFamily="34" charset="0"/>
              </a:rPr>
              <a:t>i</a:t>
            </a:r>
            <a:r>
              <a:rPr lang="el-GR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25419" y="5743945"/>
            <a:ext cx="3026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Κλίση </a:t>
            </a:r>
            <a:r>
              <a:rPr lang="el-GR" dirty="0">
                <a:latin typeface="Calibri" panose="020F0502020204030204" pitchFamily="34" charset="0"/>
              </a:rPr>
              <a:t>της γραμμής m=(e</a:t>
            </a:r>
            <a:r>
              <a:rPr lang="el-GR" baseline="30000" dirty="0">
                <a:latin typeface="Calibri" panose="020F0502020204030204" pitchFamily="34" charset="0"/>
              </a:rPr>
              <a:t>λt</a:t>
            </a:r>
            <a:r>
              <a:rPr lang="el-GR" dirty="0">
                <a:latin typeface="Calibri" panose="020F0502020204030204" pitchFamily="34" charset="0"/>
              </a:rPr>
              <a:t>-1)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625419" y="4447574"/>
            <a:ext cx="3907021" cy="119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361300" y="3391649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4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701953" y="604926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5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732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Η </a:t>
            </a:r>
            <a:r>
              <a:rPr lang="el-GR" sz="2200" dirty="0"/>
              <a:t>μέθοδος είναι περισσότερο από ένα εργαλείο </a:t>
            </a:r>
            <a:r>
              <a:rPr lang="el-GR" sz="2200" dirty="0" smtClean="0"/>
              <a:t>χρονολόγησης.</a:t>
            </a:r>
            <a:r>
              <a:rPr lang="en-US" sz="2200" dirty="0" smtClean="0"/>
              <a:t> </a:t>
            </a:r>
            <a:r>
              <a:rPr lang="el-GR" sz="2200" dirty="0" smtClean="0"/>
              <a:t>Προσδιορισμό </a:t>
            </a:r>
            <a:r>
              <a:rPr lang="el-GR" sz="2200" dirty="0"/>
              <a:t>του αρχικού λόγου (</a:t>
            </a:r>
            <a:r>
              <a:rPr lang="el-GR" sz="2200" baseline="30000" dirty="0"/>
              <a:t>87</a:t>
            </a:r>
            <a:r>
              <a:rPr lang="el-GR" sz="2200" dirty="0"/>
              <a:t>Sr/</a:t>
            </a:r>
            <a:r>
              <a:rPr lang="el-GR" sz="2200" baseline="30000" dirty="0"/>
              <a:t>86</a:t>
            </a:r>
            <a:r>
              <a:rPr lang="el-GR" sz="2200" dirty="0"/>
              <a:t>Sr)</a:t>
            </a:r>
            <a:r>
              <a:rPr lang="el-GR" sz="2200" baseline="-25000" dirty="0"/>
              <a:t>i</a:t>
            </a:r>
            <a:r>
              <a:rPr lang="el-GR" sz="2200" dirty="0"/>
              <a:t> στην πορεία </a:t>
            </a:r>
            <a:r>
              <a:rPr lang="el-GR" sz="2200" dirty="0" smtClean="0"/>
              <a:t>του</a:t>
            </a:r>
            <a:r>
              <a:rPr lang="en-US" sz="2200" dirty="0" smtClean="0"/>
              <a:t> </a:t>
            </a:r>
            <a:r>
              <a:rPr lang="el-GR" sz="2200" dirty="0" smtClean="0"/>
              <a:t>χρόνου</a:t>
            </a:r>
            <a:endParaRPr lang="el-GR" sz="2200" dirty="0"/>
          </a:p>
        </p:txBody>
      </p:sp>
      <p:sp>
        <p:nvSpPr>
          <p:cNvPr id="2" name="Rectangle 1"/>
          <p:cNvSpPr/>
          <p:nvPr/>
        </p:nvSpPr>
        <p:spPr>
          <a:xfrm>
            <a:off x="1115616" y="1417638"/>
            <a:ext cx="2790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Ισόχρονη </a:t>
            </a:r>
            <a:r>
              <a:rPr lang="en-US" dirty="0" err="1">
                <a:latin typeface="Calibri" panose="020F0502020204030204" pitchFamily="34" charset="0"/>
              </a:rPr>
              <a:t>Rb-Sr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μετεωριτών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110"/>
            <a:ext cx="3543902" cy="29210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64088" y="1807558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baseline="30000" dirty="0" smtClean="0">
                <a:latin typeface="Calibri" panose="020F0502020204030204" pitchFamily="34" charset="0"/>
              </a:rPr>
              <a:t>87</a:t>
            </a:r>
            <a:r>
              <a:rPr lang="en-US" b="1" u="sng" dirty="0" smtClean="0">
                <a:latin typeface="Calibri" panose="020F0502020204030204" pitchFamily="34" charset="0"/>
              </a:rPr>
              <a:t>Sr/</a:t>
            </a:r>
            <a:r>
              <a:rPr lang="en-US" b="1" u="sng" baseline="30000" dirty="0" smtClean="0">
                <a:latin typeface="Calibri" panose="020F0502020204030204" pitchFamily="34" charset="0"/>
              </a:rPr>
              <a:t>86</a:t>
            </a:r>
            <a:r>
              <a:rPr lang="en-US" b="1" u="sng" dirty="0" smtClean="0">
                <a:latin typeface="Calibri" panose="020F0502020204030204" pitchFamily="34" charset="0"/>
              </a:rPr>
              <a:t>Sr </a:t>
            </a:r>
            <a:r>
              <a:rPr lang="en-US" b="1" u="sng" dirty="0">
                <a:latin typeface="Calibri" panose="020F0502020204030204" pitchFamily="34" charset="0"/>
              </a:rPr>
              <a:t>ratios of igneous rocks</a:t>
            </a:r>
            <a:r>
              <a:rPr lang="en-US" b="1" dirty="0">
                <a:latin typeface="Calibri" panose="020F0502020204030204" pitchFamily="34" charset="0"/>
              </a:rPr>
              <a:t>: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MORB 0.7025 </a:t>
            </a:r>
          </a:p>
          <a:p>
            <a:r>
              <a:rPr lang="en-US" dirty="0">
                <a:latin typeface="Calibri" panose="020F0502020204030204" pitchFamily="34" charset="0"/>
              </a:rPr>
              <a:t>Continents 0.7119 </a:t>
            </a:r>
          </a:p>
          <a:p>
            <a:r>
              <a:rPr lang="en-US" dirty="0">
                <a:latin typeface="Calibri" panose="020F0502020204030204" pitchFamily="34" charset="0"/>
              </a:rPr>
              <a:t>Ocean Islands &gt;0.704 </a:t>
            </a:r>
          </a:p>
          <a:p>
            <a:r>
              <a:rPr lang="en-US" dirty="0">
                <a:latin typeface="Calibri" panose="020F0502020204030204" pitchFamily="34" charset="0"/>
              </a:rPr>
              <a:t>vs. </a:t>
            </a:r>
          </a:p>
          <a:p>
            <a:r>
              <a:rPr lang="en-US" dirty="0">
                <a:latin typeface="Calibri" panose="020F0502020204030204" pitchFamily="34" charset="0"/>
              </a:rPr>
              <a:t>Meteorites 0.699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2936" y="3959480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u="sng" dirty="0" smtClean="0">
                <a:latin typeface="Calibri" panose="020F0502020204030204" pitchFamily="34" charset="0"/>
              </a:rPr>
              <a:t>Βασικές </a:t>
            </a:r>
            <a:r>
              <a:rPr lang="el-GR" u="sng" dirty="0">
                <a:latin typeface="Calibri" panose="020F0502020204030204" pitchFamily="34" charset="0"/>
              </a:rPr>
              <a:t>Ερωτήσεις</a:t>
            </a:r>
            <a:r>
              <a:rPr lang="el-GR" dirty="0">
                <a:latin typeface="Calibri" panose="020F0502020204030204" pitchFamily="34" charset="0"/>
              </a:rPr>
              <a:t>: </a:t>
            </a:r>
          </a:p>
          <a:p>
            <a:r>
              <a:rPr lang="el-GR" dirty="0">
                <a:latin typeface="Calibri" panose="020F0502020204030204" pitchFamily="34" charset="0"/>
              </a:rPr>
              <a:t>1. Γιατί όλες οι τιμές του λόγου (</a:t>
            </a:r>
            <a:r>
              <a:rPr lang="el-GR" baseline="30000" dirty="0">
                <a:latin typeface="Calibri" panose="020F0502020204030204" pitchFamily="34" charset="0"/>
              </a:rPr>
              <a:t>87</a:t>
            </a:r>
            <a:r>
              <a:rPr lang="el-GR" dirty="0">
                <a:latin typeface="Calibri" panose="020F0502020204030204" pitchFamily="34" charset="0"/>
              </a:rPr>
              <a:t>Sr/</a:t>
            </a:r>
            <a:r>
              <a:rPr lang="el-GR" baseline="30000" dirty="0">
                <a:latin typeface="Calibri" panose="020F0502020204030204" pitchFamily="34" charset="0"/>
              </a:rPr>
              <a:t>86</a:t>
            </a:r>
            <a:r>
              <a:rPr lang="el-GR" dirty="0">
                <a:latin typeface="Calibri" panose="020F0502020204030204" pitchFamily="34" charset="0"/>
              </a:rPr>
              <a:t>Sr) σήμερα </a:t>
            </a:r>
            <a:r>
              <a:rPr lang="el-GR" dirty="0" smtClean="0">
                <a:latin typeface="Calibri" panose="020F0502020204030204" pitchFamily="34" charset="0"/>
              </a:rPr>
              <a:t>είναι </a:t>
            </a:r>
            <a:r>
              <a:rPr lang="el-GR" dirty="0">
                <a:latin typeface="Calibri" panose="020F0502020204030204" pitchFamily="34" charset="0"/>
              </a:rPr>
              <a:t>μεγαλύτερες από το BABI? </a:t>
            </a:r>
          </a:p>
          <a:p>
            <a:r>
              <a:rPr lang="el-GR" dirty="0">
                <a:latin typeface="Calibri" panose="020F0502020204030204" pitchFamily="34" charset="0"/>
              </a:rPr>
              <a:t>2. Γιατί ο ηπειρωτικός φλοιός έχει τις </a:t>
            </a:r>
          </a:p>
          <a:p>
            <a:r>
              <a:rPr lang="el-GR" dirty="0">
                <a:latin typeface="Calibri" panose="020F0502020204030204" pitchFamily="34" charset="0"/>
              </a:rPr>
              <a:t>υψηλότερες τιμές?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23360" y="2905589"/>
            <a:ext cx="985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T=4.5Ga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662" y="5605257"/>
            <a:ext cx="6491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BABI </a:t>
            </a:r>
            <a:r>
              <a:rPr lang="el-GR" dirty="0">
                <a:latin typeface="Calibri" panose="020F0502020204030204" pitchFamily="34" charset="0"/>
              </a:rPr>
              <a:t>- Basaltic Achondrite Best Initial = Αρχική ισοτοπική σύσταση της Γης πριν διαφοροποιηθεί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Bulk Earth, undifferentiated)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5616" y="4221088"/>
            <a:ext cx="0" cy="1384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/>
          <p:cNvSpPr/>
          <p:nvPr/>
        </p:nvSpPr>
        <p:spPr>
          <a:xfrm>
            <a:off x="4283444" y="2531334"/>
            <a:ext cx="852696" cy="30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24680" y="1804111"/>
            <a:ext cx="3279768" cy="1757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6056" y="3960397"/>
            <a:ext cx="4131336" cy="14764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662" y="5639568"/>
            <a:ext cx="6395594" cy="573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22185" y="4634744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6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537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Ισόχρονη </a:t>
            </a:r>
            <a:r>
              <a:rPr lang="el-GR" dirty="0"/>
              <a:t>γραμμή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417638"/>
            <a:ext cx="6896100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5517232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7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277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Μελέτη </a:t>
            </a:r>
            <a:r>
              <a:rPr lang="el-GR" sz="3200" dirty="0"/>
              <a:t>προβλημάτων ανάμιξης διαφορετικών μαγμάτων με διαφορετικό (</a:t>
            </a:r>
            <a:r>
              <a:rPr lang="el-GR" sz="3200" baseline="30000" dirty="0" smtClean="0"/>
              <a:t>87</a:t>
            </a:r>
            <a:r>
              <a:rPr lang="el-GR" sz="3200" dirty="0" smtClean="0"/>
              <a:t>Sr/</a:t>
            </a:r>
            <a:r>
              <a:rPr lang="el-GR" sz="3200" baseline="30000" dirty="0" smtClean="0"/>
              <a:t>86</a:t>
            </a:r>
            <a:r>
              <a:rPr lang="el-GR" sz="3200" dirty="0" smtClean="0"/>
              <a:t>Sr)</a:t>
            </a:r>
            <a:r>
              <a:rPr lang="el-GR" sz="3200" baseline="-25000" dirty="0" smtClean="0"/>
              <a:t>i</a:t>
            </a:r>
            <a:endParaRPr lang="el-GR" sz="3200" baseline="-25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417638"/>
            <a:ext cx="3885189" cy="31755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77" y="2276872"/>
            <a:ext cx="3932648" cy="29494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593148"/>
            <a:ext cx="4402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Λάβες </a:t>
            </a:r>
            <a:r>
              <a:rPr lang="el-GR" dirty="0">
                <a:latin typeface="Calibri" panose="020F0502020204030204" pitchFamily="34" charset="0"/>
              </a:rPr>
              <a:t>του Mt. Shasta έχουν μεγάλο εύρος τιμών στο αρχικό λόγο (</a:t>
            </a:r>
            <a:r>
              <a:rPr lang="el-GR" baseline="30000" dirty="0" smtClean="0">
                <a:latin typeface="Calibri" panose="020F0502020204030204" pitchFamily="34" charset="0"/>
              </a:rPr>
              <a:t>87</a:t>
            </a:r>
            <a:r>
              <a:rPr lang="el-GR" dirty="0" smtClean="0">
                <a:latin typeface="Calibri" panose="020F0502020204030204" pitchFamily="34" charset="0"/>
              </a:rPr>
              <a:t>Sr/</a:t>
            </a:r>
            <a:r>
              <a:rPr lang="el-GR" baseline="30000" dirty="0" smtClean="0">
                <a:latin typeface="Calibri" panose="020F0502020204030204" pitchFamily="34" charset="0"/>
              </a:rPr>
              <a:t>86</a:t>
            </a:r>
            <a:r>
              <a:rPr lang="el-GR" dirty="0" smtClean="0">
                <a:latin typeface="Calibri" panose="020F0502020204030204" pitchFamily="34" charset="0"/>
              </a:rPr>
              <a:t>Sr)i </a:t>
            </a:r>
            <a:r>
              <a:rPr lang="el-GR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dirty="0" smtClean="0">
                <a:latin typeface="Calibri" panose="020F0502020204030204" pitchFamily="34" charset="0"/>
              </a:rPr>
              <a:t>ανάμιξη </a:t>
            </a:r>
            <a:r>
              <a:rPr lang="el-GR" dirty="0">
                <a:latin typeface="Calibri" panose="020F0502020204030204" pitchFamily="34" charset="0"/>
              </a:rPr>
              <a:t>διαφορετικών συστάσεων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11960" y="5373216"/>
            <a:ext cx="4536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Αεροφωτογραφία </a:t>
            </a:r>
            <a:r>
              <a:rPr lang="el-GR" dirty="0">
                <a:latin typeface="Calibri" panose="020F0502020204030204" pitchFamily="34" charset="0"/>
              </a:rPr>
              <a:t>του ηφαιστείου, Mt. Shasta </a:t>
            </a:r>
          </a:p>
          <a:p>
            <a:r>
              <a:rPr lang="el-GR" dirty="0">
                <a:latin typeface="Calibri" panose="020F0502020204030204" pitchFamily="34" charset="0"/>
              </a:rPr>
              <a:t>(οροσειρά Cascades, California - ηφαιστειακό τόξο στο ηπειρωτικό περιθώριο Β. Αμερικής)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63816" y="4293749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8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546304" y="5226358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9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51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3 </a:t>
            </a:r>
            <a:r>
              <a:rPr lang="el-GR" dirty="0"/>
              <a:t>διαφορετικά μοντέλα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187" y="1417638"/>
            <a:ext cx="5869626" cy="4747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9608" y="5877272"/>
            <a:ext cx="442392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055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Η </a:t>
            </a:r>
            <a:r>
              <a:rPr lang="el-GR" sz="4000" dirty="0"/>
              <a:t>μεταβολή του (</a:t>
            </a:r>
            <a:r>
              <a:rPr lang="el-GR" sz="4000" baseline="30000" dirty="0"/>
              <a:t>87</a:t>
            </a:r>
            <a:r>
              <a:rPr lang="el-GR" sz="4000" dirty="0"/>
              <a:t>Sr/</a:t>
            </a:r>
            <a:r>
              <a:rPr lang="el-GR" sz="4000" baseline="30000" dirty="0"/>
              <a:t>86</a:t>
            </a:r>
            <a:r>
              <a:rPr lang="el-GR" sz="4000" dirty="0"/>
              <a:t>Sr) </a:t>
            </a:r>
            <a:r>
              <a:rPr lang="el-GR" sz="4000" dirty="0" smtClean="0"/>
              <a:t>στο θαλασσινό </a:t>
            </a:r>
            <a:r>
              <a:rPr lang="el-GR" sz="4000" dirty="0"/>
              <a:t>νερό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1556792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Ισοζύγιο </a:t>
            </a:r>
            <a:r>
              <a:rPr lang="en-US" dirty="0" err="1">
                <a:latin typeface="Calibri" panose="020F0502020204030204" pitchFamily="34" charset="0"/>
              </a:rPr>
              <a:t>Sr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των θαλασσών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3728" y="3337956"/>
            <a:ext cx="5805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Η </a:t>
            </a:r>
            <a:r>
              <a:rPr lang="el-GR" dirty="0">
                <a:latin typeface="Calibri" panose="020F0502020204030204" pitchFamily="34" charset="0"/>
              </a:rPr>
              <a:t>καμπύλη του ισοτοπικού λόγου του Sr των θαλασσών </a:t>
            </a:r>
          </a:p>
          <a:p>
            <a:r>
              <a:rPr lang="el-GR" dirty="0">
                <a:latin typeface="Calibri" panose="020F0502020204030204" pitchFamily="34" charset="0"/>
              </a:rPr>
              <a:t>(μετρήσεις σε παλαιά και σύγχρονα ανθρακικά πετρώματα)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9712" y="2451151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Sr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flux rate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40280" y="2855448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Sr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isotope ratio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07766" y="4054219"/>
            <a:ext cx="148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Ορογενετικές </a:t>
            </a:r>
            <a:endParaRPr lang="el-GR" dirty="0">
              <a:latin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</a:rPr>
              <a:t>διεργασίες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07766" y="5225903"/>
            <a:ext cx="1679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Υδροθερμική </a:t>
            </a:r>
            <a:r>
              <a:rPr lang="el-GR" dirty="0">
                <a:latin typeface="Calibri" panose="020F0502020204030204" pitchFamily="34" charset="0"/>
              </a:rPr>
              <a:t>δραστηριότητα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3"/>
            <a:ext cx="3227854" cy="1711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4003686"/>
            <a:ext cx="4536504" cy="2358516"/>
          </a:xfrm>
          <a:prstGeom prst="rect">
            <a:avLst/>
          </a:prstGeom>
        </p:spPr>
      </p:pic>
      <p:sp>
        <p:nvSpPr>
          <p:cNvPr id="11" name="Up-Down Arrow 10"/>
          <p:cNvSpPr/>
          <p:nvPr/>
        </p:nvSpPr>
        <p:spPr>
          <a:xfrm>
            <a:off x="6756495" y="4377384"/>
            <a:ext cx="167514" cy="1171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9552" y="1556792"/>
            <a:ext cx="2664296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23728" y="3337956"/>
            <a:ext cx="5723555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3848" y="3040114"/>
            <a:ext cx="576064" cy="100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31840" y="2718618"/>
            <a:ext cx="648072" cy="24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7766" y="5965539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738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στο εσωτερικό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b="1" dirty="0"/>
              <a:t>Ισοτοπική Γεωχημεία </a:t>
            </a:r>
            <a:endParaRPr lang="el-GR" b="1" dirty="0" smtClean="0"/>
          </a:p>
          <a:p>
            <a:r>
              <a:rPr lang="el-GR" dirty="0" smtClean="0"/>
              <a:t>II</a:t>
            </a:r>
            <a:r>
              <a:rPr lang="el-GR" dirty="0"/>
              <a:t>. Μέθοδοι γεωχρονολόγησης 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 </a:t>
            </a:r>
            <a:r>
              <a:rPr lang="el-GR" baseline="30000" dirty="0"/>
              <a:t>147</a:t>
            </a:r>
            <a:r>
              <a:rPr lang="en-US" dirty="0"/>
              <a:t>Sm-</a:t>
            </a:r>
            <a:r>
              <a:rPr lang="en-US" baseline="30000" dirty="0"/>
              <a:t>143</a:t>
            </a:r>
            <a:r>
              <a:rPr lang="en-US" dirty="0"/>
              <a:t>Nd 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94599" y="1426045"/>
            <a:ext cx="1522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 smtClean="0"/>
              <a:t>147</a:t>
            </a:r>
            <a:r>
              <a:rPr lang="en-US" sz="1600" dirty="0" smtClean="0"/>
              <a:t>Sm=15</a:t>
            </a:r>
            <a:r>
              <a:rPr lang="en-US" sz="1600" dirty="0"/>
              <a:t>% </a:t>
            </a:r>
          </a:p>
          <a:p>
            <a:r>
              <a:rPr lang="el-GR" sz="1600" dirty="0"/>
              <a:t>4 άλλα </a:t>
            </a:r>
            <a:r>
              <a:rPr lang="el-GR" sz="1600" dirty="0" smtClean="0"/>
              <a:t>ισότοπα</a:t>
            </a:r>
          </a:p>
          <a:p>
            <a:r>
              <a:rPr lang="el-GR" sz="1600" dirty="0" smtClean="0"/>
              <a:t> </a:t>
            </a:r>
            <a:endParaRPr lang="el-GR" sz="1600" dirty="0"/>
          </a:p>
          <a:p>
            <a:r>
              <a:rPr lang="en-US" sz="1600" baseline="30000" dirty="0"/>
              <a:t>143</a:t>
            </a:r>
            <a:r>
              <a:rPr lang="en-US" sz="1600" dirty="0"/>
              <a:t>Nd=12.2% </a:t>
            </a:r>
          </a:p>
          <a:p>
            <a:r>
              <a:rPr lang="el-GR" sz="1600" dirty="0"/>
              <a:t>6 άλλα ισότοπα 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2002417" y="1426045"/>
            <a:ext cx="2811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-</a:t>
            </a:r>
            <a:r>
              <a:rPr lang="el-GR" sz="1600" dirty="0"/>
              <a:t>Διασπάται στο </a:t>
            </a:r>
            <a:r>
              <a:rPr lang="el-GR" sz="1600" baseline="30000" dirty="0"/>
              <a:t>143</a:t>
            </a:r>
            <a:r>
              <a:rPr lang="en-US" sz="1600" dirty="0" err="1"/>
              <a:t>Nd</a:t>
            </a:r>
            <a:r>
              <a:rPr lang="en-US" sz="1600" dirty="0"/>
              <a:t> </a:t>
            </a:r>
          </a:p>
          <a:p>
            <a:r>
              <a:rPr lang="el-GR" sz="1600" dirty="0"/>
              <a:t>-δίνοντας σωματίδια α, </a:t>
            </a:r>
            <a:endParaRPr lang="el-GR" sz="1600" dirty="0" smtClean="0"/>
          </a:p>
          <a:p>
            <a:r>
              <a:rPr lang="el-GR" sz="1600" dirty="0" smtClean="0"/>
              <a:t>half-life=106 </a:t>
            </a:r>
            <a:r>
              <a:rPr lang="el-GR" sz="1600" dirty="0"/>
              <a:t>δισεκ. Χρόνια (Ga)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4226" y="1417638"/>
            <a:ext cx="3957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u="sng" dirty="0" smtClean="0"/>
              <a:t>Λόγος </a:t>
            </a:r>
            <a:r>
              <a:rPr lang="el-GR" sz="1600" b="1" u="sng" dirty="0"/>
              <a:t>Sm/Nd στους </a:t>
            </a:r>
            <a:r>
              <a:rPr lang="el-GR" sz="1600" b="1" u="sng" dirty="0" smtClean="0"/>
              <a:t>γήινους σχηματισμούς</a:t>
            </a:r>
            <a:r>
              <a:rPr lang="el-GR" sz="1600" b="1" dirty="0"/>
              <a:t>: </a:t>
            </a:r>
            <a:endParaRPr lang="el-GR" sz="1600" dirty="0"/>
          </a:p>
          <a:p>
            <a:r>
              <a:rPr lang="el-GR" sz="1600" dirty="0"/>
              <a:t>γρανάτης (ορυκτό) </a:t>
            </a:r>
            <a:r>
              <a:rPr lang="el-GR" sz="1600" dirty="0" smtClean="0"/>
              <a:t>	</a:t>
            </a:r>
            <a:r>
              <a:rPr lang="el-GR" sz="1600" b="1" dirty="0" smtClean="0"/>
              <a:t>0.539 </a:t>
            </a:r>
            <a:endParaRPr lang="el-GR" sz="1600" dirty="0"/>
          </a:p>
          <a:p>
            <a:r>
              <a:rPr lang="en-US" sz="1600" dirty="0"/>
              <a:t>MORB (</a:t>
            </a:r>
            <a:r>
              <a:rPr lang="el-GR" sz="1600" dirty="0"/>
              <a:t>Βασάλτες Μ.Ρ) </a:t>
            </a:r>
            <a:r>
              <a:rPr lang="el-GR" sz="1600" b="1" dirty="0" smtClean="0"/>
              <a:t>0.32 </a:t>
            </a:r>
            <a:endParaRPr lang="el-GR" sz="1600" dirty="0"/>
          </a:p>
          <a:p>
            <a:r>
              <a:rPr lang="el-GR" sz="1600" dirty="0"/>
              <a:t>Θαλασσινό </a:t>
            </a:r>
            <a:r>
              <a:rPr lang="el-GR" sz="1600" dirty="0" smtClean="0"/>
              <a:t>νερό	 </a:t>
            </a:r>
            <a:r>
              <a:rPr lang="el-GR" sz="1600" b="1" dirty="0"/>
              <a:t>0.211 </a:t>
            </a:r>
            <a:endParaRPr lang="el-GR" sz="1600" dirty="0"/>
          </a:p>
          <a:p>
            <a:r>
              <a:rPr lang="en-US" sz="1600" dirty="0" smtClean="0"/>
              <a:t>Shale</a:t>
            </a:r>
            <a:r>
              <a:rPr lang="el-GR" sz="1600" dirty="0" smtClean="0"/>
              <a:t>		</a:t>
            </a:r>
            <a:r>
              <a:rPr lang="en-US" sz="1600" dirty="0" smtClean="0"/>
              <a:t> </a:t>
            </a:r>
            <a:r>
              <a:rPr lang="en-US" sz="1600" dirty="0"/>
              <a:t>0.209 </a:t>
            </a:r>
          </a:p>
          <a:p>
            <a:r>
              <a:rPr lang="el-GR" sz="1600" dirty="0"/>
              <a:t>Ηλιακό </a:t>
            </a:r>
            <a:r>
              <a:rPr lang="el-GR" sz="1600" dirty="0" smtClean="0"/>
              <a:t>σύστημα	 </a:t>
            </a:r>
            <a:r>
              <a:rPr lang="el-GR" sz="1600" dirty="0"/>
              <a:t>0.31 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7200" y="3284984"/>
            <a:ext cx="84352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 smtClean="0"/>
              <a:t>Το </a:t>
            </a:r>
            <a:r>
              <a:rPr lang="el-GR" sz="1600" b="1" dirty="0"/>
              <a:t>Nd </a:t>
            </a:r>
            <a:r>
              <a:rPr lang="el-GR" sz="1600" dirty="0"/>
              <a:t>έχει χαμηλότερο ιοντικό δυναμικό (φορτίο/ακτίνα) συγκριτικά με το </a:t>
            </a:r>
            <a:r>
              <a:rPr lang="el-GR" sz="1600" b="1" dirty="0"/>
              <a:t>Sm, </a:t>
            </a:r>
            <a:r>
              <a:rPr lang="el-GR" sz="1600" dirty="0"/>
              <a:t>έτσι οι δεσμοί του είναι ασθενέστεροι. </a:t>
            </a:r>
            <a:r>
              <a:rPr lang="el-GR" sz="1600" dirty="0" smtClean="0"/>
              <a:t>Το </a:t>
            </a:r>
            <a:r>
              <a:rPr lang="el-GR" sz="1600" b="1" dirty="0"/>
              <a:t>Nd </a:t>
            </a:r>
            <a:r>
              <a:rPr lang="el-GR" sz="1600" dirty="0"/>
              <a:t>συγκεντρώνεται στο τήγμα,ενώ το </a:t>
            </a:r>
            <a:r>
              <a:rPr lang="el-GR" sz="1600" b="1" dirty="0"/>
              <a:t>Sm </a:t>
            </a:r>
            <a:r>
              <a:rPr lang="el-GR" sz="1600" dirty="0"/>
              <a:t>παραμένει στο στερεό. </a:t>
            </a:r>
            <a:endParaRPr lang="el-GR" sz="1600" dirty="0" smtClean="0"/>
          </a:p>
          <a:p>
            <a:endParaRPr lang="el-GR" sz="1600" dirty="0" smtClean="0"/>
          </a:p>
          <a:p>
            <a:r>
              <a:rPr lang="el-GR" sz="1600" dirty="0" smtClean="0"/>
              <a:t>Έτσι</a:t>
            </a:r>
            <a:r>
              <a:rPr lang="el-GR" sz="1600" dirty="0"/>
              <a:t>… </a:t>
            </a:r>
            <a:endParaRPr lang="el-GR" sz="1600" dirty="0" smtClean="0"/>
          </a:p>
          <a:p>
            <a:r>
              <a:rPr lang="el-GR" sz="1600" dirty="0" smtClean="0"/>
              <a:t>Πέτρωμα </a:t>
            </a:r>
            <a:r>
              <a:rPr lang="el-GR" sz="1600" dirty="0"/>
              <a:t>με </a:t>
            </a:r>
            <a:r>
              <a:rPr lang="el-GR" sz="1600" b="1" dirty="0"/>
              <a:t>Υψηλό Sm/Nd </a:t>
            </a:r>
            <a:r>
              <a:rPr lang="el-GR" sz="1600" dirty="0"/>
              <a:t>θα περιέχει και </a:t>
            </a:r>
            <a:r>
              <a:rPr lang="el-GR" sz="1600" b="1" dirty="0"/>
              <a:t>περισσότερο </a:t>
            </a:r>
            <a:r>
              <a:rPr lang="el-GR" sz="1600" b="1" baseline="30000" dirty="0"/>
              <a:t>143</a:t>
            </a:r>
            <a:r>
              <a:rPr lang="el-GR" sz="1600" b="1" dirty="0"/>
              <a:t>Nd </a:t>
            </a:r>
            <a:endParaRPr lang="el-GR" sz="1600" b="1" dirty="0" smtClean="0"/>
          </a:p>
          <a:p>
            <a:r>
              <a:rPr lang="el-GR" sz="1600" dirty="0" smtClean="0"/>
              <a:t>Πέτρωμα </a:t>
            </a:r>
            <a:r>
              <a:rPr lang="el-GR" sz="1600" dirty="0"/>
              <a:t>με Χαμηλό </a:t>
            </a:r>
            <a:r>
              <a:rPr lang="el-GR" sz="1600" b="1" dirty="0"/>
              <a:t>Sm/Nd </a:t>
            </a:r>
            <a:r>
              <a:rPr lang="el-GR" sz="1600" dirty="0"/>
              <a:t>θα περιέχει λιγότερο </a:t>
            </a:r>
            <a:r>
              <a:rPr lang="el-GR" sz="1600" b="1" baseline="30000" dirty="0"/>
              <a:t>143</a:t>
            </a:r>
            <a:r>
              <a:rPr lang="el-GR" sz="1600" b="1" dirty="0"/>
              <a:t>Nd </a:t>
            </a:r>
            <a:endParaRPr lang="el-GR" sz="1600" b="1" dirty="0" smtClean="0"/>
          </a:p>
          <a:p>
            <a:endParaRPr lang="el-GR" sz="1600" dirty="0" smtClean="0"/>
          </a:p>
          <a:p>
            <a:r>
              <a:rPr lang="el-GR" sz="1600" dirty="0" smtClean="0"/>
              <a:t>ΣΗΜΕΙΩΣΗ</a:t>
            </a:r>
            <a:r>
              <a:rPr lang="el-GR" sz="1600" dirty="0"/>
              <a:t>: Το μητρικό </a:t>
            </a:r>
            <a:r>
              <a:rPr lang="el-GR" sz="1600" b="1" dirty="0"/>
              <a:t>Sm </a:t>
            </a:r>
            <a:r>
              <a:rPr lang="el-GR" sz="1600" dirty="0"/>
              <a:t>θα εμπλουτίζεται στον υπολειματικό μανδύα, σε τομείς που έχουν υποστεί μερική τήξη &amp; αφαίρεσης μαγμάτων </a:t>
            </a:r>
            <a:endParaRPr lang="el-GR" sz="1600" dirty="0" smtClean="0"/>
          </a:p>
          <a:p>
            <a:r>
              <a:rPr lang="el-GR" sz="1600" dirty="0" smtClean="0"/>
              <a:t>[ </a:t>
            </a:r>
            <a:r>
              <a:rPr lang="el-GR" sz="1600" dirty="0"/>
              <a:t>“απεμπλουτισμένες ” πηγές, πχ. MORB) </a:t>
            </a:r>
            <a:r>
              <a:rPr lang="el-GR" sz="1600" dirty="0" smtClean="0">
                <a:sym typeface="Wingdings" panose="05000000000000000000" pitchFamily="2" charset="2"/>
              </a:rPr>
              <a:t></a:t>
            </a:r>
            <a:r>
              <a:rPr lang="el-GR" sz="1600" dirty="0" smtClean="0"/>
              <a:t> </a:t>
            </a:r>
            <a:r>
              <a:rPr lang="el-GR" sz="1600" dirty="0"/>
              <a:t>Sm/Nd &gt;&gt; </a:t>
            </a:r>
            <a:endParaRPr lang="el-GR" sz="1600" dirty="0" smtClean="0"/>
          </a:p>
          <a:p>
            <a:r>
              <a:rPr lang="el-GR" sz="1600" dirty="0" smtClean="0"/>
              <a:t>(</a:t>
            </a:r>
            <a:r>
              <a:rPr lang="el-GR" sz="1600" dirty="0"/>
              <a:t>αντίθετη πορεία απ</a:t>
            </a:r>
            <a:r>
              <a:rPr lang="el-GR" sz="1600" dirty="0" smtClean="0"/>
              <a:t>΄αυτή </a:t>
            </a:r>
            <a:r>
              <a:rPr lang="el-GR" sz="1600" dirty="0"/>
              <a:t>του λόγου </a:t>
            </a:r>
            <a:r>
              <a:rPr lang="el-GR" sz="1600" dirty="0" smtClean="0"/>
              <a:t>Rb/Sr, όπου </a:t>
            </a:r>
            <a:r>
              <a:rPr lang="el-GR" sz="1600" dirty="0"/>
              <a:t>ο λόγος αυξάνεται στους ηπειρωτικούς φλοιούς) 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57200" y="1417638"/>
            <a:ext cx="1459911" cy="13318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14225" y="1426045"/>
            <a:ext cx="3872575" cy="15612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199" y="3284984"/>
            <a:ext cx="8314906" cy="2800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Ισόχρονη </a:t>
            </a:r>
            <a:r>
              <a:rPr lang="el-GR" baseline="30000" dirty="0"/>
              <a:t>147</a:t>
            </a:r>
            <a:r>
              <a:rPr lang="en-US" dirty="0"/>
              <a:t>Sm-</a:t>
            </a:r>
            <a:r>
              <a:rPr lang="en-US" baseline="30000" dirty="0"/>
              <a:t>143</a:t>
            </a:r>
            <a:r>
              <a:rPr lang="en-US" dirty="0"/>
              <a:t>Nd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1417638"/>
                <a:ext cx="3744416" cy="792088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 fontScale="925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0" baseline="30000" smtClean="0">
                            <a:latin typeface="Cambria Math" panose="02040503050406030204" pitchFamily="18" charset="0"/>
                          </a:rPr>
                          <m:t>143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Nd</m:t>
                        </m:r>
                      </m:num>
                      <m:den>
                        <m:r>
                          <a:rPr lang="el-GR" sz="2400" baseline="3000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400" b="0" i="0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Nd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l-GR" sz="2400" baseline="30000">
                                    <a:latin typeface="Cambria Math" panose="02040503050406030204" pitchFamily="18" charset="0"/>
                                  </a:rPr>
                                  <m:t>143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Nd</m:t>
                                </m:r>
                              </m:num>
                              <m:den>
                                <m:r>
                                  <a:rPr lang="el-GR" sz="2400" baseline="3000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r>
                                  <a:rPr lang="en-US" sz="2400" b="0" i="0" baseline="3000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Nd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4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aseline="3000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400" b="0" i="0" baseline="3000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Sm</m:t>
                        </m:r>
                      </m:num>
                      <m:den>
                        <m:r>
                          <a:rPr lang="el-GR" sz="2400" baseline="3000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400" b="0" i="0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Nd</m:t>
                        </m:r>
                      </m:den>
                    </m:f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 [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l-GR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17638"/>
                <a:ext cx="3744416" cy="7920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81336" y="2197160"/>
            <a:ext cx="144016" cy="355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961456" y="2197160"/>
            <a:ext cx="0" cy="717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825552" y="2197478"/>
            <a:ext cx="144016" cy="350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82960" y="2522930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Μετράμε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81536" y="2545800"/>
            <a:ext cx="1061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Μετράμε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1560" y="2917418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Κάθε </a:t>
            </a:r>
            <a:r>
              <a:rPr lang="el-GR" dirty="0">
                <a:latin typeface="Calibri" panose="020F0502020204030204" pitchFamily="34" charset="0"/>
              </a:rPr>
              <a:t>μαγματικό πέτρωμα όταν κρυσταλλώνεται έχει μια αρχική σύσταση </a:t>
            </a:r>
            <a:r>
              <a:rPr lang="en-US" dirty="0" err="1" smtClean="0">
                <a:latin typeface="Calibri" panose="020F0502020204030204" pitchFamily="34" charset="0"/>
              </a:rPr>
              <a:t>Nd</a:t>
            </a:r>
            <a:r>
              <a:rPr lang="el-GR" dirty="0" smtClean="0">
                <a:latin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1336" y="4225274"/>
            <a:ext cx="3170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Πρακτικά 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είναι η ίδια εξίσωση </a:t>
            </a:r>
            <a:endParaRPr lang="el-GR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</a:rPr>
              <a:t>με αυτή του συστήματος Rb/Sr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004" y="1413441"/>
            <a:ext cx="3152775" cy="26098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52120" y="4086774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Εάν </a:t>
            </a:r>
            <a:r>
              <a:rPr lang="en-US" dirty="0">
                <a:latin typeface="Calibri" panose="020F0502020204030204" pitchFamily="34" charset="0"/>
              </a:rPr>
              <a:t>x=(</a:t>
            </a:r>
            <a:r>
              <a:rPr lang="en-US" baseline="30000" dirty="0">
                <a:latin typeface="Calibri" panose="020F0502020204030204" pitchFamily="34" charset="0"/>
              </a:rPr>
              <a:t>147</a:t>
            </a:r>
            <a:r>
              <a:rPr lang="en-US" dirty="0">
                <a:latin typeface="Calibri" panose="020F0502020204030204" pitchFamily="34" charset="0"/>
              </a:rPr>
              <a:t>Sm/</a:t>
            </a:r>
            <a:r>
              <a:rPr lang="en-US" baseline="30000" dirty="0">
                <a:latin typeface="Calibri" panose="020F0502020204030204" pitchFamily="34" charset="0"/>
              </a:rPr>
              <a:t>144</a:t>
            </a:r>
            <a:r>
              <a:rPr lang="en-US" dirty="0">
                <a:latin typeface="Calibri" panose="020F0502020204030204" pitchFamily="34" charset="0"/>
              </a:rPr>
              <a:t>Nd)</a:t>
            </a:r>
            <a:r>
              <a:rPr lang="en-US" baseline="-25000" dirty="0">
                <a:latin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n-US" dirty="0">
                <a:latin typeface="Calibri" panose="020F0502020204030204" pitchFamily="34" charset="0"/>
              </a:rPr>
              <a:t>&amp; y=(</a:t>
            </a:r>
            <a:r>
              <a:rPr lang="en-US" baseline="30000" dirty="0">
                <a:latin typeface="Calibri" panose="020F0502020204030204" pitchFamily="34" charset="0"/>
              </a:rPr>
              <a:t>143</a:t>
            </a:r>
            <a:r>
              <a:rPr lang="en-US" dirty="0">
                <a:latin typeface="Calibri" panose="020F0502020204030204" pitchFamily="34" charset="0"/>
              </a:rPr>
              <a:t>Nd/</a:t>
            </a:r>
            <a:r>
              <a:rPr lang="en-US" baseline="30000" dirty="0">
                <a:latin typeface="Calibri" panose="020F0502020204030204" pitchFamily="34" charset="0"/>
              </a:rPr>
              <a:t>144</a:t>
            </a:r>
            <a:r>
              <a:rPr lang="en-US" dirty="0">
                <a:latin typeface="Calibri" panose="020F0502020204030204" pitchFamily="34" charset="0"/>
              </a:rPr>
              <a:t>Nd)</a:t>
            </a:r>
            <a:r>
              <a:rPr lang="en-US" baseline="-25000" dirty="0">
                <a:latin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  <a:p>
            <a:r>
              <a:rPr lang="el-GR" dirty="0">
                <a:latin typeface="Calibri" panose="020F0502020204030204" pitchFamily="34" charset="0"/>
              </a:rPr>
              <a:t>Έχουμε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</a:rPr>
              <a:t>b+mx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52120" y="5164356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Εκεί </a:t>
            </a:r>
            <a:r>
              <a:rPr lang="el-GR" dirty="0">
                <a:latin typeface="Calibri" panose="020F0502020204030204" pitchFamily="34" charset="0"/>
              </a:rPr>
              <a:t>που τέμνεται ο Υ είναι</a:t>
            </a:r>
            <a:r>
              <a:rPr lang="el-GR" dirty="0" smtClean="0">
                <a:latin typeface="Calibri" panose="020F0502020204030204" pitchFamily="34" charset="0"/>
              </a:rPr>
              <a:t>: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l-GR" dirty="0" smtClean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b=(</a:t>
            </a:r>
            <a:r>
              <a:rPr lang="el-GR" baseline="30000" dirty="0">
                <a:latin typeface="Calibri" panose="020F0502020204030204" pitchFamily="34" charset="0"/>
              </a:rPr>
              <a:t>143</a:t>
            </a:r>
            <a:r>
              <a:rPr lang="el-GR" dirty="0">
                <a:latin typeface="Calibri" panose="020F0502020204030204" pitchFamily="34" charset="0"/>
              </a:rPr>
              <a:t>Nd/</a:t>
            </a:r>
            <a:r>
              <a:rPr lang="el-GR" baseline="30000" dirty="0">
                <a:latin typeface="Calibri" panose="020F0502020204030204" pitchFamily="34" charset="0"/>
              </a:rPr>
              <a:t>144</a:t>
            </a:r>
            <a:r>
              <a:rPr lang="el-GR" dirty="0">
                <a:latin typeface="Calibri" panose="020F0502020204030204" pitchFamily="34" charset="0"/>
              </a:rPr>
              <a:t>Nd)</a:t>
            </a:r>
            <a:r>
              <a:rPr lang="el-GR" baseline="-25000" dirty="0">
                <a:latin typeface="Calibri" panose="020F0502020204030204" pitchFamily="34" charset="0"/>
              </a:rPr>
              <a:t>i</a:t>
            </a:r>
            <a:r>
              <a:rPr lang="el-GR" dirty="0">
                <a:latin typeface="Calibri" panose="020F0502020204030204" pitchFamily="34" charset="0"/>
              </a:rPr>
              <a:t> </a:t>
            </a:r>
          </a:p>
          <a:p>
            <a:r>
              <a:rPr lang="el-GR" dirty="0">
                <a:latin typeface="Calibri" panose="020F0502020204030204" pitchFamily="34" charset="0"/>
              </a:rPr>
              <a:t>Και η κλίση m=(</a:t>
            </a:r>
            <a:r>
              <a:rPr lang="el-GR" dirty="0" smtClean="0">
                <a:latin typeface="Calibri" panose="020F0502020204030204" pitchFamily="34" charset="0"/>
              </a:rPr>
              <a:t>e</a:t>
            </a:r>
            <a:r>
              <a:rPr lang="en-US" baseline="30000" dirty="0" smtClean="0">
                <a:latin typeface="Calibri" panose="020F0502020204030204" pitchFamily="34" charset="0"/>
              </a:rPr>
              <a:t>-</a:t>
            </a:r>
            <a:r>
              <a:rPr lang="el-GR" baseline="30000" dirty="0" smtClean="0">
                <a:latin typeface="Calibri" panose="020F0502020204030204" pitchFamily="34" charset="0"/>
              </a:rPr>
              <a:t>t</a:t>
            </a:r>
            <a:r>
              <a:rPr lang="el-GR" dirty="0" smtClean="0">
                <a:latin typeface="Calibri" panose="020F0502020204030204" pitchFamily="34" charset="0"/>
              </a:rPr>
              <a:t>-1</a:t>
            </a:r>
            <a:r>
              <a:rPr lang="el-GR" dirty="0">
                <a:latin typeface="Calibri" panose="020F0502020204030204" pitchFamily="34" charset="0"/>
              </a:rPr>
              <a:t>)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7200" y="1413441"/>
            <a:ext cx="3826768" cy="783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08104" y="4083316"/>
            <a:ext cx="2520280" cy="926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133779" y="3397339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568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Εξέλιξη </a:t>
            </a:r>
            <a:r>
              <a:rPr lang="el-GR" dirty="0"/>
              <a:t>του ισοτοπικού λόγου Sr, Nd στα διάφορα τμήματα της Γης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1628800"/>
            <a:ext cx="7324725" cy="453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8344" y="5085184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119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Εξέλιξη </a:t>
            </a:r>
            <a:r>
              <a:rPr lang="el-GR" sz="3200" dirty="0"/>
              <a:t>ισοτόπων Nd (διαφοροποίηση της Γης στα 3 Ga, σχηματισμός φλοιού από τον μανδύα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02" y="1645334"/>
            <a:ext cx="6568395" cy="40181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88" y="5891216"/>
            <a:ext cx="663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(</a:t>
            </a:r>
            <a:r>
              <a:rPr lang="de-DE" dirty="0"/>
              <a:t>πηγή : Wilson (1989). Igneous Petrogenesis. Unwin Hyman/Kluwer.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56197" y="5345320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428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548680"/>
            <a:ext cx="3818191" cy="4824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41720" y="260648"/>
                <a:ext cx="4710118" cy="63280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400" dirty="0" smtClean="0">
                    <a:solidFill>
                      <a:srgbClr val="FF0000"/>
                    </a:solidFill>
                  </a:rPr>
                  <a:t>Συντελεστής 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έψιλον </a:t>
                </a:r>
                <a:r>
                  <a:rPr lang="el-GR" sz="2400" dirty="0">
                    <a:solidFill>
                      <a:srgbClr val="FF0000"/>
                    </a:solidFill>
                  </a:rPr>
                  <a:t>(</a:t>
                </a:r>
                <a:r>
                  <a:rPr lang="el-GR" sz="2400" b="1" dirty="0">
                    <a:solidFill>
                      <a:srgbClr val="FF0000"/>
                    </a:solidFill>
                  </a:rPr>
                  <a:t>ε</a:t>
                </a:r>
                <a:r>
                  <a:rPr lang="el-GR" sz="2400" baseline="-25000" dirty="0">
                    <a:solidFill>
                      <a:srgbClr val="FF0000"/>
                    </a:solidFill>
                  </a:rPr>
                  <a:t>Νd</a:t>
                </a:r>
                <a:r>
                  <a:rPr lang="el-GR" sz="2400" dirty="0">
                    <a:solidFill>
                      <a:srgbClr val="FF0000"/>
                    </a:solidFill>
                  </a:rPr>
                  <a:t>, </a:t>
                </a:r>
                <a:r>
                  <a:rPr lang="el-GR" sz="2400" baseline="-25000" dirty="0">
                    <a:solidFill>
                      <a:srgbClr val="FF0000"/>
                    </a:solidFill>
                  </a:rPr>
                  <a:t>CHUR</a:t>
                </a:r>
                <a:r>
                  <a:rPr lang="el-GR" sz="2400" dirty="0">
                    <a:solidFill>
                      <a:srgbClr val="FF0000"/>
                    </a:solidFill>
                  </a:rPr>
                  <a:t>) </a:t>
                </a: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𝛆</m:t>
                      </m:r>
                      <m:r>
                        <a:rPr lang="en-US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𝐍𝐝</m:t>
                      </m:r>
                      <m:r>
                        <a:rPr lang="en-US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𝐂𝐇𝐔𝐑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0" baseline="300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𝟏𝟒𝟑</m:t>
                                      </m:r>
                                      <m:r>
                                        <a:rPr lang="en-U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𝐍𝐝</m:t>
                                      </m:r>
                                    </m:num>
                                    <m:den>
                                      <m:r>
                                        <a:rPr lang="en-US" b="1" i="0" baseline="300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𝟏𝟒𝟒</m:t>
                                      </m:r>
                                      <m:r>
                                        <a:rPr lang="en-U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𝐍𝐝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1" i="0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𝐬𝐚𝐦𝐩𝐥𝐞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0" baseline="300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𝟏𝟒𝟑</m:t>
                                      </m:r>
                                      <m:r>
                                        <a:rPr lang="en-U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𝐍𝐝</m:t>
                                      </m:r>
                                    </m:num>
                                    <m:den>
                                      <m:r>
                                        <a:rPr lang="en-US" b="1" i="0" baseline="300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𝟏𝟒𝟒</m:t>
                                      </m:r>
                                      <m:r>
                                        <a:rPr lang="en-US" b="1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𝐍𝐝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1" i="0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𝐂𝐇𝐔𝐑</m:t>
                              </m:r>
                            </m:den>
                          </m:f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𝟏𝟎𝟒</m:t>
                      </m:r>
                    </m:oMath>
                  </m:oMathPara>
                </a14:m>
                <a:endParaRPr lang="en-US" b="1" baseline="30000" dirty="0" smtClean="0">
                  <a:solidFill>
                    <a:srgbClr val="FF0000"/>
                  </a:solidFill>
                </a:endParaRPr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l-GR" b="1" dirty="0" smtClean="0">
                    <a:solidFill>
                      <a:srgbClr val="FF0000"/>
                    </a:solidFill>
                  </a:rPr>
                  <a:t>CHUR </a:t>
                </a:r>
                <a:r>
                  <a:rPr lang="el-GR" b="1" dirty="0">
                    <a:solidFill>
                      <a:srgbClr val="FF0000"/>
                    </a:solidFill>
                  </a:rPr>
                  <a:t>= “Chondritic Uniform Reservoir</a:t>
                </a:r>
                <a:r>
                  <a:rPr lang="el-GR" dirty="0">
                    <a:solidFill>
                      <a:srgbClr val="FF0000"/>
                    </a:solidFill>
                  </a:rPr>
                  <a:t>” </a:t>
                </a:r>
                <a:r>
                  <a:rPr lang="el-GR" dirty="0"/>
                  <a:t>(υποθετική σύσταση της πρωταρχικής μη διαφοροποιημένης γης</a:t>
                </a:r>
                <a:r>
                  <a:rPr lang="el-GR" dirty="0" smtClean="0"/>
                  <a:t>)</a:t>
                </a:r>
                <a:endParaRPr lang="en-US" dirty="0" smtClean="0"/>
              </a:p>
              <a:p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βασίστηκε </a:t>
                </a:r>
                <a:r>
                  <a:rPr lang="el-GR" dirty="0"/>
                  <a:t>σε μετρήσεις χονδριτών μετεωριτών (DePaulo and Wasserburg, 1976a</a:t>
                </a:r>
                <a:r>
                  <a:rPr lang="el-GR" dirty="0" smtClean="0"/>
                  <a:t>)</a:t>
                </a: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συγκρίνουμε </a:t>
                </a:r>
                <a:r>
                  <a:rPr lang="el-GR" dirty="0"/>
                  <a:t>τις τιμές των δειγμάτων μας σε σχέση με την τιμή </a:t>
                </a:r>
                <a:r>
                  <a:rPr lang="el-GR" dirty="0" smtClean="0"/>
                  <a:t>CHUR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l-GR" dirty="0" smtClean="0"/>
                  <a:t> </a:t>
                </a:r>
                <a:r>
                  <a:rPr lang="el-GR" dirty="0"/>
                  <a:t>τιμή </a:t>
                </a:r>
                <a:r>
                  <a:rPr lang="el-GR" dirty="0" smtClean="0"/>
                  <a:t>ε</a:t>
                </a:r>
                <a:r>
                  <a:rPr lang="el-GR" baseline="-25000" dirty="0" smtClean="0"/>
                  <a:t>Nd</a:t>
                </a:r>
                <a:r>
                  <a:rPr lang="el-GR" dirty="0" smtClean="0"/>
                  <a:t> </a:t>
                </a:r>
                <a:endParaRPr lang="el-G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</a:t>
                </a:r>
                <a:r>
                  <a:rPr lang="el-GR" dirty="0"/>
                  <a:t>να αναφερόμαστε σε πολύ μικρές μεταβολές των ισοτόπων Nd (~0.0001)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olidFill>
                      <a:srgbClr val="FF0000"/>
                    </a:solidFill>
                  </a:rPr>
                  <a:t>Ποιά </a:t>
                </a:r>
                <a:r>
                  <a:rPr lang="el-GR" dirty="0">
                    <a:solidFill>
                      <a:srgbClr val="FF0000"/>
                    </a:solidFill>
                  </a:rPr>
                  <a:t>είναι η τιμή του </a:t>
                </a:r>
                <a:r>
                  <a:rPr lang="el-GR" b="1" dirty="0">
                    <a:solidFill>
                      <a:srgbClr val="FF0000"/>
                    </a:solidFill>
                  </a:rPr>
                  <a:t>ε </a:t>
                </a:r>
                <a:r>
                  <a:rPr lang="el-GR" dirty="0">
                    <a:solidFill>
                      <a:srgbClr val="FF0000"/>
                    </a:solidFill>
                  </a:rPr>
                  <a:t>για το CHUR?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20" y="260648"/>
                <a:ext cx="4710118" cy="6328014"/>
              </a:xfrm>
              <a:prstGeom prst="rect">
                <a:avLst/>
              </a:prstGeom>
              <a:blipFill rotWithShape="0">
                <a:blip r:embed="rId4"/>
                <a:stretch>
                  <a:fillRect l="-1940" t="-771" r="-388" b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163433" y="836712"/>
            <a:ext cx="439248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7864" y="5363155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7755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Συνδιασμένη </a:t>
            </a:r>
            <a:r>
              <a:rPr lang="el-GR" dirty="0"/>
              <a:t>προβολή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Sm-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/>
              <a:t>Rb-Sr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628800"/>
            <a:ext cx="4752528" cy="454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2280" y="5746363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590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Διακύμανση </a:t>
            </a:r>
            <a:r>
              <a:rPr lang="el-GR" sz="4000" dirty="0"/>
              <a:t>του ισοτοπικού Nd </a:t>
            </a:r>
            <a:r>
              <a:rPr lang="el-GR" sz="4000" dirty="0" smtClean="0"/>
              <a:t>στο </a:t>
            </a:r>
            <a:r>
              <a:rPr lang="el-GR" sz="4000" dirty="0"/>
              <a:t>θαλασσινό νερό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1540513"/>
            <a:ext cx="3322467" cy="44569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40513"/>
            <a:ext cx="3548058" cy="31337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4797152"/>
            <a:ext cx="40541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Calibri" panose="020F0502020204030204" pitchFamily="34" charset="0"/>
              </a:rPr>
              <a:t>Το </a:t>
            </a:r>
            <a:r>
              <a:rPr lang="el-GR" b="1" i="1" dirty="0">
                <a:latin typeface="Calibri" panose="020F0502020204030204" pitchFamily="34" charset="0"/>
              </a:rPr>
              <a:t>Nd </a:t>
            </a:r>
            <a:r>
              <a:rPr lang="el-GR" dirty="0">
                <a:latin typeface="Calibri" panose="020F0502020204030204" pitchFamily="34" charset="0"/>
              </a:rPr>
              <a:t>δεν έχει ομοιογένεια στους ωκεανούς λόγω της μικρού χρόνου παραμονής του στο θαλασσινό </a:t>
            </a:r>
            <a:r>
              <a:rPr lang="el-GR" dirty="0" smtClean="0">
                <a:latin typeface="Calibri" panose="020F0502020204030204" pitchFamily="34" charset="0"/>
              </a:rPr>
              <a:t>νερό. </a:t>
            </a:r>
            <a:endParaRPr lang="el-G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Calibri" panose="020F0502020204030204" pitchFamily="34" charset="0"/>
              </a:rPr>
              <a:t>t</a:t>
            </a:r>
            <a:r>
              <a:rPr lang="en-US" dirty="0">
                <a:latin typeface="Calibri" panose="020F0502020204030204" pitchFamily="34" charset="0"/>
              </a:rPr>
              <a:t>= total reservoir / (C sinks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5781457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9616" y="4368700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994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Εφαρμογές χρονολόγησης με ισότοπα Nd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REE </a:t>
            </a:r>
            <a:r>
              <a:rPr lang="el-GR" sz="2400" dirty="0"/>
              <a:t>είναι εξαιρετικά ανθεκτικές στις </a:t>
            </a:r>
            <a:r>
              <a:rPr lang="el-GR" sz="2400" dirty="0" smtClean="0"/>
              <a:t>συνθήκες μεταμόρφωσης</a:t>
            </a:r>
            <a:r>
              <a:rPr lang="el-GR" sz="2400" dirty="0"/>
              <a:t>, έτσι μπορούμε να μετρήσουμε ισότοπα Nd σε: </a:t>
            </a:r>
            <a:r>
              <a:rPr lang="el-GR" sz="2400" dirty="0">
                <a:solidFill>
                  <a:srgbClr val="FF0000"/>
                </a:solidFill>
              </a:rPr>
              <a:t>πολύ παλιά ιζήματα</a:t>
            </a:r>
            <a:r>
              <a:rPr lang="el-GR" sz="2400" dirty="0"/>
              <a:t>, </a:t>
            </a:r>
            <a:r>
              <a:rPr lang="el-GR" sz="2400" dirty="0">
                <a:solidFill>
                  <a:srgbClr val="FF0000"/>
                </a:solidFill>
              </a:rPr>
              <a:t>δόντια ψαριών</a:t>
            </a:r>
            <a:r>
              <a:rPr lang="el-GR" sz="2400" dirty="0"/>
              <a:t>, </a:t>
            </a:r>
            <a:r>
              <a:rPr lang="el-GR" sz="2400" dirty="0">
                <a:solidFill>
                  <a:srgbClr val="FF0000"/>
                </a:solidFill>
              </a:rPr>
              <a:t>Fe-Mn σφαιρίδια</a:t>
            </a:r>
            <a:r>
              <a:rPr lang="el-GR" sz="2400" dirty="0"/>
              <a:t>, κλπ. </a:t>
            </a:r>
          </a:p>
          <a:p>
            <a:r>
              <a:rPr lang="el-GR" sz="2400" dirty="0" smtClean="0"/>
              <a:t>Οι </a:t>
            </a:r>
            <a:r>
              <a:rPr lang="el-GR" sz="2400" dirty="0"/>
              <a:t>διακυμάνσεις στα ισότοπα Nd αποτυπώνουν την τεκτονική εξέλιξη ενός σχηματισμού σε μεγάλη χρονική κλίμακα.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133" y="4005063"/>
            <a:ext cx="4691208" cy="2077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0473" y="5796085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8183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Ισόχρονη </a:t>
            </a:r>
            <a:r>
              <a:rPr lang="en-US" sz="4000" dirty="0"/>
              <a:t>Rhenium – Osmium (PGE) </a:t>
            </a:r>
            <a:r>
              <a:rPr lang="el-GR" sz="4000" dirty="0"/>
              <a:t>Χρονολόγηση Μετεωριτών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7" y="1417638"/>
            <a:ext cx="7745746" cy="4891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5013176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1185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04" y="836712"/>
            <a:ext cx="5970039" cy="3528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0755" y="458112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Φωτ</a:t>
            </a:r>
            <a:r>
              <a:rPr lang="el-GR" dirty="0">
                <a:latin typeface="Calibri" panose="020F0502020204030204" pitchFamily="34" charset="0"/>
              </a:rPr>
              <a:t>. 3. Δείγματα Μετωριτών: Fe-Ni Μετεωρίτης (αριστερά) and Χονδρίτης Μετεωρίτης (δεξιά)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2018" y="4563503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6153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b="1" dirty="0" smtClean="0"/>
              <a:t>Θεωρία </a:t>
            </a:r>
            <a:endParaRPr lang="el-GR" sz="2800" dirty="0"/>
          </a:p>
          <a:p>
            <a:pPr lvl="1"/>
            <a:r>
              <a:rPr lang="el-GR" sz="2400" dirty="0" smtClean="0"/>
              <a:t>Οι </a:t>
            </a:r>
            <a:r>
              <a:rPr lang="el-GR" sz="2400" dirty="0"/>
              <a:t>2 βασικές προϋποθέσεις για την εφαρμογή των μεθόδων γεωχρονολόγησης </a:t>
            </a:r>
            <a:endParaRPr lang="en-US" sz="2400" dirty="0"/>
          </a:p>
          <a:p>
            <a:r>
              <a:rPr lang="el-GR" sz="2800" b="1" dirty="0"/>
              <a:t>Μέθοδοι γεωχρονολόγησης: </a:t>
            </a:r>
            <a:endParaRPr lang="el-GR" sz="2800" dirty="0"/>
          </a:p>
          <a:p>
            <a:pPr lvl="1"/>
            <a:r>
              <a:rPr lang="en-US" sz="2400" dirty="0" err="1"/>
              <a:t>Rb</a:t>
            </a:r>
            <a:r>
              <a:rPr lang="en-US" sz="2400" dirty="0"/>
              <a:t> – </a:t>
            </a:r>
            <a:r>
              <a:rPr lang="en-US" sz="2400" dirty="0" err="1"/>
              <a:t>Sr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Sm – </a:t>
            </a:r>
            <a:r>
              <a:rPr lang="en-US" sz="2400" dirty="0" err="1"/>
              <a:t>Nd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Re – </a:t>
            </a:r>
            <a:r>
              <a:rPr lang="en-US" sz="2400" dirty="0" err="1"/>
              <a:t>Os</a:t>
            </a:r>
            <a:r>
              <a:rPr lang="en-US" sz="2400" dirty="0"/>
              <a:t> (PGE) </a:t>
            </a:r>
          </a:p>
          <a:p>
            <a:pPr lvl="1"/>
            <a:r>
              <a:rPr lang="el-GR" sz="2400" dirty="0"/>
              <a:t>Σειρά </a:t>
            </a:r>
            <a:r>
              <a:rPr lang="en-US" sz="2400" dirty="0"/>
              <a:t>U – </a:t>
            </a:r>
            <a:r>
              <a:rPr lang="en-US" sz="2400" dirty="0" err="1"/>
              <a:t>Th</a:t>
            </a:r>
            <a:r>
              <a:rPr lang="en-US" sz="2400" dirty="0"/>
              <a:t> - </a:t>
            </a:r>
            <a:r>
              <a:rPr lang="en-US" sz="2400" dirty="0" err="1"/>
              <a:t>Pb</a:t>
            </a:r>
            <a:r>
              <a:rPr lang="en-US" sz="2400" dirty="0"/>
              <a:t> </a:t>
            </a:r>
          </a:p>
          <a:p>
            <a:r>
              <a:rPr lang="el-GR" sz="2800" b="1" dirty="0"/>
              <a:t>Μελέτη διεργασιών σχηματισμού πετρωμάτων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175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Ειδική </a:t>
            </a:r>
            <a:r>
              <a:rPr lang="el-GR" dirty="0"/>
              <a:t>Περίπτωση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Σειρά </a:t>
            </a:r>
            <a:r>
              <a:rPr lang="el-GR" dirty="0"/>
              <a:t>U – Th – Pb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50" y="1556792"/>
            <a:ext cx="7694299" cy="4608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69043" y="4725144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4403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 </a:t>
            </a:r>
            <a:r>
              <a:rPr lang="en-US" dirty="0"/>
              <a:t>U-</a:t>
            </a:r>
            <a:r>
              <a:rPr lang="en-US" dirty="0" err="1"/>
              <a:t>Pb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Πολύ </a:t>
            </a:r>
            <a:r>
              <a:rPr lang="el-GR" sz="2000" dirty="0"/>
              <a:t>πολύπλοκο σύστημα</a:t>
            </a:r>
            <a:r>
              <a:rPr lang="el-GR" sz="2000" dirty="0" smtClean="0"/>
              <a:t>.</a:t>
            </a:r>
            <a:endParaRPr lang="el-GR" sz="2000" dirty="0"/>
          </a:p>
          <a:p>
            <a:r>
              <a:rPr lang="el-GR" sz="2000" dirty="0" smtClean="0"/>
              <a:t>3 </a:t>
            </a:r>
            <a:r>
              <a:rPr lang="el-GR" sz="2000" dirty="0"/>
              <a:t>ραδι</a:t>
            </a:r>
            <a:r>
              <a:rPr lang="el-GR" sz="2000" dirty="0">
                <a:solidFill>
                  <a:srgbClr val="FF0000"/>
                </a:solidFill>
              </a:rPr>
              <a:t>ενεργά</a:t>
            </a:r>
            <a:r>
              <a:rPr lang="el-GR" sz="2000" dirty="0"/>
              <a:t> ισότοπα του </a:t>
            </a:r>
            <a:r>
              <a:rPr lang="en-US" sz="2000" dirty="0"/>
              <a:t>U: </a:t>
            </a:r>
            <a:r>
              <a:rPr lang="en-US" sz="2000" baseline="30000" dirty="0"/>
              <a:t>234</a:t>
            </a:r>
            <a:r>
              <a:rPr lang="en-US" sz="2000" dirty="0"/>
              <a:t>U, </a:t>
            </a:r>
            <a:r>
              <a:rPr lang="en-US" sz="2000" baseline="30000" dirty="0"/>
              <a:t>235</a:t>
            </a:r>
            <a:r>
              <a:rPr lang="en-US" sz="2000" dirty="0"/>
              <a:t>U, </a:t>
            </a:r>
            <a:r>
              <a:rPr lang="en-US" sz="2000" baseline="30000" dirty="0" smtClean="0"/>
              <a:t>238</a:t>
            </a:r>
            <a:r>
              <a:rPr lang="en-US" sz="2000" dirty="0" smtClean="0"/>
              <a:t>U</a:t>
            </a:r>
            <a:r>
              <a:rPr lang="el-GR" sz="2000" dirty="0" smtClean="0"/>
              <a:t>.</a:t>
            </a:r>
            <a:endParaRPr lang="en-US" sz="2000" dirty="0"/>
          </a:p>
          <a:p>
            <a:r>
              <a:rPr lang="el-GR" sz="2000" dirty="0" smtClean="0"/>
              <a:t>3 </a:t>
            </a:r>
            <a:r>
              <a:rPr lang="el-GR" sz="2000" dirty="0"/>
              <a:t>ραδιογενή ισότοπα του </a:t>
            </a:r>
            <a:r>
              <a:rPr lang="en-US" sz="2000" dirty="0" err="1"/>
              <a:t>Pb</a:t>
            </a:r>
            <a:r>
              <a:rPr lang="en-US" sz="2000" dirty="0"/>
              <a:t>: </a:t>
            </a:r>
            <a:r>
              <a:rPr lang="en-US" sz="2000" baseline="30000" dirty="0"/>
              <a:t>206</a:t>
            </a:r>
            <a:r>
              <a:rPr lang="en-US" sz="2000" dirty="0"/>
              <a:t>Pb, </a:t>
            </a:r>
            <a:r>
              <a:rPr lang="en-US" sz="2000" baseline="30000" dirty="0"/>
              <a:t>207</a:t>
            </a:r>
            <a:r>
              <a:rPr lang="en-US" sz="2000" dirty="0"/>
              <a:t>Pb, and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</a:t>
            </a:r>
            <a:r>
              <a:rPr lang="el-GR" sz="2000" dirty="0" smtClean="0"/>
              <a:t>.</a:t>
            </a:r>
            <a:endParaRPr lang="en-US" sz="2000" dirty="0"/>
          </a:p>
          <a:p>
            <a:r>
              <a:rPr lang="el-GR" sz="2000" dirty="0" smtClean="0"/>
              <a:t>Μόνο </a:t>
            </a:r>
            <a:r>
              <a:rPr lang="el-GR" sz="2000" dirty="0"/>
              <a:t>το </a:t>
            </a:r>
            <a:r>
              <a:rPr lang="el-GR" sz="2000" baseline="30000" dirty="0"/>
              <a:t>204</a:t>
            </a:r>
            <a:r>
              <a:rPr lang="el-GR" sz="2000" dirty="0"/>
              <a:t>Pb είναι αυστηρά μη ραδιογενές (non-radiogenic</a:t>
            </a:r>
            <a:r>
              <a:rPr lang="el-GR" sz="2000" dirty="0" smtClean="0"/>
              <a:t>).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U</a:t>
            </a:r>
            <a:r>
              <a:rPr lang="el-GR" sz="2000" dirty="0"/>
              <a:t>, Th, και Pb είναι </a:t>
            </a:r>
            <a:r>
              <a:rPr lang="el-GR" sz="2000" dirty="0">
                <a:solidFill>
                  <a:srgbClr val="FF0000"/>
                </a:solidFill>
              </a:rPr>
              <a:t>μη ανταγωνιστικά (incompatible) </a:t>
            </a:r>
            <a:r>
              <a:rPr lang="el-GR" sz="2000" dirty="0"/>
              <a:t>στοιχεία, και συγκεντρώνονται στα πρώτα </a:t>
            </a:r>
            <a:r>
              <a:rPr lang="el-GR" sz="2000" dirty="0" smtClean="0"/>
              <a:t>τήγματα.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Ισοτοπική </a:t>
            </a:r>
            <a:r>
              <a:rPr lang="el-GR" sz="2000" dirty="0"/>
              <a:t>σύσταση του Pb στο πέτρωμα = συνάρτηση μιας σειράς ραδιενεργών </a:t>
            </a:r>
            <a:r>
              <a:rPr lang="el-GR" sz="2000" dirty="0" smtClean="0"/>
              <a:t>διασπάσεων.</a:t>
            </a:r>
            <a:endParaRPr lang="el-GR" sz="2000" dirty="0"/>
          </a:p>
          <a:p>
            <a:r>
              <a:rPr lang="pl-PL" sz="2000" baseline="30000" dirty="0" smtClean="0"/>
              <a:t>238</a:t>
            </a:r>
            <a:r>
              <a:rPr lang="pl-PL" sz="2000" dirty="0" smtClean="0"/>
              <a:t>U </a:t>
            </a:r>
            <a:r>
              <a:rPr lang="el-GR" sz="2000" dirty="0" smtClean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</a:t>
            </a:r>
            <a:r>
              <a:rPr lang="pl-PL" sz="2000" baseline="30000" dirty="0"/>
              <a:t>234</a:t>
            </a:r>
            <a:r>
              <a:rPr lang="pl-PL" sz="2000" dirty="0"/>
              <a:t>U </a:t>
            </a:r>
            <a:r>
              <a:rPr lang="el-GR" sz="2000" dirty="0" smtClean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</a:t>
            </a:r>
            <a:r>
              <a:rPr lang="pl-PL" sz="2000" baseline="30000" dirty="0"/>
              <a:t>206</a:t>
            </a:r>
            <a:r>
              <a:rPr lang="pl-PL" sz="2000" dirty="0"/>
              <a:t>Pb </a:t>
            </a:r>
            <a:r>
              <a:rPr lang="pl-PL" sz="2000" dirty="0" smtClean="0"/>
              <a:t>(</a:t>
            </a:r>
            <a:r>
              <a:rPr lang="el-GR" sz="2000" dirty="0" smtClean="0"/>
              <a:t>λ</a:t>
            </a:r>
            <a:r>
              <a:rPr lang="pl-PL" sz="2000" dirty="0" smtClean="0"/>
              <a:t> </a:t>
            </a:r>
            <a:r>
              <a:rPr lang="pl-PL" sz="2000" dirty="0"/>
              <a:t>= 1.5512 x 10</a:t>
            </a:r>
            <a:r>
              <a:rPr lang="pl-PL" sz="2000" baseline="30000" dirty="0"/>
              <a:t>-10</a:t>
            </a:r>
            <a:r>
              <a:rPr lang="pl-PL" sz="2000" dirty="0"/>
              <a:t> a</a:t>
            </a:r>
            <a:r>
              <a:rPr lang="pl-PL" sz="2000" baseline="30000" dirty="0"/>
              <a:t>-1</a:t>
            </a:r>
            <a:r>
              <a:rPr lang="pl-PL" sz="2000" dirty="0"/>
              <a:t>) </a:t>
            </a:r>
          </a:p>
          <a:p>
            <a:r>
              <a:rPr lang="en-US" sz="2000" baseline="30000" dirty="0" smtClean="0"/>
              <a:t>235</a:t>
            </a:r>
            <a:r>
              <a:rPr lang="en-US" sz="2000" dirty="0" smtClean="0"/>
              <a:t>U </a:t>
            </a:r>
            <a:r>
              <a:rPr lang="el-GR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baseline="30000" dirty="0"/>
              <a:t>207</a:t>
            </a:r>
            <a:r>
              <a:rPr lang="en-US" sz="2000" dirty="0"/>
              <a:t>Pb </a:t>
            </a:r>
            <a:r>
              <a:rPr lang="en-US" sz="2000" dirty="0" smtClean="0"/>
              <a:t>(</a:t>
            </a:r>
            <a:r>
              <a:rPr lang="el-GR" sz="2000" dirty="0" smtClean="0"/>
              <a:t>λ</a:t>
            </a:r>
            <a:r>
              <a:rPr lang="en-US" sz="2000" dirty="0" smtClean="0"/>
              <a:t> </a:t>
            </a:r>
            <a:r>
              <a:rPr lang="en-US" sz="2000" dirty="0"/>
              <a:t>= 9.8485 x 10</a:t>
            </a:r>
            <a:r>
              <a:rPr lang="en-US" sz="2000" baseline="30000" dirty="0"/>
              <a:t>-10</a:t>
            </a:r>
            <a:r>
              <a:rPr lang="en-US" sz="2000" dirty="0"/>
              <a:t> a</a:t>
            </a:r>
            <a:r>
              <a:rPr lang="en-US" sz="2000" baseline="30000" dirty="0"/>
              <a:t>-1</a:t>
            </a:r>
            <a:r>
              <a:rPr lang="en-US" sz="2000" dirty="0"/>
              <a:t>) </a:t>
            </a:r>
          </a:p>
          <a:p>
            <a:r>
              <a:rPr lang="en-US" sz="2000" baseline="30000" dirty="0" smtClean="0"/>
              <a:t>232</a:t>
            </a:r>
            <a:r>
              <a:rPr lang="en-US" sz="2000" dirty="0" smtClean="0"/>
              <a:t>Th </a:t>
            </a:r>
            <a:r>
              <a:rPr lang="el-GR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baseline="30000" dirty="0"/>
              <a:t>208</a:t>
            </a:r>
            <a:r>
              <a:rPr lang="en-US" sz="2000" dirty="0"/>
              <a:t>Pb </a:t>
            </a:r>
            <a:r>
              <a:rPr lang="en-US" sz="2000" dirty="0" smtClean="0"/>
              <a:t>(</a:t>
            </a:r>
            <a:r>
              <a:rPr lang="el-GR" sz="2000" dirty="0" smtClean="0"/>
              <a:t>λ</a:t>
            </a:r>
            <a:r>
              <a:rPr lang="en-US" sz="2000" dirty="0" smtClean="0"/>
              <a:t> </a:t>
            </a:r>
            <a:r>
              <a:rPr lang="en-US" sz="2000" dirty="0"/>
              <a:t>= 4.9475 x 10</a:t>
            </a:r>
            <a:r>
              <a:rPr lang="en-US" sz="2000" baseline="30000" dirty="0"/>
              <a:t>-11</a:t>
            </a:r>
            <a:r>
              <a:rPr lang="en-US" sz="2000" dirty="0"/>
              <a:t> a</a:t>
            </a:r>
            <a:r>
              <a:rPr lang="en-US" sz="2000" baseline="30000" dirty="0"/>
              <a:t>-1</a:t>
            </a:r>
            <a:r>
              <a:rPr lang="en-US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58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 </a:t>
            </a:r>
            <a:r>
              <a:rPr lang="en-US" dirty="0"/>
              <a:t>U-</a:t>
            </a:r>
            <a:r>
              <a:rPr lang="en-US" dirty="0" err="1"/>
              <a:t>Pb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57200" y="1506617"/>
            <a:ext cx="47741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</a:rPr>
              <a:t>Ισόχρονη </a:t>
            </a:r>
            <a:r>
              <a:rPr lang="el-GR" sz="2000" b="1" dirty="0">
                <a:solidFill>
                  <a:srgbClr val="0070C0"/>
                </a:solidFill>
              </a:rPr>
              <a:t>- Concordia </a:t>
            </a:r>
            <a:r>
              <a:rPr lang="el-GR" sz="2000" dirty="0"/>
              <a:t>= ταυτόχρονη εξέλιξη του </a:t>
            </a:r>
            <a:r>
              <a:rPr lang="el-GR" sz="2000" baseline="30000" dirty="0"/>
              <a:t>206</a:t>
            </a:r>
            <a:r>
              <a:rPr lang="el-GR" sz="2000" dirty="0"/>
              <a:t>Pb και </a:t>
            </a:r>
            <a:r>
              <a:rPr lang="el-GR" sz="2000" baseline="30000" dirty="0"/>
              <a:t>207</a:t>
            </a:r>
            <a:r>
              <a:rPr lang="el-GR" sz="2000" dirty="0"/>
              <a:t>Pb μέσω των διασπάσεων: </a:t>
            </a:r>
          </a:p>
          <a:p>
            <a:endParaRPr lang="el-GR" sz="2000" dirty="0" smtClean="0"/>
          </a:p>
          <a:p>
            <a:r>
              <a:rPr lang="en-US" sz="2000" baseline="30000" dirty="0" smtClean="0"/>
              <a:t>238</a:t>
            </a:r>
            <a:r>
              <a:rPr lang="en-US" sz="2000" dirty="0" smtClean="0"/>
              <a:t>U </a:t>
            </a:r>
            <a:r>
              <a:rPr lang="el-GR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baseline="30000" dirty="0"/>
              <a:t>234</a:t>
            </a:r>
            <a:r>
              <a:rPr lang="en-US" sz="2000" dirty="0"/>
              <a:t>U </a:t>
            </a:r>
            <a:r>
              <a:rPr lang="el-GR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baseline="30000" dirty="0"/>
              <a:t>206</a:t>
            </a:r>
            <a:r>
              <a:rPr lang="en-US" sz="2000" dirty="0"/>
              <a:t>Pb </a:t>
            </a:r>
          </a:p>
          <a:p>
            <a:r>
              <a:rPr lang="en-US" sz="2000" baseline="30000" dirty="0"/>
              <a:t>235</a:t>
            </a:r>
            <a:r>
              <a:rPr lang="en-US" sz="2000" dirty="0"/>
              <a:t>U </a:t>
            </a:r>
            <a:r>
              <a:rPr lang="el-GR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baseline="30000" dirty="0"/>
              <a:t>207</a:t>
            </a:r>
            <a:r>
              <a:rPr lang="en-US" sz="2000" dirty="0"/>
              <a:t>Pb </a:t>
            </a:r>
            <a:endParaRPr lang="el-GR" sz="2000" dirty="0" smtClean="0"/>
          </a:p>
          <a:p>
            <a:endParaRPr lang="en-US" sz="2000" dirty="0"/>
          </a:p>
          <a:p>
            <a:r>
              <a:rPr lang="en-US" sz="2000" baseline="30000" dirty="0"/>
              <a:t>206</a:t>
            </a:r>
            <a:r>
              <a:rPr lang="en-US" sz="2000" dirty="0"/>
              <a:t>Pb* : radiogenic </a:t>
            </a:r>
            <a:r>
              <a:rPr lang="en-US" sz="2000" baseline="30000" dirty="0"/>
              <a:t>206</a:t>
            </a:r>
            <a:r>
              <a:rPr lang="en-US" sz="2000" dirty="0"/>
              <a:t>Pb </a:t>
            </a:r>
          </a:p>
          <a:p>
            <a:endParaRPr lang="el-GR" sz="2000" dirty="0" smtClean="0"/>
          </a:p>
          <a:p>
            <a:r>
              <a:rPr lang="el-GR" sz="2000" dirty="0" smtClean="0"/>
              <a:t>To </a:t>
            </a:r>
            <a:r>
              <a:rPr lang="el-GR" sz="2000" dirty="0"/>
              <a:t>παράδειγμα την εξέλιξη ενός ισοτοπικού συστήματος για χρονική περίοδο 2.5 Ga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619672" y="5229200"/>
            <a:ext cx="7067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Concordia </a:t>
            </a:r>
            <a:r>
              <a:rPr lang="en-US" sz="2000" dirty="0"/>
              <a:t>, </a:t>
            </a:r>
            <a:r>
              <a:rPr lang="el-GR" sz="2000" dirty="0"/>
              <a:t>εξέλιξη ισοτόπων </a:t>
            </a:r>
            <a:r>
              <a:rPr lang="en-US" sz="2000" dirty="0" err="1"/>
              <a:t>Pb</a:t>
            </a:r>
            <a:r>
              <a:rPr lang="en-US" sz="2000" dirty="0"/>
              <a:t> </a:t>
            </a:r>
            <a:r>
              <a:rPr lang="el-GR" sz="2000" dirty="0"/>
              <a:t>ενός αρχαίου πετρώματος 3.5 </a:t>
            </a:r>
            <a:r>
              <a:rPr lang="en-US" sz="2000" dirty="0"/>
              <a:t>Ga </a:t>
            </a:r>
            <a:r>
              <a:rPr lang="el-GR" sz="2000" dirty="0"/>
              <a:t>με ένα </a:t>
            </a:r>
            <a:r>
              <a:rPr lang="el-GR" sz="2000" dirty="0" smtClean="0"/>
              <a:t>επεισόδιο </a:t>
            </a:r>
            <a:r>
              <a:rPr lang="el-GR" sz="2000" dirty="0"/>
              <a:t>απώλειας </a:t>
            </a:r>
            <a:r>
              <a:rPr lang="en-US" sz="2000" dirty="0" err="1"/>
              <a:t>Pb</a:t>
            </a:r>
            <a:r>
              <a:rPr lang="en-US" sz="2000" dirty="0"/>
              <a:t>. (</a:t>
            </a:r>
            <a:r>
              <a:rPr lang="el-GR" sz="2000" dirty="0"/>
              <a:t>πηγή: </a:t>
            </a:r>
            <a:r>
              <a:rPr lang="en-US" sz="2000" dirty="0"/>
              <a:t>Faure (1986). Principles of Isotope Geology. 2nd, ed. John Wiley &amp; Sons. New York.)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32" y="1460971"/>
            <a:ext cx="3186677" cy="3724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18009" y="4775485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725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 </a:t>
            </a:r>
            <a:r>
              <a:rPr lang="en-US" dirty="0"/>
              <a:t>U-</a:t>
            </a:r>
            <a:r>
              <a:rPr lang="en-US" dirty="0" err="1"/>
              <a:t>Pb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57200" y="1268760"/>
            <a:ext cx="4690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Discordia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/>
              <a:t>= ταυτόχρονη απώλεια </a:t>
            </a:r>
            <a:r>
              <a:rPr lang="el-GR" baseline="30000" dirty="0"/>
              <a:t>206</a:t>
            </a:r>
            <a:r>
              <a:rPr lang="el-GR" dirty="0"/>
              <a:t>Pb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baseline="30000" dirty="0" smtClean="0"/>
              <a:t>207</a:t>
            </a:r>
            <a:r>
              <a:rPr lang="el-GR" dirty="0" smtClean="0"/>
              <a:t>Pb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Discordia: loss of both </a:t>
            </a:r>
            <a:r>
              <a:rPr lang="en-US" baseline="30000" dirty="0"/>
              <a:t>206</a:t>
            </a:r>
            <a:r>
              <a:rPr lang="en-US" dirty="0"/>
              <a:t>Pb and </a:t>
            </a:r>
            <a:r>
              <a:rPr lang="en-US" baseline="30000" dirty="0"/>
              <a:t>207</a:t>
            </a:r>
            <a:r>
              <a:rPr lang="en-US" dirty="0"/>
              <a:t>Pb due to some thermal event (metamorphism)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origin but not same </a:t>
            </a:r>
            <a:r>
              <a:rPr lang="en-US" dirty="0" smtClean="0"/>
              <a:t>amount</a:t>
            </a:r>
          </a:p>
          <a:p>
            <a:endParaRPr lang="en-US" dirty="0" smtClean="0"/>
          </a:p>
          <a:p>
            <a:r>
              <a:rPr lang="en-US" dirty="0" smtClean="0"/>
              <a:t>Suppose </a:t>
            </a:r>
            <a:r>
              <a:rPr lang="en-US" dirty="0"/>
              <a:t>this occurs 2.5 Ga after original </a:t>
            </a:r>
            <a:r>
              <a:rPr lang="en-US" dirty="0" smtClean="0"/>
              <a:t>crystallization.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4437112"/>
            <a:ext cx="4690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Concordia </a:t>
            </a:r>
            <a:r>
              <a:rPr lang="en-US" dirty="0"/>
              <a:t>diagram illustrating the </a:t>
            </a:r>
            <a:r>
              <a:rPr lang="en-US" dirty="0" err="1"/>
              <a:t>Pb</a:t>
            </a:r>
            <a:r>
              <a:rPr lang="en-US" dirty="0"/>
              <a:t> isotopic development of a 3.5 Ga old rock with a single episode of </a:t>
            </a:r>
            <a:r>
              <a:rPr lang="en-US" dirty="0" err="1"/>
              <a:t>Pb</a:t>
            </a:r>
            <a:r>
              <a:rPr lang="en-US" dirty="0"/>
              <a:t> loss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(π</a:t>
            </a:r>
            <a:r>
              <a:rPr lang="en-US" dirty="0" err="1"/>
              <a:t>ηγή</a:t>
            </a:r>
            <a:r>
              <a:rPr lang="en-US" dirty="0"/>
              <a:t>: Faure (1986). Principles of Isotope Geology. 2nd, ed. John Wiley &amp; Sons. New York.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458190" cy="4088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16417" y="5710145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92957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 </a:t>
            </a:r>
            <a:r>
              <a:rPr lang="en-US" dirty="0"/>
              <a:t>U-</a:t>
            </a:r>
            <a:r>
              <a:rPr lang="en-US" dirty="0" err="1"/>
              <a:t>Pb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1371600" y="1417638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Calibri" panose="020F0502020204030204" pitchFamily="34" charset="0"/>
              </a:rPr>
              <a:t>Διάγραμμα </a:t>
            </a:r>
            <a:r>
              <a:rPr lang="el-GR" sz="2400" dirty="0">
                <a:latin typeface="Calibri" panose="020F0502020204030204" pitchFamily="34" charset="0"/>
              </a:rPr>
              <a:t>Concordia για συνολικό χρόνο 3.5 Ga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286" y="1888441"/>
            <a:ext cx="5773427" cy="3641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55926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Concordia </a:t>
            </a:r>
            <a:r>
              <a:rPr lang="en-US" sz="1400" dirty="0"/>
              <a:t>diagram illustrating the </a:t>
            </a:r>
            <a:r>
              <a:rPr lang="en-US" sz="1400" dirty="0" err="1"/>
              <a:t>Pb</a:t>
            </a:r>
            <a:r>
              <a:rPr lang="en-US" sz="1400" dirty="0"/>
              <a:t> isotopic development of a 3.5 Ga old rock with a single episode of </a:t>
            </a:r>
            <a:r>
              <a:rPr lang="en-US" sz="1400" dirty="0" err="1"/>
              <a:t>Pb</a:t>
            </a:r>
            <a:r>
              <a:rPr lang="en-US" sz="1400" dirty="0"/>
              <a:t> loss. </a:t>
            </a:r>
          </a:p>
          <a:p>
            <a:r>
              <a:rPr lang="en-US" sz="1400" dirty="0"/>
              <a:t>(π</a:t>
            </a:r>
            <a:r>
              <a:rPr lang="en-US" sz="1400" dirty="0" err="1"/>
              <a:t>ηγή</a:t>
            </a:r>
            <a:r>
              <a:rPr lang="en-US" sz="1400" dirty="0"/>
              <a:t>: Faure (1986). Principles of Isotope Geology. 2nd, ed. John Wiley &amp; Sons. New York. 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8719" y="5097595"/>
            <a:ext cx="370384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 smtClean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899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Βιβλιογραφικές </a:t>
            </a:r>
            <a:r>
              <a:rPr lang="el-GR" dirty="0"/>
              <a:t>αναφορές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Allègre</a:t>
            </a:r>
            <a:r>
              <a:rPr lang="en-US" sz="2400" dirty="0"/>
              <a:t>, C. J. (2008). Isotope Geology. Cambridge University Press, Cambridge, 512 pp. </a:t>
            </a:r>
          </a:p>
          <a:p>
            <a:pPr marL="0" indent="0">
              <a:buNone/>
            </a:pPr>
            <a:r>
              <a:rPr lang="en-US" sz="2400" dirty="0" smtClean="0"/>
              <a:t>2. Faure</a:t>
            </a:r>
            <a:r>
              <a:rPr lang="en-US" sz="2400" dirty="0"/>
              <a:t>, G. Principles of Isotope Geology. (1986).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err="1"/>
              <a:t>edn</a:t>
            </a:r>
            <a:r>
              <a:rPr lang="en-US" sz="2400" dirty="0"/>
              <a:t>. J. Wiley &amp; Sons, New York, 589 pp. </a:t>
            </a:r>
          </a:p>
          <a:p>
            <a:pPr marL="0" indent="0"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Misra</a:t>
            </a:r>
            <a:r>
              <a:rPr lang="en-US" sz="2400" dirty="0"/>
              <a:t>, K. C. (2012). Introduction to Geochemistry: principles &amp; applications. </a:t>
            </a:r>
          </a:p>
          <a:p>
            <a:pPr marL="0" indent="0">
              <a:buNone/>
            </a:pPr>
            <a:r>
              <a:rPr lang="en-US" sz="2400" dirty="0"/>
              <a:t>WILEY-BLACKWELL, UK, 438 pp. </a:t>
            </a:r>
          </a:p>
          <a:p>
            <a:pPr marL="0" indent="0"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DePaulo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err="1"/>
              <a:t>Wasserburg</a:t>
            </a:r>
            <a:r>
              <a:rPr lang="en-US" sz="2400" dirty="0"/>
              <a:t>, 1976a. </a:t>
            </a:r>
            <a:r>
              <a:rPr lang="en-US" sz="2400" dirty="0" err="1"/>
              <a:t>Nd</a:t>
            </a:r>
            <a:r>
              <a:rPr lang="en-US" sz="2400" dirty="0"/>
              <a:t> isotopic variations and </a:t>
            </a:r>
            <a:r>
              <a:rPr lang="en-US" sz="2400" dirty="0" err="1"/>
              <a:t>petrogenetic</a:t>
            </a:r>
            <a:r>
              <a:rPr lang="en-US" sz="2400" dirty="0"/>
              <a:t> models. </a:t>
            </a:r>
          </a:p>
          <a:p>
            <a:pPr marL="0" indent="0">
              <a:buNone/>
            </a:pPr>
            <a:r>
              <a:rPr lang="nb-NO" sz="2400" dirty="0"/>
              <a:t>Geophys. Res. Lett. 3, 249-52.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103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Χριστίνα </a:t>
            </a:r>
            <a:r>
              <a:rPr lang="el-GR" sz="2000" smtClean="0"/>
              <a:t>Στουραϊτη 2015. </a:t>
            </a:r>
            <a:r>
              <a:rPr lang="el-GR" sz="2000" dirty="0"/>
              <a:t>Χριστίνα </a:t>
            </a:r>
            <a:r>
              <a:rPr lang="el-GR" sz="2000" dirty="0" smtClean="0"/>
              <a:t>Στουραϊτη. </a:t>
            </a:r>
            <a:r>
              <a:rPr lang="el-GR" sz="2000" dirty="0"/>
              <a:t>«Γεωχημεία. Γεωχημικές διεργασίες </a:t>
            </a:r>
            <a:r>
              <a:rPr lang="el-GR" sz="2000" dirty="0" smtClean="0"/>
              <a:t>στο εσωτερικό </a:t>
            </a:r>
            <a:r>
              <a:rPr lang="el-GR" sz="2000" dirty="0"/>
              <a:t>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Βασικές </a:t>
            </a:r>
            <a:r>
              <a:rPr lang="el-GR" dirty="0"/>
              <a:t>Αρχές Γεωχρονολόγησης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Σε </a:t>
            </a:r>
            <a:r>
              <a:rPr lang="el-GR" sz="2800" dirty="0"/>
              <a:t>ποιες βασικές αρχές στηρίζεται </a:t>
            </a:r>
            <a:r>
              <a:rPr lang="el-GR" sz="2800" dirty="0" smtClean="0"/>
              <a:t>η γεωχρονολόγηση </a:t>
            </a:r>
            <a:r>
              <a:rPr lang="el-GR" sz="2800" dirty="0"/>
              <a:t>? </a:t>
            </a:r>
          </a:p>
          <a:p>
            <a:r>
              <a:rPr lang="el-GR" sz="2800" dirty="0" smtClean="0"/>
              <a:t>Γιατί </a:t>
            </a:r>
            <a:r>
              <a:rPr lang="el-GR" sz="2800" dirty="0"/>
              <a:t>χρησιμοποιούμε τους ισοτοπικούς λόγους? </a:t>
            </a:r>
          </a:p>
          <a:p>
            <a:r>
              <a:rPr lang="el-GR" sz="2800" dirty="0" smtClean="0"/>
              <a:t>Πως </a:t>
            </a:r>
            <a:r>
              <a:rPr lang="el-GR" sz="2800" dirty="0"/>
              <a:t>ξέρουμε ότι οι ισοτοπικοί λόγοι των διαφόρων γεωλογικών υλικών (πέτρωμα, ορυκτά, νερά, αέρια) δεν έχουν μεταβληθεί κατά την εξελικτική τους πορεία ? </a:t>
            </a:r>
          </a:p>
        </p:txBody>
      </p:sp>
    </p:spTree>
    <p:extLst>
      <p:ext uri="{BB962C8B-B14F-4D97-AF65-F5344CB8AC3E}">
        <p14:creationId xmlns:p14="http://schemas.microsoft.com/office/powerpoint/2010/main" val="250904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</a:t>
            </a:r>
            <a:r>
              <a:rPr lang="el-GR" sz="2000" dirty="0" smtClean="0"/>
              <a:t>: </a:t>
            </a:r>
            <a:r>
              <a:rPr lang="el-GR" sz="2000" dirty="0"/>
              <a:t>Παράδειγμα </a:t>
            </a:r>
            <a:r>
              <a:rPr lang="el-GR" sz="2000" dirty="0" smtClean="0"/>
              <a:t>Ισοτοπικής Ομογενοποίησης.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l-GR" sz="2000" dirty="0"/>
              <a:t>Παράδειγμα Ισοτοπικής </a:t>
            </a:r>
            <a:r>
              <a:rPr lang="el-GR" sz="2000" dirty="0" smtClean="0"/>
              <a:t>Ομογενοποίησης.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l-GR" sz="2000" dirty="0"/>
              <a:t>Διακύμανση του λόγου </a:t>
            </a:r>
            <a:r>
              <a:rPr lang="el-GR" sz="2000" baseline="30000" dirty="0" smtClean="0"/>
              <a:t>87</a:t>
            </a:r>
            <a:r>
              <a:rPr lang="el-GR" sz="2000" dirty="0" smtClean="0"/>
              <a:t>Sr/</a:t>
            </a:r>
            <a:r>
              <a:rPr lang="el-GR" sz="2000" baseline="30000" dirty="0" smtClean="0"/>
              <a:t>86</a:t>
            </a:r>
            <a:r>
              <a:rPr lang="el-GR" sz="2000" dirty="0" smtClean="0"/>
              <a:t>Sr. </a:t>
            </a:r>
            <a:r>
              <a:rPr lang="en-US" sz="2000" dirty="0" smtClean="0"/>
              <a:t>Copyright Department of Geology </a:t>
            </a:r>
            <a:r>
              <a:rPr lang="en-US" sz="2000" dirty="0" err="1" smtClean="0"/>
              <a:t>Panjab</a:t>
            </a:r>
            <a:r>
              <a:rPr lang="en-US" sz="2000" dirty="0" smtClean="0"/>
              <a:t> University, </a:t>
            </a:r>
            <a:r>
              <a:rPr lang="en-US" sz="2000" dirty="0"/>
              <a:t>Chandigarh.</a:t>
            </a:r>
            <a:r>
              <a:rPr lang="el-GR" sz="2000" dirty="0"/>
              <a:t> Σύνδεσμος</a:t>
            </a:r>
            <a:r>
              <a:rPr lang="en-US" sz="2000" dirty="0"/>
              <a:t>: http://www.slideshare.net/jktiwana/rubidium-strontium-dating-41668544</a:t>
            </a:r>
            <a:r>
              <a:rPr lang="el-GR" sz="2000" dirty="0"/>
              <a:t>. Πηγή</a:t>
            </a:r>
            <a:r>
              <a:rPr lang="en-US" sz="2000" dirty="0"/>
              <a:t>: www.slideshare.net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 </a:t>
            </a:r>
            <a:r>
              <a:rPr lang="el-GR" sz="2000" dirty="0">
                <a:latin typeface="Calibri" panose="020F0502020204030204" pitchFamily="34" charset="0"/>
              </a:rPr>
              <a:t>Η γραφική παράσταση της ισόχρονης </a:t>
            </a:r>
            <a:r>
              <a:rPr lang="el-GR" sz="2000" dirty="0" smtClean="0">
                <a:latin typeface="Calibri" panose="020F0502020204030204" pitchFamily="34" charset="0"/>
              </a:rPr>
              <a:t>Rb-Sr.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l-GR" sz="2000" dirty="0">
                <a:latin typeface="Calibri" panose="020F0502020204030204" pitchFamily="34" charset="0"/>
              </a:rPr>
              <a:t>Ισόχρονη Rb-Sr για το </a:t>
            </a:r>
            <a:r>
              <a:rPr lang="el-GR" sz="2000" dirty="0" smtClean="0">
                <a:latin typeface="Calibri" panose="020F0502020204030204" pitchFamily="34" charset="0"/>
              </a:rPr>
              <a:t>Γρανίτη </a:t>
            </a:r>
            <a:r>
              <a:rPr lang="el-GR" sz="2000" dirty="0">
                <a:latin typeface="Calibri" panose="020F0502020204030204" pitchFamily="34" charset="0"/>
              </a:rPr>
              <a:t>του </a:t>
            </a:r>
            <a:r>
              <a:rPr lang="el-GR" sz="2000" dirty="0" smtClean="0">
                <a:latin typeface="Calibri" panose="020F0502020204030204" pitchFamily="34" charset="0"/>
              </a:rPr>
              <a:t>Bushveld.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6</a:t>
            </a:r>
            <a:r>
              <a:rPr lang="el-GR" sz="2000" dirty="0" smtClean="0"/>
              <a:t>: </a:t>
            </a:r>
            <a:r>
              <a:rPr lang="el-GR" sz="2000" dirty="0">
                <a:latin typeface="Calibri" panose="020F0502020204030204" pitchFamily="34" charset="0"/>
              </a:rPr>
              <a:t>Ισόχρονη </a:t>
            </a:r>
            <a:r>
              <a:rPr lang="en-US" sz="2000" dirty="0" err="1">
                <a:latin typeface="Calibri" panose="020F0502020204030204" pitchFamily="34" charset="0"/>
              </a:rPr>
              <a:t>Rb-Sr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latin typeface="Calibri" panose="020F0502020204030204" pitchFamily="34" charset="0"/>
              </a:rPr>
              <a:t>μετεωριτών. </a:t>
            </a:r>
            <a:r>
              <a:rPr lang="en-US" sz="2000" dirty="0" smtClean="0"/>
              <a:t>Copyrighted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7: </a:t>
            </a:r>
            <a:r>
              <a:rPr lang="el-GR" sz="2000" dirty="0"/>
              <a:t> </a:t>
            </a:r>
            <a:r>
              <a:rPr lang="el-GR" sz="2000" dirty="0">
                <a:latin typeface="Calibri" panose="020F0502020204030204" pitchFamily="34" charset="0"/>
              </a:rPr>
              <a:t>Ισόχρονη </a:t>
            </a:r>
            <a:r>
              <a:rPr lang="en-US" sz="2000" dirty="0" err="1">
                <a:latin typeface="Calibri" panose="020F0502020204030204" pitchFamily="34" charset="0"/>
              </a:rPr>
              <a:t>Rb-Sr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l-GR" sz="2000" dirty="0" smtClean="0">
                <a:latin typeface="Calibri" panose="020F0502020204030204" pitchFamily="34" charset="0"/>
              </a:rPr>
              <a:t>και </a:t>
            </a:r>
            <a:r>
              <a:rPr lang="en-US" sz="2000" dirty="0" smtClean="0">
                <a:latin typeface="Calibri" panose="020F0502020204030204" pitchFamily="34" charset="0"/>
              </a:rPr>
              <a:t>Sm-</a:t>
            </a:r>
            <a:r>
              <a:rPr lang="en-US" sz="2000" dirty="0" err="1" smtClean="0">
                <a:latin typeface="Calibri" panose="020F0502020204030204" pitchFamily="34" charset="0"/>
              </a:rPr>
              <a:t>Nd</a:t>
            </a:r>
            <a:r>
              <a:rPr lang="el-GR" sz="2000" dirty="0" smtClean="0">
                <a:latin typeface="Calibri" panose="020F0502020204030204" pitchFamily="34" charset="0"/>
              </a:rPr>
              <a:t>. </a:t>
            </a:r>
            <a:r>
              <a:rPr lang="en-US" sz="2000" dirty="0" smtClean="0"/>
              <a:t>Copyrighted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2/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8</a:t>
            </a:r>
            <a:r>
              <a:rPr lang="el-GR" sz="2000" dirty="0"/>
              <a:t>: Λάβες του Mt. Shasta. </a:t>
            </a:r>
            <a:r>
              <a:rPr lang="en-US" sz="2000" dirty="0"/>
              <a:t>Copyright College of </a:t>
            </a:r>
            <a:r>
              <a:rPr lang="en-US" sz="2000" dirty="0" err="1"/>
              <a:t>Siskiyous</a:t>
            </a:r>
            <a:r>
              <a:rPr lang="en-US" sz="2000" dirty="0"/>
              <a:t>. </a:t>
            </a:r>
            <a:r>
              <a:rPr lang="el-GR" sz="2000" dirty="0"/>
              <a:t>Σύνδεσμος: </a:t>
            </a:r>
            <a:r>
              <a:rPr lang="en-US" sz="2000" dirty="0"/>
              <a:t>http://www.siskiyous.edu/shasta/geo/fig6.htm</a:t>
            </a:r>
            <a:r>
              <a:rPr lang="el-GR" sz="2000" dirty="0"/>
              <a:t>. Πηγή: </a:t>
            </a:r>
            <a:r>
              <a:rPr lang="en-US" sz="2000" dirty="0"/>
              <a:t>www.siskiyous.edu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Εικόνα </a:t>
            </a:r>
            <a:r>
              <a:rPr lang="en-US" sz="2000" dirty="0">
                <a:latin typeface="Calibri" panose="020F0502020204030204" pitchFamily="34" charset="0"/>
              </a:rPr>
              <a:t>9</a:t>
            </a:r>
            <a:r>
              <a:rPr lang="el-GR" sz="2000" dirty="0">
                <a:latin typeface="Calibri" panose="020F0502020204030204" pitchFamily="34" charset="0"/>
              </a:rPr>
              <a:t>: Αεροφωτογραφία του ηφαιστείου, Mt. Shasta</a:t>
            </a:r>
            <a:r>
              <a:rPr lang="en-US" sz="2000" dirty="0">
                <a:latin typeface="Calibri" panose="020F0502020204030204" pitchFamily="34" charset="0"/>
              </a:rPr>
              <a:t>. CC BY-SA Wikipedia.</a:t>
            </a:r>
            <a:r>
              <a:rPr lang="el-GR" sz="2000" dirty="0">
                <a:latin typeface="Calibri" panose="020F0502020204030204" pitchFamily="34" charset="0"/>
              </a:rPr>
              <a:t> Σύνδεσμος</a:t>
            </a:r>
            <a:r>
              <a:rPr lang="en-US" sz="2000" dirty="0">
                <a:latin typeface="Calibri" panose="020F0502020204030204" pitchFamily="34" charset="0"/>
              </a:rPr>
              <a:t>: http://en.wikipedia.org/wiki/Portal:Volcanoes/Project_collaboration. </a:t>
            </a:r>
            <a:r>
              <a:rPr lang="el-GR" sz="2000" dirty="0">
                <a:latin typeface="Calibri" panose="020F0502020204030204" pitchFamily="34" charset="0"/>
              </a:rPr>
              <a:t>Πηγή</a:t>
            </a:r>
            <a:r>
              <a:rPr lang="en-US" sz="2000" dirty="0">
                <a:latin typeface="Calibri" panose="020F0502020204030204" pitchFamily="34" charset="0"/>
              </a:rPr>
              <a:t>: en.wikipedia.org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10</a:t>
            </a:r>
            <a:r>
              <a:rPr lang="el-GR" sz="2000" dirty="0"/>
              <a:t>: Τρία διαφορετικά μοντέλα</a:t>
            </a:r>
            <a:r>
              <a:rPr lang="en-US" sz="2000" dirty="0"/>
              <a:t> (Geology of Mount Shasta)</a:t>
            </a:r>
            <a:r>
              <a:rPr lang="el-GR" sz="2000" dirty="0"/>
              <a:t>. </a:t>
            </a:r>
            <a:r>
              <a:rPr lang="en-US" sz="2000" dirty="0"/>
              <a:t>Copyright College of </a:t>
            </a:r>
            <a:r>
              <a:rPr lang="en-US" sz="2000" dirty="0" err="1"/>
              <a:t>Siskiyous</a:t>
            </a:r>
            <a:r>
              <a:rPr lang="en-US" sz="2000" dirty="0"/>
              <a:t>. </a:t>
            </a:r>
            <a:r>
              <a:rPr lang="el-GR" sz="2000" dirty="0"/>
              <a:t>Σύνδεσμος: </a:t>
            </a:r>
            <a:r>
              <a:rPr lang="en-US" sz="2000" dirty="0"/>
              <a:t>http://www.siskiyous.edu/shasta/geo/fig6.htm</a:t>
            </a:r>
            <a:r>
              <a:rPr lang="el-GR" sz="2000" dirty="0"/>
              <a:t>. Πηγή: </a:t>
            </a:r>
            <a:r>
              <a:rPr lang="en-US" sz="2000" dirty="0"/>
              <a:t>www.siskiyous.edu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11</a:t>
            </a:r>
            <a:r>
              <a:rPr lang="el-GR" sz="2000" dirty="0" smtClean="0"/>
              <a:t>: </a:t>
            </a:r>
            <a:r>
              <a:rPr lang="en-US" sz="2000" dirty="0" err="1"/>
              <a:t>Sr</a:t>
            </a:r>
            <a:r>
              <a:rPr lang="en-US" sz="2000" dirty="0"/>
              <a:t> isotope data for Phanerozoic carbonates. After Burke et al. (1982). </a:t>
            </a:r>
            <a:r>
              <a:rPr lang="el-GR" sz="2000" dirty="0"/>
              <a:t>Σύνδεσμος: </a:t>
            </a:r>
            <a:r>
              <a:rPr lang="en-US" sz="2000" dirty="0"/>
              <a:t>http://www.onafarawayday.com/Radiogenic/Ch3/Ch3-6.htm</a:t>
            </a:r>
            <a:r>
              <a:rPr lang="el-GR" sz="2000" dirty="0"/>
              <a:t>. Πηγή</a:t>
            </a:r>
            <a:r>
              <a:rPr lang="en-US" sz="2000" dirty="0"/>
              <a:t>: </a:t>
            </a:r>
            <a:r>
              <a:rPr lang="en-US" sz="2000" dirty="0" smtClean="0"/>
              <a:t>www.onafarawayday.com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12</a:t>
            </a:r>
            <a:r>
              <a:rPr lang="el-GR" sz="2000" dirty="0" smtClean="0"/>
              <a:t>: </a:t>
            </a:r>
            <a:r>
              <a:rPr lang="el-GR" sz="2000" dirty="0"/>
              <a:t>Ισόχρονη </a:t>
            </a:r>
            <a:r>
              <a:rPr lang="el-GR" sz="2000" baseline="30000" dirty="0"/>
              <a:t>147</a:t>
            </a:r>
            <a:r>
              <a:rPr lang="en-US" sz="2000" dirty="0" smtClean="0"/>
              <a:t>Sm-</a:t>
            </a:r>
            <a:r>
              <a:rPr lang="en-US" sz="2000" baseline="30000" dirty="0" smtClean="0"/>
              <a:t>143</a:t>
            </a:r>
            <a:r>
              <a:rPr lang="en-US" sz="2000" dirty="0" smtClean="0"/>
              <a:t>Nd.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86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3/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13</a:t>
            </a:r>
            <a:r>
              <a:rPr lang="el-GR" sz="2000" dirty="0" smtClean="0"/>
              <a:t>: </a:t>
            </a:r>
            <a:r>
              <a:rPr lang="el-GR" sz="2000" dirty="0"/>
              <a:t>Εξέλιξη του ισοτοπικού λόγου Sr, Nd στα διάφορα τμήματα της </a:t>
            </a:r>
            <a:r>
              <a:rPr lang="el-GR" sz="2000" dirty="0" smtClean="0"/>
              <a:t>Γης</a:t>
            </a:r>
            <a:r>
              <a:rPr lang="en-US" sz="2000" dirty="0" smtClean="0"/>
              <a:t>. Copyright </a:t>
            </a:r>
            <a:r>
              <a:rPr lang="en-US" sz="2000" dirty="0"/>
              <a:t>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14</a:t>
            </a:r>
            <a:r>
              <a:rPr lang="el-GR" sz="2000" dirty="0" smtClean="0"/>
              <a:t>: </a:t>
            </a:r>
            <a:r>
              <a:rPr lang="el-GR" sz="2000" dirty="0"/>
              <a:t>Εξέλιξη ισοτόπων </a:t>
            </a:r>
            <a:r>
              <a:rPr lang="el-GR" sz="2000" dirty="0" smtClean="0"/>
              <a:t>Nd. </a:t>
            </a:r>
            <a:r>
              <a:rPr lang="en-US" sz="2000" dirty="0" smtClean="0"/>
              <a:t>Copyrighted.</a:t>
            </a:r>
            <a:r>
              <a:rPr lang="de-DE" sz="2000" dirty="0"/>
              <a:t> </a:t>
            </a:r>
            <a:r>
              <a:rPr lang="el-GR" sz="2000" dirty="0"/>
              <a:t>Π</a:t>
            </a:r>
            <a:r>
              <a:rPr lang="de-DE" sz="2000" dirty="0" smtClean="0"/>
              <a:t>ηγή </a:t>
            </a:r>
            <a:r>
              <a:rPr lang="de-DE" sz="2000" dirty="0"/>
              <a:t>: Wilson (1989). Igneous Petrogenesis. Unwin Hyman/Kluwer.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15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16</a:t>
            </a:r>
            <a:r>
              <a:rPr lang="el-GR" sz="2000" dirty="0" smtClean="0"/>
              <a:t>: </a:t>
            </a:r>
            <a:r>
              <a:rPr lang="en-US" sz="2000" dirty="0"/>
              <a:t>Copyrighted.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/>
              <a:t>17</a:t>
            </a:r>
            <a:r>
              <a:rPr lang="el-GR" sz="2000" dirty="0"/>
              <a:t>: Διακύμανση του ισοτοπικού Nd στο θαλασσινό νερό. </a:t>
            </a:r>
            <a:r>
              <a:rPr lang="en-US" sz="2000" dirty="0"/>
              <a:t>After </a:t>
            </a:r>
            <a:r>
              <a:rPr lang="en-US" sz="2000" dirty="0" err="1"/>
              <a:t>Keto</a:t>
            </a:r>
            <a:r>
              <a:rPr lang="en-US" sz="2000" dirty="0"/>
              <a:t> and Jacobsen (1988); Jacobsen and Pimentel-</a:t>
            </a:r>
            <a:r>
              <a:rPr lang="en-US" sz="2000" dirty="0" err="1"/>
              <a:t>Klose</a:t>
            </a:r>
            <a:r>
              <a:rPr lang="en-US" sz="2000" dirty="0"/>
              <a:t> (1988). </a:t>
            </a:r>
            <a:r>
              <a:rPr lang="el-GR" sz="2000" dirty="0"/>
              <a:t>Σύνδεσμος</a:t>
            </a:r>
            <a:r>
              <a:rPr lang="en-US" sz="2000" dirty="0"/>
              <a:t>: http://www.onafarawayday.com/Radiogenic/Ch4/Ch4-5.htm</a:t>
            </a:r>
            <a:r>
              <a:rPr lang="el-GR" sz="2000" dirty="0"/>
              <a:t>. Πηγή: </a:t>
            </a:r>
            <a:r>
              <a:rPr lang="en-US" sz="2000" dirty="0" smtClean="0"/>
              <a:t>www.onafarawayday.com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4/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/>
              <a:t>18</a:t>
            </a:r>
            <a:r>
              <a:rPr lang="el-GR" sz="2000" dirty="0"/>
              <a:t>: Διακύμανση του ισοτοπικού Nd στο θαλασσινό νερό. </a:t>
            </a:r>
            <a:r>
              <a:rPr lang="en-US" sz="2000" dirty="0"/>
              <a:t>After </a:t>
            </a:r>
            <a:r>
              <a:rPr lang="en-US" sz="2000" dirty="0" err="1"/>
              <a:t>Piepgras</a:t>
            </a:r>
            <a:r>
              <a:rPr lang="en-US" sz="2000" dirty="0"/>
              <a:t> and </a:t>
            </a:r>
            <a:r>
              <a:rPr lang="en-US" sz="2000" dirty="0" err="1"/>
              <a:t>Wasserburg</a:t>
            </a:r>
            <a:r>
              <a:rPr lang="en-US" sz="2000" dirty="0"/>
              <a:t> (1980). </a:t>
            </a:r>
            <a:r>
              <a:rPr lang="el-GR" sz="2000" dirty="0"/>
              <a:t>Σύνδεσμος</a:t>
            </a:r>
            <a:r>
              <a:rPr lang="en-US" sz="2000" dirty="0"/>
              <a:t>: http://www.onafarawayday.com/Radiogenic/Ch4/Ch4-5.htm</a:t>
            </a:r>
            <a:r>
              <a:rPr lang="el-GR" sz="2000" dirty="0"/>
              <a:t>. Πηγή: </a:t>
            </a:r>
            <a:r>
              <a:rPr lang="en-US" sz="2000" dirty="0"/>
              <a:t>www.onafarawayday.com</a:t>
            </a:r>
            <a:endParaRPr lang="el-GR" sz="2000" dirty="0"/>
          </a:p>
          <a:p>
            <a:pPr marL="0" indent="0"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Εικόνα </a:t>
            </a:r>
            <a:r>
              <a:rPr lang="en-US" sz="2000" dirty="0" smtClean="0">
                <a:latin typeface="Calibri" panose="020F0502020204030204" pitchFamily="34" charset="0"/>
              </a:rPr>
              <a:t>19</a:t>
            </a:r>
            <a:r>
              <a:rPr lang="el-GR" sz="2000" dirty="0" smtClean="0">
                <a:latin typeface="Calibri" panose="020F0502020204030204" pitchFamily="34" charset="0"/>
              </a:rPr>
              <a:t>: </a:t>
            </a:r>
            <a:r>
              <a:rPr lang="en-US" sz="2000" dirty="0">
                <a:latin typeface="Calibri" panose="020F0502020204030204" pitchFamily="34" charset="0"/>
              </a:rPr>
              <a:t>Fe-</a:t>
            </a:r>
            <a:r>
              <a:rPr lang="en-US" sz="2000" dirty="0" err="1">
                <a:latin typeface="Calibri" panose="020F0502020204030204" pitchFamily="34" charset="0"/>
              </a:rPr>
              <a:t>Mn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</a:rPr>
              <a:t>σφαιρίδια από τον Ειρηνικό ωκεανό. </a:t>
            </a:r>
            <a:r>
              <a:rPr lang="en-US" sz="2000" dirty="0">
                <a:latin typeface="Calibri" panose="020F0502020204030204" pitchFamily="34" charset="0"/>
              </a:rPr>
              <a:t>Copyright 1994-2001 Russell E. </a:t>
            </a:r>
            <a:r>
              <a:rPr lang="en-US" sz="2000" dirty="0" err="1">
                <a:latin typeface="Calibri" panose="020F0502020204030204" pitchFamily="34" charset="0"/>
              </a:rPr>
              <a:t>McDuff</a:t>
            </a:r>
            <a:r>
              <a:rPr lang="en-US" sz="2000" dirty="0">
                <a:latin typeface="Calibri" panose="020F0502020204030204" pitchFamily="34" charset="0"/>
              </a:rPr>
              <a:t> and G. Ross Heath.</a:t>
            </a:r>
            <a:r>
              <a:rPr lang="el-GR" sz="2000" dirty="0">
                <a:latin typeface="Calibri" panose="020F0502020204030204" pitchFamily="34" charset="0"/>
              </a:rPr>
              <a:t> Σύνδεσμος</a:t>
            </a:r>
            <a:r>
              <a:rPr lang="en-US" sz="2000" dirty="0">
                <a:latin typeface="Calibri" panose="020F0502020204030204" pitchFamily="34" charset="0"/>
              </a:rPr>
              <a:t>: http://www2.ocean.washington.edu/oc540/lec01-16. </a:t>
            </a:r>
            <a:r>
              <a:rPr lang="el-GR" sz="2000" dirty="0">
                <a:latin typeface="Calibri" panose="020F0502020204030204" pitchFamily="34" charset="0"/>
              </a:rPr>
              <a:t>Πηγή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dirty="0" smtClean="0">
                <a:latin typeface="Calibri" panose="020F0502020204030204" pitchFamily="34" charset="0"/>
              </a:rPr>
              <a:t>www2.ocean.washington.edu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20</a:t>
            </a:r>
            <a:r>
              <a:rPr lang="el-GR" sz="2000" dirty="0" smtClean="0"/>
              <a:t>: </a:t>
            </a:r>
            <a:r>
              <a:rPr lang="en-US" sz="2000" dirty="0"/>
              <a:t>Copyrighted</a:t>
            </a:r>
            <a:r>
              <a:rPr lang="en-US" sz="2000" dirty="0" smtClean="0"/>
              <a:t>.</a:t>
            </a:r>
            <a:endParaRPr lang="el-GR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alibri" panose="020F0502020204030204" pitchFamily="34" charset="0"/>
              </a:rPr>
              <a:t>Εικόνα </a:t>
            </a:r>
            <a:r>
              <a:rPr lang="en-US" sz="2000" dirty="0" smtClean="0">
                <a:latin typeface="Calibri" panose="020F0502020204030204" pitchFamily="34" charset="0"/>
              </a:rPr>
              <a:t>21</a:t>
            </a:r>
            <a:r>
              <a:rPr lang="el-GR" sz="2000" dirty="0" smtClean="0">
                <a:latin typeface="Calibri" panose="020F0502020204030204" pitchFamily="34" charset="0"/>
              </a:rPr>
              <a:t>: </a:t>
            </a:r>
            <a:r>
              <a:rPr lang="el-GR" sz="2000" dirty="0">
                <a:latin typeface="Calibri" panose="020F0502020204030204" pitchFamily="34" charset="0"/>
              </a:rPr>
              <a:t>Δείγματα Μετωριτών</a:t>
            </a:r>
            <a:r>
              <a:rPr lang="en-US" sz="2000" dirty="0">
                <a:latin typeface="Calibri" panose="020F0502020204030204" pitchFamily="34" charset="0"/>
              </a:rPr>
              <a:t>. Copyright New England </a:t>
            </a:r>
            <a:r>
              <a:rPr lang="en-US" sz="2000" dirty="0" err="1">
                <a:latin typeface="Calibri" panose="020F0502020204030204" pitchFamily="34" charset="0"/>
              </a:rPr>
              <a:t>Meteoritical</a:t>
            </a:r>
            <a:r>
              <a:rPr lang="en-US" sz="2000" dirty="0">
                <a:latin typeface="Calibri" panose="020F0502020204030204" pitchFamily="34" charset="0"/>
              </a:rPr>
              <a:t> Services. </a:t>
            </a:r>
            <a:r>
              <a:rPr lang="el-GR" sz="2000" dirty="0">
                <a:latin typeface="Calibri" panose="020F0502020204030204" pitchFamily="34" charset="0"/>
              </a:rPr>
              <a:t>Σύνδεσμος</a:t>
            </a:r>
            <a:r>
              <a:rPr lang="en-US" sz="2000" dirty="0">
                <a:latin typeface="Calibri" panose="020F0502020204030204" pitchFamily="34" charset="0"/>
              </a:rPr>
              <a:t>: http://www.meteorlab.com/METEORLAB2001dev/Open1.htm. </a:t>
            </a:r>
            <a:r>
              <a:rPr lang="el-GR" sz="2000" dirty="0">
                <a:latin typeface="Calibri" panose="020F0502020204030204" pitchFamily="34" charset="0"/>
              </a:rPr>
              <a:t>Πηγή</a:t>
            </a:r>
            <a:r>
              <a:rPr lang="en-US" sz="2000" dirty="0">
                <a:latin typeface="Calibri" panose="020F0502020204030204" pitchFamily="34" charset="0"/>
              </a:rPr>
              <a:t>: </a:t>
            </a:r>
            <a:r>
              <a:rPr lang="en-US" sz="2000" dirty="0" smtClean="0">
                <a:latin typeface="Calibri" panose="020F0502020204030204" pitchFamily="34" charset="0"/>
              </a:rPr>
              <a:t>www.meteorlab.com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5</a:t>
            </a:r>
            <a:r>
              <a:rPr lang="en-US" dirty="0" smtClean="0"/>
              <a:t>/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22</a:t>
            </a:r>
            <a:r>
              <a:rPr lang="el-GR" sz="2000" dirty="0" smtClean="0"/>
              <a:t>: </a:t>
            </a:r>
            <a:r>
              <a:rPr lang="el-GR" sz="2000" dirty="0"/>
              <a:t>Σειρά U – Th – </a:t>
            </a:r>
            <a:r>
              <a:rPr lang="el-GR" sz="2000" dirty="0" smtClean="0"/>
              <a:t>Pb. </a:t>
            </a:r>
            <a:r>
              <a:rPr lang="en-US" sz="2000" dirty="0"/>
              <a:t>Copyright 2012 Kula C. </a:t>
            </a:r>
            <a:r>
              <a:rPr lang="en-US" sz="2000" dirty="0" err="1"/>
              <a:t>Misra</a:t>
            </a:r>
            <a:r>
              <a:rPr lang="en-US" sz="2000" dirty="0"/>
              <a:t>.</a:t>
            </a:r>
            <a:r>
              <a:rPr lang="el-GR" sz="2000" dirty="0"/>
              <a:t> Πηγή: </a:t>
            </a:r>
            <a:r>
              <a:rPr lang="en-US" sz="2000" dirty="0"/>
              <a:t>Introduction to Geochemistry: Principles and Applications, First Edition, Kula C. </a:t>
            </a:r>
            <a:r>
              <a:rPr lang="en-US" sz="2000" dirty="0" err="1"/>
              <a:t>Misra</a:t>
            </a:r>
            <a:r>
              <a:rPr lang="en-US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23</a:t>
            </a:r>
            <a:r>
              <a:rPr lang="el-GR" sz="2000" dirty="0"/>
              <a:t>: </a:t>
            </a:r>
            <a:r>
              <a:rPr lang="en-US" sz="2000" dirty="0"/>
              <a:t>Concordia , </a:t>
            </a:r>
            <a:r>
              <a:rPr lang="el-GR" sz="2000" dirty="0"/>
              <a:t>εξέλιξη ισοτόπων </a:t>
            </a:r>
            <a:r>
              <a:rPr lang="en-US" sz="2000" dirty="0" err="1"/>
              <a:t>Pb</a:t>
            </a:r>
            <a:r>
              <a:rPr lang="en-US" sz="2000" dirty="0"/>
              <a:t> </a:t>
            </a:r>
            <a:r>
              <a:rPr lang="el-GR" sz="2000" dirty="0"/>
              <a:t>ενός αρχαίου πετρώματος 3.5 </a:t>
            </a:r>
            <a:r>
              <a:rPr lang="en-US" sz="2000" dirty="0"/>
              <a:t>Ga </a:t>
            </a:r>
            <a:r>
              <a:rPr lang="el-GR" sz="2000" dirty="0"/>
              <a:t>με ένα επεισόδιο απώλειας </a:t>
            </a:r>
            <a:r>
              <a:rPr lang="en-US" sz="2000" dirty="0" err="1"/>
              <a:t>Pb</a:t>
            </a:r>
            <a:r>
              <a:rPr lang="en-US" sz="2000" dirty="0"/>
              <a:t>. Copyrighted. </a:t>
            </a:r>
            <a:r>
              <a:rPr lang="el-GR" sz="2000" dirty="0" smtClean="0"/>
              <a:t>Πηγή</a:t>
            </a:r>
            <a:r>
              <a:rPr lang="el-GR" sz="2000" dirty="0"/>
              <a:t>: </a:t>
            </a:r>
            <a:r>
              <a:rPr lang="en-US" sz="2000" dirty="0"/>
              <a:t>Faure (1986). Principles of Isotope Geology. 2nd, ed. John Wiley &amp; Sons. New York</a:t>
            </a:r>
            <a:r>
              <a:rPr lang="en-US" sz="2000" dirty="0" smtClean="0"/>
              <a:t>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24</a:t>
            </a:r>
            <a:r>
              <a:rPr lang="el-GR" sz="2000" dirty="0" smtClean="0"/>
              <a:t>: </a:t>
            </a:r>
            <a:r>
              <a:rPr lang="en-US" sz="2000" dirty="0"/>
              <a:t>Concordia diagram illustrating the </a:t>
            </a:r>
            <a:r>
              <a:rPr lang="en-US" sz="2000" dirty="0" err="1"/>
              <a:t>Pb</a:t>
            </a:r>
            <a:r>
              <a:rPr lang="en-US" sz="2000" dirty="0"/>
              <a:t> isotopic development of a 3.5 Ga old rock with a single episode of </a:t>
            </a:r>
            <a:r>
              <a:rPr lang="en-US" sz="2000" dirty="0" err="1"/>
              <a:t>Pb</a:t>
            </a:r>
            <a:r>
              <a:rPr lang="en-US" sz="2000" dirty="0"/>
              <a:t> </a:t>
            </a:r>
            <a:r>
              <a:rPr lang="en-US" sz="2000" dirty="0" smtClean="0"/>
              <a:t>loss.</a:t>
            </a:r>
            <a:r>
              <a:rPr lang="el-GR" sz="2000" dirty="0" smtClean="0"/>
              <a:t> </a:t>
            </a:r>
            <a:r>
              <a:rPr lang="en-US" sz="2000" dirty="0"/>
              <a:t>Copyrighted. </a:t>
            </a:r>
            <a:r>
              <a:rPr lang="el-GR" sz="2000" dirty="0" smtClean="0"/>
              <a:t>Π</a:t>
            </a:r>
            <a:r>
              <a:rPr lang="en-US" sz="2000" dirty="0" err="1" smtClean="0"/>
              <a:t>ηγή</a:t>
            </a:r>
            <a:r>
              <a:rPr lang="en-US" sz="2000" dirty="0"/>
              <a:t>: Faure (1986). Principles of Isotope Geology. 2nd, ed. John Wiley &amp; Sons. New York. 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25</a:t>
            </a:r>
            <a:r>
              <a:rPr lang="el-GR" sz="2000" dirty="0" smtClean="0"/>
              <a:t>: </a:t>
            </a:r>
            <a:r>
              <a:rPr lang="en-US" sz="2000" dirty="0"/>
              <a:t>Concordia diagram illustrating the </a:t>
            </a:r>
            <a:r>
              <a:rPr lang="en-US" sz="2000" dirty="0" err="1"/>
              <a:t>Pb</a:t>
            </a:r>
            <a:r>
              <a:rPr lang="en-US" sz="2000" dirty="0"/>
              <a:t> isotopic development of a 3.5 Ga old rock with a single episode of </a:t>
            </a:r>
            <a:r>
              <a:rPr lang="en-US" sz="2000" dirty="0" err="1"/>
              <a:t>Pb</a:t>
            </a:r>
            <a:r>
              <a:rPr lang="en-US" sz="2000" dirty="0"/>
              <a:t> loss. </a:t>
            </a:r>
            <a:r>
              <a:rPr lang="en-US" sz="2000" dirty="0" smtClean="0"/>
              <a:t>Copyrighted.</a:t>
            </a:r>
            <a:r>
              <a:rPr lang="el-GR" sz="2000" dirty="0" smtClean="0"/>
              <a:t> Π</a:t>
            </a:r>
            <a:r>
              <a:rPr lang="en-US" sz="2000" dirty="0" err="1" smtClean="0"/>
              <a:t>ηγή</a:t>
            </a:r>
            <a:r>
              <a:rPr lang="en-US" sz="2000" dirty="0"/>
              <a:t>: Faure (1986). Principles of Isotope Geology. 2nd, ed. John Wiley &amp; Sons. New York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0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δύο βασικές αρχές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2800" b="1" dirty="0" smtClean="0"/>
              <a:t>1η </a:t>
            </a:r>
            <a:endParaRPr lang="el-GR" sz="2800" b="1" dirty="0"/>
          </a:p>
          <a:p>
            <a:pPr marL="0" indent="0">
              <a:buNone/>
            </a:pPr>
            <a:r>
              <a:rPr lang="el-GR" sz="2800" dirty="0"/>
              <a:t>Όταν δύο, ή περισσότερα ορυκτά σε ένα πέτρωμα (ή πέτρωμα / διάλυμα) βρίσκονται σε θερμοδυναμική ισορροπία (δηλ. δεν αντιδρούν μεταξύ τους), </a:t>
            </a:r>
            <a:r>
              <a:rPr lang="el-GR" sz="2800" u="sng" dirty="0"/>
              <a:t>τότε οι ισοτοπικοί λόγοι των χημικών στοιχείων που υπάρχουν στα ορυκτά είναι ίσοι</a:t>
            </a:r>
            <a:r>
              <a:rPr lang="el-GR" sz="2800" dirty="0"/>
              <a:t>. </a:t>
            </a:r>
          </a:p>
          <a:p>
            <a:pPr marL="0" indent="0">
              <a:buNone/>
            </a:pPr>
            <a:r>
              <a:rPr lang="el-GR" sz="2800" dirty="0"/>
              <a:t>Εάν δεν είναι ίσοι οι ισοτοπικοί λόγοι τότε μεταξύ των υλικών με διαφορετική ισοτοπική , θα γίνει </a:t>
            </a:r>
            <a:r>
              <a:rPr lang="el-GR" sz="2800" dirty="0">
                <a:solidFill>
                  <a:srgbClr val="FF0000"/>
                </a:solidFill>
              </a:rPr>
              <a:t>ανταλλαγή</a:t>
            </a:r>
            <a:r>
              <a:rPr lang="el-GR" sz="2800" dirty="0"/>
              <a:t> ισοτόπων, έτσι ώστε να τελικά αποκτήσουν ίσους λόγους . </a:t>
            </a:r>
          </a:p>
          <a:p>
            <a:pPr marL="0" indent="0">
              <a:buNone/>
            </a:pPr>
            <a:r>
              <a:rPr lang="el-GR" sz="2800" dirty="0"/>
              <a:t>(</a:t>
            </a:r>
            <a:r>
              <a:rPr lang="el-GR" sz="2800" dirty="0">
                <a:solidFill>
                  <a:srgbClr val="FF0000"/>
                </a:solidFill>
              </a:rPr>
              <a:t>ΙΣΟΤΟΠΙΚΗ ΟΜΟΓΕΝΟΠΟΙΗΣΗ</a:t>
            </a:r>
            <a:r>
              <a:rPr lang="el-GR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961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l-GR" dirty="0"/>
              <a:t>Ισοτοπική Ομογενοποίηση)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1844824"/>
            <a:ext cx="6134100" cy="3619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4368" y="5038500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1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958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l-GR" dirty="0"/>
              <a:t>Ισοτοπική Ομογενοποίηση)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844824"/>
            <a:ext cx="6048375" cy="3419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6376" y="4832251"/>
            <a:ext cx="280991" cy="4320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1673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Ισοτοπική </a:t>
            </a:r>
            <a:r>
              <a:rPr lang="el-GR" dirty="0"/>
              <a:t>Ομογενοποίηση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Υψηλές </a:t>
            </a:r>
            <a:r>
              <a:rPr lang="el-GR" sz="2400" b="1" dirty="0"/>
              <a:t>θερμοκρασίες</a:t>
            </a:r>
            <a:r>
              <a:rPr lang="el-GR" sz="2400" dirty="0"/>
              <a:t>: η ανταλλαγή ισοτόπων γίνεται </a:t>
            </a:r>
            <a:r>
              <a:rPr lang="el-GR" sz="2400" dirty="0">
                <a:solidFill>
                  <a:srgbClr val="FF0000"/>
                </a:solidFill>
              </a:rPr>
              <a:t>γρήγορα </a:t>
            </a:r>
            <a:r>
              <a:rPr lang="el-GR" sz="2400" dirty="0"/>
              <a:t>(ομογενοποίηση ισοτοπικών λόγων στα μαγματικά πετρώματα</a:t>
            </a:r>
            <a:r>
              <a:rPr lang="el-GR" sz="2400" dirty="0" smtClean="0"/>
              <a:t>).</a:t>
            </a:r>
            <a:endParaRPr lang="en-US" sz="2400" dirty="0"/>
          </a:p>
          <a:p>
            <a:r>
              <a:rPr lang="el-GR" sz="2400" b="1" dirty="0" smtClean="0"/>
              <a:t>Χαμηλές </a:t>
            </a:r>
            <a:r>
              <a:rPr lang="el-GR" sz="2400" b="1" dirty="0"/>
              <a:t>θερμοκρασίες</a:t>
            </a:r>
            <a:r>
              <a:rPr lang="el-GR" sz="2400" dirty="0"/>
              <a:t>: η ανταλλαγή ισοτόπων γίνεται </a:t>
            </a:r>
            <a:r>
              <a:rPr lang="el-GR" sz="2400" dirty="0" smtClean="0">
                <a:solidFill>
                  <a:srgbClr val="FF0000"/>
                </a:solidFill>
              </a:rPr>
              <a:t>αργά</a:t>
            </a:r>
            <a:r>
              <a:rPr lang="el-GR" sz="2400" dirty="0" smtClean="0"/>
              <a:t>. </a:t>
            </a:r>
            <a:endParaRPr lang="el-GR" sz="2400" dirty="0"/>
          </a:p>
          <a:p>
            <a:r>
              <a:rPr lang="el-GR" sz="2400" dirty="0" smtClean="0"/>
              <a:t>Μεταξύ </a:t>
            </a:r>
            <a:r>
              <a:rPr lang="el-GR" sz="2400" dirty="0"/>
              <a:t>αερίων ή υγρών: η ανταλλαγή (διάχυση) γίνεται </a:t>
            </a:r>
            <a:r>
              <a:rPr lang="el-GR" sz="2400" dirty="0" smtClean="0"/>
              <a:t>γρήγορα.</a:t>
            </a:r>
            <a:endParaRPr lang="el-GR" sz="2400" dirty="0"/>
          </a:p>
          <a:p>
            <a:r>
              <a:rPr lang="el-GR" sz="2400" dirty="0" smtClean="0">
                <a:solidFill>
                  <a:srgbClr val="FF0000"/>
                </a:solidFill>
              </a:rPr>
              <a:t>πετρώματα</a:t>
            </a:r>
            <a:r>
              <a:rPr lang="el-GR" sz="2400" dirty="0" smtClean="0"/>
              <a:t> </a:t>
            </a:r>
            <a:r>
              <a:rPr lang="el-GR" sz="2400" dirty="0"/>
              <a:t>= αποτυπώνουν την ισοτοπική σύσταση της πηγής από την οποία </a:t>
            </a:r>
            <a:r>
              <a:rPr lang="el-GR" sz="2400" dirty="0" smtClean="0"/>
              <a:t>προέρχονται.</a:t>
            </a:r>
            <a:endParaRPr 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408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</a:t>
            </a:r>
            <a:r>
              <a:rPr lang="el-GR" dirty="0"/>
              <a:t>δύο βασικές αρχές </a:t>
            </a:r>
            <a:r>
              <a:rPr lang="en-US" dirty="0"/>
              <a:t/>
            </a:r>
            <a:br>
              <a:rPr lang="en-US" dirty="0"/>
            </a:br>
            <a:r>
              <a:rPr lang="el-GR" dirty="0"/>
              <a:t>(συνέχεια)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l-GR" sz="2800" b="1" dirty="0"/>
              <a:t>2</a:t>
            </a:r>
            <a:r>
              <a:rPr lang="el-GR" sz="2800" b="1" dirty="0" smtClean="0"/>
              <a:t>η </a:t>
            </a:r>
            <a:endParaRPr lang="el-GR" sz="2800" b="1" dirty="0"/>
          </a:p>
          <a:p>
            <a:pPr marL="0" indent="0">
              <a:buNone/>
            </a:pPr>
            <a:r>
              <a:rPr lang="el-GR" sz="2800" dirty="0" smtClean="0"/>
              <a:t>Μετά </a:t>
            </a:r>
            <a:r>
              <a:rPr lang="el-GR" sz="2800" dirty="0"/>
              <a:t>το σχηματισμό του πετρώματος </a:t>
            </a:r>
            <a:r>
              <a:rPr lang="el-GR" sz="2800" dirty="0">
                <a:solidFill>
                  <a:srgbClr val="FF0000"/>
                </a:solidFill>
              </a:rPr>
              <a:t>δεν </a:t>
            </a:r>
            <a:r>
              <a:rPr lang="el-GR" sz="2800" dirty="0"/>
              <a:t>είχαμε κάποια </a:t>
            </a:r>
            <a:r>
              <a:rPr lang="el-GR" sz="2800" dirty="0">
                <a:solidFill>
                  <a:srgbClr val="FF0000"/>
                </a:solidFill>
              </a:rPr>
              <a:t>αλλοίωση </a:t>
            </a:r>
            <a:r>
              <a:rPr lang="el-GR" sz="2800" dirty="0"/>
              <a:t>στην ισοτοπική σύσταση, ώστε να προκύψει νέα ομογενοποίση. </a:t>
            </a:r>
          </a:p>
          <a:p>
            <a:pPr marL="0" indent="0">
              <a:buNone/>
            </a:pPr>
            <a:r>
              <a:rPr lang="el-GR" sz="2800" dirty="0"/>
              <a:t>(</a:t>
            </a:r>
            <a:r>
              <a:rPr lang="el-GR" sz="2800" dirty="0">
                <a:solidFill>
                  <a:srgbClr val="FF0000"/>
                </a:solidFill>
              </a:rPr>
              <a:t>ΚΛΕΙΣΤΟ ΣΥΣΤΗΜΑ</a:t>
            </a:r>
            <a:r>
              <a:rPr lang="el-GR" sz="2800" dirty="0"/>
              <a:t>) </a:t>
            </a:r>
          </a:p>
          <a:p>
            <a:pPr marL="0" indent="0">
              <a:buNone/>
            </a:pPr>
            <a:r>
              <a:rPr lang="el-GR" sz="2800" dirty="0"/>
              <a:t>Διατήρησε το πέτρωμα την αρχική του ισοτοπική σύσταση? </a:t>
            </a:r>
          </a:p>
          <a:p>
            <a:pPr marL="0" indent="0">
              <a:buNone/>
            </a:pPr>
            <a:r>
              <a:rPr lang="el-GR" sz="2800" dirty="0"/>
              <a:t>H διάχυση σε συνθήκες επιφανείας συντελείται τόσο αργά, που πρακτικά θεωρούμε ότι οι αρχικοί ισοτοπικοί λόγοι παραμένουν αναλλοίωτοι στις συνθήκες επιφανείας. </a:t>
            </a:r>
          </a:p>
        </p:txBody>
      </p:sp>
    </p:spTree>
    <p:extLst>
      <p:ext uri="{BB962C8B-B14F-4D97-AF65-F5344CB8AC3E}">
        <p14:creationId xmlns:p14="http://schemas.microsoft.com/office/powerpoint/2010/main" val="32105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2557</Words>
  <Application>Microsoft Office PowerPoint</Application>
  <PresentationFormat>On-screen Show (4:3)</PresentationFormat>
  <Paragraphs>406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Cambria Math</vt:lpstr>
      <vt:lpstr>Wingdings</vt:lpstr>
      <vt:lpstr>Θέμα του Office</vt:lpstr>
      <vt:lpstr>Γεωχημεία</vt:lpstr>
      <vt:lpstr>Γεωχημικές διεργασίες στο εσωτερικό της γης</vt:lpstr>
      <vt:lpstr>Περιεχόμενα </vt:lpstr>
      <vt:lpstr>Βασικές Αρχές Γεωχρονολόγησης </vt:lpstr>
      <vt:lpstr>Οι δύο βασικές αρχές </vt:lpstr>
      <vt:lpstr>Παράδειγμα  (Ισοτοπική Ομογενοποίηση) </vt:lpstr>
      <vt:lpstr>Παράδειγμα  (Ισοτοπική Ομογενοποίηση) </vt:lpstr>
      <vt:lpstr>Ισοτοπική Ομογενοποίηση </vt:lpstr>
      <vt:lpstr>Οι δύο βασικές αρχές  (συνέχεια) </vt:lpstr>
      <vt:lpstr>Σύστημα 87Rb-87Sr</vt:lpstr>
      <vt:lpstr>Σύστημα 87Rb-87Sr</vt:lpstr>
      <vt:lpstr>Μαγματικές διεργασίες και διακύμανση του λόγου 87Sr/86Sr</vt:lpstr>
      <vt:lpstr>Μέθοδος γεωχρονολόγησης 87Rb-87Sr </vt:lpstr>
      <vt:lpstr>Πως κατασκευάζονται οι ισόχρονες 87Rb-87Sr?</vt:lpstr>
      <vt:lpstr>Η μέθοδος είναι περισσότερο από ένα εργαλείο χρονολόγησης. Προσδιορισμό του αρχικού λόγου (87Sr/86Sr)i στην πορεία του χρόνου</vt:lpstr>
      <vt:lpstr>Ισόχρονη γραμμή </vt:lpstr>
      <vt:lpstr>Μελέτη προβλημάτων ανάμιξης διαφορετικών μαγμάτων με διαφορετικό (87Sr/86Sr)i</vt:lpstr>
      <vt:lpstr>3 διαφορετικά μοντέλα </vt:lpstr>
      <vt:lpstr>Η μεταβολή του (87Sr/86Sr) στο θαλασσινό νερό </vt:lpstr>
      <vt:lpstr>Σύστημα 147Sm-143Nd </vt:lpstr>
      <vt:lpstr>Ισόχρονη 147Sm-143Nd </vt:lpstr>
      <vt:lpstr>Εξέλιξη του ισοτοπικού λόγου Sr, Nd στα διάφορα τμήματα της Γης </vt:lpstr>
      <vt:lpstr>Εξέλιξη ισοτόπων Nd (διαφοροποίηση της Γης στα 3 Ga, σχηματισμός φλοιού από τον μανδύα </vt:lpstr>
      <vt:lpstr>PowerPoint Presentation</vt:lpstr>
      <vt:lpstr>Συνδιασμένη προβολή  Sm-Nd &amp; Rb-Sr </vt:lpstr>
      <vt:lpstr>Διακύμανση του ισοτοπικού Nd στο θαλασσινό νερό </vt:lpstr>
      <vt:lpstr>Εφαρμογές χρονολόγησης με ισότοπα Nd</vt:lpstr>
      <vt:lpstr>Ισόχρονη Rhenium – Osmium (PGE) Χρονολόγηση Μετεωριτών </vt:lpstr>
      <vt:lpstr>PowerPoint Presentation</vt:lpstr>
      <vt:lpstr>Ειδική Περίπτωση  Σειρά U – Th – Pb </vt:lpstr>
      <vt:lpstr>Σύστημα U-Pb-Th </vt:lpstr>
      <vt:lpstr>Σύστημα U-Pb-Th </vt:lpstr>
      <vt:lpstr>Σύστημα U-Pb-Th </vt:lpstr>
      <vt:lpstr>Σύστημα U-Pb-Th </vt:lpstr>
      <vt:lpstr>Βιβλιογραφικές αναφορές 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(1/5)</vt:lpstr>
      <vt:lpstr>Σημείωμα Χρήσης Έργων Τρίτων (2/5)</vt:lpstr>
      <vt:lpstr>Σημείωμα Χρήσης Έργων Τρίτων (3/5)</vt:lpstr>
      <vt:lpstr>Σημείωμα Χρήσης Έργων Τρίτων (4/5)</vt:lpstr>
      <vt:lpstr>Σημείωμα Χρήσης Έργων Τρίτων (5/5)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257</cp:revision>
  <dcterms:created xsi:type="dcterms:W3CDTF">2012-09-06T09:03:05Z</dcterms:created>
  <dcterms:modified xsi:type="dcterms:W3CDTF">2015-05-13T14:23:58Z</dcterms:modified>
</cp:coreProperties>
</file>