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66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2" r:id="rId34"/>
    <p:sldId id="333" r:id="rId35"/>
    <p:sldId id="290" r:id="rId36"/>
    <p:sldId id="295" r:id="rId37"/>
    <p:sldId id="299" r:id="rId38"/>
    <p:sldId id="292" r:id="rId39"/>
    <p:sldId id="291" r:id="rId40"/>
    <p:sldId id="294" r:id="rId41"/>
    <p:sldId id="293" r:id="rId42"/>
    <p:sldId id="334" r:id="rId43"/>
    <p:sldId id="335" r:id="rId4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266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2"/>
            <p14:sldId id="333"/>
            <p14:sldId id="290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>
            <p14:sldId id="293"/>
            <p14:sldId id="334"/>
            <p14:sldId id="33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7" autoAdjust="0"/>
    <p:restoredTop sz="99309" autoAdjust="0"/>
  </p:normalViewPr>
  <p:slideViewPr>
    <p:cSldViewPr>
      <p:cViewPr varScale="1">
        <p:scale>
          <a:sx n="80" d="100"/>
          <a:sy n="80" d="100"/>
        </p:scale>
        <p:origin x="90" y="8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19/5/2015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46746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8860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42336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52762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19754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19994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32490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15938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68473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4507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38506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72328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80630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71987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53427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77897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829916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396885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11300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5517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55316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34147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767777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10965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105832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851785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714122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313030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8607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27206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933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013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16720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1361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Γεωχημικές διεργασίες στο</a:t>
            </a:r>
            <a:r>
              <a:rPr lang="el-GR" sz="1000" kern="1200" baseline="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εσωτερικό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της γης</a:t>
            </a:r>
            <a:endParaRPr lang="el-GR" sz="1000" dirty="0" smtClean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Γεωχημικές διεργασίες στο</a:t>
            </a:r>
            <a:r>
              <a:rPr lang="el-GR" sz="1000" kern="1200" baseline="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εσωτερικό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της γης</a:t>
            </a:r>
            <a:endParaRPr lang="el-GR" sz="1000" dirty="0" smtClean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Γεωχημικές διεργασίες στο</a:t>
            </a:r>
            <a:r>
              <a:rPr lang="el-GR" sz="1000" kern="1200" baseline="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εσωτερικό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της γης</a:t>
            </a:r>
            <a:endParaRPr lang="el-GR" sz="1000" dirty="0" smtClean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Γεωχημικές διεργασίες στο</a:t>
            </a:r>
            <a:r>
              <a:rPr lang="el-GR" sz="1000" kern="1200" baseline="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εσωτερικό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της γης</a:t>
            </a:r>
            <a:endParaRPr lang="el-GR" sz="1000" dirty="0" smtClean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Γεωχημικές διεργασίες στο</a:t>
            </a:r>
            <a:r>
              <a:rPr lang="el-GR" sz="1000" kern="1200" baseline="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εσωτερικό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της γης</a:t>
            </a:r>
            <a:endParaRPr lang="el-GR" sz="1000" dirty="0" smtClean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Γεωχημικές διεργασίες στο</a:t>
            </a:r>
            <a:r>
              <a:rPr lang="el-GR" sz="1000" kern="1200" baseline="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εσωτερικό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της γης</a:t>
            </a:r>
            <a:endParaRPr lang="el-GR" sz="1000" dirty="0" smtClean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Γεωχημικές διεργασίες στο</a:t>
            </a:r>
            <a:r>
              <a:rPr lang="el-GR" sz="1000" kern="1200" baseline="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εσωτερικό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της γης</a:t>
            </a:r>
            <a:endParaRPr lang="el-GR" sz="1000" dirty="0" smtClean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/>
              <a:t>Γεωχημεία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1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/>
              <a:t>Γεωχημικές διεργασίες </a:t>
            </a:r>
            <a:r>
              <a:rPr lang="el-GR" sz="2800" dirty="0" smtClean="0"/>
              <a:t>στο εσωτερικό της </a:t>
            </a:r>
            <a:r>
              <a:rPr lang="el-GR" sz="2800" dirty="0"/>
              <a:t>γης</a:t>
            </a:r>
          </a:p>
          <a:p>
            <a:endParaRPr lang="en-US" sz="2800" dirty="0" smtClean="0"/>
          </a:p>
          <a:p>
            <a:pPr>
              <a:defRPr/>
            </a:pPr>
            <a:r>
              <a:rPr lang="el-GR" sz="2800" dirty="0" smtClean="0"/>
              <a:t>Χριστίνα Στουραϊτη</a:t>
            </a:r>
            <a:endParaRPr lang="el-GR" sz="2800" dirty="0"/>
          </a:p>
          <a:p>
            <a:pPr>
              <a:defRPr/>
            </a:pPr>
            <a:r>
              <a:rPr lang="el-GR" sz="2800" dirty="0"/>
              <a:t>Σχολή Θετικών Επιστημών</a:t>
            </a:r>
          </a:p>
          <a:p>
            <a:pPr>
              <a:defRPr/>
            </a:pPr>
            <a:r>
              <a:rPr lang="el-GR" sz="2800" dirty="0"/>
              <a:t>Τμήμα Γεωλογίας και Γεωπεριβάλλοντος</a:t>
            </a:r>
            <a:endParaRPr lang="en-US" sz="2800" dirty="0"/>
          </a:p>
          <a:p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ΙΣΟΤΟΠΑ </a:t>
            </a:r>
            <a:r>
              <a:rPr lang="el-GR" dirty="0"/>
              <a:t>ΣΤΟΙΧΕΙΩΝ 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800" b="1" dirty="0" smtClean="0"/>
              <a:t>Τα </a:t>
            </a:r>
            <a:r>
              <a:rPr lang="el-GR" sz="2800" b="1" dirty="0"/>
              <a:t>περισσότερα στοιχεία στην φύση έχουν τουλάχιστο δύο ισότοπα. </a:t>
            </a:r>
            <a:endParaRPr lang="el-GR" sz="2800" dirty="0"/>
          </a:p>
          <a:p>
            <a:r>
              <a:rPr lang="el-GR" sz="2800" b="1" dirty="0" smtClean="0"/>
              <a:t>Σταθερά </a:t>
            </a:r>
            <a:r>
              <a:rPr lang="el-GR" sz="2800" b="1" dirty="0"/>
              <a:t>ισότοπα </a:t>
            </a:r>
            <a:r>
              <a:rPr lang="el-GR" sz="2800" dirty="0"/>
              <a:t>(</a:t>
            </a:r>
            <a:r>
              <a:rPr lang="en-US" sz="2800" dirty="0"/>
              <a:t>Stable isotopes): </a:t>
            </a:r>
          </a:p>
          <a:p>
            <a:pPr lvl="1"/>
            <a:r>
              <a:rPr lang="el-GR" sz="2400" dirty="0"/>
              <a:t>δεν διασπώνται (χρόνος ημιζωής </a:t>
            </a:r>
            <a:r>
              <a:rPr lang="el-GR" sz="2400" dirty="0" smtClean="0">
                <a:sym typeface="Wingdings" panose="05000000000000000000" pitchFamily="2" charset="2"/>
              </a:rPr>
              <a:t></a:t>
            </a:r>
            <a:r>
              <a:rPr lang="el-GR" sz="2400" dirty="0" smtClean="0"/>
              <a:t> </a:t>
            </a:r>
            <a:r>
              <a:rPr lang="el-GR" sz="2400" dirty="0"/>
              <a:t>∞ ) </a:t>
            </a:r>
          </a:p>
          <a:p>
            <a:pPr lvl="1"/>
            <a:r>
              <a:rPr lang="el-GR" sz="2400" dirty="0" smtClean="0"/>
              <a:t>μόνο </a:t>
            </a:r>
            <a:r>
              <a:rPr lang="el-GR" sz="2400" u="sng" dirty="0"/>
              <a:t>21</a:t>
            </a:r>
            <a:r>
              <a:rPr lang="el-GR" sz="2400" dirty="0"/>
              <a:t> στοιχεία έχουν 1 σταθερό ισότοπο, πχ. </a:t>
            </a:r>
            <a:r>
              <a:rPr lang="el-GR" sz="2400" i="1" dirty="0"/>
              <a:t>Na, Al, Mn, Nb</a:t>
            </a:r>
            <a:r>
              <a:rPr lang="el-GR" sz="2400" dirty="0"/>
              <a:t>. </a:t>
            </a:r>
          </a:p>
          <a:p>
            <a:r>
              <a:rPr lang="el-GR" sz="2800" b="1" dirty="0" smtClean="0"/>
              <a:t>Ραδιενεργά </a:t>
            </a:r>
            <a:r>
              <a:rPr lang="el-GR" sz="2800" b="1" dirty="0"/>
              <a:t>ισότοπα </a:t>
            </a:r>
            <a:r>
              <a:rPr lang="el-GR" sz="2800" dirty="0"/>
              <a:t>(radiogenic isotopes): διασπώνται προς ένα σταθερό ισότοπo </a:t>
            </a:r>
          </a:p>
          <a:p>
            <a:pPr lvl="1"/>
            <a:r>
              <a:rPr lang="el-GR" sz="2400" dirty="0" smtClean="0"/>
              <a:t>υπάρχουν </a:t>
            </a:r>
            <a:r>
              <a:rPr lang="el-GR" sz="2400" u="sng" dirty="0"/>
              <a:t>περισσότερα από 1200</a:t>
            </a:r>
            <a:r>
              <a:rPr lang="el-GR" sz="2400" dirty="0"/>
              <a:t> ραδιενεργά ισότοπα </a:t>
            </a:r>
          </a:p>
        </p:txBody>
      </p:sp>
    </p:spTree>
    <p:extLst>
      <p:ext uri="{BB962C8B-B14F-4D97-AF65-F5344CB8AC3E}">
        <p14:creationId xmlns:p14="http://schemas.microsoft.com/office/powerpoint/2010/main" val="405691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 </a:t>
            </a:r>
            <a:r>
              <a:rPr lang="el-GR" dirty="0"/>
              <a:t>Φασματογράφος Μάζας 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 smtClean="0"/>
              <a:t>Προηγήθηκε </a:t>
            </a:r>
            <a:r>
              <a:rPr lang="el-GR" sz="2400" dirty="0"/>
              <a:t>η ανακάλυψη της ραδιενέργειας </a:t>
            </a:r>
          </a:p>
          <a:p>
            <a:r>
              <a:rPr lang="en-US" sz="2400" b="1" dirty="0" smtClean="0"/>
              <a:t>(</a:t>
            </a:r>
            <a:r>
              <a:rPr lang="en-US" sz="2400" b="1" dirty="0"/>
              <a:t>1914) </a:t>
            </a:r>
            <a:r>
              <a:rPr lang="en-US" sz="2400" dirty="0"/>
              <a:t>J.J. </a:t>
            </a:r>
            <a:r>
              <a:rPr lang="en-US" sz="2400" b="1" dirty="0"/>
              <a:t>Thomson </a:t>
            </a:r>
            <a:r>
              <a:rPr lang="en-US" sz="2400" dirty="0"/>
              <a:t>(Nobel prize of physics) </a:t>
            </a:r>
          </a:p>
          <a:p>
            <a:r>
              <a:rPr lang="en-US" sz="2400" b="1" dirty="0" smtClean="0"/>
              <a:t>(</a:t>
            </a:r>
            <a:r>
              <a:rPr lang="en-US" sz="2400" b="1" dirty="0"/>
              <a:t>1918) Aston </a:t>
            </a:r>
            <a:r>
              <a:rPr lang="en-US" sz="2400" dirty="0"/>
              <a:t>(Nobel prize of chemistry)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l-GR" sz="2400" dirty="0"/>
              <a:t>.....μεγάλες βελτιώσεις της τεχνικής </a:t>
            </a:r>
          </a:p>
          <a:p>
            <a:r>
              <a:rPr lang="en-US" sz="2400" b="1" dirty="0" smtClean="0"/>
              <a:t>(</a:t>
            </a:r>
            <a:r>
              <a:rPr lang="en-US" sz="2400" b="1" dirty="0"/>
              <a:t>1968) </a:t>
            </a:r>
            <a:r>
              <a:rPr lang="en-US" sz="2400" b="1" dirty="0" err="1"/>
              <a:t>Ariens</a:t>
            </a:r>
            <a:r>
              <a:rPr lang="en-US" sz="2400" b="1" dirty="0"/>
              <a:t> &amp; </a:t>
            </a:r>
            <a:r>
              <a:rPr lang="en-US" sz="2400" b="1" dirty="0" err="1" smtClean="0"/>
              <a:t>Compston</a:t>
            </a:r>
            <a:endParaRPr lang="el-GR" sz="2400" dirty="0"/>
          </a:p>
          <a:p>
            <a:r>
              <a:rPr lang="en-US" sz="2400" b="1" smtClean="0"/>
              <a:t>(</a:t>
            </a:r>
            <a:r>
              <a:rPr lang="en-US" sz="2400" b="1" dirty="0"/>
              <a:t>1969) </a:t>
            </a:r>
            <a:r>
              <a:rPr lang="en-US" sz="2400" b="1" dirty="0" err="1"/>
              <a:t>Wasserburg</a:t>
            </a:r>
            <a:r>
              <a:rPr lang="en-US" sz="2400" b="1" dirty="0"/>
              <a:t> </a:t>
            </a:r>
            <a:r>
              <a:rPr lang="en-US" sz="2400" i="1" dirty="0"/>
              <a:t>et al. </a:t>
            </a:r>
            <a:endParaRPr lang="en-US" sz="2400" dirty="0"/>
          </a:p>
        </p:txBody>
      </p:sp>
      <p:sp>
        <p:nvSpPr>
          <p:cNvPr id="2" name="Right Brace 1"/>
          <p:cNvSpPr/>
          <p:nvPr/>
        </p:nvSpPr>
        <p:spPr>
          <a:xfrm>
            <a:off x="4860032" y="4221088"/>
            <a:ext cx="432048" cy="93610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436096" y="4458307"/>
            <a:ext cx="28417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/>
              <a:t>εξερεύνηση σελήνης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7567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Αρχή </a:t>
            </a:r>
            <a:r>
              <a:rPr lang="el-GR" dirty="0"/>
              <a:t>του Φασματογράφου Μάζας 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1800" dirty="0" smtClean="0"/>
              <a:t>Άτομα </a:t>
            </a:r>
            <a:r>
              <a:rPr lang="el-GR" sz="1800" dirty="0"/>
              <a:t>του στοιχείου </a:t>
            </a:r>
            <a:r>
              <a:rPr lang="en-US" sz="1800" dirty="0" smtClean="0">
                <a:sym typeface="Wingdings" panose="05000000000000000000" pitchFamily="2" charset="2"/>
              </a:rPr>
              <a:t></a:t>
            </a:r>
            <a:r>
              <a:rPr lang="el-GR" sz="1800" dirty="0" smtClean="0"/>
              <a:t> </a:t>
            </a:r>
            <a:r>
              <a:rPr lang="el-GR" sz="1800" dirty="0">
                <a:solidFill>
                  <a:srgbClr val="FF0000"/>
                </a:solidFill>
              </a:rPr>
              <a:t>ιονίζονται </a:t>
            </a:r>
            <a:r>
              <a:rPr lang="el-GR" sz="1800" dirty="0"/>
              <a:t>(σε συνθήκες κενού) </a:t>
            </a:r>
          </a:p>
          <a:p>
            <a:r>
              <a:rPr lang="en-US" sz="1800" dirty="0" smtClean="0">
                <a:sym typeface="Wingdings" panose="05000000000000000000" pitchFamily="2" charset="2"/>
              </a:rPr>
              <a:t> </a:t>
            </a:r>
            <a:r>
              <a:rPr lang="el-GR" sz="1800" dirty="0" smtClean="0"/>
              <a:t>τα </a:t>
            </a:r>
            <a:r>
              <a:rPr lang="el-GR" sz="1800" dirty="0"/>
              <a:t>ιόντα </a:t>
            </a:r>
            <a:r>
              <a:rPr lang="el-GR" sz="1800" dirty="0">
                <a:solidFill>
                  <a:srgbClr val="FF0000"/>
                </a:solidFill>
              </a:rPr>
              <a:t>επιταχύνονται </a:t>
            </a:r>
            <a:r>
              <a:rPr lang="el-GR" sz="1800" dirty="0"/>
              <a:t>σε ένα </a:t>
            </a:r>
            <a:r>
              <a:rPr lang="el-GR" sz="1800" dirty="0">
                <a:solidFill>
                  <a:srgbClr val="FF0000"/>
                </a:solidFill>
              </a:rPr>
              <a:t>ηλεκτρικό πεδίο</a:t>
            </a:r>
            <a:r>
              <a:rPr lang="el-GR" sz="1800" dirty="0"/>
              <a:t>, δημιουργώντας ΔV = 3 – 20 kV. </a:t>
            </a:r>
          </a:p>
          <a:p>
            <a:r>
              <a:rPr lang="en-US" sz="1800" dirty="0" smtClean="0">
                <a:sym typeface="Wingdings" panose="05000000000000000000" pitchFamily="2" charset="2"/>
              </a:rPr>
              <a:t> </a:t>
            </a:r>
            <a:r>
              <a:rPr lang="el-GR" sz="1800" dirty="0" smtClean="0"/>
              <a:t>δημιουργείται </a:t>
            </a:r>
            <a:r>
              <a:rPr lang="el-GR" sz="1800" dirty="0">
                <a:solidFill>
                  <a:srgbClr val="FF0000"/>
                </a:solidFill>
              </a:rPr>
              <a:t>ρεύμα ιόντων </a:t>
            </a:r>
            <a:r>
              <a:rPr lang="el-GR" sz="1800" dirty="0"/>
              <a:t>(ηλ. ρεύμα) </a:t>
            </a:r>
          </a:p>
          <a:p>
            <a:r>
              <a:rPr lang="en-US" sz="1800" dirty="0" smtClean="0">
                <a:sym typeface="Wingdings" panose="05000000000000000000" pitchFamily="2" charset="2"/>
              </a:rPr>
              <a:t> </a:t>
            </a:r>
            <a:r>
              <a:rPr lang="el-GR" sz="1800" dirty="0" smtClean="0"/>
              <a:t>ρεύμα </a:t>
            </a:r>
            <a:r>
              <a:rPr lang="el-GR" sz="1800" dirty="0"/>
              <a:t>διέρχεται μέσα από ένα </a:t>
            </a:r>
            <a:r>
              <a:rPr lang="el-GR" sz="1800" dirty="0">
                <a:solidFill>
                  <a:srgbClr val="FF0000"/>
                </a:solidFill>
              </a:rPr>
              <a:t>ζεύγος μαγνητών </a:t>
            </a:r>
            <a:r>
              <a:rPr lang="el-GR" sz="1800" dirty="0"/>
              <a:t>(μαγνητικό πεδίο) </a:t>
            </a:r>
          </a:p>
          <a:p>
            <a:r>
              <a:rPr lang="en-US" sz="1800" dirty="0" smtClean="0">
                <a:sym typeface="Wingdings" panose="05000000000000000000" pitchFamily="2" charset="2"/>
              </a:rPr>
              <a:t> </a:t>
            </a:r>
            <a:r>
              <a:rPr lang="el-GR" sz="1800" dirty="0" smtClean="0"/>
              <a:t>επιδρούν </a:t>
            </a:r>
            <a:r>
              <a:rPr lang="el-GR" sz="1800" dirty="0"/>
              <a:t>μαγνητικές δυνάμεις κάθετα στο ρεύμα ιόντων </a:t>
            </a:r>
            <a:r>
              <a:rPr lang="en-US" sz="1800" dirty="0" smtClean="0">
                <a:sym typeface="Wingdings" panose="05000000000000000000" pitchFamily="2" charset="2"/>
              </a:rPr>
              <a:t></a:t>
            </a:r>
            <a:r>
              <a:rPr lang="el-GR" sz="1800" dirty="0" smtClean="0"/>
              <a:t> </a:t>
            </a:r>
            <a:r>
              <a:rPr lang="el-GR" sz="1800" dirty="0"/>
              <a:t>το ρεύμα από ευθεία τροχιά αποκτά καμπύλη τροχιά </a:t>
            </a:r>
          </a:p>
          <a:p>
            <a:r>
              <a:rPr lang="en-US" sz="1800" dirty="0" smtClean="0">
                <a:sym typeface="Wingdings" panose="05000000000000000000" pitchFamily="2" charset="2"/>
              </a:rPr>
              <a:t> </a:t>
            </a:r>
            <a:r>
              <a:rPr lang="el-GR" sz="1800" dirty="0" smtClean="0"/>
              <a:t>οι </a:t>
            </a:r>
            <a:r>
              <a:rPr lang="el-GR" sz="1800" dirty="0"/>
              <a:t>τροχιές των ελαφρών ιόντων καμπυλώνουν περισσότερο απ’ ότι των βαρύτερων ιόντων </a:t>
            </a:r>
          </a:p>
          <a:p>
            <a:r>
              <a:rPr lang="en-US" sz="1800" dirty="0" smtClean="0">
                <a:sym typeface="Wingdings" panose="05000000000000000000" pitchFamily="2" charset="2"/>
              </a:rPr>
              <a:t> </a:t>
            </a:r>
            <a:r>
              <a:rPr lang="el-GR" sz="1800" dirty="0" smtClean="0"/>
              <a:t>ανάλογα </a:t>
            </a:r>
            <a:r>
              <a:rPr lang="el-GR" sz="1800" dirty="0"/>
              <a:t>με την τροχιά τους τα ιόντα </a:t>
            </a:r>
            <a:r>
              <a:rPr lang="el-GR" sz="1800" b="1" dirty="0"/>
              <a:t>ταξινομούνται </a:t>
            </a:r>
            <a:r>
              <a:rPr lang="el-GR" sz="1800" dirty="0"/>
              <a:t>με βάση τη μάζα τους </a:t>
            </a:r>
          </a:p>
          <a:p>
            <a:r>
              <a:rPr lang="el-GR" sz="1800" dirty="0" smtClean="0"/>
              <a:t>η </a:t>
            </a:r>
            <a:r>
              <a:rPr lang="el-GR" sz="1800" b="1" dirty="0"/>
              <a:t>σχετική αφθονία των διαφόρων ισοτόπων </a:t>
            </a:r>
            <a:r>
              <a:rPr lang="el-GR" sz="1800" dirty="0"/>
              <a:t>μπορεί να μετρηθεί από τις σχετικές τιμές των ηλεκτρικών ρευμάτων που παρήχθησαν από κάθε ρεύμα ιόντων, τα οποία διαχωρίστηκαν στο προηγούμενο στάδιο ( </a:t>
            </a:r>
            <a:r>
              <a:rPr lang="el-GR" sz="1800" b="1" dirty="0"/>
              <a:t>Σχήμα </a:t>
            </a:r>
            <a:r>
              <a:rPr lang="el-GR" sz="1800" dirty="0"/>
              <a:t>1) V </a:t>
            </a:r>
          </a:p>
        </p:txBody>
      </p:sp>
      <p:sp>
        <p:nvSpPr>
          <p:cNvPr id="3" name="Right Arrow 2"/>
          <p:cNvSpPr/>
          <p:nvPr/>
        </p:nvSpPr>
        <p:spPr>
          <a:xfrm>
            <a:off x="755576" y="4725144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95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Φασματογράφος </a:t>
            </a:r>
            <a:r>
              <a:rPr lang="el-GR" dirty="0"/>
              <a:t>Μάζας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Αρχή </a:t>
            </a:r>
            <a:r>
              <a:rPr lang="el-GR" dirty="0"/>
              <a:t>λειτουργίας της μεθόδου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53" y="1768472"/>
            <a:ext cx="4603664" cy="37531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329" y="3573016"/>
            <a:ext cx="2848471" cy="2448272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5542217" y="5229200"/>
            <a:ext cx="82998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4427984" y="4797152"/>
            <a:ext cx="432048" cy="936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547664" y="5759967"/>
            <a:ext cx="42906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latin typeface="Calibri" panose="020F0502020204030204" pitchFamily="34" charset="0"/>
              </a:rPr>
              <a:t>Μετατρέπει </a:t>
            </a:r>
            <a:r>
              <a:rPr lang="el-GR" dirty="0">
                <a:latin typeface="Calibri" panose="020F0502020204030204" pitchFamily="34" charset="0"/>
              </a:rPr>
              <a:t>τη μέτρηση σε ηλεκτρικό σήμα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542217" y="5512585"/>
            <a:ext cx="280991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l-GR" sz="1600" dirty="0" smtClean="0"/>
              <a:t>5</a:t>
            </a:r>
            <a:endParaRPr lang="en-US" sz="16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8375758" y="5521576"/>
            <a:ext cx="280991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l-GR" sz="1600" dirty="0" smtClean="0"/>
              <a:t>6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65164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Ισοτοπική </a:t>
            </a:r>
            <a:r>
              <a:rPr lang="el-GR" dirty="0"/>
              <a:t>Γεωχημεία 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2843808" y="1556792"/>
            <a:ext cx="1296144" cy="936104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5004048" y="1556792"/>
            <a:ext cx="1296144" cy="936104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619672" y="2632050"/>
            <a:ext cx="2448272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200" dirty="0" smtClean="0"/>
              <a:t>Γεωχημεία </a:t>
            </a:r>
            <a:r>
              <a:rPr lang="el-GR" sz="3200" dirty="0"/>
              <a:t>Ραδιενεργών </a:t>
            </a:r>
            <a:r>
              <a:rPr lang="el-GR" sz="3200" dirty="0" smtClean="0"/>
              <a:t>Ισοτόπων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5220072" y="2635488"/>
            <a:ext cx="2448272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200" dirty="0" smtClean="0"/>
              <a:t>Γεωχημεία </a:t>
            </a:r>
            <a:r>
              <a:rPr lang="el-GR" sz="3200" dirty="0"/>
              <a:t>Σταθερών </a:t>
            </a:r>
            <a:r>
              <a:rPr lang="el-GR" sz="3200" dirty="0" smtClean="0"/>
              <a:t>Ισοτόπων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078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Χρήσεις </a:t>
            </a:r>
            <a:r>
              <a:rPr lang="el-GR" dirty="0"/>
              <a:t>των ισοτόπων στη Γεωχημεία 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800" b="1" dirty="0" smtClean="0"/>
              <a:t>Προσδιορισμό </a:t>
            </a:r>
            <a:r>
              <a:rPr lang="el-GR" sz="2800" b="1" dirty="0"/>
              <a:t>απόλυτης ηλικίας </a:t>
            </a:r>
            <a:r>
              <a:rPr lang="el-GR" sz="2800" dirty="0"/>
              <a:t>(γεωχρονολόγηση</a:t>
            </a:r>
            <a:r>
              <a:rPr lang="el-GR" sz="2800" dirty="0" smtClean="0"/>
              <a:t>) </a:t>
            </a:r>
            <a:endParaRPr lang="el-GR" sz="2800" dirty="0"/>
          </a:p>
          <a:p>
            <a:r>
              <a:rPr lang="el-GR" sz="2800" b="1" dirty="0" smtClean="0"/>
              <a:t>Δείκτες </a:t>
            </a:r>
            <a:r>
              <a:rPr lang="el-GR" sz="2800" b="1" dirty="0"/>
              <a:t>(ιχνηλάτες - tracers) των γεωλογικών διεργασιών </a:t>
            </a:r>
            <a:endParaRPr lang="el-GR" sz="2800" dirty="0"/>
          </a:p>
          <a:p>
            <a:pPr lvl="1"/>
            <a:r>
              <a:rPr lang="el-GR" sz="2400" dirty="0" smtClean="0">
                <a:solidFill>
                  <a:srgbClr val="FF0000"/>
                </a:solidFill>
              </a:rPr>
              <a:t>Διεργασίες </a:t>
            </a:r>
            <a:r>
              <a:rPr lang="el-GR" sz="2400" dirty="0">
                <a:solidFill>
                  <a:srgbClr val="FF0000"/>
                </a:solidFill>
              </a:rPr>
              <a:t>σχηματισμού και εξέλιξης των μαγμάτων </a:t>
            </a:r>
            <a:r>
              <a:rPr lang="el-GR" sz="2400" dirty="0"/>
              <a:t>(τα ισότοπα αντιπροσωπεύουν το «γενετικό αποτύπωμα» της πηγής του μάγματος) </a:t>
            </a:r>
          </a:p>
          <a:p>
            <a:pPr lvl="1"/>
            <a:r>
              <a:rPr lang="el-GR" sz="2400" dirty="0" smtClean="0">
                <a:solidFill>
                  <a:srgbClr val="FF0000"/>
                </a:solidFill>
              </a:rPr>
              <a:t>Θερμοκρασίες </a:t>
            </a:r>
            <a:r>
              <a:rPr lang="el-GR" sz="2400" dirty="0">
                <a:solidFill>
                  <a:srgbClr val="FF0000"/>
                </a:solidFill>
              </a:rPr>
              <a:t>κρυστάλλωσης των μαγμάτων </a:t>
            </a:r>
          </a:p>
          <a:p>
            <a:pPr lvl="1"/>
            <a:r>
              <a:rPr lang="el-GR" sz="2400" dirty="0" smtClean="0">
                <a:solidFill>
                  <a:srgbClr val="FF0000"/>
                </a:solidFill>
              </a:rPr>
              <a:t>Θερμική </a:t>
            </a:r>
            <a:r>
              <a:rPr lang="el-GR" sz="2400" dirty="0">
                <a:solidFill>
                  <a:srgbClr val="FF0000"/>
                </a:solidFill>
              </a:rPr>
              <a:t>ιστορία των ορυκτών </a:t>
            </a:r>
            <a:r>
              <a:rPr lang="el-GR" sz="2400" dirty="0"/>
              <a:t>(εφαρμογές στις διεργασίες μεταμόρφωσης &amp; τεκτονικής) </a:t>
            </a:r>
          </a:p>
        </p:txBody>
      </p:sp>
    </p:spTree>
    <p:extLst>
      <p:ext uri="{BB962C8B-B14F-4D97-AF65-F5344CB8AC3E}">
        <p14:creationId xmlns:p14="http://schemas.microsoft.com/office/powerpoint/2010/main" val="383575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1</a:t>
            </a:r>
            <a:r>
              <a:rPr lang="el-GR" dirty="0"/>
              <a:t>. Εφαρμογές των Ραδιενεργών </a:t>
            </a:r>
            <a:r>
              <a:rPr lang="el-GR" dirty="0" smtClean="0"/>
              <a:t>Ισοτόπων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sz="2800" dirty="0" smtClean="0"/>
              <a:t>Κύριες </a:t>
            </a:r>
            <a:r>
              <a:rPr lang="el-GR" sz="2800" dirty="0"/>
              <a:t>εφαρμογές της γεωχημείας ραδιενεργών ισοτόπων : </a:t>
            </a:r>
          </a:p>
          <a:p>
            <a:pPr marL="0" indent="0">
              <a:buNone/>
            </a:pPr>
            <a:r>
              <a:rPr lang="el-GR" sz="2800" b="1" dirty="0">
                <a:solidFill>
                  <a:srgbClr val="0070C0"/>
                </a:solidFill>
              </a:rPr>
              <a:t>1. Γεωχρονολόγηση </a:t>
            </a:r>
            <a:endParaRPr lang="el-GR" sz="28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l-GR" sz="2800" dirty="0"/>
              <a:t>Kάνει χρήση της </a:t>
            </a:r>
            <a:r>
              <a:rPr lang="el-GR" sz="2800" b="1" dirty="0"/>
              <a:t>σταθερότητας του ρυθμού της ραδιενεργού διάσπασης </a:t>
            </a:r>
            <a:r>
              <a:rPr lang="el-GR" sz="2800" dirty="0"/>
              <a:t>ραδιενεργών ατόμων προς ένα σταθερό (θυγατρικό) άτομο. </a:t>
            </a:r>
            <a:endParaRPr lang="el-GR" sz="2800" dirty="0" smtClean="0"/>
          </a:p>
          <a:p>
            <a:pPr marL="0" indent="0">
              <a:buNone/>
            </a:pPr>
            <a:endParaRPr lang="el-GR" sz="2800" dirty="0"/>
          </a:p>
          <a:p>
            <a:pPr marL="0" indent="0">
              <a:buNone/>
            </a:pPr>
            <a:r>
              <a:rPr lang="el-GR" sz="2800" dirty="0"/>
              <a:t>Καθορίζεται η </a:t>
            </a:r>
            <a:r>
              <a:rPr lang="el-GR" sz="2800" b="1" dirty="0">
                <a:solidFill>
                  <a:srgbClr val="0070C0"/>
                </a:solidFill>
              </a:rPr>
              <a:t>ηλικία</a:t>
            </a:r>
            <a:r>
              <a:rPr lang="el-GR" sz="2800" b="1" dirty="0"/>
              <a:t> </a:t>
            </a:r>
            <a:r>
              <a:rPr lang="el-GR" sz="2800" dirty="0"/>
              <a:t>σχηματισμού ενός πετρώματος απλά προσδιορίζοντας (με μετρήσεις) </a:t>
            </a:r>
            <a:r>
              <a:rPr lang="el-GR" sz="2800" b="1" dirty="0"/>
              <a:t>πόσα ραδιενεργά άτομα έχουν παραμείνει αδιάσπαστα</a:t>
            </a:r>
            <a:r>
              <a:rPr lang="el-GR" sz="2800" dirty="0"/>
              <a:t>. </a:t>
            </a:r>
          </a:p>
        </p:txBody>
      </p:sp>
      <p:sp>
        <p:nvSpPr>
          <p:cNvPr id="4" name="Down Arrow 3"/>
          <p:cNvSpPr/>
          <p:nvPr/>
        </p:nvSpPr>
        <p:spPr>
          <a:xfrm>
            <a:off x="2771800" y="3933056"/>
            <a:ext cx="36004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42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1</a:t>
            </a:r>
            <a:r>
              <a:rPr lang="el-GR" dirty="0"/>
              <a:t>. Εφαρμογές των Ραδιενεργών </a:t>
            </a:r>
            <a:r>
              <a:rPr lang="el-GR" dirty="0" smtClean="0"/>
              <a:t>Ισοτόπων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l-GR" sz="2800" b="1" dirty="0" smtClean="0">
                <a:solidFill>
                  <a:srgbClr val="0070C0"/>
                </a:solidFill>
              </a:rPr>
              <a:t>2</a:t>
            </a:r>
            <a:r>
              <a:rPr lang="el-GR" sz="2800" b="1" dirty="0">
                <a:solidFill>
                  <a:srgbClr val="0070C0"/>
                </a:solidFill>
              </a:rPr>
              <a:t>. Μελέτες ιχνηλάτησης. </a:t>
            </a:r>
            <a:endParaRPr lang="el-GR" sz="28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l-GR" sz="2800" dirty="0"/>
              <a:t>Οι μελέτες αυτές κάνουν χρήση των </a:t>
            </a:r>
            <a:r>
              <a:rPr lang="el-GR" sz="2800" b="1" dirty="0"/>
              <a:t>διαφορών στην αναλογία του ραδιογενούς προς τα άλλα σταθερά ισότοπα ενός στοιχείου, </a:t>
            </a:r>
            <a:r>
              <a:rPr lang="el-GR" sz="2800" dirty="0"/>
              <a:t>στα διάφορα τμήματα της γης. Οι διαφορές αυτές είναι αποτέλεσμα των διεργασιών διαφοροποίησης στο εσωτερικό και στην επιφάνεια της γης. </a:t>
            </a:r>
            <a:endParaRPr lang="el-GR" sz="2800" dirty="0" smtClean="0"/>
          </a:p>
          <a:p>
            <a:pPr marL="0" indent="0">
              <a:buNone/>
            </a:pPr>
            <a:endParaRPr lang="el-GR" sz="2800" dirty="0"/>
          </a:p>
          <a:p>
            <a:pPr marL="0" indent="0">
              <a:buNone/>
            </a:pPr>
            <a:r>
              <a:rPr lang="el-GR" sz="2800" dirty="0"/>
              <a:t>Κάνουμε χρήση των φυσικών «χρωστικών» ουσιών, τα ραδιενεργά ισότοπα, για να διερευνήσουμε τις θεμελιώδεις διεργασίες της Γης </a:t>
            </a:r>
            <a:r>
              <a:rPr lang="el-GR" sz="2800" dirty="0" smtClean="0">
                <a:sym typeface="Wingdings" panose="05000000000000000000" pitchFamily="2" charset="2"/>
              </a:rPr>
              <a:t></a:t>
            </a:r>
            <a:r>
              <a:rPr lang="el-GR" sz="2800" dirty="0" smtClean="0"/>
              <a:t> </a:t>
            </a:r>
            <a:r>
              <a:rPr lang="el-GR" sz="2800" b="1" dirty="0"/>
              <a:t>μας δίνουν πληροφορίες προέλευσης των συστατικών </a:t>
            </a:r>
            <a:r>
              <a:rPr lang="el-GR" sz="2800" dirty="0"/>
              <a:t>ενός συστήματος. </a:t>
            </a:r>
          </a:p>
        </p:txBody>
      </p:sp>
      <p:sp>
        <p:nvSpPr>
          <p:cNvPr id="4" name="Down Arrow 3"/>
          <p:cNvSpPr/>
          <p:nvPr/>
        </p:nvSpPr>
        <p:spPr>
          <a:xfrm>
            <a:off x="3491880" y="3789040"/>
            <a:ext cx="360040" cy="5050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47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Κλίμακα </a:t>
            </a:r>
            <a:r>
              <a:rPr lang="el-GR" dirty="0"/>
              <a:t>του γεωλογικού χρόνου 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1417638"/>
            <a:ext cx="8229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latin typeface="Calibri" panose="020F0502020204030204" pitchFamily="34" charset="0"/>
              </a:rPr>
              <a:t>Ο </a:t>
            </a:r>
            <a:r>
              <a:rPr lang="el-GR" sz="1400" dirty="0">
                <a:latin typeface="Calibri" panose="020F0502020204030204" pitchFamily="34" charset="0"/>
              </a:rPr>
              <a:t>αρχικός διαχωρισμός Αιώνες – Εποχές – Περιόδους, ήταν ποιοτικός (μέχρι το τέλος του 19ου αι.) </a:t>
            </a:r>
            <a:endParaRPr lang="el-GR" sz="1400" dirty="0" smtClean="0">
              <a:latin typeface="Calibri" panose="020F0502020204030204" pitchFamily="34" charset="0"/>
            </a:endParaRPr>
          </a:p>
          <a:p>
            <a:r>
              <a:rPr lang="el-GR" sz="1400" dirty="0" smtClean="0">
                <a:latin typeface="Calibri" panose="020F0502020204030204" pitchFamily="34" charset="0"/>
              </a:rPr>
              <a:t>Ο </a:t>
            </a:r>
            <a:r>
              <a:rPr lang="el-GR" sz="1400" dirty="0">
                <a:latin typeface="Calibri" panose="020F0502020204030204" pitchFamily="34" charset="0"/>
              </a:rPr>
              <a:t>απόλυτος προσδιορισμός της ηλικίας, έγινε μετά την ανακάλυψη της ραδιενέργειας, στα τέλη 1800/αρχές 1900) 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2079357"/>
            <a:ext cx="5305425" cy="42100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64288" y="5851733"/>
            <a:ext cx="280991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l-GR" sz="1600" dirty="0"/>
              <a:t>7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9737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556791"/>
            <a:ext cx="2390775" cy="2524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0034" y="1556791"/>
            <a:ext cx="1790700" cy="25241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55576" y="4365103"/>
            <a:ext cx="29523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</a:rPr>
              <a:t>(</a:t>
            </a:r>
            <a:r>
              <a:rPr lang="en-US" b="1" dirty="0">
                <a:latin typeface="Calibri" panose="020F0502020204030204" pitchFamily="34" charset="0"/>
              </a:rPr>
              <a:t>A) Arthur Holmes ca. 1910, </a:t>
            </a:r>
            <a:r>
              <a:rPr lang="el-GR" dirty="0">
                <a:latin typeface="Calibri" panose="020F0502020204030204" pitchFamily="34" charset="0"/>
              </a:rPr>
              <a:t>ο θεμελιωτής της σύγχρονης ραδιοχρονολόγησης. Έγραψε το βιβλίο, «</a:t>
            </a:r>
            <a:r>
              <a:rPr lang="en-US" dirty="0">
                <a:latin typeface="Calibri" panose="020F0502020204030204" pitchFamily="34" charset="0"/>
              </a:rPr>
              <a:t>The Age of Earth»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283968" y="4365103"/>
            <a:ext cx="44028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>
                <a:latin typeface="Calibri" panose="020F0502020204030204" pitchFamily="34" charset="0"/>
              </a:rPr>
              <a:t>(</a:t>
            </a:r>
            <a:r>
              <a:rPr lang="el-GR" b="1" dirty="0">
                <a:latin typeface="Calibri" panose="020F0502020204030204" pitchFamily="34" charset="0"/>
              </a:rPr>
              <a:t>B) Frederick Soddy ca. 1922, </a:t>
            </a:r>
            <a:r>
              <a:rPr lang="el-GR" dirty="0">
                <a:latin typeface="Calibri" panose="020F0502020204030204" pitchFamily="34" charset="0"/>
              </a:rPr>
              <a:t>ως λέκτορας στο Πανεπιστήμιο της Glasgow, ανακάλυψε ότι ένα ραδιενεργό στοιχείο μπορεί να έχει περισσότερες από μια ατομικές μάζες, αλλά οι χημικές του ιδιότητες παραμένουν ίδιες.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93958" y="3790962"/>
            <a:ext cx="280991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l-GR" sz="1600" dirty="0" smtClean="0"/>
              <a:t>8</a:t>
            </a:r>
            <a:endParaRPr lang="en-US" sz="16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7524328" y="3790962"/>
            <a:ext cx="280991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l-GR" sz="1600" dirty="0" smtClean="0"/>
              <a:t>9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4135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Γεωχημικές διεργασίες στο εσωτερικό της γης</a:t>
            </a:r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r>
              <a:rPr lang="el-GR" b="1" dirty="0"/>
              <a:t>Ισοτοπική Γεωχημεία </a:t>
            </a:r>
            <a:endParaRPr lang="en-US" b="1" dirty="0" smtClean="0"/>
          </a:p>
          <a:p>
            <a:r>
              <a:rPr lang="el-GR" dirty="0"/>
              <a:t>Ι</a:t>
            </a:r>
            <a:r>
              <a:rPr lang="el-GR" smtClean="0"/>
              <a:t>. </a:t>
            </a:r>
            <a:r>
              <a:rPr lang="el-GR" dirty="0"/>
              <a:t>Βασικές αρχές </a:t>
            </a:r>
          </a:p>
        </p:txBody>
      </p:sp>
    </p:spTree>
    <p:extLst>
      <p:ext uri="{BB962C8B-B14F-4D97-AF65-F5344CB8AC3E}">
        <p14:creationId xmlns:p14="http://schemas.microsoft.com/office/powerpoint/2010/main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Ραδιενέργεια 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800" b="1" dirty="0" smtClean="0"/>
              <a:t>Ανακαλύφθηκε </a:t>
            </a:r>
            <a:r>
              <a:rPr lang="el-GR" sz="2800" dirty="0"/>
              <a:t>και μελετήθηκε την περίοδο </a:t>
            </a:r>
            <a:r>
              <a:rPr lang="el-GR" sz="2800" b="1" dirty="0"/>
              <a:t>1896 – 1902 </a:t>
            </a:r>
            <a:r>
              <a:rPr lang="el-GR" sz="2800" dirty="0"/>
              <a:t>από τους: </a:t>
            </a:r>
          </a:p>
          <a:p>
            <a:pPr marL="914400" lvl="1" indent="-514350">
              <a:buFont typeface="+mj-lt"/>
              <a:buAutoNum type="arabicParenR"/>
            </a:pPr>
            <a:r>
              <a:rPr lang="el-GR" sz="2400" b="1" dirty="0" smtClean="0"/>
              <a:t>Η</a:t>
            </a:r>
            <a:r>
              <a:rPr lang="el-GR" sz="2400" b="1" dirty="0"/>
              <a:t>. </a:t>
            </a:r>
            <a:r>
              <a:rPr lang="en-US" sz="2400" b="1" dirty="0"/>
              <a:t>Becquerel </a:t>
            </a:r>
            <a:endParaRPr lang="en-US" sz="2400" dirty="0"/>
          </a:p>
          <a:p>
            <a:pPr marL="914400" lvl="1" indent="-514350">
              <a:buFont typeface="+mj-lt"/>
              <a:buAutoNum type="arabicParenR"/>
            </a:pPr>
            <a:r>
              <a:rPr lang="en-US" sz="2400" b="1" dirty="0" smtClean="0"/>
              <a:t>Pierre </a:t>
            </a:r>
            <a:r>
              <a:rPr lang="en-US" sz="2400" b="1" dirty="0"/>
              <a:t>&amp; Marie Curie </a:t>
            </a:r>
            <a:endParaRPr lang="en-US" sz="2400" dirty="0"/>
          </a:p>
          <a:p>
            <a:r>
              <a:rPr lang="el-GR" sz="2800" dirty="0" smtClean="0"/>
              <a:t>Οι </a:t>
            </a:r>
            <a:r>
              <a:rPr lang="el-GR" sz="2800" b="1" dirty="0"/>
              <a:t>E. Rutherford – F. Soddy – P. Curie </a:t>
            </a:r>
            <a:r>
              <a:rPr lang="el-GR" sz="2800" dirty="0"/>
              <a:t>διατύπωσαν μια πολύ απλή μαθηματική εξίσωση για την </a:t>
            </a:r>
            <a:r>
              <a:rPr lang="el-GR" sz="2800" b="1" dirty="0"/>
              <a:t>ραδιενεργή διάσπαση 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85834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Ραδιενέργεια 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57200" y="1417638"/>
            <a:ext cx="8229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>
                <a:latin typeface="Calibri" panose="020F0502020204030204" pitchFamily="34" charset="0"/>
              </a:rPr>
              <a:t>Είναι </a:t>
            </a:r>
            <a:r>
              <a:rPr lang="el-GR" sz="2400" dirty="0">
                <a:latin typeface="Calibri" panose="020F0502020204030204" pitchFamily="34" charset="0"/>
              </a:rPr>
              <a:t>το φαινόμενο, ένα πλήθος πυρήνων (nuclei) αυθόρμητα να διασπασθεί προς άλλους πυρήνες με ταυτόχρονη εκπομπή σωματιδίων ή ακτινοβολίας (radiation). Έτσι ικανοποιείται η Αρχή της Διατήρησης της Ενέργειας και Μάζας (Α. Einstein).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575" y="3356992"/>
            <a:ext cx="6038850" cy="2057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37455" y="5420798"/>
            <a:ext cx="402897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l-GR" sz="1600" dirty="0" smtClean="0"/>
              <a:t>10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82440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Ραδιενέργεια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Μονάδα </a:t>
            </a:r>
            <a:r>
              <a:rPr lang="el-GR" dirty="0"/>
              <a:t>μέτρησης της ραδιενέργειας (activity): </a:t>
            </a:r>
          </a:p>
          <a:p>
            <a:pPr marL="0" indent="0">
              <a:buNone/>
            </a:pPr>
            <a:r>
              <a:rPr lang="fr-FR" b="1" dirty="0"/>
              <a:t>curies </a:t>
            </a:r>
            <a:r>
              <a:rPr lang="fr-FR" dirty="0"/>
              <a:t>(1Ci = 3.7 10</a:t>
            </a:r>
            <a:r>
              <a:rPr lang="fr-FR" baseline="30000" dirty="0"/>
              <a:t>10</a:t>
            </a:r>
            <a:r>
              <a:rPr lang="fr-FR" dirty="0"/>
              <a:t> </a:t>
            </a:r>
            <a:r>
              <a:rPr lang="fr-FR" dirty="0" err="1"/>
              <a:t>δι</a:t>
            </a:r>
            <a:r>
              <a:rPr lang="fr-FR" dirty="0"/>
              <a:t>ασπάσεις/sec ) </a:t>
            </a:r>
          </a:p>
          <a:p>
            <a:pPr marL="0" indent="0">
              <a:buNone/>
            </a:pPr>
            <a:r>
              <a:rPr lang="el-GR" dirty="0"/>
              <a:t>Συνήθως μετράμε </a:t>
            </a:r>
            <a:r>
              <a:rPr lang="en-US" dirty="0" err="1"/>
              <a:t>millicurie</a:t>
            </a:r>
            <a:r>
              <a:rPr lang="en-US" dirty="0"/>
              <a:t>, </a:t>
            </a:r>
            <a:r>
              <a:rPr lang="en-US" dirty="0" err="1"/>
              <a:t>microcurie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u="sng" dirty="0" smtClean="0"/>
              <a:t>Διεθνής </a:t>
            </a:r>
            <a:r>
              <a:rPr lang="el-GR" u="sng" dirty="0"/>
              <a:t>μονάδα μέτρησης </a:t>
            </a:r>
            <a:r>
              <a:rPr lang="el-GR" dirty="0"/>
              <a:t>σήμερα, </a:t>
            </a:r>
          </a:p>
          <a:p>
            <a:pPr marL="0" indent="0">
              <a:buNone/>
            </a:pPr>
            <a:r>
              <a:rPr lang="en-US" b="1" dirty="0" err="1"/>
              <a:t>becquerel</a:t>
            </a:r>
            <a:r>
              <a:rPr lang="en-US" b="1" dirty="0"/>
              <a:t> </a:t>
            </a:r>
            <a:r>
              <a:rPr lang="en-US" dirty="0"/>
              <a:t>(1Ci = 37 </a:t>
            </a:r>
            <a:r>
              <a:rPr lang="en-US" dirty="0" err="1"/>
              <a:t>gigabecquerels</a:t>
            </a:r>
            <a:r>
              <a:rPr lang="en-US" dirty="0"/>
              <a:t>)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2205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Νόμος </a:t>
            </a:r>
            <a:r>
              <a:rPr lang="el-GR" dirty="0"/>
              <a:t>Ραδιενεργούς </a:t>
            </a:r>
            <a:r>
              <a:rPr lang="el-GR" dirty="0" smtClean="0"/>
              <a:t>Διάσπασης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(ή </a:t>
            </a:r>
            <a:r>
              <a:rPr lang="el-GR" dirty="0"/>
              <a:t>Νόμος Curie-Rutherford-Soddy CRS)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57200" y="1700808"/>
                <a:ext cx="8229600" cy="4044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 smtClean="0"/>
                  <a:t>dN </a:t>
                </a:r>
                <a:r>
                  <a:rPr lang="en-US" b="1" dirty="0"/>
                  <a:t>/ </a:t>
                </a:r>
                <a:r>
                  <a:rPr lang="en-US" b="1" dirty="0" err="1"/>
                  <a:t>dt</a:t>
                </a:r>
                <a:r>
                  <a:rPr lang="en-US" b="1" dirty="0"/>
                  <a:t> = -</a:t>
                </a:r>
                <a:r>
                  <a:rPr lang="el-GR" b="1" dirty="0"/>
                  <a:t>λΝ </a:t>
                </a:r>
                <a:r>
                  <a:rPr lang="en-US" b="1" dirty="0" smtClean="0"/>
                  <a:t> </a:t>
                </a:r>
                <a:r>
                  <a:rPr lang="el-GR" dirty="0" smtClean="0"/>
                  <a:t>(</a:t>
                </a:r>
                <a:r>
                  <a:rPr lang="el-GR" dirty="0"/>
                  <a:t>1) </a:t>
                </a:r>
                <a:endParaRPr lang="en-US" dirty="0" smtClean="0"/>
              </a:p>
              <a:p>
                <a:endParaRPr lang="en-US" b="1" dirty="0" smtClean="0"/>
              </a:p>
              <a:p>
                <a:r>
                  <a:rPr lang="el-GR" b="1" dirty="0" smtClean="0"/>
                  <a:t>λ</a:t>
                </a:r>
                <a:r>
                  <a:rPr lang="el-GR" dirty="0" smtClean="0"/>
                  <a:t>, </a:t>
                </a:r>
                <a:r>
                  <a:rPr lang="el-GR" dirty="0"/>
                  <a:t>σταθερά ραδ. διάσπασης, oρίζει την πιθανότητα ένα πλήθος ατόμων (</a:t>
                </a:r>
                <a:r>
                  <a:rPr lang="el-GR" b="1" dirty="0"/>
                  <a:t>N</a:t>
                </a:r>
                <a:r>
                  <a:rPr lang="el-GR" dirty="0"/>
                  <a:t>) να διασπαθεί σε ένα διάστημα χρόνου dt (μονάδες μέτρησης του λ, είναι </a:t>
                </a:r>
                <a:r>
                  <a:rPr lang="el-GR" dirty="0" smtClean="0"/>
                  <a:t>t</a:t>
                </a:r>
                <a:r>
                  <a:rPr lang="el-GR" baseline="30000" dirty="0" smtClean="0"/>
                  <a:t>-1</a:t>
                </a:r>
                <a:r>
                  <a:rPr lang="el-GR" dirty="0" smtClean="0"/>
                  <a:t>)</a:t>
                </a:r>
                <a:endParaRPr lang="en-US" dirty="0" smtClean="0"/>
              </a:p>
              <a:p>
                <a:endParaRPr lang="el-GR" dirty="0"/>
              </a:p>
              <a:p>
                <a:r>
                  <a:rPr lang="el-GR" b="1" dirty="0" smtClean="0"/>
                  <a:t>λN</a:t>
                </a:r>
                <a:r>
                  <a:rPr lang="el-GR" dirty="0"/>
                  <a:t>: λέγεται ενέργεια – activity, και είναι ο αριθμός διασπάσεων στη μονάδα του χρόνου. Δεν εξαρτάται από την πίεση, θερμοκρασία ή το είδος του υλικού. </a:t>
                </a:r>
              </a:p>
              <a:p>
                <a:endParaRPr lang="en-US" dirty="0"/>
              </a:p>
              <a:p>
                <a:r>
                  <a:rPr lang="el-GR" dirty="0"/>
                  <a:t>Ολοκληρώνοντας την (1) προκύπτει: </a:t>
                </a:r>
                <a:endParaRPr lang="en-US" dirty="0" smtClean="0"/>
              </a:p>
              <a:p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1" i="1" smtClean="0">
                              <a:latin typeface="Cambria Math" panose="02040503050406030204" pitchFamily="18" charset="0"/>
                            </a:rPr>
                            <m:t>𝑵</m:t>
                          </m:r>
                          <m:r>
                            <a:rPr lang="en-US" b="1" i="1" baseline="-25000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𝑵</m:t>
                          </m:r>
                        </m:sup>
                        <m:e>
                          <m:f>
                            <m:f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𝒅𝑵</m:t>
                              </m:r>
                            </m:num>
                            <m:den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den>
                          </m:f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b="1" i="1" baseline="-2500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  <m:sup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p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l-GR" b="1" i="1" smtClean="0">
                                  <a:latin typeface="Cambria Math" panose="02040503050406030204" pitchFamily="18" charset="0"/>
                                </a:rPr>
                                <m:t>𝝀</m:t>
                              </m:r>
                              <m:r>
                                <a:rPr lang="el-GR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𝒅𝒕</m:t>
                              </m:r>
                            </m:e>
                          </m:nary>
                          <m:r>
                            <m:rPr>
                              <m:nor/>
                            </m:rPr>
                            <a:rPr lang="en-US" b="1" dirty="0"/>
                            <m:t> </m:t>
                          </m:r>
                        </m:e>
                      </m:nary>
                    </m:oMath>
                  </m:oMathPara>
                </a14:m>
                <a:endParaRPr lang="en-US" b="1" dirty="0" smtClean="0"/>
              </a:p>
              <a:p>
                <a:endParaRPr lang="en-US" b="1" dirty="0" smtClean="0"/>
              </a:p>
              <a:p>
                <a:r>
                  <a:rPr lang="el-GR" b="1" dirty="0" smtClean="0"/>
                  <a:t>N</a:t>
                </a:r>
                <a:r>
                  <a:rPr lang="el-GR" b="1" baseline="-25000" dirty="0" smtClean="0"/>
                  <a:t>0</a:t>
                </a:r>
                <a:r>
                  <a:rPr lang="el-GR" b="1" dirty="0" smtClean="0"/>
                  <a:t> </a:t>
                </a:r>
                <a:r>
                  <a:rPr lang="el-GR" b="1" dirty="0"/>
                  <a:t>, </a:t>
                </a:r>
                <a:r>
                  <a:rPr lang="el-GR" dirty="0"/>
                  <a:t>αριθμός ατόμων του ραδιενεργούς ισοτόπου, που υπάρχουν στο χρόνο </a:t>
                </a:r>
                <a:r>
                  <a:rPr lang="el-GR" b="1" dirty="0"/>
                  <a:t>t=0. </a:t>
                </a:r>
                <a:endParaRPr lang="el-GR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700808"/>
                <a:ext cx="8229600" cy="4044441"/>
              </a:xfrm>
              <a:prstGeom prst="rect">
                <a:avLst/>
              </a:prstGeom>
              <a:blipFill rotWithShape="0">
                <a:blip r:embed="rId3"/>
                <a:stretch>
                  <a:fillRect l="-593" t="-754" b="-1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3635896" y="1700808"/>
            <a:ext cx="1944216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491880" y="4437112"/>
            <a:ext cx="2088232" cy="792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71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Νόμος </a:t>
            </a:r>
            <a:r>
              <a:rPr lang="el-GR" dirty="0"/>
              <a:t>Ραδιενεργούς Διάσπασης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l-GR" sz="2800" dirty="0" smtClean="0"/>
                  <a:t>Το </a:t>
                </a:r>
                <a:r>
                  <a:rPr lang="el-GR" sz="2800" dirty="0"/>
                  <a:t>ολοκλήρωμα της (2) είναι: </a:t>
                </a:r>
                <a:endParaRPr lang="en-US" sz="2800" dirty="0" smtClean="0"/>
              </a:p>
              <a:p>
                <a:endParaRPr lang="en-US" sz="2800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𝐥𝐧</m:t>
                    </m:r>
                    <m:f>
                      <m:fPr>
                        <m:ctrlPr>
                          <a:rPr lang="el-GR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𝐍</m:t>
                        </m:r>
                      </m:num>
                      <m:den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𝐍</m:t>
                        </m:r>
                        <m:r>
                          <a:rPr lang="en-US" sz="2800" b="1" i="0" baseline="-25000" smtClean="0"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l-GR" sz="2800" b="1" i="0" smtClean="0">
                        <a:latin typeface="Cambria Math" panose="02040503050406030204" pitchFamily="18" charset="0"/>
                      </a:rPr>
                      <m:t>𝛌</m:t>
                    </m:r>
                    <m:r>
                      <a:rPr lang="el-GR" sz="28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𝐭</m:t>
                    </m:r>
                  </m:oMath>
                </a14:m>
                <a:r>
                  <a:rPr lang="en-US" sz="2800" b="1" dirty="0" smtClean="0"/>
                  <a:t>    (2)</a:t>
                </a:r>
              </a:p>
              <a:p>
                <a:pPr marL="0" indent="0" algn="ctr">
                  <a:buNone/>
                </a:pPr>
                <a:endParaRPr lang="el-GR" sz="2800" b="1" dirty="0"/>
              </a:p>
              <a:p>
                <a:pPr marL="0" indent="0" algn="ctr">
                  <a:buNone/>
                </a:pPr>
                <a:r>
                  <a:rPr lang="pt-BR" sz="2800" b="1" dirty="0" smtClean="0"/>
                  <a:t>N/No </a:t>
                </a:r>
                <a:r>
                  <a:rPr lang="pt-BR" sz="2800" b="1" dirty="0"/>
                  <a:t>= e </a:t>
                </a:r>
                <a:r>
                  <a:rPr lang="pt-BR" sz="2800" b="1" baseline="30000" dirty="0"/>
                  <a:t>–λt </a:t>
                </a:r>
                <a:r>
                  <a:rPr lang="pt-BR" sz="2800" dirty="0"/>
                  <a:t>ή </a:t>
                </a:r>
                <a:r>
                  <a:rPr lang="pt-BR" sz="2800" b="1" dirty="0"/>
                  <a:t>Ν = Νο e </a:t>
                </a:r>
                <a:r>
                  <a:rPr lang="pt-BR" sz="2800" b="1" baseline="30000" dirty="0"/>
                  <a:t>–λt </a:t>
                </a:r>
                <a:endParaRPr lang="pt-BR" sz="2800" baseline="30000" dirty="0"/>
              </a:p>
              <a:p>
                <a:r>
                  <a:rPr lang="el-GR" sz="2800" b="1" dirty="0" smtClean="0"/>
                  <a:t>Χρόνος </a:t>
                </a:r>
                <a:r>
                  <a:rPr lang="el-GR" sz="2800" b="1" dirty="0"/>
                  <a:t>ημιζωής t</a:t>
                </a:r>
                <a:r>
                  <a:rPr lang="el-GR" sz="2800" b="1" baseline="-25000" dirty="0"/>
                  <a:t>1/2</a:t>
                </a:r>
                <a:r>
                  <a:rPr lang="el-GR" sz="2800" dirty="0"/>
                  <a:t>= χρόνος που απαιτείται για να διασπαστούν τα μισά άτομα από τα αρχικά, δηλαδή Ν/Νο = ½. Αντκαθιστώντας στην (2), </a:t>
                </a:r>
                <a:r>
                  <a:rPr lang="el-GR" sz="2800" b="1" dirty="0"/>
                  <a:t>t</a:t>
                </a:r>
                <a:r>
                  <a:rPr lang="el-GR" sz="2800" b="1" baseline="-25000" dirty="0"/>
                  <a:t>1/2</a:t>
                </a:r>
                <a:r>
                  <a:rPr lang="el-GR" sz="2800" b="1" dirty="0"/>
                  <a:t> </a:t>
                </a:r>
                <a:r>
                  <a:rPr lang="el-GR" sz="2800" dirty="0"/>
                  <a:t>= ln2/λ </a:t>
                </a:r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333" t="-1211" r="-519" b="-2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131840" y="2564904"/>
            <a:ext cx="2232248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5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Γενική </a:t>
            </a:r>
            <a:r>
              <a:rPr lang="el-GR" dirty="0"/>
              <a:t>διατύπωση της εξίσωσης της ραδιενεργούς διάσπασης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𝐃</m:t>
                    </m:r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𝐃𝟎</m:t>
                    </m:r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𝐍</m:t>
                    </m:r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𝐞</m:t>
                    </m:r>
                    <m:r>
                      <a:rPr lang="el-GR" sz="2800" b="1" i="0" baseline="30000" smtClean="0">
                        <a:latin typeface="Cambria Math" panose="02040503050406030204" pitchFamily="18" charset="0"/>
                      </a:rPr>
                      <m:t>𝛌</m:t>
                    </m:r>
                    <m:r>
                      <a:rPr lang="en-US" sz="2800" b="1" i="0" baseline="30000" smtClean="0">
                        <a:latin typeface="Cambria Math" panose="02040503050406030204" pitchFamily="18" charset="0"/>
                      </a:rPr>
                      <m:t>𝐭</m:t>
                    </m:r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   (3)</a:t>
                </a:r>
              </a:p>
              <a:p>
                <a:pPr marL="0" indent="0">
                  <a:buNone/>
                </a:pPr>
                <a:r>
                  <a:rPr lang="en-US" sz="2800" b="1" dirty="0" smtClean="0"/>
                  <a:t>D</a:t>
                </a:r>
                <a:r>
                  <a:rPr lang="en-US" sz="2800" dirty="0"/>
                  <a:t>: </a:t>
                </a:r>
                <a:r>
                  <a:rPr lang="el-GR" sz="2800" dirty="0"/>
                  <a:t>θυγατρικά (σταθερά) άτομα </a:t>
                </a:r>
              </a:p>
              <a:p>
                <a:pPr marL="0" indent="0">
                  <a:buNone/>
                </a:pPr>
                <a:r>
                  <a:rPr lang="el-GR" sz="2800" b="1" dirty="0"/>
                  <a:t>D</a:t>
                </a:r>
                <a:r>
                  <a:rPr lang="el-GR" sz="2800" b="1" baseline="-25000" dirty="0"/>
                  <a:t>0</a:t>
                </a:r>
                <a:r>
                  <a:rPr lang="el-GR" sz="2800" dirty="0"/>
                  <a:t>: άτομα που προϋπήρχαν σε χρόνο t=0 </a:t>
                </a:r>
              </a:p>
              <a:p>
                <a:pPr marL="0" indent="0">
                  <a:buNone/>
                </a:pPr>
                <a:r>
                  <a:rPr lang="el-GR" sz="2800" dirty="0"/>
                  <a:t>παράγοντας: </a:t>
                </a:r>
                <a:r>
                  <a:rPr lang="el-GR" sz="2800" b="1" dirty="0"/>
                  <a:t>N (e</a:t>
                </a:r>
                <a:r>
                  <a:rPr lang="el-GR" sz="2800" b="1" baseline="30000" dirty="0"/>
                  <a:t>λt</a:t>
                </a:r>
                <a:r>
                  <a:rPr lang="el-GR" sz="2800" b="1" dirty="0"/>
                  <a:t> -1) </a:t>
                </a:r>
                <a:r>
                  <a:rPr lang="el-GR" sz="2800" dirty="0"/>
                  <a:t>πόσα θυγατρικά άτομα παρήχθησαν λόγω ραδιενεργούς διάσπασης σε χρόνο t) </a:t>
                </a:r>
              </a:p>
              <a:p>
                <a:pPr marL="0" indent="0">
                  <a:buNone/>
                </a:pPr>
                <a:r>
                  <a:rPr lang="el-GR" sz="2800" u="sng" dirty="0"/>
                  <a:t>Επιλύοντας την εξ. (3) ως προς </a:t>
                </a:r>
                <a:r>
                  <a:rPr lang="el-GR" sz="2800" b="1" i="1" u="sng" dirty="0"/>
                  <a:t>t</a:t>
                </a:r>
                <a:r>
                  <a:rPr lang="el-GR" sz="2800" dirty="0"/>
                  <a:t>: </a:t>
                </a:r>
              </a:p>
              <a:p>
                <a:pPr marL="0" indent="0">
                  <a:buNone/>
                </a:pPr>
                <a:r>
                  <a:rPr lang="el-GR" sz="2800" dirty="0"/>
                  <a:t>(υπολογισμός του χρόνου, εάν όλες οι άλλες μεταβλητές είναι γνωστές) </a:t>
                </a:r>
                <a:endParaRPr lang="en-US" sz="2800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box>
                      <m:boxPr>
                        <m:ctrlPr>
                          <a:rPr lang="el-GR" sz="3900" b="1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r>
                          <m:rPr>
                            <m:brk m:alnAt="63"/>
                          </m:rPr>
                          <a:rPr lang="en-US" sz="3900" b="1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900" b="1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900" b="1" i="0" smtClean="0">
                            <a:latin typeface="Cambria Math" panose="02040503050406030204" pitchFamily="18" charset="0"/>
                          </a:rPr>
                          <m:t>𝐭</m:t>
                        </m:r>
                        <m:r>
                          <a:rPr lang="en-US" sz="3900" b="1" i="0" smtClean="0">
                            <a:latin typeface="Cambria Math" panose="02040503050406030204" pitchFamily="18" charset="0"/>
                          </a:rPr>
                          <m:t> = </m:t>
                        </m:r>
                        <m:f>
                          <m:fPr>
                            <m:ctrlPr>
                              <a:rPr lang="el-GR" sz="39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900" b="1" i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l-GR" sz="3900" b="1" i="0" smtClean="0">
                                <a:latin typeface="Cambria Math" panose="02040503050406030204" pitchFamily="18" charset="0"/>
                              </a:rPr>
                              <m:t>𝛌</m:t>
                            </m:r>
                          </m:den>
                        </m:f>
                        <m:r>
                          <a:rPr lang="en-US" sz="3900" b="1" i="0" smtClean="0">
                            <a:latin typeface="Cambria Math" panose="02040503050406030204" pitchFamily="18" charset="0"/>
                          </a:rPr>
                          <m:t> [</m:t>
                        </m:r>
                        <m:box>
                          <m:boxPr>
                            <m:ctrlPr>
                              <a:rPr lang="el-GR" sz="3900" b="1" i="1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l-GR" sz="39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900" b="1" i="0" smtClean="0">
                                    <a:latin typeface="Cambria Math" panose="02040503050406030204" pitchFamily="18" charset="0"/>
                                  </a:rPr>
                                  <m:t>𝐃</m:t>
                                </m:r>
                                <m:r>
                                  <a:rPr lang="en-US" sz="3900" b="1" i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900" b="1" i="0" smtClean="0">
                                    <a:latin typeface="Cambria Math" panose="02040503050406030204" pitchFamily="18" charset="0"/>
                                  </a:rPr>
                                  <m:t>𝐃𝟎</m:t>
                                </m:r>
                              </m:num>
                              <m:den>
                                <m:r>
                                  <a:rPr lang="en-US" sz="3900" b="1" i="0" smtClean="0">
                                    <a:latin typeface="Cambria Math" panose="02040503050406030204" pitchFamily="18" charset="0"/>
                                  </a:rPr>
                                  <m:t>𝐍</m:t>
                                </m:r>
                              </m:den>
                            </m:f>
                            <m:r>
                              <a:rPr lang="en-US" sz="3900" b="1" i="0" smtClean="0">
                                <a:latin typeface="Cambria Math" panose="02040503050406030204" pitchFamily="18" charset="0"/>
                              </a:rPr>
                              <m:t> + </m:t>
                            </m:r>
                            <m:r>
                              <a:rPr lang="en-US" sz="3900" b="1" i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3900" b="1" i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box>
                      </m:e>
                    </m:box>
                  </m:oMath>
                </a14:m>
                <a:r>
                  <a:rPr lang="en-US" sz="2800" b="1" dirty="0" smtClean="0"/>
                  <a:t>   </a:t>
                </a:r>
                <a:r>
                  <a:rPr lang="en-US" sz="2800" dirty="0" smtClean="0"/>
                  <a:t>(4)</a:t>
                </a:r>
                <a:endParaRPr lang="el-GR" sz="28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333" t="-2019" r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131840" y="5301207"/>
            <a:ext cx="2448272" cy="7815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627784" y="1556792"/>
            <a:ext cx="3240360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35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400" dirty="0" smtClean="0"/>
              <a:t>Ζεύγη </a:t>
            </a:r>
            <a:r>
              <a:rPr lang="el-GR" sz="3400" dirty="0"/>
              <a:t>ραδιενεργών-σταθερών ισοτόπων που χρησιμοποιούνται για γεωχρονολόγηση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985" y="1556792"/>
            <a:ext cx="8150029" cy="46085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00392" y="5872410"/>
            <a:ext cx="402897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l-GR" sz="1600" dirty="0" smtClean="0"/>
              <a:t>11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00765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Σχηματική </a:t>
            </a:r>
            <a:r>
              <a:rPr lang="el-GR" dirty="0"/>
              <a:t>παρουσίαση της εξίσωσης της ραδιοχρονολόγησης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1556792"/>
            <a:ext cx="4608512" cy="47677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29343" y="5517232"/>
            <a:ext cx="402897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l-GR" sz="1600" dirty="0" smtClean="0"/>
              <a:t>12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53427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Ραδιενεργή </a:t>
            </a:r>
            <a:r>
              <a:rPr lang="el-GR" dirty="0"/>
              <a:t>διάσπαση &amp; ραδιογενή (θυγατρικά) ισότοπα 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1628800"/>
            <a:ext cx="47628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latin typeface="Calibri" panose="020F0502020204030204" pitchFamily="34" charset="0"/>
              </a:rPr>
              <a:t>Οι </a:t>
            </a:r>
            <a:r>
              <a:rPr lang="el-GR" dirty="0">
                <a:latin typeface="Calibri" panose="020F0502020204030204" pitchFamily="34" charset="0"/>
              </a:rPr>
              <a:t>λόγοι των ραδιενεργών/σταθερών ισοτόπων είναι συναρτήσεις του χρόνου αλλά και του αρχικού λόγου ραδιενεργού/σταθερό ισότοπο. </a:t>
            </a:r>
            <a:endParaRPr lang="el-GR" dirty="0" smtClean="0">
              <a:latin typeface="Calibri" panose="020F0502020204030204" pitchFamily="34" charset="0"/>
            </a:endParaRPr>
          </a:p>
          <a:p>
            <a:endParaRPr lang="el-GR" dirty="0">
              <a:latin typeface="Calibri" panose="020F0502020204030204" pitchFamily="34" charset="0"/>
            </a:endParaRPr>
          </a:p>
          <a:p>
            <a:r>
              <a:rPr lang="el-GR" dirty="0" smtClean="0">
                <a:latin typeface="Calibri" panose="020F0502020204030204" pitchFamily="34" charset="0"/>
              </a:rPr>
              <a:t>Ζεύγη </a:t>
            </a:r>
            <a:r>
              <a:rPr lang="el-GR" dirty="0">
                <a:latin typeface="Calibri" panose="020F0502020204030204" pitchFamily="34" charset="0"/>
              </a:rPr>
              <a:t>Ραδιενεργών-Ραδιογενών Ισοτόπων: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sz="1050" b="1" dirty="0" smtClean="0">
                <a:latin typeface="Calibri" panose="020F0502020204030204" pitchFamily="34" charset="0"/>
              </a:rPr>
              <a:t>87</a:t>
            </a:r>
            <a:r>
              <a:rPr lang="en-US" b="1" dirty="0" smtClean="0">
                <a:latin typeface="Calibri" panose="020F0502020204030204" pitchFamily="34" charset="0"/>
              </a:rPr>
              <a:t>Rb-</a:t>
            </a:r>
            <a:r>
              <a:rPr lang="en-US" sz="1050" b="1" dirty="0" smtClean="0">
                <a:latin typeface="Calibri" panose="020F0502020204030204" pitchFamily="34" charset="0"/>
              </a:rPr>
              <a:t>87</a:t>
            </a:r>
            <a:r>
              <a:rPr lang="en-US" b="1" dirty="0" smtClean="0">
                <a:latin typeface="Calibri" panose="020F0502020204030204" pitchFamily="34" charset="0"/>
              </a:rPr>
              <a:t>Sr </a:t>
            </a:r>
            <a:r>
              <a:rPr lang="en-US" dirty="0">
                <a:latin typeface="Calibri" panose="020F0502020204030204" pitchFamily="34" charset="0"/>
              </a:rPr>
              <a:t>(half-life 48 Ga)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sz="1050" b="1" dirty="0" smtClean="0">
                <a:latin typeface="Calibri" panose="020F0502020204030204" pitchFamily="34" charset="0"/>
              </a:rPr>
              <a:t>147</a:t>
            </a:r>
            <a:r>
              <a:rPr lang="en-US" b="1" dirty="0" smtClean="0">
                <a:latin typeface="Calibri" panose="020F0502020204030204" pitchFamily="34" charset="0"/>
              </a:rPr>
              <a:t>Sm-</a:t>
            </a:r>
            <a:r>
              <a:rPr lang="en-US" sz="1050" b="1" dirty="0" smtClean="0">
                <a:latin typeface="Calibri" panose="020F0502020204030204" pitchFamily="34" charset="0"/>
              </a:rPr>
              <a:t>143</a:t>
            </a:r>
            <a:r>
              <a:rPr lang="en-US" b="1" dirty="0" smtClean="0">
                <a:latin typeface="Calibri" panose="020F0502020204030204" pitchFamily="34" charset="0"/>
              </a:rPr>
              <a:t>Nd </a:t>
            </a:r>
            <a:r>
              <a:rPr lang="en-US" dirty="0">
                <a:latin typeface="Calibri" panose="020F0502020204030204" pitchFamily="34" charset="0"/>
              </a:rPr>
              <a:t>(half-life 106 Ga)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sz="1050" b="1" dirty="0" smtClean="0">
                <a:latin typeface="Calibri" panose="020F0502020204030204" pitchFamily="34" charset="0"/>
              </a:rPr>
              <a:t>238</a:t>
            </a:r>
            <a:r>
              <a:rPr lang="en-US" b="1" dirty="0" smtClean="0">
                <a:latin typeface="Calibri" panose="020F0502020204030204" pitchFamily="34" charset="0"/>
              </a:rPr>
              <a:t>U-</a:t>
            </a:r>
            <a:r>
              <a:rPr lang="en-US" sz="1050" b="1" dirty="0" smtClean="0">
                <a:latin typeface="Calibri" panose="020F0502020204030204" pitchFamily="34" charset="0"/>
              </a:rPr>
              <a:t>206</a:t>
            </a:r>
            <a:r>
              <a:rPr lang="en-US" b="1" dirty="0" smtClean="0">
                <a:latin typeface="Calibri" panose="020F0502020204030204" pitchFamily="34" charset="0"/>
              </a:rPr>
              <a:t>Pb </a:t>
            </a:r>
            <a:r>
              <a:rPr lang="en-US" dirty="0">
                <a:latin typeface="Calibri" panose="020F0502020204030204" pitchFamily="34" charset="0"/>
              </a:rPr>
              <a:t>(half-life 4.5 Ga)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sz="1050" b="1" dirty="0" smtClean="0">
                <a:latin typeface="Calibri" panose="020F0502020204030204" pitchFamily="34" charset="0"/>
              </a:rPr>
              <a:t>235</a:t>
            </a:r>
            <a:r>
              <a:rPr lang="en-US" b="1" dirty="0" smtClean="0">
                <a:latin typeface="Calibri" panose="020F0502020204030204" pitchFamily="34" charset="0"/>
              </a:rPr>
              <a:t>U-</a:t>
            </a:r>
            <a:r>
              <a:rPr lang="en-US" sz="1050" b="1" dirty="0" smtClean="0">
                <a:latin typeface="Calibri" panose="020F0502020204030204" pitchFamily="34" charset="0"/>
              </a:rPr>
              <a:t>207</a:t>
            </a:r>
            <a:r>
              <a:rPr lang="en-US" b="1" dirty="0" smtClean="0">
                <a:latin typeface="Calibri" panose="020F0502020204030204" pitchFamily="34" charset="0"/>
              </a:rPr>
              <a:t>Pb </a:t>
            </a:r>
            <a:r>
              <a:rPr lang="en-US" dirty="0">
                <a:latin typeface="Calibri" panose="020F0502020204030204" pitchFamily="34" charset="0"/>
              </a:rPr>
              <a:t>(half-life 0.7 Ga)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sz="1050" b="1" dirty="0" smtClean="0">
                <a:latin typeface="Calibri" panose="020F0502020204030204" pitchFamily="34" charset="0"/>
              </a:rPr>
              <a:t>232</a:t>
            </a:r>
            <a:r>
              <a:rPr lang="en-US" b="1" dirty="0" smtClean="0">
                <a:latin typeface="Calibri" panose="020F0502020204030204" pitchFamily="34" charset="0"/>
              </a:rPr>
              <a:t>Th-</a:t>
            </a:r>
            <a:r>
              <a:rPr lang="en-US" sz="1050" b="1" dirty="0" smtClean="0">
                <a:latin typeface="Calibri" panose="020F0502020204030204" pitchFamily="34" charset="0"/>
              </a:rPr>
              <a:t>208</a:t>
            </a:r>
            <a:r>
              <a:rPr lang="en-US" b="1" dirty="0" smtClean="0">
                <a:latin typeface="Calibri" panose="020F0502020204030204" pitchFamily="34" charset="0"/>
              </a:rPr>
              <a:t>Pb </a:t>
            </a:r>
            <a:r>
              <a:rPr lang="en-US" dirty="0">
                <a:latin typeface="Calibri" panose="020F0502020204030204" pitchFamily="34" charset="0"/>
              </a:rPr>
              <a:t>(half-life 14 Ga) </a:t>
            </a:r>
          </a:p>
          <a:p>
            <a:endParaRPr lang="el-GR" dirty="0" smtClean="0">
              <a:latin typeface="Calibri" panose="020F0502020204030204" pitchFamily="34" charset="0"/>
            </a:endParaRPr>
          </a:p>
          <a:p>
            <a:r>
              <a:rPr lang="el-GR" dirty="0" smtClean="0">
                <a:latin typeface="Calibri" panose="020F0502020204030204" pitchFamily="34" charset="0"/>
              </a:rPr>
              <a:t>“</a:t>
            </a:r>
            <a:r>
              <a:rPr lang="el-GR" b="1" dirty="0">
                <a:latin typeface="Calibri" panose="020F0502020204030204" pitchFamily="34" charset="0"/>
              </a:rPr>
              <a:t>Εξαφανισμένα</a:t>
            </a:r>
            <a:r>
              <a:rPr lang="el-GR" dirty="0">
                <a:latin typeface="Calibri" panose="020F0502020204030204" pitchFamily="34" charset="0"/>
              </a:rPr>
              <a:t>” ραδιονουκλίδια (ραδιενεργά άτομα) εκείνα που έχουν χρόνο ημιζωής πολύ μικρό για να επιβιώσουν μέχρι σήμερα (από το σχηματισμό της γης έως σήμερα = 4.55 Ga). Ύπήρχαν όμως στο αρχικό ηλιακό μας σύστημα.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2492896"/>
            <a:ext cx="2664296" cy="24340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41511" y="5013176"/>
            <a:ext cx="402897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l-GR" sz="1600" dirty="0" smtClean="0"/>
              <a:t>13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83912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Ραδιενέργεια </a:t>
            </a:r>
            <a:br>
              <a:rPr lang="el-GR" dirty="0" smtClean="0"/>
            </a:br>
            <a:r>
              <a:rPr lang="el-GR" dirty="0" smtClean="0"/>
              <a:t>Είδη </a:t>
            </a:r>
            <a:r>
              <a:rPr lang="el-GR" dirty="0"/>
              <a:t>ραδιενεργών διασπάσεων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67039"/>
              </p:ext>
            </p:extLst>
          </p:nvPr>
        </p:nvGraphicFramePr>
        <p:xfrm>
          <a:off x="478914" y="1628800"/>
          <a:ext cx="822960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7784"/>
                <a:gridCol w="1584176"/>
                <a:gridCol w="1152128"/>
                <a:gridCol w="1296144"/>
                <a:gridCol w="1289368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Μηχανισμός διάσπασης </a:t>
                      </a:r>
                      <a:endParaRPr lang="el-GR" sz="1800" b="0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Ατομικός Αριθμός </a:t>
                      </a:r>
                      <a:endParaRPr lang="el-GR" sz="1800" b="0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Αριθμός νετρονίων </a:t>
                      </a:r>
                      <a:endParaRPr lang="el-GR" sz="1800" b="0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Μαζικός αριθμός </a:t>
                      </a:r>
                      <a:r>
                        <a:rPr lang="el-GR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Ραδιενεργό  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(parent nuclide)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Ζ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Ν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Α = Ζ +Ν 	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Ραδιογενές  </a:t>
                      </a:r>
                      <a:r>
                        <a:rPr lang="el-G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(Θυγατρικό)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α</a:t>
                      </a:r>
                      <a:r>
                        <a:rPr lang="el-GR" sz="1800" b="0" i="0" u="none" strike="noStrike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2+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Ζ - 2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 - 2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- 4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β</a:t>
                      </a:r>
                      <a:r>
                        <a:rPr lang="el-GR" sz="1800" b="0" i="0" u="none" strike="noStrike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l-G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negatron)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Ζ + 1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 -1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	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β</a:t>
                      </a:r>
                      <a:r>
                        <a:rPr lang="el-GR" sz="1800" b="0" i="0" u="none" strike="noStrike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el-G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positron)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Ζ - 1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 + 1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σύλληψη 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e-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Ζ - 1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 + 1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4187" y="4221088"/>
            <a:ext cx="3095625" cy="1885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72200" y="5589240"/>
            <a:ext cx="402897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l-GR" sz="1600" dirty="0" smtClean="0"/>
              <a:t>14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15500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Περιεχόμενα 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800" b="1" dirty="0" smtClean="0"/>
              <a:t>Θεωρία </a:t>
            </a:r>
            <a:endParaRPr lang="el-GR" sz="2800" dirty="0"/>
          </a:p>
          <a:p>
            <a:pPr lvl="1"/>
            <a:r>
              <a:rPr lang="el-GR" sz="2400" dirty="0" smtClean="0"/>
              <a:t>Ισότοπα </a:t>
            </a:r>
            <a:endParaRPr lang="el-GR" sz="2400" dirty="0"/>
          </a:p>
          <a:p>
            <a:pPr lvl="1"/>
            <a:r>
              <a:rPr lang="el-GR" sz="2400" dirty="0" smtClean="0"/>
              <a:t>Ραδιενέργεια </a:t>
            </a:r>
            <a:endParaRPr lang="el-GR" sz="2400" dirty="0"/>
          </a:p>
          <a:p>
            <a:pPr lvl="1"/>
            <a:r>
              <a:rPr lang="el-GR" sz="2400" dirty="0" smtClean="0"/>
              <a:t>Ο </a:t>
            </a:r>
            <a:r>
              <a:rPr lang="el-GR" sz="2400" dirty="0"/>
              <a:t>φασματογράφος μάζας </a:t>
            </a:r>
          </a:p>
          <a:p>
            <a:r>
              <a:rPr lang="el-GR" sz="2800" b="1" dirty="0" smtClean="0"/>
              <a:t>Βασικές </a:t>
            </a:r>
            <a:r>
              <a:rPr lang="el-GR" sz="2800" b="1" dirty="0"/>
              <a:t>αρχές ραδιοχρονολόγησης </a:t>
            </a:r>
            <a:endParaRPr lang="el-GR" sz="2800" dirty="0"/>
          </a:p>
          <a:p>
            <a:pPr lvl="1"/>
            <a:r>
              <a:rPr lang="el-GR" sz="2400" dirty="0" smtClean="0"/>
              <a:t>Ραδιενεργή </a:t>
            </a:r>
            <a:r>
              <a:rPr lang="el-GR" sz="2400" dirty="0"/>
              <a:t>διάσπαση </a:t>
            </a:r>
          </a:p>
          <a:p>
            <a:pPr lvl="1"/>
            <a:r>
              <a:rPr lang="el-GR" sz="2400" dirty="0" smtClean="0"/>
              <a:t>Τρόποι </a:t>
            </a:r>
            <a:r>
              <a:rPr lang="el-GR" sz="2400" dirty="0"/>
              <a:t>χρονολόγησης </a:t>
            </a:r>
          </a:p>
          <a:p>
            <a:r>
              <a:rPr lang="el-GR" sz="2800" b="1" dirty="0" smtClean="0"/>
              <a:t>Μέθοδος </a:t>
            </a:r>
            <a:r>
              <a:rPr lang="el-GR" sz="2800" b="1" dirty="0"/>
              <a:t>ραδιοχρονολόγησης </a:t>
            </a:r>
            <a:r>
              <a:rPr lang="en-US" sz="2800" dirty="0" err="1"/>
              <a:t>Rb</a:t>
            </a:r>
            <a:r>
              <a:rPr lang="en-US" sz="2800" dirty="0"/>
              <a:t> - </a:t>
            </a:r>
            <a:r>
              <a:rPr lang="en-US" sz="2800" dirty="0" err="1"/>
              <a:t>Sr</a:t>
            </a:r>
            <a:r>
              <a:rPr lang="en-US" sz="2800" dirty="0"/>
              <a:t> 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87913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>Η </a:t>
            </a:r>
            <a:r>
              <a:rPr lang="el-GR" sz="3600" dirty="0"/>
              <a:t>γραφική παράσταση της εξίσωσης της Ραδ. διάσπασης (εκθετική συνάρτηση</a:t>
            </a:r>
            <a:r>
              <a:rPr lang="el-GR" sz="3600" dirty="0" smtClean="0"/>
              <a:t>)</a:t>
            </a:r>
            <a:endParaRPr lang="el-GR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1426766"/>
            <a:ext cx="5040560" cy="48475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89383" y="4509120"/>
            <a:ext cx="402897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l-GR" sz="1600" dirty="0" smtClean="0"/>
              <a:t>15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16718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Εκθετική </a:t>
            </a:r>
            <a:r>
              <a:rPr lang="el-GR" dirty="0"/>
              <a:t>Συνάρτηση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χρόνος </a:t>
            </a:r>
            <a:r>
              <a:rPr lang="el-GR" dirty="0"/>
              <a:t>ημιζωής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1556792"/>
            <a:ext cx="5760640" cy="47791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77415" y="5903942"/>
            <a:ext cx="402897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l-GR" sz="1600" dirty="0" smtClean="0"/>
              <a:t>16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67450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Σύστημα</a:t>
            </a:r>
            <a:r>
              <a:rPr lang="el-GR" dirty="0"/>
              <a:t>: </a:t>
            </a:r>
            <a:r>
              <a:rPr lang="en-US" dirty="0" err="1"/>
              <a:t>Rb</a:t>
            </a:r>
            <a:r>
              <a:rPr lang="en-US" dirty="0"/>
              <a:t> – </a:t>
            </a:r>
            <a:r>
              <a:rPr lang="en-US" dirty="0" err="1"/>
              <a:t>Sr</a:t>
            </a:r>
            <a:r>
              <a:rPr lang="en-US" dirty="0"/>
              <a:t> 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70922" y="1429386"/>
            <a:ext cx="822502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latin typeface="Calibri" panose="020F0502020204030204" pitchFamily="34" charset="0"/>
              </a:rPr>
              <a:t>Στοιχείο </a:t>
            </a:r>
            <a:r>
              <a:rPr lang="en-US" b="1" dirty="0" err="1" smtClean="0">
                <a:latin typeface="Calibri" panose="020F0502020204030204" pitchFamily="34" charset="0"/>
              </a:rPr>
              <a:t>Rb</a:t>
            </a:r>
            <a:r>
              <a:rPr lang="el-GR" b="1" dirty="0" smtClean="0">
                <a:latin typeface="Calibri" panose="020F0502020204030204" pitchFamily="34" charset="0"/>
              </a:rPr>
              <a:t>. </a:t>
            </a:r>
          </a:p>
          <a:p>
            <a:r>
              <a:rPr lang="el-GR" dirty="0" smtClean="0">
                <a:latin typeface="Calibri" panose="020F0502020204030204" pitchFamily="34" charset="0"/>
              </a:rPr>
              <a:t>Έχει </a:t>
            </a:r>
            <a:r>
              <a:rPr lang="el-GR" dirty="0">
                <a:latin typeface="Calibri" panose="020F0502020204030204" pitchFamily="34" charset="0"/>
              </a:rPr>
              <a:t>2 φυσικά ισότοπα: </a:t>
            </a:r>
            <a:r>
              <a:rPr lang="el-GR" dirty="0" smtClean="0">
                <a:latin typeface="Calibri" panose="020F0502020204030204" pitchFamily="34" charset="0"/>
              </a:rPr>
              <a:t>	</a:t>
            </a:r>
            <a:r>
              <a:rPr lang="el-GR" baseline="-25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37</a:t>
            </a:r>
            <a:r>
              <a:rPr lang="el-GR" baseline="30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87</a:t>
            </a:r>
            <a:r>
              <a:rPr lang="el-GR" dirty="0" smtClean="0">
                <a:solidFill>
                  <a:srgbClr val="FF0000"/>
                </a:solidFill>
                <a:latin typeface="Calibri" panose="020F0502020204030204" pitchFamily="34" charset="0"/>
              </a:rPr>
              <a:t>Rb</a:t>
            </a:r>
            <a:r>
              <a:rPr lang="el-GR" dirty="0" smtClean="0">
                <a:latin typeface="Calibri" panose="020F0502020204030204" pitchFamily="34" charset="0"/>
              </a:rPr>
              <a:t> </a:t>
            </a:r>
            <a:r>
              <a:rPr lang="el-GR" dirty="0">
                <a:latin typeface="Calibri" panose="020F0502020204030204" pitchFamily="34" charset="0"/>
              </a:rPr>
              <a:t>(αφθονία ατόμων 27.83 %) - </a:t>
            </a:r>
            <a:r>
              <a:rPr lang="el-GR" dirty="0">
                <a:solidFill>
                  <a:srgbClr val="FF0000"/>
                </a:solidFill>
                <a:latin typeface="Calibri" panose="020F0502020204030204" pitchFamily="34" charset="0"/>
              </a:rPr>
              <a:t>ραδιενεργό</a:t>
            </a:r>
            <a:r>
              <a:rPr lang="el-GR" dirty="0">
                <a:latin typeface="Calibri" panose="020F0502020204030204" pitchFamily="34" charset="0"/>
              </a:rPr>
              <a:t> </a:t>
            </a:r>
          </a:p>
          <a:p>
            <a:r>
              <a:rPr lang="el-GR" dirty="0" smtClean="0">
                <a:latin typeface="Calibri" panose="020F0502020204030204" pitchFamily="34" charset="0"/>
              </a:rPr>
              <a:t>	σταθερό  		</a:t>
            </a:r>
            <a:r>
              <a:rPr lang="el-GR" baseline="-25000" dirty="0" smtClean="0">
                <a:latin typeface="Calibri" panose="020F0502020204030204" pitchFamily="34" charset="0"/>
              </a:rPr>
              <a:t>37</a:t>
            </a:r>
            <a:r>
              <a:rPr lang="el-GR" baseline="30000" dirty="0" smtClean="0">
                <a:latin typeface="Calibri" panose="020F0502020204030204" pitchFamily="34" charset="0"/>
              </a:rPr>
              <a:t>85</a:t>
            </a:r>
            <a:r>
              <a:rPr lang="el-GR" dirty="0" smtClean="0">
                <a:latin typeface="Calibri" panose="020F0502020204030204" pitchFamily="34" charset="0"/>
              </a:rPr>
              <a:t>Rb </a:t>
            </a:r>
            <a:r>
              <a:rPr lang="el-GR" dirty="0">
                <a:latin typeface="Calibri" panose="020F0502020204030204" pitchFamily="34" charset="0"/>
              </a:rPr>
              <a:t>(αφθονία ατόμων 72.16 % των ατόμων) </a:t>
            </a:r>
            <a:r>
              <a:rPr lang="el-GR" dirty="0" smtClean="0">
                <a:latin typeface="Calibri" panose="020F0502020204030204" pitchFamily="34" charset="0"/>
              </a:rPr>
              <a:t>-</a:t>
            </a:r>
            <a:endParaRPr lang="el-GR" dirty="0">
              <a:latin typeface="Calibri" panose="020F0502020204030204" pitchFamily="34" charset="0"/>
            </a:endParaRPr>
          </a:p>
          <a:p>
            <a:endParaRPr lang="el-GR" dirty="0" smtClean="0">
              <a:latin typeface="Calibri" panose="020F0502020204030204" pitchFamily="34" charset="0"/>
            </a:endParaRPr>
          </a:p>
          <a:p>
            <a:r>
              <a:rPr lang="el-GR" dirty="0" smtClean="0">
                <a:latin typeface="Calibri" panose="020F0502020204030204" pitchFamily="34" charset="0"/>
              </a:rPr>
              <a:t>Στοιχείο </a:t>
            </a:r>
            <a:r>
              <a:rPr lang="en-US" b="1" dirty="0" err="1" smtClean="0">
                <a:latin typeface="Calibri" panose="020F0502020204030204" pitchFamily="34" charset="0"/>
              </a:rPr>
              <a:t>Sr</a:t>
            </a:r>
            <a:r>
              <a:rPr lang="el-GR" b="1" dirty="0" smtClean="0">
                <a:latin typeface="Calibri" panose="020F0502020204030204" pitchFamily="34" charset="0"/>
              </a:rPr>
              <a:t>. </a:t>
            </a:r>
          </a:p>
          <a:p>
            <a:r>
              <a:rPr lang="el-GR" dirty="0" smtClean="0">
                <a:latin typeface="Calibri" panose="020F0502020204030204" pitchFamily="34" charset="0"/>
              </a:rPr>
              <a:t>Έχει </a:t>
            </a:r>
            <a:r>
              <a:rPr lang="el-GR" dirty="0">
                <a:latin typeface="Calibri" panose="020F0502020204030204" pitchFamily="34" charset="0"/>
              </a:rPr>
              <a:t>4 φυσικά ισότοπα</a:t>
            </a:r>
            <a:r>
              <a:rPr lang="el-GR" dirty="0" smtClean="0">
                <a:latin typeface="Calibri" panose="020F0502020204030204" pitchFamily="34" charset="0"/>
              </a:rPr>
              <a:t>:	</a:t>
            </a:r>
            <a:r>
              <a:rPr lang="el-GR" baseline="-25000" dirty="0" smtClean="0">
                <a:latin typeface="Calibri" panose="020F0502020204030204" pitchFamily="34" charset="0"/>
              </a:rPr>
              <a:t>38</a:t>
            </a:r>
            <a:r>
              <a:rPr lang="el-GR" baseline="30000" dirty="0" smtClean="0">
                <a:latin typeface="Calibri" panose="020F0502020204030204" pitchFamily="34" charset="0"/>
              </a:rPr>
              <a:t>88</a:t>
            </a:r>
            <a:r>
              <a:rPr lang="el-GR" dirty="0" smtClean="0">
                <a:latin typeface="Calibri" panose="020F0502020204030204" pitchFamily="34" charset="0"/>
              </a:rPr>
              <a:t>Sr </a:t>
            </a:r>
            <a:r>
              <a:rPr lang="el-GR" dirty="0">
                <a:latin typeface="Calibri" panose="020F0502020204030204" pitchFamily="34" charset="0"/>
              </a:rPr>
              <a:t>(αφθονία ατόμων 82.58</a:t>
            </a:r>
            <a:r>
              <a:rPr lang="el-GR" dirty="0" smtClean="0">
                <a:latin typeface="Calibri" panose="020F0502020204030204" pitchFamily="34" charset="0"/>
              </a:rPr>
              <a:t>%) - σταθερό </a:t>
            </a:r>
            <a:endParaRPr lang="el-GR" dirty="0">
              <a:latin typeface="Calibri" panose="020F0502020204030204" pitchFamily="34" charset="0"/>
            </a:endParaRPr>
          </a:p>
          <a:p>
            <a:r>
              <a:rPr lang="el-GR" baseline="-25000" dirty="0" smtClean="0">
                <a:latin typeface="Calibri" panose="020F0502020204030204" pitchFamily="34" charset="0"/>
              </a:rPr>
              <a:t>			38</a:t>
            </a:r>
            <a:r>
              <a:rPr lang="el-GR" baseline="30000" dirty="0" smtClean="0">
                <a:latin typeface="Calibri" panose="020F0502020204030204" pitchFamily="34" charset="0"/>
              </a:rPr>
              <a:t>87</a:t>
            </a:r>
            <a:r>
              <a:rPr lang="el-GR" dirty="0" smtClean="0">
                <a:latin typeface="Calibri" panose="020F0502020204030204" pitchFamily="34" charset="0"/>
              </a:rPr>
              <a:t>Sr </a:t>
            </a:r>
            <a:r>
              <a:rPr lang="el-GR" dirty="0">
                <a:latin typeface="Calibri" panose="020F0502020204030204" pitchFamily="34" charset="0"/>
              </a:rPr>
              <a:t>(αφθονία ατόμων 7 %) </a:t>
            </a:r>
            <a:r>
              <a:rPr lang="el-GR" dirty="0" smtClean="0">
                <a:latin typeface="Calibri" panose="020F0502020204030204" pitchFamily="34" charset="0"/>
              </a:rPr>
              <a:t>	- </a:t>
            </a:r>
            <a:r>
              <a:rPr lang="el-GR" dirty="0">
                <a:latin typeface="Calibri" panose="020F0502020204030204" pitchFamily="34" charset="0"/>
              </a:rPr>
              <a:t>σταθερό </a:t>
            </a:r>
          </a:p>
          <a:p>
            <a:r>
              <a:rPr lang="el-GR" baseline="-25000" dirty="0" smtClean="0">
                <a:latin typeface="Calibri" panose="020F0502020204030204" pitchFamily="34" charset="0"/>
              </a:rPr>
              <a:t>			38</a:t>
            </a:r>
            <a:r>
              <a:rPr lang="el-GR" baseline="30000" dirty="0" smtClean="0">
                <a:latin typeface="Calibri" panose="020F0502020204030204" pitchFamily="34" charset="0"/>
              </a:rPr>
              <a:t>86</a:t>
            </a:r>
            <a:r>
              <a:rPr lang="el-GR" dirty="0" smtClean="0">
                <a:latin typeface="Calibri" panose="020F0502020204030204" pitchFamily="34" charset="0"/>
              </a:rPr>
              <a:t>Sr </a:t>
            </a:r>
            <a:r>
              <a:rPr lang="el-GR" dirty="0">
                <a:latin typeface="Calibri" panose="020F0502020204030204" pitchFamily="34" charset="0"/>
              </a:rPr>
              <a:t>(αφθονία ατόμων 9.86%) - σταθερό </a:t>
            </a:r>
          </a:p>
          <a:p>
            <a:r>
              <a:rPr lang="el-GR" baseline="-25000" dirty="0" smtClean="0">
                <a:latin typeface="Calibri" panose="020F0502020204030204" pitchFamily="34" charset="0"/>
              </a:rPr>
              <a:t>			38</a:t>
            </a:r>
            <a:r>
              <a:rPr lang="el-GR" baseline="30000" dirty="0" smtClean="0">
                <a:latin typeface="Calibri" panose="020F0502020204030204" pitchFamily="34" charset="0"/>
              </a:rPr>
              <a:t>84</a:t>
            </a:r>
            <a:r>
              <a:rPr lang="el-GR" dirty="0" smtClean="0">
                <a:latin typeface="Calibri" panose="020F0502020204030204" pitchFamily="34" charset="0"/>
              </a:rPr>
              <a:t>Sr </a:t>
            </a:r>
            <a:r>
              <a:rPr lang="el-GR" dirty="0">
                <a:latin typeface="Calibri" panose="020F0502020204030204" pitchFamily="34" charset="0"/>
              </a:rPr>
              <a:t>(αφθονία ατόμων 0.56% - σταθερό </a:t>
            </a:r>
          </a:p>
          <a:p>
            <a:endParaRPr lang="el-GR" dirty="0" smtClean="0">
              <a:latin typeface="Calibri" panose="020F0502020204030204" pitchFamily="34" charset="0"/>
            </a:endParaRPr>
          </a:p>
          <a:p>
            <a:r>
              <a:rPr lang="el-GR" dirty="0" smtClean="0">
                <a:solidFill>
                  <a:srgbClr val="FF0000"/>
                </a:solidFill>
                <a:latin typeface="Calibri" panose="020F0502020204030204" pitchFamily="34" charset="0"/>
              </a:rPr>
              <a:t>Ραδιενεργή </a:t>
            </a:r>
            <a:r>
              <a:rPr lang="el-GR" dirty="0">
                <a:solidFill>
                  <a:srgbClr val="FF0000"/>
                </a:solidFill>
                <a:latin typeface="Calibri" panose="020F0502020204030204" pitchFamily="34" charset="0"/>
              </a:rPr>
              <a:t>διάσπαση </a:t>
            </a:r>
            <a:r>
              <a:rPr lang="el-GR" baseline="30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8</a:t>
            </a:r>
            <a:r>
              <a:rPr lang="el-GR" b="1" baseline="30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7</a:t>
            </a:r>
            <a:r>
              <a:rPr lang="el-GR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Rb </a:t>
            </a:r>
            <a:r>
              <a:rPr lang="el-GR" b="1" dirty="0" smtClean="0">
                <a:solidFill>
                  <a:srgbClr val="FF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l-GR" b="1" baseline="30000" dirty="0" smtClean="0">
                <a:latin typeface="Calibri" panose="020F0502020204030204" pitchFamily="34" charset="0"/>
              </a:rPr>
              <a:t>87</a:t>
            </a:r>
            <a:r>
              <a:rPr lang="el-GR" b="1" dirty="0" smtClean="0">
                <a:latin typeface="Calibri" panose="020F0502020204030204" pitchFamily="34" charset="0"/>
              </a:rPr>
              <a:t>Sr </a:t>
            </a:r>
            <a:r>
              <a:rPr lang="el-GR" dirty="0">
                <a:latin typeface="Calibri" panose="020F0502020204030204" pitchFamily="34" charset="0"/>
              </a:rPr>
              <a:t>+ σωματίδια β</a:t>
            </a:r>
            <a:r>
              <a:rPr lang="el-GR" baseline="30000" dirty="0">
                <a:latin typeface="Calibri" panose="020F0502020204030204" pitchFamily="34" charset="0"/>
              </a:rPr>
              <a:t>-</a:t>
            </a:r>
            <a:r>
              <a:rPr lang="el-GR" dirty="0">
                <a:latin typeface="Calibri" panose="020F0502020204030204" pitchFamily="34" charset="0"/>
              </a:rPr>
              <a:t> </a:t>
            </a:r>
          </a:p>
          <a:p>
            <a:r>
              <a:rPr lang="el-GR" dirty="0" smtClean="0">
                <a:latin typeface="Calibri" panose="020F0502020204030204" pitchFamily="34" charset="0"/>
              </a:rPr>
              <a:t>Μέθοδος </a:t>
            </a:r>
            <a:r>
              <a:rPr lang="el-GR" dirty="0">
                <a:solidFill>
                  <a:srgbClr val="FF0000"/>
                </a:solidFill>
                <a:latin typeface="Calibri" panose="020F0502020204030204" pitchFamily="34" charset="0"/>
              </a:rPr>
              <a:t>χρονολόγησης Rb-Sr </a:t>
            </a:r>
            <a:r>
              <a:rPr lang="el-GR" b="1" u="sng" dirty="0">
                <a:latin typeface="Calibri" panose="020F0502020204030204" pitchFamily="34" charset="0"/>
              </a:rPr>
              <a:t>ορυκτών </a:t>
            </a:r>
            <a:r>
              <a:rPr lang="el-GR" u="sng" dirty="0">
                <a:latin typeface="Calibri" panose="020F0502020204030204" pitchFamily="34" charset="0"/>
              </a:rPr>
              <a:t>που περιέχουν </a:t>
            </a:r>
            <a:r>
              <a:rPr lang="el-GR" b="1" u="sng" dirty="0">
                <a:latin typeface="Calibri" panose="020F0502020204030204" pitchFamily="34" charset="0"/>
              </a:rPr>
              <a:t>Rb</a:t>
            </a:r>
            <a:r>
              <a:rPr lang="el-GR" b="1" dirty="0">
                <a:latin typeface="Calibri" panose="020F0502020204030204" pitchFamily="34" charset="0"/>
              </a:rPr>
              <a:t> </a:t>
            </a:r>
            <a:r>
              <a:rPr lang="el-GR" dirty="0">
                <a:latin typeface="Calibri" panose="020F0502020204030204" pitchFamily="34" charset="0"/>
              </a:rPr>
              <a:t>ή </a:t>
            </a:r>
            <a:r>
              <a:rPr lang="el-GR" b="1" u="sng" dirty="0">
                <a:latin typeface="Calibri" panose="020F0502020204030204" pitchFamily="34" charset="0"/>
              </a:rPr>
              <a:t>ολικό </a:t>
            </a:r>
            <a:r>
              <a:rPr lang="el-GR" b="1" u="sng" dirty="0" smtClean="0">
                <a:latin typeface="Calibri" panose="020F0502020204030204" pitchFamily="34" charset="0"/>
              </a:rPr>
              <a:t>πέτρωμα</a:t>
            </a:r>
            <a:r>
              <a:rPr lang="el-GR" dirty="0" smtClean="0">
                <a:latin typeface="Calibri" panose="020F0502020204030204" pitchFamily="34" charset="0"/>
              </a:rPr>
              <a:t>, βασίζεται </a:t>
            </a:r>
            <a:r>
              <a:rPr lang="el-GR" dirty="0">
                <a:latin typeface="Calibri" panose="020F0502020204030204" pitchFamily="34" charset="0"/>
              </a:rPr>
              <a:t>στη </a:t>
            </a:r>
            <a:r>
              <a:rPr lang="el-GR" dirty="0">
                <a:solidFill>
                  <a:srgbClr val="FF0000"/>
                </a:solidFill>
                <a:latin typeface="Calibri" panose="020F0502020204030204" pitchFamily="34" charset="0"/>
              </a:rPr>
              <a:t>Ραδιενεργή διάσπαση </a:t>
            </a:r>
          </a:p>
          <a:p>
            <a:endParaRPr lang="en-US" dirty="0">
              <a:latin typeface="Calibri" panose="020F0502020204030204" pitchFamily="34" charset="0"/>
            </a:endParaRPr>
          </a:p>
          <a:p>
            <a:r>
              <a:rPr lang="en-US" baseline="30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8</a:t>
            </a:r>
            <a:r>
              <a:rPr lang="en-US" b="1" baseline="30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7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Rb</a:t>
            </a:r>
            <a:r>
              <a:rPr lang="el-GR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l-GR" b="1" dirty="0" smtClean="0">
                <a:solidFill>
                  <a:srgbClr val="FF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b="1" baseline="30000" dirty="0" smtClean="0">
                <a:latin typeface="Calibri" panose="020F0502020204030204" pitchFamily="34" charset="0"/>
              </a:rPr>
              <a:t>87</a:t>
            </a:r>
            <a:r>
              <a:rPr lang="en-US" b="1" dirty="0" smtClean="0">
                <a:latin typeface="Calibri" panose="020F0502020204030204" pitchFamily="34" charset="0"/>
              </a:rPr>
              <a:t>Sr </a:t>
            </a:r>
            <a:r>
              <a:rPr lang="en-US" dirty="0">
                <a:latin typeface="Calibri" panose="020F0502020204030204" pitchFamily="34" charset="0"/>
              </a:rPr>
              <a:t>+ </a:t>
            </a:r>
            <a:r>
              <a:rPr lang="el-GR" dirty="0">
                <a:latin typeface="Calibri" panose="020F0502020204030204" pitchFamily="34" charset="0"/>
              </a:rPr>
              <a:t>σωματίδια β</a:t>
            </a:r>
            <a:r>
              <a:rPr lang="el-GR" baseline="30000" dirty="0">
                <a:latin typeface="Calibri" panose="020F0502020204030204" pitchFamily="34" charset="0"/>
              </a:rPr>
              <a:t>-</a:t>
            </a:r>
            <a:r>
              <a:rPr lang="el-GR" dirty="0">
                <a:latin typeface="Calibri" panose="020F0502020204030204" pitchFamily="34" charset="0"/>
              </a:rPr>
              <a:t> </a:t>
            </a:r>
          </a:p>
          <a:p>
            <a:r>
              <a:rPr lang="el-GR" b="1" dirty="0" smtClean="0">
                <a:latin typeface="Calibri" panose="020F0502020204030204" pitchFamily="34" charset="0"/>
              </a:rPr>
              <a:t>λ</a:t>
            </a:r>
            <a:r>
              <a:rPr lang="en-US" b="1" baseline="-25000" dirty="0" err="1">
                <a:latin typeface="Calibri" panose="020F0502020204030204" pitchFamily="34" charset="0"/>
              </a:rPr>
              <a:t>Rb</a:t>
            </a:r>
            <a:r>
              <a:rPr lang="en-US" b="1" dirty="0">
                <a:latin typeface="Calibri" panose="020F0502020204030204" pitchFamily="34" charset="0"/>
              </a:rPr>
              <a:t> = 1.42 *10</a:t>
            </a:r>
            <a:r>
              <a:rPr lang="en-US" b="1" baseline="30000" dirty="0">
                <a:latin typeface="Calibri" panose="020F0502020204030204" pitchFamily="34" charset="0"/>
              </a:rPr>
              <a:t>-11</a:t>
            </a:r>
            <a:r>
              <a:rPr lang="en-US" b="1" dirty="0">
                <a:latin typeface="Calibri" panose="020F0502020204030204" pitchFamily="34" charset="0"/>
              </a:rPr>
              <a:t> yr</a:t>
            </a:r>
            <a:r>
              <a:rPr lang="en-US" b="1" baseline="30000" dirty="0">
                <a:latin typeface="Calibri" panose="020F0502020204030204" pitchFamily="34" charset="0"/>
              </a:rPr>
              <a:t>-1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19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Μέθοδος χρονολόγησης </a:t>
            </a:r>
            <a:r>
              <a:rPr lang="en-US" dirty="0" err="1"/>
              <a:t>Rb</a:t>
            </a:r>
            <a:r>
              <a:rPr lang="en-US" dirty="0"/>
              <a:t> – </a:t>
            </a:r>
            <a:r>
              <a:rPr lang="en-US" dirty="0" err="1"/>
              <a:t>Sr</a:t>
            </a:r>
            <a:r>
              <a:rPr lang="en-US" dirty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2800" dirty="0" smtClean="0"/>
              <a:t>Βασική </a:t>
            </a:r>
            <a:r>
              <a:rPr lang="el-GR" sz="2800" dirty="0"/>
              <a:t>εξίσωση: </a:t>
            </a:r>
            <a:r>
              <a:rPr lang="pt-BR" sz="2800" b="1" dirty="0"/>
              <a:t>D = </a:t>
            </a:r>
            <a:r>
              <a:rPr lang="pt-BR" sz="2800" b="1" dirty="0" smtClean="0"/>
              <a:t>D</a:t>
            </a:r>
            <a:r>
              <a:rPr lang="el-GR" sz="2800" b="1" baseline="-25000" dirty="0" smtClean="0"/>
              <a:t>0</a:t>
            </a:r>
            <a:r>
              <a:rPr lang="pt-BR" sz="2800" b="1" baseline="-25000" dirty="0" smtClean="0"/>
              <a:t> </a:t>
            </a:r>
            <a:r>
              <a:rPr lang="pt-BR" sz="2800" b="1" dirty="0"/>
              <a:t>+ N (e</a:t>
            </a:r>
            <a:r>
              <a:rPr lang="pt-BR" sz="2800" b="1" baseline="30000" dirty="0"/>
              <a:t>λt</a:t>
            </a:r>
            <a:r>
              <a:rPr lang="pt-BR" sz="2800" b="1" dirty="0"/>
              <a:t> -1) </a:t>
            </a:r>
            <a:endParaRPr lang="el-GR" sz="2800" b="1" dirty="0" smtClean="0"/>
          </a:p>
          <a:p>
            <a:pPr marL="0" indent="0">
              <a:buNone/>
            </a:pPr>
            <a:r>
              <a:rPr lang="en-US" sz="2800" baseline="30000" dirty="0"/>
              <a:t>87</a:t>
            </a:r>
            <a:r>
              <a:rPr lang="en-US" sz="2800" dirty="0"/>
              <a:t>Sr = </a:t>
            </a:r>
            <a:r>
              <a:rPr lang="en-US" sz="2800" baseline="30000" dirty="0"/>
              <a:t>87</a:t>
            </a:r>
            <a:r>
              <a:rPr lang="en-US" sz="2800" dirty="0"/>
              <a:t>Sr</a:t>
            </a:r>
            <a:r>
              <a:rPr lang="en-US" sz="2800" baseline="-25000" dirty="0"/>
              <a:t>0</a:t>
            </a:r>
            <a:r>
              <a:rPr lang="en-US" sz="2800" dirty="0"/>
              <a:t> + </a:t>
            </a:r>
            <a:r>
              <a:rPr lang="en-US" sz="2800" baseline="30000" dirty="0"/>
              <a:t>87</a:t>
            </a:r>
            <a:r>
              <a:rPr lang="en-US" sz="2800" dirty="0"/>
              <a:t>Rb(e</a:t>
            </a:r>
            <a:r>
              <a:rPr lang="el-GR" sz="2800" baseline="30000" dirty="0"/>
              <a:t>λ</a:t>
            </a:r>
            <a:r>
              <a:rPr lang="en-US" sz="2800" baseline="30000" dirty="0"/>
              <a:t>t </a:t>
            </a:r>
            <a:r>
              <a:rPr lang="en-US" sz="2800" dirty="0"/>
              <a:t>– 1) </a:t>
            </a:r>
            <a:endParaRPr lang="el-GR" sz="2800" dirty="0"/>
          </a:p>
          <a:p>
            <a:pPr marL="0" indent="0">
              <a:buNone/>
            </a:pPr>
            <a:r>
              <a:rPr lang="el-GR" sz="2800" dirty="0"/>
              <a:t>Κανονικοποιούμε την εξίσωση, διαιρώντας με το σταθερό ισότοπο </a:t>
            </a:r>
            <a:r>
              <a:rPr lang="el-GR" sz="2800" baseline="30000" dirty="0"/>
              <a:t>86</a:t>
            </a:r>
            <a:r>
              <a:rPr lang="el-GR" sz="2800" dirty="0"/>
              <a:t>Sr , για να προκύψουν λόγοι ισοτόπων: </a:t>
            </a:r>
          </a:p>
          <a:p>
            <a:pPr marL="0" indent="0">
              <a:buNone/>
            </a:pPr>
            <a:r>
              <a:rPr lang="pt-BR" sz="2800" baseline="30000" dirty="0" smtClean="0"/>
              <a:t>87</a:t>
            </a:r>
            <a:r>
              <a:rPr lang="pt-BR" sz="2800" dirty="0" smtClean="0"/>
              <a:t>Sr</a:t>
            </a:r>
            <a:r>
              <a:rPr lang="pt-BR" sz="2800" dirty="0"/>
              <a:t>/ </a:t>
            </a:r>
            <a:r>
              <a:rPr lang="pt-BR" sz="2800" baseline="30000" dirty="0"/>
              <a:t>86</a:t>
            </a:r>
            <a:r>
              <a:rPr lang="pt-BR" sz="2800" dirty="0"/>
              <a:t>Sr = (</a:t>
            </a:r>
            <a:r>
              <a:rPr lang="pt-BR" sz="2800" baseline="30000" dirty="0"/>
              <a:t>87</a:t>
            </a:r>
            <a:r>
              <a:rPr lang="pt-BR" sz="2800" dirty="0"/>
              <a:t>Sr/</a:t>
            </a:r>
            <a:r>
              <a:rPr lang="pt-BR" sz="2800" baseline="30000" dirty="0"/>
              <a:t>86</a:t>
            </a:r>
            <a:r>
              <a:rPr lang="pt-BR" sz="2800" dirty="0"/>
              <a:t>Sr)</a:t>
            </a:r>
            <a:r>
              <a:rPr lang="pt-BR" sz="2800" baseline="-25000" dirty="0"/>
              <a:t>0</a:t>
            </a:r>
            <a:r>
              <a:rPr lang="pt-BR" sz="2800" dirty="0"/>
              <a:t> + </a:t>
            </a:r>
            <a:r>
              <a:rPr lang="pt-BR" sz="2800" baseline="30000" dirty="0"/>
              <a:t>87</a:t>
            </a:r>
            <a:r>
              <a:rPr lang="pt-BR" sz="2800" dirty="0"/>
              <a:t>Rb/ </a:t>
            </a:r>
            <a:r>
              <a:rPr lang="pt-BR" sz="2800" baseline="30000" dirty="0"/>
              <a:t>86</a:t>
            </a:r>
            <a:r>
              <a:rPr lang="pt-BR" sz="2800" dirty="0"/>
              <a:t>Sr(e</a:t>
            </a:r>
            <a:r>
              <a:rPr lang="pt-BR" sz="2800" baseline="30000" dirty="0"/>
              <a:t>λt</a:t>
            </a:r>
            <a:r>
              <a:rPr lang="pt-BR" sz="2800" dirty="0"/>
              <a:t> – 1) </a:t>
            </a:r>
          </a:p>
          <a:p>
            <a:pPr marL="0" indent="0">
              <a:buNone/>
            </a:pPr>
            <a:r>
              <a:rPr lang="el-GR" sz="2800" dirty="0" smtClean="0"/>
              <a:t>Όπου </a:t>
            </a:r>
            <a:r>
              <a:rPr lang="el-GR" sz="2800" dirty="0"/>
              <a:t>(</a:t>
            </a:r>
            <a:r>
              <a:rPr lang="el-GR" sz="2800" baseline="30000" dirty="0"/>
              <a:t>87</a:t>
            </a:r>
            <a:r>
              <a:rPr lang="el-GR" sz="2800" dirty="0"/>
              <a:t>Sr/</a:t>
            </a:r>
            <a:r>
              <a:rPr lang="el-GR" sz="2800" baseline="30000" dirty="0"/>
              <a:t>86</a:t>
            </a:r>
            <a:r>
              <a:rPr lang="el-GR" sz="2800" dirty="0"/>
              <a:t>Sr)</a:t>
            </a:r>
            <a:r>
              <a:rPr lang="el-GR" sz="2800" baseline="-25000" dirty="0"/>
              <a:t>0</a:t>
            </a:r>
            <a:r>
              <a:rPr lang="el-GR" sz="2800" dirty="0"/>
              <a:t> , αντιπροσωπεύει τον λόγο των αρχικών συγκεντρώσεων </a:t>
            </a:r>
            <a:r>
              <a:rPr lang="el-GR" sz="2800" baseline="30000" dirty="0"/>
              <a:t>87</a:t>
            </a:r>
            <a:r>
              <a:rPr lang="el-GR" sz="2800" dirty="0"/>
              <a:t>Sr/</a:t>
            </a:r>
            <a:r>
              <a:rPr lang="el-GR" sz="2800" baseline="30000" dirty="0"/>
              <a:t>86</a:t>
            </a:r>
            <a:r>
              <a:rPr lang="el-GR" sz="2800" dirty="0"/>
              <a:t>Sr στο ορυκτό ή στο πέτρωμα σε χρόνο = 0 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3861048"/>
            <a:ext cx="6203032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53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Ισόχρονη </a:t>
            </a:r>
            <a:r>
              <a:rPr lang="el-GR" dirty="0"/>
              <a:t>γραμμή </a:t>
            </a:r>
            <a:r>
              <a:rPr lang="en-US" dirty="0" err="1"/>
              <a:t>Rb</a:t>
            </a:r>
            <a:r>
              <a:rPr lang="en-US" dirty="0"/>
              <a:t> – </a:t>
            </a:r>
            <a:r>
              <a:rPr lang="en-US" dirty="0" err="1"/>
              <a:t>Sr</a:t>
            </a:r>
            <a:r>
              <a:rPr lang="en-US" dirty="0"/>
              <a:t> </a:t>
            </a:r>
            <a:endParaRPr lang="el-G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622" y="1417638"/>
            <a:ext cx="7870755" cy="48196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48064" y="5445224"/>
            <a:ext cx="402897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l-GR" sz="1600" dirty="0" smtClean="0"/>
              <a:t>17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179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1.0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l-GR" sz="2000" dirty="0"/>
              <a:t>Copyright Εθνικόν και Καποδιστριακόν Πανεπιστήμιον Αθηνών</a:t>
            </a:r>
            <a:r>
              <a:rPr lang="en-US" sz="2000" dirty="0"/>
              <a:t>, </a:t>
            </a:r>
            <a:r>
              <a:rPr lang="el-GR" sz="2000" dirty="0"/>
              <a:t>Χριστίνα </a:t>
            </a:r>
            <a:r>
              <a:rPr lang="el-GR" sz="2000" smtClean="0"/>
              <a:t>Στουραϊτη 2015. </a:t>
            </a:r>
            <a:r>
              <a:rPr lang="el-GR" sz="2000" dirty="0"/>
              <a:t>Χριστίνα </a:t>
            </a:r>
            <a:r>
              <a:rPr lang="el-GR" sz="2000" dirty="0" smtClean="0"/>
              <a:t>Στουραϊτη. </a:t>
            </a:r>
            <a:r>
              <a:rPr lang="el-GR" sz="2000" dirty="0"/>
              <a:t>«Γεωχημεία. Γεωχημικές διεργασίες </a:t>
            </a:r>
            <a:r>
              <a:rPr lang="el-GR" sz="2000" dirty="0" smtClean="0"/>
              <a:t>στο εσωτερικό </a:t>
            </a:r>
            <a:r>
              <a:rPr lang="el-GR" sz="2000" dirty="0"/>
              <a:t>της γης». Έκδοση: 1.0. Αθήνα 2014. Διαθέσιμο από τη δικτυακή διεύθυνση: </a:t>
            </a:r>
            <a:r>
              <a:rPr lang="en-US" sz="2000" dirty="0"/>
              <a:t>http://opencourses.uoa.gr/courses/GEOL</a:t>
            </a:r>
            <a:r>
              <a:rPr lang="el-GR" sz="2000" dirty="0"/>
              <a:t>2</a:t>
            </a:r>
            <a:r>
              <a:rPr lang="en-US" sz="2000" dirty="0"/>
              <a:t>/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052736"/>
            <a:ext cx="35283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600" dirty="0" smtClean="0">
                <a:latin typeface="Calibri" panose="020F0502020204030204" pitchFamily="34" charset="0"/>
              </a:rPr>
              <a:t>Θεωρία </a:t>
            </a:r>
            <a:endParaRPr lang="en-US" sz="3600" dirty="0" smtClean="0">
              <a:latin typeface="Calibri" panose="020F0502020204030204" pitchFamily="34" charset="0"/>
            </a:endParaRPr>
          </a:p>
          <a:p>
            <a:pPr algn="ctr"/>
            <a:r>
              <a:rPr lang="el-GR" sz="3600" dirty="0" smtClean="0">
                <a:latin typeface="Calibri" panose="020F0502020204030204" pitchFamily="34" charset="0"/>
              </a:rPr>
              <a:t>δομή </a:t>
            </a:r>
            <a:r>
              <a:rPr lang="el-GR" sz="3600" dirty="0">
                <a:latin typeface="Calibri" panose="020F0502020204030204" pitchFamily="34" charset="0"/>
              </a:rPr>
              <a:t>του ατόμου (Μάθημα 1</a:t>
            </a:r>
            <a:r>
              <a:rPr lang="el-GR" sz="3600" baseline="30000" dirty="0">
                <a:latin typeface="Calibri" panose="020F0502020204030204" pitchFamily="34" charset="0"/>
              </a:rPr>
              <a:t>ο</a:t>
            </a:r>
            <a:r>
              <a:rPr lang="el-GR" sz="3600" dirty="0">
                <a:latin typeface="Calibri" panose="020F0502020204030204" pitchFamily="34" charset="0"/>
              </a:rPr>
              <a:t>) </a:t>
            </a:r>
            <a:endParaRPr lang="en-US" sz="3600" dirty="0" smtClean="0">
              <a:latin typeface="Calibri" panose="020F0502020204030204" pitchFamily="34" charset="0"/>
            </a:endParaRPr>
          </a:p>
          <a:p>
            <a:pPr algn="ctr"/>
            <a:endParaRPr lang="en-US" sz="3600" dirty="0">
              <a:latin typeface="Calibri" panose="020F0502020204030204" pitchFamily="34" charset="0"/>
            </a:endParaRPr>
          </a:p>
          <a:p>
            <a:pPr algn="ctr"/>
            <a:r>
              <a:rPr lang="el-GR" sz="3600" dirty="0" smtClean="0">
                <a:latin typeface="Calibri" panose="020F0502020204030204" pitchFamily="34" charset="0"/>
              </a:rPr>
              <a:t>(</a:t>
            </a:r>
            <a:r>
              <a:rPr lang="el-GR" sz="3600" dirty="0">
                <a:latin typeface="Calibri" panose="020F0502020204030204" pitchFamily="34" charset="0"/>
              </a:rPr>
              <a:t>e-class.uoa.gr )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0559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(1/</a:t>
            </a:r>
            <a:r>
              <a:rPr lang="el-GR" dirty="0" smtClean="0"/>
              <a:t>3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l-GR" sz="2000" dirty="0" smtClean="0"/>
              <a:t>1: </a:t>
            </a:r>
            <a:r>
              <a:rPr lang="el-GR" sz="2000" dirty="0"/>
              <a:t>Δομή του ατόμου </a:t>
            </a:r>
            <a:r>
              <a:rPr lang="el-GR" sz="2000" dirty="0" smtClean="0"/>
              <a:t>και </a:t>
            </a:r>
            <a:r>
              <a:rPr lang="el-GR" sz="2000" dirty="0">
                <a:latin typeface="Calibri" panose="020F0502020204030204" pitchFamily="34" charset="0"/>
              </a:rPr>
              <a:t>ατομικό πρότυπο του N. Bohr, E. </a:t>
            </a:r>
            <a:r>
              <a:rPr lang="el-GR" sz="2000" dirty="0" smtClean="0">
                <a:latin typeface="Calibri" panose="020F0502020204030204" pitchFamily="34" charset="0"/>
              </a:rPr>
              <a:t>Rutherford. </a:t>
            </a:r>
            <a:r>
              <a:rPr lang="en-US" sz="2000" dirty="0" smtClean="0"/>
              <a:t>Copyrighted</a:t>
            </a:r>
            <a:r>
              <a:rPr lang="en-US" sz="2000" dirty="0"/>
              <a:t>.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l-GR" sz="2000" dirty="0" smtClean="0"/>
              <a:t>2: Ισότοπα άνθρακα. </a:t>
            </a:r>
            <a:r>
              <a:rPr lang="en-US" sz="2000" dirty="0" smtClean="0"/>
              <a:t>Copyrighted</a:t>
            </a:r>
            <a:r>
              <a:rPr lang="en-US" sz="2000" dirty="0"/>
              <a:t>.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Εικόνα 3: </a:t>
            </a:r>
            <a:r>
              <a:rPr lang="el-GR" sz="2000" dirty="0" smtClean="0"/>
              <a:t>Περιοδικός πίνακας. </a:t>
            </a:r>
            <a:r>
              <a:rPr lang="en-US" sz="2000" dirty="0" smtClean="0"/>
              <a:t>Copyrighted</a:t>
            </a:r>
            <a:r>
              <a:rPr lang="en-US" sz="2000" dirty="0"/>
              <a:t>.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l-GR" sz="2000" dirty="0" smtClean="0"/>
              <a:t>4: Ισοβαρή και ισότοπα. </a:t>
            </a:r>
            <a:r>
              <a:rPr lang="en-US" sz="2000" dirty="0" smtClean="0"/>
              <a:t>Copyrighted</a:t>
            </a:r>
            <a:r>
              <a:rPr lang="en-US" sz="2000" dirty="0"/>
              <a:t>.</a:t>
            </a:r>
            <a:endParaRPr lang="el-GR" sz="2000" dirty="0"/>
          </a:p>
          <a:p>
            <a:pPr marL="0" indent="0">
              <a:buNone/>
            </a:pPr>
            <a:r>
              <a:rPr lang="el-GR" sz="2000" dirty="0" smtClean="0"/>
              <a:t>Εικόνα 5: </a:t>
            </a:r>
            <a:r>
              <a:rPr lang="el-GR" sz="2000" dirty="0"/>
              <a:t>Αρχή λειτουργίας φασματογράφου μάζας.</a:t>
            </a:r>
            <a:r>
              <a:rPr lang="en-US" sz="2000" dirty="0"/>
              <a:t> CC BY-NC-SA. </a:t>
            </a:r>
            <a:r>
              <a:rPr lang="el-GR" sz="2000" dirty="0"/>
              <a:t>Σύνδεσμος: </a:t>
            </a:r>
            <a:r>
              <a:rPr lang="en-US" sz="2000" dirty="0"/>
              <a:t>http://chemwiki.ucdavis.edu/Analytical_Chemistry/Instrumental_Analysis/Mass_Spectrometry/How_the_Mass_Spectrometer_Works</a:t>
            </a:r>
            <a:r>
              <a:rPr lang="el-GR" sz="2000" dirty="0"/>
              <a:t>. Πηγή: </a:t>
            </a:r>
            <a:r>
              <a:rPr lang="en-US" sz="2000" dirty="0" smtClean="0"/>
              <a:t>chemwiki.ucdavis.edu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</a:t>
            </a:r>
            <a:r>
              <a:rPr lang="el-GR" dirty="0"/>
              <a:t>2</a:t>
            </a:r>
            <a:r>
              <a:rPr lang="en-US" dirty="0" smtClean="0"/>
              <a:t>/</a:t>
            </a:r>
            <a:r>
              <a:rPr lang="el-GR" dirty="0" smtClean="0"/>
              <a:t>3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Εικόνα 6: </a:t>
            </a:r>
            <a:r>
              <a:rPr lang="en-US" sz="2000" dirty="0"/>
              <a:t>The mass spectrum for strontium. CC BY-NC-SA</a:t>
            </a:r>
            <a:r>
              <a:rPr lang="el-GR" sz="2000" dirty="0"/>
              <a:t>.</a:t>
            </a:r>
            <a:r>
              <a:rPr lang="en-US" sz="2000" dirty="0"/>
              <a:t> </a:t>
            </a:r>
            <a:r>
              <a:rPr lang="el-GR" sz="2000" dirty="0"/>
              <a:t>Σύνδεσμος:</a:t>
            </a:r>
            <a:r>
              <a:rPr lang="en-US" sz="2000" dirty="0"/>
              <a:t> http://chemwiki.ucdavis.edu/Physical_Chemistry/Atomic_Theory/Isotopes.</a:t>
            </a:r>
            <a:r>
              <a:rPr lang="el-GR" sz="2000" dirty="0"/>
              <a:t> Πηγή: </a:t>
            </a:r>
            <a:r>
              <a:rPr lang="en-US" sz="2000" dirty="0"/>
              <a:t>chemwiki.ucdavis.edu 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l-GR" sz="2000" dirty="0" smtClean="0"/>
              <a:t>7: </a:t>
            </a:r>
            <a:r>
              <a:rPr lang="el-GR" sz="2000" dirty="0"/>
              <a:t>Κλίμακα του γεωλογικού χρόνου</a:t>
            </a:r>
            <a:r>
              <a:rPr lang="en-US" sz="2000" dirty="0"/>
              <a:t>. Copyright A. McRae 1998. </a:t>
            </a:r>
            <a:r>
              <a:rPr lang="el-GR" sz="2000" dirty="0"/>
              <a:t>Σύνδεσμος: </a:t>
            </a:r>
            <a:r>
              <a:rPr lang="en-US" sz="2000" dirty="0"/>
              <a:t>http://sdsu-physics.org/NaturalScience100/Topics/2Earth/1amazing_earth.html. </a:t>
            </a:r>
            <a:r>
              <a:rPr lang="el-GR" sz="2000" dirty="0"/>
              <a:t>Πηγή: </a:t>
            </a:r>
            <a:r>
              <a:rPr lang="en-US" sz="2000" dirty="0" smtClean="0"/>
              <a:t>sdsu-physics.org</a:t>
            </a:r>
            <a:endParaRPr lang="el-GR" sz="2000" dirty="0" smtClean="0"/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l-GR" sz="2000" dirty="0" smtClean="0"/>
              <a:t>8: </a:t>
            </a:r>
            <a:r>
              <a:rPr lang="en-US" sz="2000" dirty="0"/>
              <a:t>Arthur Holmes ca. 1910</a:t>
            </a:r>
            <a:r>
              <a:rPr lang="el-GR" sz="2000" dirty="0"/>
              <a:t>.</a:t>
            </a:r>
            <a:r>
              <a:rPr lang="en-US" sz="2000" dirty="0"/>
              <a:t> Copyrighted.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l-GR" sz="2000" dirty="0" smtClean="0"/>
              <a:t>9</a:t>
            </a:r>
            <a:r>
              <a:rPr lang="el-GR" sz="2000" dirty="0"/>
              <a:t>: Frederick Soddy ca. 1922. </a:t>
            </a:r>
            <a:r>
              <a:rPr lang="en-US" sz="2000" dirty="0"/>
              <a:t>Copyrighted</a:t>
            </a:r>
            <a:r>
              <a:rPr lang="en-US" sz="2000" dirty="0" smtClean="0"/>
              <a:t>.</a:t>
            </a:r>
            <a:r>
              <a:rPr lang="el-GR" sz="2000" dirty="0"/>
              <a:t> </a:t>
            </a:r>
            <a:endParaRPr lang="el-GR" sz="2000" dirty="0" smtClean="0"/>
          </a:p>
          <a:p>
            <a:pPr marL="0" indent="0">
              <a:buNone/>
            </a:pPr>
            <a:r>
              <a:rPr lang="el-GR" sz="2000" dirty="0"/>
              <a:t>Εικόνα 10: </a:t>
            </a:r>
            <a:r>
              <a:rPr lang="el-GR" sz="2000" dirty="0" smtClean="0"/>
              <a:t>Διάσπαση πυρήνων. </a:t>
            </a:r>
            <a:r>
              <a:rPr lang="en-US" sz="2000" dirty="0" smtClean="0"/>
              <a:t>Copyrighted</a:t>
            </a:r>
            <a:r>
              <a:rPr lang="en-US" sz="2000" dirty="0"/>
              <a:t>.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l-GR" sz="2000" dirty="0" smtClean="0"/>
              <a:t>11: </a:t>
            </a:r>
            <a:r>
              <a:rPr lang="en-US" sz="2000" dirty="0" smtClean="0"/>
              <a:t>Radioactive decay schemes commonly used for geochronology. Copyrighted. </a:t>
            </a:r>
          </a:p>
        </p:txBody>
      </p:sp>
    </p:spTree>
    <p:extLst>
      <p:ext uri="{BB962C8B-B14F-4D97-AF65-F5344CB8AC3E}">
        <p14:creationId xmlns:p14="http://schemas.microsoft.com/office/powerpoint/2010/main" val="417121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</a:t>
            </a:r>
            <a:r>
              <a:rPr lang="el-GR" dirty="0"/>
              <a:t>3</a:t>
            </a:r>
            <a:r>
              <a:rPr lang="en-US" dirty="0" smtClean="0"/>
              <a:t>/</a:t>
            </a:r>
            <a:r>
              <a:rPr lang="el-GR" dirty="0"/>
              <a:t>3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/>
              <a:t>Εικόνα 12: Σχηματική παρουσίαση της εξίσωσης της </a:t>
            </a:r>
            <a:r>
              <a:rPr lang="el-GR" sz="2000" dirty="0" smtClean="0"/>
              <a:t>ραδιοχρονολόγησης</a:t>
            </a:r>
            <a:r>
              <a:rPr lang="en-US" sz="2000" dirty="0" smtClean="0"/>
              <a:t>.</a:t>
            </a:r>
            <a:r>
              <a:rPr lang="en-US" sz="2000" dirty="0"/>
              <a:t> Copyright 2012 Kula C. </a:t>
            </a:r>
            <a:r>
              <a:rPr lang="en-US" sz="2000" dirty="0" err="1"/>
              <a:t>Misra</a:t>
            </a:r>
            <a:r>
              <a:rPr lang="en-US" sz="2000" dirty="0"/>
              <a:t>.</a:t>
            </a:r>
            <a:r>
              <a:rPr lang="el-GR" sz="2000" dirty="0"/>
              <a:t> Πηγή: </a:t>
            </a:r>
            <a:r>
              <a:rPr lang="en-US" sz="2000" dirty="0"/>
              <a:t>Introduction to Geochemistry: Principles and Applications, First Edition, Kula C. </a:t>
            </a:r>
            <a:r>
              <a:rPr lang="en-US" sz="2000" dirty="0" err="1"/>
              <a:t>Misra</a:t>
            </a:r>
            <a:r>
              <a:rPr lang="en-US" sz="2000" dirty="0"/>
              <a:t>.</a:t>
            </a:r>
            <a:endParaRPr lang="el-GR" sz="2000" dirty="0"/>
          </a:p>
          <a:p>
            <a:pPr marL="0" indent="0">
              <a:buNone/>
            </a:pPr>
            <a:r>
              <a:rPr lang="el-GR" sz="2000" dirty="0" smtClean="0"/>
              <a:t>Εικόνα 13: </a:t>
            </a:r>
            <a:r>
              <a:rPr lang="el-GR" sz="2000" dirty="0"/>
              <a:t>Ραδιενεργή διάσπαση </a:t>
            </a:r>
            <a:r>
              <a:rPr lang="en-US" sz="2000" baseline="30000" dirty="0" smtClean="0"/>
              <a:t>87</a:t>
            </a:r>
            <a:r>
              <a:rPr lang="en-US" sz="2000" dirty="0" smtClean="0"/>
              <a:t>Rb. Copyrighted</a:t>
            </a:r>
            <a:r>
              <a:rPr lang="en-US" sz="2000" dirty="0"/>
              <a:t>.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l-GR" sz="2000" dirty="0" smtClean="0"/>
              <a:t>14: </a:t>
            </a:r>
            <a:r>
              <a:rPr lang="el-GR" sz="2000" dirty="0"/>
              <a:t>Ραδιενεργή διάσπαση</a:t>
            </a:r>
            <a:r>
              <a:rPr lang="el-GR" sz="2000" dirty="0" smtClean="0"/>
              <a:t>. </a:t>
            </a:r>
            <a:r>
              <a:rPr lang="en-US" sz="2000" dirty="0" smtClean="0"/>
              <a:t>Copyrighted</a:t>
            </a:r>
            <a:r>
              <a:rPr lang="en-US" sz="2000" dirty="0"/>
              <a:t>.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l-GR" sz="2000" dirty="0" smtClean="0"/>
              <a:t>15: Γραφική </a:t>
            </a:r>
            <a:r>
              <a:rPr lang="el-GR" sz="2000" dirty="0"/>
              <a:t>παράσταση </a:t>
            </a:r>
            <a:r>
              <a:rPr lang="el-GR" sz="2000" dirty="0" smtClean="0"/>
              <a:t>εξίσωσης ραδιενεργούς διάσπασης. </a:t>
            </a:r>
            <a:r>
              <a:rPr lang="en-US" sz="2000" dirty="0"/>
              <a:t>Copyright 2012 Kula C. </a:t>
            </a:r>
            <a:r>
              <a:rPr lang="en-US" sz="2000" dirty="0" err="1"/>
              <a:t>Misra</a:t>
            </a:r>
            <a:r>
              <a:rPr lang="en-US" sz="2000" dirty="0"/>
              <a:t>.</a:t>
            </a:r>
            <a:r>
              <a:rPr lang="el-GR" sz="2000" dirty="0"/>
              <a:t> Πηγή: </a:t>
            </a:r>
            <a:r>
              <a:rPr lang="en-US" sz="2000" dirty="0"/>
              <a:t>Introduction to Geochemistry: Principles and Applications, First Edition, Kula C. </a:t>
            </a:r>
            <a:r>
              <a:rPr lang="en-US" sz="2000" dirty="0" err="1"/>
              <a:t>Misra</a:t>
            </a:r>
            <a:r>
              <a:rPr lang="en-US" sz="2000" dirty="0" smtClean="0"/>
              <a:t>.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l-GR" sz="2000" dirty="0" smtClean="0"/>
              <a:t>16: </a:t>
            </a:r>
            <a:r>
              <a:rPr lang="el-GR" sz="2000" dirty="0"/>
              <a:t>Εκθετική Συνάρτηση </a:t>
            </a:r>
            <a:r>
              <a:rPr lang="el-GR" sz="2000" dirty="0" smtClean="0"/>
              <a:t>- χρόνος ημιζωής. </a:t>
            </a:r>
            <a:r>
              <a:rPr lang="en-US" sz="2000" dirty="0" smtClean="0"/>
              <a:t>Copyright</a:t>
            </a:r>
            <a:r>
              <a:rPr lang="el-GR" sz="2000" dirty="0" smtClean="0"/>
              <a:t> </a:t>
            </a:r>
            <a:r>
              <a:rPr lang="en-US" sz="2000" dirty="0" smtClean="0"/>
              <a:t>McGraw-Hill Companies, Inc.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l-GR" sz="2000" dirty="0" smtClean="0"/>
              <a:t>17: </a:t>
            </a:r>
            <a:r>
              <a:rPr lang="el-GR" sz="2000" dirty="0"/>
              <a:t>Ισόχρονη γραμμή </a:t>
            </a:r>
            <a:r>
              <a:rPr lang="en-US" sz="2000" dirty="0" err="1"/>
              <a:t>Rb</a:t>
            </a:r>
            <a:r>
              <a:rPr lang="en-US" sz="2000" dirty="0"/>
              <a:t> – </a:t>
            </a:r>
            <a:r>
              <a:rPr lang="en-US" sz="2000" dirty="0" smtClean="0"/>
              <a:t>Sr. </a:t>
            </a:r>
            <a:r>
              <a:rPr lang="en-US" sz="2000" dirty="0"/>
              <a:t>Copyright 2012 Kula C. </a:t>
            </a:r>
            <a:r>
              <a:rPr lang="en-US" sz="2000" dirty="0" err="1"/>
              <a:t>Misra</a:t>
            </a:r>
            <a:r>
              <a:rPr lang="en-US" sz="2000" dirty="0"/>
              <a:t>.</a:t>
            </a:r>
            <a:r>
              <a:rPr lang="el-GR" sz="2000" dirty="0"/>
              <a:t> Πηγή: </a:t>
            </a:r>
            <a:r>
              <a:rPr lang="en-US" sz="2000" dirty="0"/>
              <a:t>Introduction to Geochemistry: Principles and Applications, First Edition, Kula </a:t>
            </a:r>
            <a:r>
              <a:rPr lang="en-US" sz="2000" smtClean="0"/>
              <a:t>C. Misra</a:t>
            </a:r>
            <a:r>
              <a:rPr lang="en-US" sz="2000" dirty="0"/>
              <a:t>.</a:t>
            </a:r>
            <a:endParaRPr lang="el-GR" sz="2000" dirty="0"/>
          </a:p>
          <a:p>
            <a:pPr marL="0" indent="0">
              <a:buNone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322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Δομή </a:t>
            </a:r>
            <a:r>
              <a:rPr lang="el-GR" dirty="0"/>
              <a:t>του ατόμου 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1468159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 smtClean="0">
                <a:latin typeface="Calibri" panose="020F0502020204030204" pitchFamily="34" charset="0"/>
              </a:rPr>
              <a:t>(</a:t>
            </a:r>
            <a:r>
              <a:rPr lang="el-GR" sz="2800" dirty="0">
                <a:latin typeface="Calibri" panose="020F0502020204030204" pitchFamily="34" charset="0"/>
              </a:rPr>
              <a:t>ατομικό πρότυπο του N. Bohr, E. Rutherford) 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457200" y="2019369"/>
            <a:ext cx="36107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Πρωτόνιο 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el-GR" sz="2000" dirty="0" smtClean="0"/>
              <a:t>θετικά </a:t>
            </a:r>
            <a:r>
              <a:rPr lang="el-GR" sz="2000" dirty="0"/>
              <a:t>φορτισμένο σωματίδιο </a:t>
            </a:r>
            <a:endParaRPr lang="en-US" sz="2000" dirty="0" smtClean="0"/>
          </a:p>
          <a:p>
            <a:r>
              <a:rPr lang="el-GR" sz="2000" dirty="0" smtClean="0"/>
              <a:t>m </a:t>
            </a:r>
            <a:r>
              <a:rPr lang="el-GR" sz="2000" dirty="0"/>
              <a:t>= 1,67252*10</a:t>
            </a:r>
            <a:r>
              <a:rPr lang="el-GR" sz="2000" baseline="30000" dirty="0"/>
              <a:t>-24</a:t>
            </a:r>
            <a:r>
              <a:rPr lang="el-GR" sz="2000" dirty="0"/>
              <a:t> g </a:t>
            </a:r>
            <a:endParaRPr lang="en-US" sz="2000" dirty="0" smtClean="0"/>
          </a:p>
          <a:p>
            <a:r>
              <a:rPr lang="el-GR" sz="2000" dirty="0" smtClean="0"/>
              <a:t>q </a:t>
            </a:r>
            <a:r>
              <a:rPr lang="el-GR" sz="2000" dirty="0"/>
              <a:t>= 1,6022*10</a:t>
            </a:r>
            <a:r>
              <a:rPr lang="el-GR" sz="2000" baseline="30000" dirty="0"/>
              <a:t>-19</a:t>
            </a:r>
            <a:r>
              <a:rPr lang="el-GR" sz="2000" dirty="0"/>
              <a:t> C </a:t>
            </a:r>
            <a:endParaRPr lang="en-US" sz="2000" dirty="0" smtClean="0"/>
          </a:p>
          <a:p>
            <a:endParaRPr lang="en-US" sz="2000" dirty="0"/>
          </a:p>
          <a:p>
            <a:r>
              <a:rPr lang="el-GR" sz="2000" b="1" dirty="0" smtClean="0">
                <a:solidFill>
                  <a:srgbClr val="FF0000"/>
                </a:solidFill>
              </a:rPr>
              <a:t>Νετρόνιο 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el-GR" sz="2000" dirty="0" smtClean="0"/>
              <a:t>ηλεκτρικά </a:t>
            </a:r>
            <a:r>
              <a:rPr lang="el-GR" sz="2000" dirty="0"/>
              <a:t>ουδέτερο σωματίδιο </a:t>
            </a:r>
            <a:endParaRPr lang="en-US" sz="2000" dirty="0" smtClean="0"/>
          </a:p>
          <a:p>
            <a:r>
              <a:rPr lang="el-GR" sz="2000" dirty="0" smtClean="0"/>
              <a:t>m </a:t>
            </a:r>
            <a:r>
              <a:rPr lang="el-GR" sz="2000" dirty="0"/>
              <a:t>= 1,6749*10</a:t>
            </a:r>
            <a:r>
              <a:rPr lang="el-GR" sz="2000" baseline="30000" dirty="0"/>
              <a:t>-24</a:t>
            </a:r>
            <a:r>
              <a:rPr lang="el-GR" sz="2000" dirty="0"/>
              <a:t> g </a:t>
            </a:r>
            <a:endParaRPr lang="en-US" sz="2000" dirty="0" smtClean="0"/>
          </a:p>
          <a:p>
            <a:r>
              <a:rPr lang="el-GR" sz="2000" dirty="0" smtClean="0"/>
              <a:t>q </a:t>
            </a:r>
            <a:r>
              <a:rPr lang="el-GR" sz="2000" dirty="0"/>
              <a:t>= 0 C 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l-GR" sz="2000" b="1" dirty="0" smtClean="0">
                <a:solidFill>
                  <a:srgbClr val="FF0000"/>
                </a:solidFill>
              </a:rPr>
              <a:t>Ηλεκτρόνιο 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el-GR" sz="2000" dirty="0" smtClean="0"/>
              <a:t>αρνητικά </a:t>
            </a:r>
            <a:r>
              <a:rPr lang="el-GR" sz="2000" dirty="0"/>
              <a:t>φορτισμένο σωματίδιο </a:t>
            </a:r>
            <a:endParaRPr lang="en-US" sz="2000" dirty="0" smtClean="0"/>
          </a:p>
          <a:p>
            <a:r>
              <a:rPr lang="el-GR" sz="2000" dirty="0" smtClean="0"/>
              <a:t>m </a:t>
            </a:r>
            <a:r>
              <a:rPr lang="el-GR" sz="2000" dirty="0"/>
              <a:t>= 9,1093897*10</a:t>
            </a:r>
            <a:r>
              <a:rPr lang="el-GR" sz="2000" baseline="30000" dirty="0"/>
              <a:t>-28</a:t>
            </a:r>
            <a:r>
              <a:rPr lang="el-GR" sz="2000" dirty="0"/>
              <a:t> g </a:t>
            </a:r>
            <a:endParaRPr lang="en-US" sz="2000" dirty="0" smtClean="0"/>
          </a:p>
          <a:p>
            <a:r>
              <a:rPr lang="el-GR" sz="2000" dirty="0" smtClean="0"/>
              <a:t>q </a:t>
            </a:r>
            <a:r>
              <a:rPr lang="el-GR" sz="2000" dirty="0"/>
              <a:t>= 1,6022*10</a:t>
            </a:r>
            <a:r>
              <a:rPr lang="el-GR" sz="2000" baseline="30000" dirty="0"/>
              <a:t>-19</a:t>
            </a:r>
            <a:r>
              <a:rPr lang="el-GR" sz="2000" dirty="0"/>
              <a:t> C </a:t>
            </a:r>
          </a:p>
        </p:txBody>
      </p:sp>
      <p:sp>
        <p:nvSpPr>
          <p:cNvPr id="4" name="Right Brace 3"/>
          <p:cNvSpPr/>
          <p:nvPr/>
        </p:nvSpPr>
        <p:spPr>
          <a:xfrm>
            <a:off x="3815916" y="2092206"/>
            <a:ext cx="504056" cy="266429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319972" y="3239688"/>
            <a:ext cx="1080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latin typeface="Calibri" panose="020F0502020204030204" pitchFamily="34" charset="0"/>
              </a:rPr>
              <a:t>Πυρήνας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2668" y="2105833"/>
            <a:ext cx="2283708" cy="40510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971365" y="5755353"/>
            <a:ext cx="280991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l-GR" sz="1600" dirty="0"/>
              <a:t>1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41956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Βασική </a:t>
            </a:r>
            <a:r>
              <a:rPr lang="el-GR" dirty="0"/>
              <a:t>ορολογία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sz="2800" b="1" dirty="0" smtClean="0">
                <a:solidFill>
                  <a:srgbClr val="0070C0"/>
                </a:solidFill>
              </a:rPr>
              <a:t>Ατομικός </a:t>
            </a:r>
            <a:r>
              <a:rPr lang="el-GR" sz="2800" b="1" dirty="0">
                <a:solidFill>
                  <a:srgbClr val="0070C0"/>
                </a:solidFill>
              </a:rPr>
              <a:t>αριθμός </a:t>
            </a:r>
            <a:r>
              <a:rPr lang="el-GR" sz="2800" b="1" dirty="0"/>
              <a:t>(Ζ)</a:t>
            </a:r>
            <a:r>
              <a:rPr lang="el-GR" sz="2800" dirty="0"/>
              <a:t>: ο αριθμός των </a:t>
            </a:r>
            <a:r>
              <a:rPr lang="el-GR" sz="2800" b="1" dirty="0"/>
              <a:t>θετικά φορτισμένων σωματιδίων στον πυρήνα </a:t>
            </a:r>
            <a:r>
              <a:rPr lang="el-GR" sz="2800" dirty="0"/>
              <a:t>(πρωτονίων). Σε ηλεκτρικά ουδέτερα άτομα, αντιπροσωπεύει επίσης τον αριθμό των ηλεκτρονίων. </a:t>
            </a:r>
          </a:p>
          <a:p>
            <a:pPr marL="0" indent="0">
              <a:buNone/>
            </a:pPr>
            <a:r>
              <a:rPr lang="el-GR" sz="2800" b="1" dirty="0">
                <a:solidFill>
                  <a:srgbClr val="0070C0"/>
                </a:solidFill>
              </a:rPr>
              <a:t>Μαζικός αριθμός </a:t>
            </a:r>
            <a:r>
              <a:rPr lang="el-GR" sz="2800" b="1" dirty="0"/>
              <a:t>(Α)</a:t>
            </a:r>
            <a:r>
              <a:rPr lang="el-GR" sz="2800" dirty="0"/>
              <a:t>: Ο αριθμός των νουκλεονίων, δηλαδή το </a:t>
            </a:r>
            <a:r>
              <a:rPr lang="el-GR" sz="2800" b="1" dirty="0"/>
              <a:t>άθροισμα των πρωτονίων (Z) και των νετρονίων (N)</a:t>
            </a:r>
            <a:r>
              <a:rPr lang="el-GR" sz="2800" dirty="0"/>
              <a:t>: </a:t>
            </a:r>
          </a:p>
          <a:p>
            <a:pPr marL="0" indent="0" algn="ctr">
              <a:buNone/>
            </a:pPr>
            <a:r>
              <a:rPr lang="en-US" sz="2800" b="1" dirty="0"/>
              <a:t>A </a:t>
            </a:r>
            <a:r>
              <a:rPr lang="en-US" sz="2800" dirty="0"/>
              <a:t>= </a:t>
            </a:r>
            <a:r>
              <a:rPr lang="en-US" sz="2800" b="1" dirty="0"/>
              <a:t>Z </a:t>
            </a:r>
            <a:r>
              <a:rPr lang="en-US" sz="2800" dirty="0"/>
              <a:t>+ </a:t>
            </a:r>
            <a:r>
              <a:rPr lang="en-US" sz="2800" b="1" dirty="0"/>
              <a:t>N </a:t>
            </a:r>
            <a:endParaRPr lang="en-US" sz="2800" dirty="0"/>
          </a:p>
          <a:p>
            <a:pPr marL="0" indent="0">
              <a:buNone/>
            </a:pPr>
            <a:r>
              <a:rPr lang="el-GR" sz="2800" dirty="0"/>
              <a:t>Δεν ισοδυναμεί με την συνολική μάζα του ατόμου αλλά μάλλον αντιπροσωπεύει έναν ακέραιο αριθμό που προσεγγίζει τη μάζα, όπως αυτή εκφράζεται σε atomic mass units (amu). </a:t>
            </a:r>
          </a:p>
        </p:txBody>
      </p:sp>
    </p:spTree>
    <p:extLst>
      <p:ext uri="{BB962C8B-B14F-4D97-AF65-F5344CB8AC3E}">
        <p14:creationId xmlns:p14="http://schemas.microsoft.com/office/powerpoint/2010/main" val="55316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Βασική </a:t>
            </a:r>
            <a:r>
              <a:rPr lang="el-GR" dirty="0"/>
              <a:t>ορολογία </a:t>
            </a:r>
          </a:p>
        </p:txBody>
      </p:sp>
      <p:sp>
        <p:nvSpPr>
          <p:cNvPr id="2" name="Rectangle 1"/>
          <p:cNvSpPr/>
          <p:nvPr/>
        </p:nvSpPr>
        <p:spPr>
          <a:xfrm>
            <a:off x="449228" y="1417638"/>
            <a:ext cx="8229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>
                <a:cs typeface="Arial" panose="020B0604020202020204" pitchFamily="34" charset="0"/>
              </a:rPr>
              <a:t>Ισότοπα</a:t>
            </a:r>
            <a:r>
              <a:rPr lang="el-GR" b="1" dirty="0">
                <a:cs typeface="Arial" panose="020B0604020202020204" pitchFamily="34" charset="0"/>
              </a:rPr>
              <a:t>: Άτομα του ίδιου στοιχείου, των οποίων οι πυρήνες έχουν τον </a:t>
            </a:r>
            <a:r>
              <a:rPr lang="en-US" b="1" dirty="0" smtClean="0">
                <a:cs typeface="Arial" panose="020B0604020202020204" pitchFamily="34" charset="0"/>
              </a:rPr>
              <a:t> </a:t>
            </a:r>
            <a:r>
              <a:rPr lang="el-GR" b="1" dirty="0" smtClean="0">
                <a:cs typeface="Arial" panose="020B0604020202020204" pitchFamily="34" charset="0"/>
              </a:rPr>
              <a:t>ίδιο αριθμό πρωτονίων </a:t>
            </a:r>
            <a:r>
              <a:rPr lang="el-GR" b="1" dirty="0">
                <a:cs typeface="Arial" panose="020B0604020202020204" pitchFamily="34" charset="0"/>
              </a:rPr>
              <a:t>(Ζ), αλλά διαφορετικό αριθμό νετρονίων (≠ μαζικό αριθμό - Α). </a:t>
            </a:r>
            <a:endParaRPr lang="el-GR" dirty="0">
              <a:cs typeface="Arial" panose="020B0604020202020204" pitchFamily="34" charset="0"/>
            </a:endParaRPr>
          </a:p>
          <a:p>
            <a:r>
              <a:rPr lang="el-GR" dirty="0" smtClean="0">
                <a:cs typeface="Arial" panose="020B0604020202020204" pitchFamily="34" charset="0"/>
              </a:rPr>
              <a:t>Τα </a:t>
            </a:r>
            <a:r>
              <a:rPr lang="el-GR" dirty="0">
                <a:cs typeface="Arial" panose="020B0604020202020204" pitchFamily="34" charset="0"/>
              </a:rPr>
              <a:t>ισότοπα έχουν όμοιες χημικές ιδιότητες και μετρώνται με τη χρήση φασματογράφου μάζας. Τα περισσότερα στοιχεία έχουν τουλάχιστον 2 φυσικά ισότοπα.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3068960"/>
            <a:ext cx="6515100" cy="26765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12360" y="5313437"/>
            <a:ext cx="280991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l-GR" sz="1600" dirty="0" smtClean="0"/>
              <a:t>2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08196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ΙΣΟΤΟΠΑ </a:t>
            </a:r>
            <a:r>
              <a:rPr lang="el-GR" dirty="0"/>
              <a:t>ΣΤΟΙΧΕΙΩΝ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57200" y="1439362"/>
                <a:ext cx="8229600" cy="9267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sz="2000" dirty="0" smtClean="0">
                    <a:latin typeface="Calibri" panose="020F0502020204030204" pitchFamily="34" charset="0"/>
                  </a:rPr>
                  <a:t>Ίδιο </a:t>
                </a:r>
                <a:r>
                  <a:rPr lang="el-GR" sz="2000" dirty="0">
                    <a:latin typeface="Calibri" panose="020F0502020204030204" pitchFamily="34" charset="0"/>
                  </a:rPr>
                  <a:t>ατομικό αριθμό (Z), διαφορετικό μαζικό αριθμό A (# αριθμό νετρονίων</a:t>
                </a:r>
                <a:r>
                  <a:rPr lang="el-GR" sz="2000" dirty="0" smtClean="0">
                    <a:latin typeface="Calibri" panose="020F0502020204030204" pitchFamily="34" charset="0"/>
                  </a:rPr>
                  <a:t>). </a:t>
                </a:r>
                <a:endParaRPr lang="el-GR" sz="2000" dirty="0">
                  <a:latin typeface="Calibri" panose="020F0502020204030204" pitchFamily="34" charset="0"/>
                </a:endParaRPr>
              </a:p>
              <a:p>
                <a:r>
                  <a:rPr lang="el-GR" sz="2000" dirty="0">
                    <a:latin typeface="Calibri" panose="020F0502020204030204" pitchFamily="34" charset="0"/>
                  </a:rPr>
                  <a:t>Γενικός τύπος ισοτόπου: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 </m:t>
                    </m:r>
                    <m:sPre>
                      <m:sPrePr>
                        <m:ctrlPr>
                          <a:rPr lang="el-GR" sz="3200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  <m:sup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14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</m:sPre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439362"/>
                <a:ext cx="8229600" cy="926729"/>
              </a:xfrm>
              <a:prstGeom prst="rect">
                <a:avLst/>
              </a:prstGeom>
              <a:blipFill rotWithShape="0">
                <a:blip r:embed="rId3"/>
                <a:stretch>
                  <a:fillRect l="-741" t="-3289"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2636912"/>
            <a:ext cx="6486525" cy="3524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84368" y="5729114"/>
            <a:ext cx="280991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l-GR" sz="1600" dirty="0" smtClean="0"/>
              <a:t>3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82945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620688"/>
            <a:ext cx="6391275" cy="47720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04757" y="5661248"/>
            <a:ext cx="280991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l-GR" sz="1600" dirty="0"/>
              <a:t>4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03697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1972</TotalTime>
  <Words>2103</Words>
  <Application>Microsoft Office PowerPoint</Application>
  <PresentationFormat>On-screen Show (4:3)</PresentationFormat>
  <Paragraphs>348</Paragraphs>
  <Slides>43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Calibri</vt:lpstr>
      <vt:lpstr>Cambria Math</vt:lpstr>
      <vt:lpstr>Wingdings</vt:lpstr>
      <vt:lpstr>Θέμα του Office</vt:lpstr>
      <vt:lpstr>Γεωχημεία</vt:lpstr>
      <vt:lpstr>Γεωχημικές διεργασίες στο εσωτερικό της γης</vt:lpstr>
      <vt:lpstr>Περιεχόμενα </vt:lpstr>
      <vt:lpstr>PowerPoint Presentation</vt:lpstr>
      <vt:lpstr>Δομή του ατόμου </vt:lpstr>
      <vt:lpstr>Βασική ορολογία </vt:lpstr>
      <vt:lpstr>Βασική ορολογία </vt:lpstr>
      <vt:lpstr>ΙΣΟΤΟΠΑ ΣΤΟΙΧΕΙΩΝ </vt:lpstr>
      <vt:lpstr>PowerPoint Presentation</vt:lpstr>
      <vt:lpstr>ΙΣΟΤΟΠΑ ΣΤΟΙΧΕΙΩΝ </vt:lpstr>
      <vt:lpstr>Ο Φασματογράφος Μάζας </vt:lpstr>
      <vt:lpstr>Αρχή του Φασματογράφου Μάζας </vt:lpstr>
      <vt:lpstr>Φασματογράφος Μάζας  Αρχή λειτουργίας της μεθόδου </vt:lpstr>
      <vt:lpstr>Ισοτοπική Γεωχημεία </vt:lpstr>
      <vt:lpstr>Χρήσεις των ισοτόπων στη Γεωχημεία </vt:lpstr>
      <vt:lpstr>1. Εφαρμογές των Ραδιενεργών Ισοτόπων</vt:lpstr>
      <vt:lpstr>1. Εφαρμογές των Ραδιενεργών Ισοτόπων</vt:lpstr>
      <vt:lpstr>Κλίμακα του γεωλογικού χρόνου </vt:lpstr>
      <vt:lpstr>PowerPoint Presentation</vt:lpstr>
      <vt:lpstr>Ραδιενέργεια </vt:lpstr>
      <vt:lpstr>Ραδιενέργεια </vt:lpstr>
      <vt:lpstr>Ραδιενέργεια </vt:lpstr>
      <vt:lpstr>Νόμος Ραδιενεργούς Διάσπασης (ή Νόμος Curie-Rutherford-Soddy CRS) </vt:lpstr>
      <vt:lpstr>Νόμος Ραδιενεργούς Διάσπασης </vt:lpstr>
      <vt:lpstr>Γενική διατύπωση της εξίσωσης της ραδιενεργούς διάσπασης </vt:lpstr>
      <vt:lpstr>Ζεύγη ραδιενεργών-σταθερών ισοτόπων που χρησιμοποιούνται για γεωχρονολόγηση </vt:lpstr>
      <vt:lpstr>Σχηματική παρουσίαση της εξίσωσης της ραδιοχρονολόγησης </vt:lpstr>
      <vt:lpstr>Ραδιενεργή διάσπαση &amp; ραδιογενή (θυγατρικά) ισότοπα </vt:lpstr>
      <vt:lpstr>Ραδιενέργεια  Είδη ραδιενεργών διασπάσεων </vt:lpstr>
      <vt:lpstr>Η γραφική παράσταση της εξίσωσης της Ραδ. διάσπασης (εκθετική συνάρτηση)</vt:lpstr>
      <vt:lpstr>Εκθετική Συνάρτηση  χρόνος ημιζωής </vt:lpstr>
      <vt:lpstr>Σύστημα: Rb – Sr </vt:lpstr>
      <vt:lpstr>Μέθοδος χρονολόγησης Rb – Sr </vt:lpstr>
      <vt:lpstr>Ισόχρονη γραμμή Rb – Sr 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 (1/3)</vt:lpstr>
      <vt:lpstr>Σημείωμα Χρήσης Έργων Τρίτων (2/3)</vt:lpstr>
      <vt:lpstr>Σημείωμα Χρήσης Έργων Τρίτων (3/3)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giannis</cp:lastModifiedBy>
  <cp:revision>227</cp:revision>
  <dcterms:created xsi:type="dcterms:W3CDTF">2012-09-06T09:03:05Z</dcterms:created>
  <dcterms:modified xsi:type="dcterms:W3CDTF">2015-05-19T15:27:57Z</dcterms:modified>
</cp:coreProperties>
</file>