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6" r:id="rId3"/>
    <p:sldId id="301" r:id="rId4"/>
    <p:sldId id="302" r:id="rId5"/>
    <p:sldId id="304" r:id="rId6"/>
    <p:sldId id="305" r:id="rId7"/>
    <p:sldId id="306" r:id="rId8"/>
    <p:sldId id="307"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2" r:id="rId22"/>
    <p:sldId id="323" r:id="rId23"/>
    <p:sldId id="324" r:id="rId24"/>
    <p:sldId id="325" r:id="rId25"/>
    <p:sldId id="326" r:id="rId26"/>
    <p:sldId id="327" r:id="rId27"/>
    <p:sldId id="328" r:id="rId28"/>
    <p:sldId id="329" r:id="rId29"/>
    <p:sldId id="290" r:id="rId30"/>
    <p:sldId id="295" r:id="rId31"/>
    <p:sldId id="299" r:id="rId32"/>
    <p:sldId id="292" r:id="rId33"/>
    <p:sldId id="291" r:id="rId34"/>
    <p:sldId id="294" r:id="rId35"/>
    <p:sldId id="330"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301"/>
            <p14:sldId id="302"/>
            <p14:sldId id="304"/>
            <p14:sldId id="305"/>
            <p14:sldId id="306"/>
            <p14:sldId id="307"/>
            <p14:sldId id="309"/>
            <p14:sldId id="310"/>
            <p14:sldId id="311"/>
            <p14:sldId id="312"/>
            <p14:sldId id="313"/>
            <p14:sldId id="314"/>
            <p14:sldId id="315"/>
            <p14:sldId id="316"/>
            <p14:sldId id="317"/>
            <p14:sldId id="318"/>
            <p14:sldId id="319"/>
            <p14:sldId id="320"/>
            <p14:sldId id="322"/>
            <p14:sldId id="323"/>
            <p14:sldId id="324"/>
            <p14:sldId id="325"/>
            <p14:sldId id="326"/>
            <p14:sldId id="327"/>
            <p14:sldId id="328"/>
            <p14:sldId id="329"/>
            <p14:sldId id="290"/>
            <p14:sldId id="295"/>
            <p14:sldId id="299"/>
            <p14:sldId id="292"/>
            <p14:sldId id="291"/>
            <p14:sldId id="294"/>
          </p14:sldIdLst>
        </p14:section>
        <p14:section name="Untitled Section" id="{0F1CB131-A6BD-43D0-B8D4-1F27CEF7A05E}">
          <p14:sldIdLst>
            <p14:sldId id="3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80" d="100"/>
          <a:sy n="80" d="100"/>
        </p:scale>
        <p:origin x="90" y="8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19/5/2015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98515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99801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024428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60561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156493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528146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77474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5384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0018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59047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216418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05229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940163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654758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178036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744950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753598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790095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040362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314008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17275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064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00004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287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882681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51517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02166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p:txBody>
          <a:bodyPr/>
          <a:lstStyle/>
          <a:p>
            <a:r>
              <a:rPr lang="el-GR"/>
              <a:t>Γεωχημεία</a:t>
            </a:r>
            <a:endParaRPr lang="el-GR" dirty="0">
              <a:solidFill>
                <a:srgbClr val="5075BC"/>
              </a:solidFill>
            </a:endParaRPr>
          </a:p>
        </p:txBody>
      </p:sp>
      <p:sp>
        <p:nvSpPr>
          <p:cNvPr id="3" name="Υπότιτλος 2"/>
          <p:cNvSpPr>
            <a:spLocks noGrp="1"/>
          </p:cNvSpPr>
          <p:nvPr>
            <p:ph type="subTitle" idx="1"/>
          </p:nvPr>
        </p:nvSpPr>
        <p:spPr/>
        <p:txBody>
          <a:bodyPr>
            <a:noAutofit/>
          </a:bodyPr>
          <a:lstStyle/>
          <a:p>
            <a:r>
              <a:rPr lang="el-GR" sz="2800" dirty="0">
                <a:solidFill>
                  <a:srgbClr val="5075BC"/>
                </a:solidFill>
                <a:latin typeface="+mj-lt"/>
                <a:ea typeface="+mj-ea"/>
                <a:cs typeface="+mj-cs"/>
              </a:rPr>
              <a:t>Ενότητα 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Γεωχημικές διεργασίες </a:t>
            </a:r>
            <a:r>
              <a:rPr lang="el-GR" sz="2800" dirty="0" smtClean="0"/>
              <a:t>στο εσωτερικό της </a:t>
            </a:r>
            <a:r>
              <a:rPr lang="el-GR" sz="2800" dirty="0"/>
              <a:t>γης</a:t>
            </a:r>
          </a:p>
          <a:p>
            <a:endParaRPr lang="en-US" sz="2800" dirty="0" smtClean="0"/>
          </a:p>
          <a:p>
            <a:pPr>
              <a:defRPr/>
            </a:pPr>
            <a:r>
              <a:rPr lang="el-GR" sz="2800" dirty="0" smtClean="0"/>
              <a:t>Χριστίνα Στουραϊτη</a:t>
            </a:r>
            <a:endParaRPr lang="el-GR" sz="2800" dirty="0"/>
          </a:p>
          <a:p>
            <a:pPr>
              <a:defRPr/>
            </a:pPr>
            <a:r>
              <a:rPr lang="el-GR" sz="2800" dirty="0"/>
              <a:t>Σχολή Θετικών Επιστημών</a:t>
            </a:r>
          </a:p>
          <a:p>
            <a:pPr>
              <a:defRPr/>
            </a:pPr>
            <a:r>
              <a:rPr lang="el-GR" sz="2800" dirty="0"/>
              <a:t>Τμήμα Γεωλογίας και Γεωπεριβάλλοντος</a:t>
            </a:r>
            <a:endParaRPr lang="en-US"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ΕΛΕΥΘΕΡΗ </a:t>
            </a:r>
            <a:r>
              <a:rPr lang="el-GR" dirty="0"/>
              <a:t>ΕΝΕΡΓΕΙΑ (</a:t>
            </a:r>
            <a:r>
              <a:rPr lang="en-US" dirty="0"/>
              <a:t>G) </a:t>
            </a:r>
            <a:r>
              <a:rPr lang="en-US" dirty="0" smtClean="0"/>
              <a:t>GIBBS</a:t>
            </a:r>
            <a:br>
              <a:rPr lang="en-US" dirty="0" smtClean="0"/>
            </a:br>
            <a:r>
              <a:rPr lang="el-GR" dirty="0"/>
              <a:t>Δ</a:t>
            </a:r>
            <a:r>
              <a:rPr lang="en-US" dirty="0"/>
              <a:t>G = </a:t>
            </a:r>
            <a:r>
              <a:rPr lang="el-GR" dirty="0"/>
              <a:t>ΔΗ – ΤΔ</a:t>
            </a:r>
            <a:r>
              <a:rPr lang="en-US" dirty="0"/>
              <a:t>S</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1600" b="1" dirty="0" smtClean="0">
                <a:solidFill>
                  <a:srgbClr val="FF0000"/>
                </a:solidFill>
              </a:rPr>
              <a:t>ΔG </a:t>
            </a:r>
            <a:r>
              <a:rPr lang="el-GR" sz="1600" b="1" dirty="0">
                <a:solidFill>
                  <a:srgbClr val="FF0000"/>
                </a:solidFill>
              </a:rPr>
              <a:t>&lt; 0 </a:t>
            </a:r>
            <a:r>
              <a:rPr lang="el-GR" sz="1600" dirty="0"/>
              <a:t>→ η αντίδραση είναι </a:t>
            </a:r>
            <a:r>
              <a:rPr lang="el-GR" sz="1600" dirty="0">
                <a:solidFill>
                  <a:srgbClr val="FF0000"/>
                </a:solidFill>
              </a:rPr>
              <a:t>αυθόρμητη</a:t>
            </a:r>
            <a:r>
              <a:rPr lang="el-GR" sz="1600" dirty="0"/>
              <a:t> </a:t>
            </a:r>
            <a:endParaRPr lang="el-GR" sz="1600" dirty="0" smtClean="0"/>
          </a:p>
          <a:p>
            <a:pPr marL="0" indent="0">
              <a:buNone/>
            </a:pPr>
            <a:r>
              <a:rPr lang="el-GR" sz="1600" b="1" dirty="0" smtClean="0">
                <a:solidFill>
                  <a:srgbClr val="FF0000"/>
                </a:solidFill>
              </a:rPr>
              <a:t>ΔG </a:t>
            </a:r>
            <a:r>
              <a:rPr lang="el-GR" sz="1600" b="1" dirty="0">
                <a:solidFill>
                  <a:srgbClr val="FF0000"/>
                </a:solidFill>
              </a:rPr>
              <a:t>&gt; 0 </a:t>
            </a:r>
            <a:r>
              <a:rPr lang="el-GR" sz="1600" dirty="0"/>
              <a:t>→ η αντίδραση </a:t>
            </a:r>
            <a:r>
              <a:rPr lang="el-GR" sz="1600" dirty="0">
                <a:solidFill>
                  <a:srgbClr val="FF0000"/>
                </a:solidFill>
              </a:rPr>
              <a:t>δεν είναι αυθόρμητη </a:t>
            </a:r>
            <a:r>
              <a:rPr lang="el-GR" sz="1600" dirty="0"/>
              <a:t>(αυθόρμητη είναι η αντίθετη </a:t>
            </a:r>
            <a:r>
              <a:rPr lang="el-GR" sz="1600" dirty="0" smtClean="0"/>
              <a:t>αντίδραση)</a:t>
            </a:r>
          </a:p>
          <a:p>
            <a:pPr marL="0" indent="0">
              <a:buNone/>
            </a:pPr>
            <a:r>
              <a:rPr lang="el-GR" sz="1600" b="1" dirty="0" smtClean="0">
                <a:solidFill>
                  <a:srgbClr val="FF0000"/>
                </a:solidFill>
              </a:rPr>
              <a:t>ΔG </a:t>
            </a:r>
            <a:r>
              <a:rPr lang="el-GR" sz="1600" b="1" dirty="0">
                <a:solidFill>
                  <a:srgbClr val="FF0000"/>
                </a:solidFill>
              </a:rPr>
              <a:t>&gt; 0 </a:t>
            </a:r>
            <a:r>
              <a:rPr lang="el-GR" sz="1600" dirty="0"/>
              <a:t>→ το σύστημα βρίσκεται </a:t>
            </a:r>
            <a:r>
              <a:rPr lang="el-GR" sz="1600" dirty="0">
                <a:solidFill>
                  <a:srgbClr val="FF0000"/>
                </a:solidFill>
              </a:rPr>
              <a:t>σε ισορροπία </a:t>
            </a:r>
            <a:endParaRPr lang="el-GR" sz="1600" dirty="0" smtClean="0">
              <a:solidFill>
                <a:srgbClr val="FF0000"/>
              </a:solidFill>
            </a:endParaRPr>
          </a:p>
          <a:p>
            <a:pPr marL="0" indent="0">
              <a:buNone/>
            </a:pPr>
            <a:r>
              <a:rPr lang="el-GR" sz="1600" b="1" dirty="0" smtClean="0"/>
              <a:t>ΔΗ </a:t>
            </a:r>
            <a:r>
              <a:rPr lang="el-GR" sz="1600" b="1" dirty="0"/>
              <a:t>&gt; 0 και ΔS &gt; 0 </a:t>
            </a:r>
            <a:r>
              <a:rPr lang="el-GR" sz="1600" dirty="0" smtClean="0">
                <a:sym typeface="Wingdings" panose="05000000000000000000" pitchFamily="2" charset="2"/>
              </a:rPr>
              <a:t></a:t>
            </a:r>
            <a:r>
              <a:rPr lang="el-GR" sz="1600" dirty="0" smtClean="0"/>
              <a:t> </a:t>
            </a:r>
            <a:r>
              <a:rPr lang="el-GR" sz="1600" b="1" dirty="0"/>
              <a:t>ΔG &lt; 0 μόνο όταν ΤΔS &gt; ΔΗ (</a:t>
            </a:r>
            <a:r>
              <a:rPr lang="el-GR" sz="1600" b="1" u="sng" dirty="0"/>
              <a:t>υψηλή Τ</a:t>
            </a:r>
            <a:r>
              <a:rPr lang="el-GR" sz="1600" b="1" dirty="0"/>
              <a:t>) </a:t>
            </a:r>
            <a:endParaRPr lang="el-GR" sz="1600" b="1" dirty="0" smtClean="0"/>
          </a:p>
          <a:p>
            <a:pPr marL="0" indent="0">
              <a:buNone/>
            </a:pPr>
            <a:r>
              <a:rPr lang="el-GR" sz="1600" b="1" dirty="0" smtClean="0"/>
              <a:t>ΔΗ </a:t>
            </a:r>
            <a:r>
              <a:rPr lang="el-GR" sz="1600" b="1" dirty="0"/>
              <a:t>&lt; 0 και ΔS &lt; 0 </a:t>
            </a:r>
            <a:r>
              <a:rPr lang="el-GR" sz="1600" dirty="0" smtClean="0">
                <a:sym typeface="Wingdings" panose="05000000000000000000" pitchFamily="2" charset="2"/>
              </a:rPr>
              <a:t></a:t>
            </a:r>
            <a:r>
              <a:rPr lang="el-GR" sz="1600" dirty="0" smtClean="0"/>
              <a:t> </a:t>
            </a:r>
            <a:r>
              <a:rPr lang="el-GR" sz="1600" b="1" dirty="0"/>
              <a:t>ΔG &lt; 0 μόνο όταν ΤΔS &lt; ΔΗ (χαμηλή Τ</a:t>
            </a:r>
            <a:r>
              <a:rPr lang="el-GR" sz="1600" b="1" dirty="0" smtClean="0"/>
              <a:t>)</a:t>
            </a:r>
          </a:p>
          <a:p>
            <a:pPr marL="0" indent="0">
              <a:buNone/>
            </a:pPr>
            <a:r>
              <a:rPr lang="el-GR" sz="1600" b="1" dirty="0" smtClean="0"/>
              <a:t>ΔΗ </a:t>
            </a:r>
            <a:r>
              <a:rPr lang="el-GR" sz="1600" b="1" dirty="0"/>
              <a:t>&gt; 0 και ΔS &lt; 0 </a:t>
            </a:r>
            <a:r>
              <a:rPr lang="el-GR" sz="1600" dirty="0" smtClean="0">
                <a:sym typeface="Wingdings" panose="05000000000000000000" pitchFamily="2" charset="2"/>
              </a:rPr>
              <a:t></a:t>
            </a:r>
            <a:r>
              <a:rPr lang="el-GR" sz="1600" dirty="0" smtClean="0"/>
              <a:t> </a:t>
            </a:r>
            <a:r>
              <a:rPr lang="el-GR" sz="1600" b="1" dirty="0"/>
              <a:t>ΔG &gt; 0 σε κάθε Τ </a:t>
            </a:r>
            <a:endParaRPr lang="el-GR" sz="1600" b="1" dirty="0" smtClean="0"/>
          </a:p>
          <a:p>
            <a:pPr marL="0" indent="0">
              <a:buNone/>
            </a:pPr>
            <a:r>
              <a:rPr lang="el-GR" sz="1600" b="1" dirty="0" smtClean="0"/>
              <a:t>ΔΗ </a:t>
            </a:r>
            <a:r>
              <a:rPr lang="el-GR" sz="1600" b="1" dirty="0"/>
              <a:t>&lt; 0 και ΔS &gt; 0 </a:t>
            </a:r>
            <a:r>
              <a:rPr lang="el-GR" sz="1600" dirty="0" smtClean="0">
                <a:sym typeface="Wingdings" panose="05000000000000000000" pitchFamily="2" charset="2"/>
              </a:rPr>
              <a:t></a:t>
            </a:r>
            <a:r>
              <a:rPr lang="el-GR" sz="1600" dirty="0" smtClean="0"/>
              <a:t> </a:t>
            </a:r>
            <a:r>
              <a:rPr lang="el-GR" sz="1600" b="1" dirty="0"/>
              <a:t>ΔG &lt; 0 σε κάθε Τ </a:t>
            </a:r>
            <a:endParaRPr lang="el-GR" sz="1600" b="1" dirty="0" smtClean="0"/>
          </a:p>
          <a:p>
            <a:pPr marL="0" indent="0">
              <a:buNone/>
            </a:pPr>
            <a:r>
              <a:rPr lang="el-GR" sz="1600" b="1" dirty="0" smtClean="0"/>
              <a:t>Κατάσταση </a:t>
            </a:r>
            <a:r>
              <a:rPr lang="el-GR" sz="1600" b="1" dirty="0"/>
              <a:t>ισορροπίας: ΔG = 0, οπότε ΔΗ = Τ ΔS</a:t>
            </a:r>
            <a:r>
              <a:rPr lang="el-GR" sz="1600" b="1" baseline="-25000" dirty="0"/>
              <a:t>eq</a:t>
            </a:r>
            <a:r>
              <a:rPr lang="el-GR" sz="1600" b="1" dirty="0"/>
              <a:t> ή ΔS</a:t>
            </a:r>
            <a:r>
              <a:rPr lang="el-GR" sz="1600" b="1" baseline="-25000" dirty="0"/>
              <a:t>eq</a:t>
            </a:r>
            <a:r>
              <a:rPr lang="el-GR" sz="1600" b="1" dirty="0"/>
              <a:t> = ΔΗ/Τ </a:t>
            </a:r>
            <a:endParaRPr lang="el-GR" sz="1600" b="1" dirty="0" smtClean="0"/>
          </a:p>
          <a:p>
            <a:pPr marL="0" indent="0">
              <a:buNone/>
            </a:pPr>
            <a:r>
              <a:rPr lang="el-GR" sz="1600" dirty="0" smtClean="0"/>
              <a:t>Γενικά, </a:t>
            </a:r>
          </a:p>
          <a:p>
            <a:pPr lvl="1"/>
            <a:r>
              <a:rPr lang="el-GR" sz="1600" dirty="0" smtClean="0"/>
              <a:t>σε </a:t>
            </a:r>
            <a:r>
              <a:rPr lang="el-GR" sz="1600" dirty="0"/>
              <a:t>πολύ χαμηλές θερμοκρασίες το πρόσημο και το μέγεθος του ΔG καθορίζεται κυρίως από τη μεταβολή ενθαλπίας στο σύστημα (ΔΗ) </a:t>
            </a:r>
            <a:endParaRPr lang="el-GR" sz="1600" dirty="0" smtClean="0"/>
          </a:p>
          <a:p>
            <a:pPr lvl="1"/>
            <a:r>
              <a:rPr lang="el-GR" sz="1600" dirty="0" smtClean="0"/>
              <a:t>σε </a:t>
            </a:r>
            <a:r>
              <a:rPr lang="el-GR" sz="1600" dirty="0"/>
              <a:t>πολύ υψηλές θερμοκρασίες το πρόσημο και το μέγεθος του ΔG καθορίζεται κυρίως από τη μεταβολή εντροπίας στο σύστημα (ΔS</a:t>
            </a:r>
            <a:r>
              <a:rPr lang="el-GR" sz="1600" dirty="0" smtClean="0"/>
              <a:t>)</a:t>
            </a:r>
            <a:endParaRPr lang="el-GR" sz="1600" dirty="0"/>
          </a:p>
        </p:txBody>
      </p:sp>
    </p:spTree>
    <p:extLst>
      <p:ext uri="{BB962C8B-B14F-4D97-AF65-F5344CB8AC3E}">
        <p14:creationId xmlns:p14="http://schemas.microsoft.com/office/powerpoint/2010/main" val="99954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Πρότυπη </a:t>
            </a:r>
            <a:r>
              <a:rPr lang="el-GR" dirty="0"/>
              <a:t>Ελεύθερη Ενέργεια (ΔG</a:t>
            </a:r>
            <a:r>
              <a:rPr lang="el-GR" baseline="30000" dirty="0"/>
              <a:t>o</a:t>
            </a:r>
            <a:r>
              <a:rPr lang="el-GR" dirty="0"/>
              <a:t>) </a:t>
            </a:r>
            <a:r>
              <a:rPr lang="el-GR" dirty="0" smtClean="0"/>
              <a:t>αντίδρασης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7500" lnSpcReduction="20000"/>
              </a:bodyPr>
              <a:lstStyle/>
              <a:p>
                <a:pPr marL="0" indent="0">
                  <a:buNone/>
                </a:pPr>
                <a:r>
                  <a:rPr lang="el-GR" sz="2800" dirty="0" smtClean="0">
                    <a:solidFill>
                      <a:srgbClr val="0070C0"/>
                    </a:solidFill>
                  </a:rPr>
                  <a:t>Πρότυπη </a:t>
                </a:r>
                <a:r>
                  <a:rPr lang="el-GR" sz="2800" dirty="0">
                    <a:solidFill>
                      <a:srgbClr val="0070C0"/>
                    </a:solidFill>
                  </a:rPr>
                  <a:t>Ελεύθερη Ενέργεια </a:t>
                </a:r>
                <a:r>
                  <a:rPr lang="el-GR" sz="2800" dirty="0"/>
                  <a:t>(</a:t>
                </a:r>
                <a:r>
                  <a:rPr lang="el-GR" sz="2800" dirty="0">
                    <a:solidFill>
                      <a:srgbClr val="FF0000"/>
                    </a:solidFill>
                  </a:rPr>
                  <a:t>ΔG</a:t>
                </a:r>
                <a:r>
                  <a:rPr lang="el-GR" sz="2800" baseline="30000" dirty="0">
                    <a:solidFill>
                      <a:srgbClr val="FF0000"/>
                    </a:solidFill>
                  </a:rPr>
                  <a:t>o</a:t>
                </a:r>
                <a:r>
                  <a:rPr lang="el-GR" sz="2800" dirty="0"/>
                  <a:t>) </a:t>
                </a:r>
                <a:r>
                  <a:rPr lang="el-GR" sz="2800" dirty="0">
                    <a:solidFill>
                      <a:srgbClr val="0070C0"/>
                    </a:solidFill>
                  </a:rPr>
                  <a:t>αντίδρασης</a:t>
                </a:r>
                <a:r>
                  <a:rPr lang="el-GR" sz="2800" dirty="0"/>
                  <a:t> </a:t>
                </a:r>
                <a:endParaRPr lang="en-US" sz="2800" dirty="0" smtClean="0"/>
              </a:p>
              <a:p>
                <a:pPr marL="0" indent="0">
                  <a:buNone/>
                </a:pPr>
                <a:r>
                  <a:rPr lang="el-GR" sz="2800" dirty="0" smtClean="0"/>
                  <a:t>Η </a:t>
                </a:r>
                <a:r>
                  <a:rPr lang="el-GR" sz="2800" dirty="0"/>
                  <a:t>μεταβολή της ελεύθερης ενέργειας, όταν τα αντιδρώντα και τα προϊόντα βρίσκονται σε πρότυπες καταστάσεις (καθαρές φάσεις ή στοιχεία και πίεση=1 bar) </a:t>
                </a:r>
                <a:endParaRPr lang="en-US" sz="2800" dirty="0" smtClean="0"/>
              </a:p>
              <a:p>
                <a:pPr marL="0" indent="0">
                  <a:buNone/>
                </a:pPr>
                <a:r>
                  <a:rPr lang="el-GR" sz="2800" b="1" dirty="0" smtClean="0">
                    <a:solidFill>
                      <a:srgbClr val="FF0000"/>
                    </a:solidFill>
                  </a:rPr>
                  <a:t>ΔG</a:t>
                </a:r>
                <a:r>
                  <a:rPr lang="el-GR" sz="2800" b="1" baseline="30000" dirty="0" smtClean="0">
                    <a:solidFill>
                      <a:srgbClr val="FF0000"/>
                    </a:solidFill>
                  </a:rPr>
                  <a:t>0</a:t>
                </a:r>
                <a:r>
                  <a:rPr lang="el-GR" sz="2800" b="1" baseline="-25000" dirty="0" smtClean="0">
                    <a:solidFill>
                      <a:srgbClr val="FF0000"/>
                    </a:solidFill>
                  </a:rPr>
                  <a:t>αντίδρασης</a:t>
                </a:r>
                <a:r>
                  <a:rPr lang="el-GR" sz="2800" b="1" dirty="0" smtClean="0">
                    <a:solidFill>
                      <a:srgbClr val="FF0000"/>
                    </a:solidFill>
                  </a:rPr>
                  <a:t> </a:t>
                </a:r>
                <a:r>
                  <a:rPr lang="el-GR" sz="2800" b="1" dirty="0">
                    <a:solidFill>
                      <a:srgbClr val="FF0000"/>
                    </a:solidFill>
                  </a:rPr>
                  <a:t>= ΣΔG</a:t>
                </a:r>
                <a:r>
                  <a:rPr lang="el-GR" sz="2800" b="1" baseline="30000" dirty="0">
                    <a:solidFill>
                      <a:srgbClr val="FF0000"/>
                    </a:solidFill>
                  </a:rPr>
                  <a:t>0</a:t>
                </a:r>
                <a:r>
                  <a:rPr lang="el-GR" sz="2800" b="1" baseline="-25000" dirty="0">
                    <a:solidFill>
                      <a:srgbClr val="FF0000"/>
                    </a:solidFill>
                  </a:rPr>
                  <a:t>προϊόντων</a:t>
                </a:r>
                <a:r>
                  <a:rPr lang="el-GR" sz="2800" b="1" dirty="0">
                    <a:solidFill>
                      <a:srgbClr val="FF0000"/>
                    </a:solidFill>
                  </a:rPr>
                  <a:t> - ΣΔG</a:t>
                </a:r>
                <a:r>
                  <a:rPr lang="el-GR" sz="2800" b="1" baseline="30000" dirty="0">
                    <a:solidFill>
                      <a:srgbClr val="FF0000"/>
                    </a:solidFill>
                  </a:rPr>
                  <a:t>0</a:t>
                </a:r>
                <a:r>
                  <a:rPr lang="el-GR" sz="2800" b="1" baseline="-25000" dirty="0">
                    <a:solidFill>
                      <a:srgbClr val="FF0000"/>
                    </a:solidFill>
                  </a:rPr>
                  <a:t>αντιδρώντων</a:t>
                </a:r>
                <a:r>
                  <a:rPr lang="el-GR" sz="2800" b="1" dirty="0">
                    <a:solidFill>
                      <a:srgbClr val="FF0000"/>
                    </a:solidFill>
                  </a:rPr>
                  <a:t> </a:t>
                </a:r>
                <a:endParaRPr lang="en-US" sz="2800" b="1" dirty="0" smtClean="0">
                  <a:solidFill>
                    <a:srgbClr val="FF0000"/>
                  </a:solidFill>
                </a:endParaRPr>
              </a:p>
              <a:p>
                <a:pPr marL="0" indent="0">
                  <a:buNone/>
                </a:pPr>
                <a:r>
                  <a:rPr lang="el-GR" sz="2800" dirty="0" smtClean="0">
                    <a:solidFill>
                      <a:srgbClr val="0070C0"/>
                    </a:solidFill>
                  </a:rPr>
                  <a:t>Πρότυπη </a:t>
                </a:r>
                <a:r>
                  <a:rPr lang="el-GR" sz="2800" dirty="0">
                    <a:solidFill>
                      <a:srgbClr val="0070C0"/>
                    </a:solidFill>
                  </a:rPr>
                  <a:t>γραμμομοριακή Ελεύθερη Ενέργεια σχηματισμού </a:t>
                </a:r>
                <a:r>
                  <a:rPr lang="el-GR" sz="2800" dirty="0" smtClean="0"/>
                  <a:t>(</a:t>
                </a:r>
                <a14:m>
                  <m:oMath xmlns:m="http://schemas.openxmlformats.org/officeDocument/2006/math">
                    <m:sSubSup>
                      <m:sSubSupPr>
                        <m:ctrlPr>
                          <a:rPr lang="el-GR" sz="2800" i="1">
                            <a:latin typeface="Cambria Math" panose="02040503050406030204" pitchFamily="18" charset="0"/>
                          </a:rPr>
                        </m:ctrlPr>
                      </m:sSubSupPr>
                      <m:e>
                        <m:bar>
                          <m:barPr>
                            <m:pos m:val="top"/>
                            <m:ctrlPr>
                              <a:rPr lang="el-GR" sz="2800" i="1">
                                <a:latin typeface="Cambria Math" panose="02040503050406030204" pitchFamily="18" charset="0"/>
                              </a:rPr>
                            </m:ctrlPr>
                          </m:barPr>
                          <m:e>
                            <m:r>
                              <a:rPr lang="en-US" sz="2800" i="1">
                                <a:latin typeface="Cambria Math" panose="02040503050406030204" pitchFamily="18" charset="0"/>
                              </a:rPr>
                              <m:t>𝐺</m:t>
                            </m:r>
                          </m:e>
                        </m:bar>
                      </m:e>
                      <m:sub>
                        <m:r>
                          <a:rPr lang="en-US" sz="2800" i="1">
                            <a:latin typeface="Cambria Math" panose="02040503050406030204" pitchFamily="18" charset="0"/>
                          </a:rPr>
                          <m:t>𝑇</m:t>
                        </m:r>
                      </m:sub>
                      <m:sup>
                        <m:r>
                          <a:rPr lang="en-US" sz="2800" i="1">
                            <a:latin typeface="Cambria Math" panose="02040503050406030204" pitchFamily="18" charset="0"/>
                          </a:rPr>
                          <m:t>1</m:t>
                        </m:r>
                      </m:sup>
                    </m:sSubSup>
                  </m:oMath>
                </a14:m>
                <a:r>
                  <a:rPr lang="el-GR" sz="2800" dirty="0" smtClean="0"/>
                  <a:t>) </a:t>
                </a:r>
                <a:r>
                  <a:rPr lang="el-GR" sz="2800" dirty="0"/>
                  <a:t>μιας ένωσης = Πρότυπη Ελεύθερη Ενέργεια σχηματισμού της ένωσης σε θερμοκρασία Τ. </a:t>
                </a:r>
              </a:p>
              <a:p>
                <a:r>
                  <a:rPr lang="el-GR" sz="2800" dirty="0" smtClean="0"/>
                  <a:t>κατά </a:t>
                </a:r>
                <a:r>
                  <a:rPr lang="el-GR" sz="2800" dirty="0"/>
                  <a:t>σύμβαση, για τα </a:t>
                </a:r>
                <a:r>
                  <a:rPr lang="el-GR" sz="2800" u="sng" dirty="0"/>
                  <a:t>στοιχεία</a:t>
                </a:r>
                <a:r>
                  <a:rPr lang="el-GR" sz="2800" dirty="0"/>
                  <a:t> : </a:t>
                </a:r>
                <a14:m>
                  <m:oMath xmlns:m="http://schemas.openxmlformats.org/officeDocument/2006/math">
                    <m:sSubSup>
                      <m:sSubSupPr>
                        <m:ctrlPr>
                          <a:rPr lang="el-GR" sz="2800" i="1" smtClean="0">
                            <a:latin typeface="Cambria Math" panose="02040503050406030204" pitchFamily="18" charset="0"/>
                          </a:rPr>
                        </m:ctrlPr>
                      </m:sSubSupPr>
                      <m:e>
                        <m:bar>
                          <m:barPr>
                            <m:pos m:val="top"/>
                            <m:ctrlPr>
                              <a:rPr lang="el-GR" sz="2800" i="1" smtClean="0">
                                <a:latin typeface="Cambria Math" panose="02040503050406030204" pitchFamily="18" charset="0"/>
                              </a:rPr>
                            </m:ctrlPr>
                          </m:barPr>
                          <m:e>
                            <m:r>
                              <a:rPr lang="en-US" sz="2800" b="0" i="1" smtClean="0">
                                <a:latin typeface="Cambria Math" panose="02040503050406030204" pitchFamily="18" charset="0"/>
                              </a:rPr>
                              <m:t>𝐺</m:t>
                            </m:r>
                          </m:e>
                        </m:bar>
                      </m:e>
                      <m:sub>
                        <m:r>
                          <a:rPr lang="en-US" sz="2800" b="0" i="1" smtClean="0">
                            <a:latin typeface="Cambria Math" panose="02040503050406030204" pitchFamily="18" charset="0"/>
                          </a:rPr>
                          <m:t>𝑇</m:t>
                        </m:r>
                      </m:sub>
                      <m:sup>
                        <m:r>
                          <a:rPr lang="en-US" sz="2800" b="0" i="1" smtClean="0">
                            <a:latin typeface="Cambria Math" panose="02040503050406030204" pitchFamily="18" charset="0"/>
                          </a:rPr>
                          <m:t>1</m:t>
                        </m:r>
                      </m:sup>
                    </m:sSubSup>
                  </m:oMath>
                </a14:m>
                <a:r>
                  <a:rPr lang="el-GR" sz="2800" b="1" dirty="0" smtClean="0"/>
                  <a:t> </a:t>
                </a:r>
                <a:r>
                  <a:rPr lang="el-GR" sz="2800" b="1" dirty="0"/>
                  <a:t>= 0 </a:t>
                </a:r>
                <a:endParaRPr lang="el-GR" sz="2800" dirty="0"/>
              </a:p>
              <a:p>
                <a:r>
                  <a:rPr lang="el-GR" sz="2800" dirty="0" smtClean="0"/>
                  <a:t>για </a:t>
                </a:r>
                <a:r>
                  <a:rPr lang="el-GR" sz="2800" dirty="0"/>
                  <a:t>τις ενώσεις</a:t>
                </a:r>
                <a:r>
                  <a:rPr lang="el-GR" sz="2800" b="1" dirty="0"/>
                  <a:t>, </a:t>
                </a:r>
                <a:r>
                  <a:rPr lang="el-GR" sz="2800" dirty="0"/>
                  <a:t>είναι η μεταβολή της ελεύθερης ενέργειας , όταν σχηματίζεται </a:t>
                </a:r>
                <a:r>
                  <a:rPr lang="el-GR" sz="2800" u="sng" dirty="0"/>
                  <a:t>1 mole καθαρής ουσίας </a:t>
                </a:r>
                <a:r>
                  <a:rPr lang="el-GR" sz="2800" dirty="0"/>
                  <a:t>σε πρότυπες συνθήκες, από τα συστατικά της στοιχεία, σε συνθήκες πρότυπες (ή κανονικές). </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3"/>
                <a:stretch>
                  <a:fillRect l="-963" t="-2153"/>
                </a:stretch>
              </a:blipFill>
            </p:spPr>
            <p:txBody>
              <a:bodyPr/>
              <a:lstStyle/>
              <a:p>
                <a:r>
                  <a:rPr lang="en-US">
                    <a:noFill/>
                  </a:rPr>
                  <a:t> </a:t>
                </a:r>
              </a:p>
            </p:txBody>
          </p:sp>
        </mc:Fallback>
      </mc:AlternateContent>
    </p:spTree>
    <p:extLst>
      <p:ext uri="{BB962C8B-B14F-4D97-AF65-F5344CB8AC3E}">
        <p14:creationId xmlns:p14="http://schemas.microsoft.com/office/powerpoint/2010/main" val="1377755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Συνοψίζοντας:</a:t>
            </a:r>
            <a:endParaRPr lang="el-GR" dirty="0"/>
          </a:p>
        </p:txBody>
      </p:sp>
      <p:sp>
        <p:nvSpPr>
          <p:cNvPr id="3" name="Θέση περιεχομένου 2"/>
          <p:cNvSpPr>
            <a:spLocks noGrp="1"/>
          </p:cNvSpPr>
          <p:nvPr>
            <p:ph idx="1"/>
          </p:nvPr>
        </p:nvSpPr>
        <p:spPr/>
        <p:txBody>
          <a:bodyPr>
            <a:normAutofit fontScale="47500" lnSpcReduction="20000"/>
          </a:bodyPr>
          <a:lstStyle/>
          <a:p>
            <a:pPr marL="0" indent="0">
              <a:buNone/>
            </a:pPr>
            <a:r>
              <a:rPr lang="el-GR" sz="2800" b="1" dirty="0" smtClean="0">
                <a:solidFill>
                  <a:srgbClr val="0070C0"/>
                </a:solidFill>
              </a:rPr>
              <a:t>Τυπική κατάσταση (ή κανονικές συνθήκες</a:t>
            </a:r>
            <a:r>
              <a:rPr lang="el-GR" sz="2800" dirty="0" smtClean="0">
                <a:solidFill>
                  <a:srgbClr val="0070C0"/>
                </a:solidFill>
              </a:rPr>
              <a:t>) </a:t>
            </a:r>
            <a:r>
              <a:rPr lang="el-GR" sz="2800" dirty="0" smtClean="0"/>
              <a:t>για τις </a:t>
            </a:r>
            <a:r>
              <a:rPr lang="el-GR" sz="2800" dirty="0" smtClean="0">
                <a:solidFill>
                  <a:srgbClr val="FF0000"/>
                </a:solidFill>
              </a:rPr>
              <a:t>καταστατικές ιδιότητες </a:t>
            </a:r>
            <a:r>
              <a:rPr lang="el-GR" sz="2800" dirty="0" smtClean="0"/>
              <a:t>που ορίσαμε με τους Θερμοδυναμικούς νόμους: </a:t>
            </a:r>
          </a:p>
          <a:p>
            <a:pPr marL="0" indent="0">
              <a:buNone/>
            </a:pPr>
            <a:r>
              <a:rPr lang="el-GR" sz="2800" b="1" dirty="0" smtClean="0">
                <a:solidFill>
                  <a:srgbClr val="FF0000"/>
                </a:solidFill>
              </a:rPr>
              <a:t>Δ</a:t>
            </a:r>
            <a:r>
              <a:rPr lang="el-GR" sz="2800" b="1" baseline="-25000" dirty="0" smtClean="0">
                <a:solidFill>
                  <a:srgbClr val="FF0000"/>
                </a:solidFill>
              </a:rPr>
              <a:t>f</a:t>
            </a:r>
            <a:r>
              <a:rPr lang="el-GR" sz="2800" b="1" i="1" dirty="0" smtClean="0">
                <a:solidFill>
                  <a:srgbClr val="FF0000"/>
                </a:solidFill>
              </a:rPr>
              <a:t>H</a:t>
            </a:r>
            <a:r>
              <a:rPr lang="el-GR" sz="2800" b="1" dirty="0" smtClean="0">
                <a:solidFill>
                  <a:srgbClr val="FF0000"/>
                </a:solidFill>
              </a:rPr>
              <a:t>° , Τυπική Γραμμομοριακή Ενθαλπία Σχηματισμού </a:t>
            </a:r>
            <a:endParaRPr lang="el-GR" sz="2800" dirty="0" smtClean="0">
              <a:solidFill>
                <a:srgbClr val="FF0000"/>
              </a:solidFill>
            </a:endParaRPr>
          </a:p>
          <a:p>
            <a:pPr marL="0" indent="0">
              <a:buNone/>
            </a:pPr>
            <a:r>
              <a:rPr lang="en-US" sz="2800" dirty="0" smtClean="0"/>
              <a:t>(Standard molar enthalpy (heat) of formation at </a:t>
            </a:r>
            <a:r>
              <a:rPr lang="en-US" sz="2800" b="1" dirty="0" smtClean="0"/>
              <a:t>298.15 </a:t>
            </a:r>
            <a:r>
              <a:rPr lang="en-US" sz="2800" dirty="0" smtClean="0"/>
              <a:t>K in kJ/</a:t>
            </a:r>
            <a:r>
              <a:rPr lang="en-US" sz="2800" dirty="0" err="1" smtClean="0"/>
              <a:t>mol</a:t>
            </a:r>
            <a:r>
              <a:rPr lang="en-US" sz="2800" dirty="0" smtClean="0"/>
              <a:t>) </a:t>
            </a:r>
          </a:p>
          <a:p>
            <a:pPr marL="0" indent="0">
              <a:buNone/>
            </a:pPr>
            <a:r>
              <a:rPr lang="el-GR" sz="2800" b="1" dirty="0" smtClean="0">
                <a:solidFill>
                  <a:srgbClr val="FF0000"/>
                </a:solidFill>
              </a:rPr>
              <a:t>Δ</a:t>
            </a:r>
            <a:r>
              <a:rPr lang="el-GR" sz="2800" b="1" baseline="-25000" dirty="0" smtClean="0">
                <a:solidFill>
                  <a:srgbClr val="FF0000"/>
                </a:solidFill>
              </a:rPr>
              <a:t>f</a:t>
            </a:r>
            <a:r>
              <a:rPr lang="el-GR" sz="2800" b="1" i="1" dirty="0" smtClean="0">
                <a:solidFill>
                  <a:srgbClr val="FF0000"/>
                </a:solidFill>
              </a:rPr>
              <a:t>G</a:t>
            </a:r>
            <a:r>
              <a:rPr lang="el-GR" sz="2800" dirty="0" smtClean="0">
                <a:solidFill>
                  <a:srgbClr val="FF0000"/>
                </a:solidFill>
              </a:rPr>
              <a:t>° </a:t>
            </a:r>
            <a:r>
              <a:rPr lang="el-GR" sz="2800" b="1" dirty="0" smtClean="0">
                <a:solidFill>
                  <a:srgbClr val="FF0000"/>
                </a:solidFill>
              </a:rPr>
              <a:t>Τυπική Γραμμομοριακή Ελεύθερη Ενέργεια Σχηματισμού </a:t>
            </a:r>
            <a:endParaRPr lang="el-GR" sz="2800" dirty="0" smtClean="0">
              <a:solidFill>
                <a:srgbClr val="FF0000"/>
              </a:solidFill>
            </a:endParaRPr>
          </a:p>
          <a:p>
            <a:pPr marL="0" indent="0">
              <a:buNone/>
            </a:pPr>
            <a:r>
              <a:rPr lang="en-US" sz="2800" dirty="0" smtClean="0"/>
              <a:t>(Standard molar Gibbs energy of formation at </a:t>
            </a:r>
            <a:r>
              <a:rPr lang="en-US" sz="2800" b="1" dirty="0" smtClean="0"/>
              <a:t>298.15 </a:t>
            </a:r>
            <a:r>
              <a:rPr lang="en-US" sz="2800" dirty="0" smtClean="0"/>
              <a:t>K in kJ/</a:t>
            </a:r>
            <a:r>
              <a:rPr lang="en-US" sz="2800" dirty="0" err="1" smtClean="0"/>
              <a:t>mol</a:t>
            </a:r>
            <a:r>
              <a:rPr lang="en-US" sz="2800" dirty="0" smtClean="0"/>
              <a:t>) </a:t>
            </a:r>
          </a:p>
          <a:p>
            <a:pPr marL="0" indent="0">
              <a:buNone/>
            </a:pPr>
            <a:r>
              <a:rPr lang="en-US" sz="2800" b="1" i="1" dirty="0" smtClean="0">
                <a:solidFill>
                  <a:srgbClr val="FF0000"/>
                </a:solidFill>
              </a:rPr>
              <a:t>S</a:t>
            </a:r>
            <a:r>
              <a:rPr lang="en-US" sz="2800" b="1" dirty="0" smtClean="0">
                <a:solidFill>
                  <a:srgbClr val="FF0000"/>
                </a:solidFill>
              </a:rPr>
              <a:t>° </a:t>
            </a:r>
            <a:r>
              <a:rPr lang="el-GR" sz="2800" b="1" dirty="0" smtClean="0">
                <a:solidFill>
                  <a:srgbClr val="FF0000"/>
                </a:solidFill>
              </a:rPr>
              <a:t>Τυπική Γραμμομοριακή Εντροπία </a:t>
            </a:r>
            <a:endParaRPr lang="el-GR" sz="2800" dirty="0" smtClean="0">
              <a:solidFill>
                <a:srgbClr val="FF0000"/>
              </a:solidFill>
            </a:endParaRPr>
          </a:p>
          <a:p>
            <a:pPr marL="0" indent="0">
              <a:buNone/>
            </a:pPr>
            <a:r>
              <a:rPr lang="en-US" sz="2800" b="1" dirty="0" smtClean="0"/>
              <a:t>(</a:t>
            </a:r>
            <a:r>
              <a:rPr lang="en-US" sz="2800" dirty="0" smtClean="0"/>
              <a:t>Standard molar entropy at </a:t>
            </a:r>
            <a:r>
              <a:rPr lang="en-US" sz="2800" b="1" dirty="0" smtClean="0"/>
              <a:t>298.15 </a:t>
            </a:r>
            <a:r>
              <a:rPr lang="en-US" sz="2800" dirty="0" smtClean="0"/>
              <a:t>K in J/</a:t>
            </a:r>
            <a:r>
              <a:rPr lang="en-US" sz="2800" dirty="0" err="1" smtClean="0"/>
              <a:t>mol</a:t>
            </a:r>
            <a:r>
              <a:rPr lang="en-US" sz="2800" dirty="0" smtClean="0"/>
              <a:t> K ) </a:t>
            </a:r>
          </a:p>
          <a:p>
            <a:pPr marL="0" indent="0">
              <a:buNone/>
            </a:pPr>
            <a:r>
              <a:rPr lang="en-US" sz="2800" b="1" i="1" dirty="0" err="1" smtClean="0">
                <a:solidFill>
                  <a:srgbClr val="FF0000"/>
                </a:solidFill>
              </a:rPr>
              <a:t>Cp</a:t>
            </a:r>
            <a:r>
              <a:rPr lang="en-US" sz="2800" b="1" i="1" dirty="0" smtClean="0">
                <a:solidFill>
                  <a:srgbClr val="FF0000"/>
                </a:solidFill>
              </a:rPr>
              <a:t> </a:t>
            </a:r>
            <a:r>
              <a:rPr lang="el-GR" sz="2800" b="1" dirty="0" smtClean="0">
                <a:solidFill>
                  <a:srgbClr val="FF0000"/>
                </a:solidFill>
              </a:rPr>
              <a:t>Τυπική Γραμμομοριακή Θερμοχωρητικότητα </a:t>
            </a:r>
            <a:endParaRPr lang="el-GR" sz="2800" dirty="0" smtClean="0">
              <a:solidFill>
                <a:srgbClr val="FF0000"/>
              </a:solidFill>
            </a:endParaRPr>
          </a:p>
          <a:p>
            <a:pPr marL="0" indent="0">
              <a:buNone/>
            </a:pPr>
            <a:r>
              <a:rPr lang="en-US" sz="2800" dirty="0" smtClean="0"/>
              <a:t>(Molar heat capacity at </a:t>
            </a:r>
            <a:r>
              <a:rPr lang="en-US" sz="2800" b="1" dirty="0" smtClean="0"/>
              <a:t>constant pressure </a:t>
            </a:r>
            <a:r>
              <a:rPr lang="en-US" sz="2800" dirty="0" smtClean="0"/>
              <a:t>at </a:t>
            </a:r>
            <a:r>
              <a:rPr lang="en-US" sz="2800" b="1" dirty="0" smtClean="0"/>
              <a:t>298.15 </a:t>
            </a:r>
            <a:r>
              <a:rPr lang="en-US" sz="2800" dirty="0" smtClean="0"/>
              <a:t>K in J/</a:t>
            </a:r>
            <a:r>
              <a:rPr lang="en-US" sz="2800" dirty="0" err="1" smtClean="0"/>
              <a:t>mol</a:t>
            </a:r>
            <a:r>
              <a:rPr lang="en-US" sz="2800" dirty="0" smtClean="0"/>
              <a:t> K </a:t>
            </a:r>
          </a:p>
          <a:p>
            <a:pPr marL="0" indent="0">
              <a:buNone/>
            </a:pPr>
            <a:r>
              <a:rPr lang="el-GR" sz="2800" b="1" dirty="0" smtClean="0">
                <a:solidFill>
                  <a:srgbClr val="0070C0"/>
                </a:solidFill>
              </a:rPr>
              <a:t>Τυπική κατάσταση </a:t>
            </a:r>
            <a:r>
              <a:rPr lang="el-GR" sz="2800" dirty="0" smtClean="0"/>
              <a:t>για την Πίεση (P) = 1 bar (100 kPa). </a:t>
            </a:r>
          </a:p>
          <a:p>
            <a:pPr marL="0" indent="0">
              <a:buNone/>
            </a:pPr>
            <a:r>
              <a:rPr lang="el-GR" sz="2800" b="1" dirty="0" smtClean="0">
                <a:solidFill>
                  <a:srgbClr val="0070C0"/>
                </a:solidFill>
              </a:rPr>
              <a:t>Τυπική κατάσταση </a:t>
            </a:r>
            <a:r>
              <a:rPr lang="el-GR" sz="2800" dirty="0" smtClean="0"/>
              <a:t>για τις διάφορες φάσεις ή ουσίες είναι: </a:t>
            </a:r>
            <a:endParaRPr lang="en-US" sz="2800" dirty="0" smtClean="0"/>
          </a:p>
          <a:p>
            <a:r>
              <a:rPr lang="el-GR" sz="2800" b="1" dirty="0" smtClean="0"/>
              <a:t>Καθαρά </a:t>
            </a:r>
            <a:r>
              <a:rPr lang="el-GR" sz="2800" dirty="0" smtClean="0"/>
              <a:t>αέρια, που συμπεριφέρονται σαν </a:t>
            </a:r>
            <a:r>
              <a:rPr lang="el-GR" sz="2800" b="1" dirty="0" smtClean="0"/>
              <a:t>ιδανικα αέρια </a:t>
            </a:r>
            <a:r>
              <a:rPr lang="el-GR" sz="2800" dirty="0" smtClean="0"/>
              <a:t>σε πίεση </a:t>
            </a:r>
            <a:r>
              <a:rPr lang="el-GR" sz="2800" b="1" dirty="0" smtClean="0"/>
              <a:t>1 bar </a:t>
            </a:r>
            <a:endParaRPr lang="el-GR" sz="2800" dirty="0" smtClean="0"/>
          </a:p>
          <a:p>
            <a:r>
              <a:rPr lang="el-GR" sz="2800" b="1" dirty="0" smtClean="0"/>
              <a:t>Καθαρά </a:t>
            </a:r>
            <a:r>
              <a:rPr lang="el-GR" sz="2800" dirty="0" smtClean="0"/>
              <a:t>υγρά, σε πίεση </a:t>
            </a:r>
            <a:r>
              <a:rPr lang="el-GR" sz="2800" b="1" dirty="0" smtClean="0"/>
              <a:t>1 bar </a:t>
            </a:r>
            <a:endParaRPr lang="el-GR" sz="2800" dirty="0" smtClean="0"/>
          </a:p>
          <a:p>
            <a:r>
              <a:rPr lang="el-GR" sz="2800" b="1" dirty="0" smtClean="0"/>
              <a:t>Καθαρές </a:t>
            </a:r>
            <a:r>
              <a:rPr lang="el-GR" sz="2800" dirty="0" smtClean="0"/>
              <a:t>κρυσταλλικές ουσίες, σε συνθήκες πίεσης </a:t>
            </a:r>
            <a:r>
              <a:rPr lang="el-GR" sz="2800" b="1" dirty="0" smtClean="0"/>
              <a:t>1 bar </a:t>
            </a:r>
            <a:endParaRPr lang="el-GR" sz="2800" dirty="0"/>
          </a:p>
        </p:txBody>
      </p:sp>
    </p:spTree>
    <p:extLst>
      <p:ext uri="{BB962C8B-B14F-4D97-AF65-F5344CB8AC3E}">
        <p14:creationId xmlns:p14="http://schemas.microsoft.com/office/powerpoint/2010/main" val="2050397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dirty="0" smtClean="0"/>
              <a:t>ΠΙΝΑΚΕΣ </a:t>
            </a:r>
            <a:r>
              <a:rPr lang="el-GR" dirty="0"/>
              <a:t>ΘΕΡΜΟΔΥΝΑΜΙΚΩΝ ΔΕΔΟΜΕΝΩΝ </a:t>
            </a:r>
          </a:p>
        </p:txBody>
      </p:sp>
      <p:pic>
        <p:nvPicPr>
          <p:cNvPr id="2" name="Picture 1"/>
          <p:cNvPicPr>
            <a:picLocks noChangeAspect="1"/>
          </p:cNvPicPr>
          <p:nvPr/>
        </p:nvPicPr>
        <p:blipFill>
          <a:blip r:embed="rId3"/>
          <a:stretch>
            <a:fillRect/>
          </a:stretch>
        </p:blipFill>
        <p:spPr>
          <a:xfrm>
            <a:off x="2483768" y="1417637"/>
            <a:ext cx="3960440" cy="5013505"/>
          </a:xfrm>
          <a:prstGeom prst="rect">
            <a:avLst/>
          </a:prstGeom>
        </p:spPr>
      </p:pic>
      <p:sp>
        <p:nvSpPr>
          <p:cNvPr id="4" name="TextBox 3"/>
          <p:cNvSpPr txBox="1"/>
          <p:nvPr/>
        </p:nvSpPr>
        <p:spPr>
          <a:xfrm>
            <a:off x="6470267" y="5996372"/>
            <a:ext cx="280991" cy="432048"/>
          </a:xfrm>
          <a:prstGeom prst="rect">
            <a:avLst/>
          </a:prstGeom>
        </p:spPr>
        <p:txBody>
          <a:bodyPr vert="horz" wrap="none" lIns="91440" tIns="45720" rIns="91440" bIns="45720" rtlCol="0" anchor="ctr">
            <a:normAutofit/>
          </a:bodyPr>
          <a:lstStyle/>
          <a:p>
            <a:r>
              <a:rPr lang="el-GR" sz="1600" dirty="0"/>
              <a:t>1</a:t>
            </a:r>
            <a:endParaRPr lang="en-US" sz="1600" dirty="0" smtClean="0"/>
          </a:p>
        </p:txBody>
      </p:sp>
    </p:spTree>
    <p:extLst>
      <p:ext uri="{BB962C8B-B14F-4D97-AF65-F5344CB8AC3E}">
        <p14:creationId xmlns:p14="http://schemas.microsoft.com/office/powerpoint/2010/main" val="1220912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Υπολογισμός </a:t>
            </a:r>
            <a:r>
              <a:rPr lang="el-GR" dirty="0"/>
              <a:t>του (Δ</a:t>
            </a:r>
            <a:r>
              <a:rPr lang="en-US" dirty="0"/>
              <a:t>G</a:t>
            </a:r>
            <a:r>
              <a:rPr lang="en-US" i="1" baseline="-25000" dirty="0"/>
              <a:t>r,T</a:t>
            </a:r>
            <a:r>
              <a:rPr lang="en-US" baseline="30000" dirty="0"/>
              <a:t>1</a:t>
            </a:r>
            <a:r>
              <a:rPr lang="en-US" dirty="0"/>
              <a:t>) </a:t>
            </a:r>
            <a:r>
              <a:rPr lang="el-GR" dirty="0" smtClean="0"/>
              <a:t>αντίδρασης</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sz="2400" dirty="0" smtClean="0"/>
              <a:t>Υπολογισμός </a:t>
            </a:r>
            <a:r>
              <a:rPr lang="el-GR" sz="2400" dirty="0">
                <a:solidFill>
                  <a:srgbClr val="FF0000"/>
                </a:solidFill>
              </a:rPr>
              <a:t>ΔG</a:t>
            </a:r>
            <a:r>
              <a:rPr lang="el-GR" sz="2400" dirty="0"/>
              <a:t> της αντίδρασης γίνεται για πρότυπες συνθήκες, </a:t>
            </a:r>
          </a:p>
          <a:p>
            <a:pPr marL="0" indent="0">
              <a:buNone/>
            </a:pPr>
            <a:r>
              <a:rPr lang="el-GR" sz="2400" dirty="0"/>
              <a:t>πίεσης </a:t>
            </a:r>
            <a:r>
              <a:rPr lang="en-US" sz="2400" dirty="0" err="1"/>
              <a:t>P</a:t>
            </a:r>
            <a:r>
              <a:rPr lang="en-US" sz="2400" baseline="-25000" dirty="0" err="1"/>
              <a:t>ref</a:t>
            </a:r>
            <a:r>
              <a:rPr lang="en-US" sz="2400" dirty="0"/>
              <a:t> = 1bar </a:t>
            </a:r>
          </a:p>
          <a:p>
            <a:pPr marL="0" indent="0">
              <a:buNone/>
            </a:pPr>
            <a:r>
              <a:rPr lang="en-US" sz="2400" dirty="0"/>
              <a:t>r: reaction </a:t>
            </a:r>
          </a:p>
          <a:p>
            <a:pPr marL="0" indent="0">
              <a:buNone/>
            </a:pPr>
            <a:r>
              <a:rPr lang="en-US" sz="2400" dirty="0"/>
              <a:t>T: </a:t>
            </a:r>
            <a:r>
              <a:rPr lang="el-GR" sz="2400" dirty="0"/>
              <a:t>απόλυτη θερμοκρασία </a:t>
            </a:r>
          </a:p>
          <a:p>
            <a:pPr marL="0" indent="0">
              <a:buNone/>
            </a:pPr>
            <a:endParaRPr lang="el-GR" sz="2400" b="1" dirty="0" smtClean="0"/>
          </a:p>
          <a:p>
            <a:pPr marL="0" indent="0">
              <a:buNone/>
            </a:pPr>
            <a:r>
              <a:rPr lang="el-GR" sz="2400" b="1" dirty="0" smtClean="0"/>
              <a:t>1ος </a:t>
            </a:r>
            <a:r>
              <a:rPr lang="el-GR" sz="2400" b="1" dirty="0"/>
              <a:t>Τρόπος </a:t>
            </a:r>
            <a:endParaRPr lang="el-GR" sz="2400" dirty="0"/>
          </a:p>
          <a:p>
            <a:pPr marL="0" indent="0">
              <a:buNone/>
            </a:pPr>
            <a:r>
              <a:rPr lang="el-GR" sz="2400" b="1" dirty="0">
                <a:solidFill>
                  <a:srgbClr val="FF0000"/>
                </a:solidFill>
              </a:rPr>
              <a:t>ΔG</a:t>
            </a:r>
            <a:r>
              <a:rPr lang="el-GR" sz="2400" b="1" baseline="30000" dirty="0">
                <a:solidFill>
                  <a:srgbClr val="FF0000"/>
                </a:solidFill>
              </a:rPr>
              <a:t>1</a:t>
            </a:r>
            <a:r>
              <a:rPr lang="el-GR" sz="2400" b="1" baseline="-25000" dirty="0">
                <a:solidFill>
                  <a:srgbClr val="FF0000"/>
                </a:solidFill>
              </a:rPr>
              <a:t>r,T</a:t>
            </a:r>
            <a:r>
              <a:rPr lang="el-GR" sz="2400" b="1" dirty="0">
                <a:solidFill>
                  <a:srgbClr val="FF0000"/>
                </a:solidFill>
              </a:rPr>
              <a:t> </a:t>
            </a:r>
            <a:r>
              <a:rPr lang="el-GR" sz="2400" dirty="0">
                <a:solidFill>
                  <a:srgbClr val="FF0000"/>
                </a:solidFill>
              </a:rPr>
              <a:t>= </a:t>
            </a:r>
            <a:r>
              <a:rPr lang="el-GR" sz="2400" b="1" dirty="0">
                <a:solidFill>
                  <a:srgbClr val="FF0000"/>
                </a:solidFill>
              </a:rPr>
              <a:t>ΣΔG</a:t>
            </a:r>
            <a:r>
              <a:rPr lang="el-GR" sz="2400" b="1" baseline="30000" dirty="0">
                <a:solidFill>
                  <a:srgbClr val="FF0000"/>
                </a:solidFill>
              </a:rPr>
              <a:t>1</a:t>
            </a:r>
            <a:r>
              <a:rPr lang="el-GR" sz="2400" b="1" baseline="-25000" dirty="0">
                <a:solidFill>
                  <a:srgbClr val="FF0000"/>
                </a:solidFill>
              </a:rPr>
              <a:t>f, T προϊόντων</a:t>
            </a:r>
            <a:r>
              <a:rPr lang="el-GR" sz="2400" b="1" dirty="0">
                <a:solidFill>
                  <a:srgbClr val="FF0000"/>
                </a:solidFill>
              </a:rPr>
              <a:t> - </a:t>
            </a:r>
            <a:r>
              <a:rPr lang="el-GR" sz="2400" b="1" dirty="0" smtClean="0">
                <a:solidFill>
                  <a:srgbClr val="FF0000"/>
                </a:solidFill>
              </a:rPr>
              <a:t>ΣΔG</a:t>
            </a:r>
            <a:r>
              <a:rPr lang="el-GR" sz="2400" b="1" baseline="30000" dirty="0" smtClean="0">
                <a:solidFill>
                  <a:srgbClr val="FF0000"/>
                </a:solidFill>
              </a:rPr>
              <a:t>1</a:t>
            </a:r>
            <a:r>
              <a:rPr lang="el-GR" sz="2400" b="1" baseline="-25000" dirty="0" smtClean="0">
                <a:solidFill>
                  <a:srgbClr val="FF0000"/>
                </a:solidFill>
              </a:rPr>
              <a:t>f</a:t>
            </a:r>
            <a:r>
              <a:rPr lang="el-GR" sz="2400" b="1" baseline="-25000" dirty="0">
                <a:solidFill>
                  <a:srgbClr val="FF0000"/>
                </a:solidFill>
              </a:rPr>
              <a:t>, T αντιδρώντων </a:t>
            </a:r>
            <a:endParaRPr lang="el-GR" sz="2400" baseline="-25000" dirty="0">
              <a:solidFill>
                <a:srgbClr val="FF0000"/>
              </a:solidFill>
            </a:endParaRPr>
          </a:p>
          <a:p>
            <a:pPr marL="0" indent="0">
              <a:buNone/>
            </a:pPr>
            <a:endParaRPr lang="el-GR" sz="2400" b="1" dirty="0" smtClean="0"/>
          </a:p>
          <a:p>
            <a:pPr marL="0" indent="0">
              <a:buNone/>
            </a:pPr>
            <a:r>
              <a:rPr lang="el-GR" sz="2400" b="1" dirty="0" smtClean="0"/>
              <a:t>2ος </a:t>
            </a:r>
            <a:r>
              <a:rPr lang="el-GR" sz="2400" b="1" dirty="0"/>
              <a:t>Τρόπος </a:t>
            </a:r>
            <a:endParaRPr lang="el-GR" sz="2400" dirty="0"/>
          </a:p>
          <a:p>
            <a:pPr marL="0" indent="0">
              <a:buNone/>
            </a:pPr>
            <a:r>
              <a:rPr lang="pt-BR" sz="2400" b="1" dirty="0">
                <a:solidFill>
                  <a:srgbClr val="FF0000"/>
                </a:solidFill>
              </a:rPr>
              <a:t>ΔG</a:t>
            </a:r>
            <a:r>
              <a:rPr lang="pt-BR" sz="2400" b="1" baseline="30000" dirty="0">
                <a:solidFill>
                  <a:srgbClr val="FF0000"/>
                </a:solidFill>
              </a:rPr>
              <a:t>1</a:t>
            </a:r>
            <a:r>
              <a:rPr lang="pt-BR" sz="2400" b="1" baseline="-25000" dirty="0">
                <a:solidFill>
                  <a:srgbClr val="FF0000"/>
                </a:solidFill>
              </a:rPr>
              <a:t>r,T</a:t>
            </a:r>
            <a:r>
              <a:rPr lang="pt-BR" sz="2400" b="1" dirty="0">
                <a:solidFill>
                  <a:srgbClr val="FF0000"/>
                </a:solidFill>
              </a:rPr>
              <a:t> = </a:t>
            </a:r>
            <a:r>
              <a:rPr lang="pt-BR" sz="2400" b="1" dirty="0" smtClean="0">
                <a:solidFill>
                  <a:srgbClr val="FF0000"/>
                </a:solidFill>
              </a:rPr>
              <a:t>ΔΗ</a:t>
            </a:r>
            <a:r>
              <a:rPr lang="pt-BR" sz="2400" b="1" baseline="30000" dirty="0" smtClean="0">
                <a:solidFill>
                  <a:srgbClr val="FF0000"/>
                </a:solidFill>
              </a:rPr>
              <a:t>1</a:t>
            </a:r>
            <a:r>
              <a:rPr lang="pt-BR" sz="2400" b="1" baseline="-25000" dirty="0" smtClean="0">
                <a:solidFill>
                  <a:srgbClr val="FF0000"/>
                </a:solidFill>
              </a:rPr>
              <a:t>r</a:t>
            </a:r>
            <a:r>
              <a:rPr lang="pt-BR" sz="2400" b="1" baseline="-25000" dirty="0">
                <a:solidFill>
                  <a:srgbClr val="FF0000"/>
                </a:solidFill>
              </a:rPr>
              <a:t>, T </a:t>
            </a:r>
            <a:r>
              <a:rPr lang="pt-BR" sz="2400" b="1" dirty="0">
                <a:solidFill>
                  <a:srgbClr val="FF0000"/>
                </a:solidFill>
              </a:rPr>
              <a:t>– Τ </a:t>
            </a:r>
            <a:r>
              <a:rPr lang="pt-BR" sz="2400" b="1" dirty="0" smtClean="0">
                <a:solidFill>
                  <a:srgbClr val="FF0000"/>
                </a:solidFill>
              </a:rPr>
              <a:t>ΔS</a:t>
            </a:r>
            <a:r>
              <a:rPr lang="pt-BR" sz="2400" b="1" baseline="-25000" dirty="0" smtClean="0">
                <a:solidFill>
                  <a:srgbClr val="FF0000"/>
                </a:solidFill>
              </a:rPr>
              <a:t>r</a:t>
            </a:r>
            <a:r>
              <a:rPr lang="pt-BR" sz="2400" b="1" baseline="-25000" dirty="0">
                <a:solidFill>
                  <a:srgbClr val="FF0000"/>
                </a:solidFill>
              </a:rPr>
              <a:t>, T</a:t>
            </a:r>
            <a:r>
              <a:rPr lang="pt-BR" sz="2400" b="1" dirty="0">
                <a:solidFill>
                  <a:srgbClr val="FF0000"/>
                </a:solidFill>
              </a:rPr>
              <a:t> </a:t>
            </a:r>
            <a:endParaRPr lang="el-GR" sz="2400" dirty="0">
              <a:solidFill>
                <a:srgbClr val="FF0000"/>
              </a:solidFill>
            </a:endParaRPr>
          </a:p>
        </p:txBody>
      </p:sp>
    </p:spTree>
    <p:extLst>
      <p:ext uri="{BB962C8B-B14F-4D97-AF65-F5344CB8AC3E}">
        <p14:creationId xmlns:p14="http://schemas.microsoft.com/office/powerpoint/2010/main" val="908588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dirty="0"/>
              <a:t>Υπολογισμός του (Δ</a:t>
            </a:r>
            <a:r>
              <a:rPr lang="en-US" dirty="0" err="1" smtClean="0"/>
              <a:t>G</a:t>
            </a:r>
            <a:r>
              <a:rPr lang="en-US" i="1" baseline="-25000" dirty="0" err="1" smtClean="0"/>
              <a:t>r,T</a:t>
            </a:r>
            <a:r>
              <a:rPr lang="en-US" baseline="30000" dirty="0" err="1" smtClean="0"/>
              <a:t>P</a:t>
            </a:r>
            <a:r>
              <a:rPr lang="en-US" dirty="0" smtClean="0"/>
              <a:t>) </a:t>
            </a:r>
            <a:r>
              <a:rPr lang="el-GR" dirty="0" smtClean="0"/>
              <a:t>αντίδρασης </a:t>
            </a:r>
            <a:r>
              <a:rPr lang="en-US" dirty="0"/>
              <a:t/>
            </a:r>
            <a:br>
              <a:rPr lang="en-US" dirty="0"/>
            </a:br>
            <a:r>
              <a:rPr lang="el-GR" dirty="0"/>
              <a:t>σε δεδομένες συνθήκες P και </a:t>
            </a:r>
            <a:r>
              <a:rPr lang="el-GR" dirty="0" smtClean="0"/>
              <a:t>T</a:t>
            </a:r>
            <a:endParaRPr lang="el-GR" dirty="0"/>
          </a:p>
        </p:txBody>
      </p:sp>
      <p:sp>
        <p:nvSpPr>
          <p:cNvPr id="3" name="Rectangle 2"/>
          <p:cNvSpPr/>
          <p:nvPr/>
        </p:nvSpPr>
        <p:spPr>
          <a:xfrm>
            <a:off x="323528" y="4316978"/>
            <a:ext cx="8363272" cy="769441"/>
          </a:xfrm>
          <a:prstGeom prst="rect">
            <a:avLst/>
          </a:prstGeom>
        </p:spPr>
        <p:txBody>
          <a:bodyPr wrap="square">
            <a:spAutoFit/>
          </a:bodyPr>
          <a:lstStyle/>
          <a:p>
            <a:r>
              <a:rPr lang="el-GR" sz="2200" u="sng" dirty="0" smtClean="0">
                <a:latin typeface="Calibri" panose="020F0502020204030204" pitchFamily="34" charset="0"/>
              </a:rPr>
              <a:t>Πρότυπες </a:t>
            </a:r>
            <a:r>
              <a:rPr lang="el-GR" sz="2200" u="sng" dirty="0">
                <a:latin typeface="Calibri" panose="020F0502020204030204" pitchFamily="34" charset="0"/>
              </a:rPr>
              <a:t>συνθήκες</a:t>
            </a:r>
            <a:r>
              <a:rPr lang="el-GR" sz="2200" dirty="0">
                <a:latin typeface="Calibri" panose="020F0502020204030204" pitchFamily="34" charset="0"/>
              </a:rPr>
              <a:t>: </a:t>
            </a:r>
          </a:p>
          <a:p>
            <a:pPr marL="342900" indent="-342900">
              <a:buFont typeface="Arial" panose="020B0604020202020204" pitchFamily="34" charset="0"/>
              <a:buChar char="•"/>
            </a:pPr>
            <a:r>
              <a:rPr lang="el-GR" sz="2200" dirty="0" smtClean="0">
                <a:latin typeface="Calibri" panose="020F0502020204030204" pitchFamily="34" charset="0"/>
              </a:rPr>
              <a:t>Στερεές </a:t>
            </a:r>
            <a:r>
              <a:rPr lang="el-GR" sz="2200" dirty="0">
                <a:latin typeface="Calibri" panose="020F0502020204030204" pitchFamily="34" charset="0"/>
              </a:rPr>
              <a:t>(&amp; υγρές φάσεις): σταθερότερες μορφές σε πίεση P = 1 bar </a:t>
            </a:r>
          </a:p>
        </p:txBody>
      </p:sp>
      <p:sp>
        <p:nvSpPr>
          <p:cNvPr id="6" name="Rectangle 5"/>
          <p:cNvSpPr/>
          <p:nvPr/>
        </p:nvSpPr>
        <p:spPr>
          <a:xfrm>
            <a:off x="323528" y="2736503"/>
            <a:ext cx="8363272" cy="646331"/>
          </a:xfrm>
          <a:prstGeom prst="rect">
            <a:avLst/>
          </a:prstGeom>
        </p:spPr>
        <p:txBody>
          <a:bodyPr wrap="square">
            <a:spAutoFit/>
          </a:bodyPr>
          <a:lstStyle/>
          <a:p>
            <a:r>
              <a:rPr lang="el-GR" sz="2800" b="1" dirty="0" smtClean="0">
                <a:latin typeface="Calibri" panose="020F0502020204030204" pitchFamily="34" charset="0"/>
              </a:rPr>
              <a:t>Δ</a:t>
            </a:r>
            <a:r>
              <a:rPr lang="en-US" sz="2800" b="1" dirty="0" err="1" smtClean="0">
                <a:latin typeface="Calibri" panose="020F0502020204030204" pitchFamily="34" charset="0"/>
              </a:rPr>
              <a:t>G</a:t>
            </a:r>
            <a:r>
              <a:rPr lang="en-US" sz="2800" baseline="30000" dirty="0" err="1" smtClean="0">
                <a:latin typeface="Calibri" panose="020F0502020204030204" pitchFamily="34" charset="0"/>
              </a:rPr>
              <a:t>P</a:t>
            </a:r>
            <a:r>
              <a:rPr lang="en-US" sz="2800" i="1" baseline="-25000" dirty="0" err="1" smtClean="0">
                <a:latin typeface="Calibri" panose="020F0502020204030204" pitchFamily="34" charset="0"/>
              </a:rPr>
              <a:t>r,T</a:t>
            </a:r>
            <a:r>
              <a:rPr lang="en-US" i="1" baseline="-25000" dirty="0" smtClean="0">
                <a:latin typeface="Calibri" panose="020F0502020204030204" pitchFamily="34" charset="0"/>
              </a:rPr>
              <a:t> </a:t>
            </a:r>
            <a:r>
              <a:rPr lang="en-US" sz="2800" dirty="0">
                <a:latin typeface="Calibri" panose="020F0502020204030204" pitchFamily="34" charset="0"/>
              </a:rPr>
              <a:t>= </a:t>
            </a:r>
            <a:r>
              <a:rPr lang="el-GR" sz="2800" b="1" dirty="0">
                <a:latin typeface="Calibri" panose="020F0502020204030204" pitchFamily="34" charset="0"/>
              </a:rPr>
              <a:t>Δ</a:t>
            </a:r>
            <a:r>
              <a:rPr lang="en-US" sz="2800" b="1" dirty="0" smtClean="0">
                <a:latin typeface="Calibri" panose="020F0502020204030204" pitchFamily="34" charset="0"/>
              </a:rPr>
              <a:t>G</a:t>
            </a:r>
            <a:r>
              <a:rPr lang="en-US" sz="2800" i="1" baseline="-25000" dirty="0" smtClean="0">
                <a:latin typeface="Calibri" panose="020F0502020204030204" pitchFamily="34" charset="0"/>
              </a:rPr>
              <a:t>r,T</a:t>
            </a:r>
            <a:r>
              <a:rPr lang="en-US" sz="2800" baseline="30000" dirty="0" smtClean="0">
                <a:latin typeface="Calibri" panose="020F0502020204030204" pitchFamily="34" charset="0"/>
              </a:rPr>
              <a:t>1</a:t>
            </a:r>
            <a:r>
              <a:rPr lang="en-US" sz="2800" dirty="0" smtClean="0">
                <a:latin typeface="Calibri" panose="020F0502020204030204" pitchFamily="34" charset="0"/>
              </a:rPr>
              <a:t> </a:t>
            </a:r>
            <a:r>
              <a:rPr lang="en-US" sz="2800" dirty="0">
                <a:latin typeface="Calibri" panose="020F0502020204030204" pitchFamily="34" charset="0"/>
              </a:rPr>
              <a:t>+ </a:t>
            </a:r>
            <a:r>
              <a:rPr lang="en-US" sz="3600" dirty="0">
                <a:latin typeface="Calibri" panose="020F0502020204030204" pitchFamily="34" charset="0"/>
              </a:rPr>
              <a:t>∫</a:t>
            </a:r>
            <a:r>
              <a:rPr lang="en-US" sz="2800" baseline="30000" dirty="0">
                <a:latin typeface="Calibri" panose="020F0502020204030204" pitchFamily="34" charset="0"/>
              </a:rPr>
              <a:t>P</a:t>
            </a:r>
            <a:r>
              <a:rPr lang="en-US" sz="2800" baseline="-25000" dirty="0">
                <a:latin typeface="Calibri" panose="020F0502020204030204" pitchFamily="34" charset="0"/>
              </a:rPr>
              <a:t>1</a:t>
            </a:r>
            <a:r>
              <a:rPr lang="en-US" sz="1100" dirty="0">
                <a:latin typeface="Calibri" panose="020F0502020204030204" pitchFamily="34" charset="0"/>
              </a:rPr>
              <a:t> </a:t>
            </a:r>
            <a:r>
              <a:rPr lang="el-GR" sz="2800" b="1" dirty="0">
                <a:latin typeface="Calibri" panose="020F0502020204030204" pitchFamily="34" charset="0"/>
              </a:rPr>
              <a:t>Δ</a:t>
            </a:r>
            <a:r>
              <a:rPr lang="en-US" sz="2800" b="1" dirty="0" err="1" smtClean="0">
                <a:latin typeface="Calibri" panose="020F0502020204030204" pitchFamily="34" charset="0"/>
              </a:rPr>
              <a:t>V</a:t>
            </a:r>
            <a:r>
              <a:rPr lang="en-US" sz="2800" baseline="-25000" dirty="0" err="1" smtClean="0">
                <a:latin typeface="Calibri" panose="020F0502020204030204" pitchFamily="34" charset="0"/>
              </a:rPr>
              <a:t>r,T</a:t>
            </a:r>
            <a:r>
              <a:rPr lang="en-US" sz="2800" dirty="0" smtClean="0">
                <a:latin typeface="Calibri" panose="020F0502020204030204" pitchFamily="34" charset="0"/>
              </a:rPr>
              <a:t> </a:t>
            </a:r>
            <a:r>
              <a:rPr lang="en-US" sz="2800" b="1" dirty="0" err="1">
                <a:latin typeface="Calibri" panose="020F0502020204030204" pitchFamily="34" charset="0"/>
              </a:rPr>
              <a:t>d</a:t>
            </a:r>
            <a:r>
              <a:rPr lang="en-US" sz="2800" b="1" i="1" dirty="0" err="1">
                <a:latin typeface="Calibri" panose="020F0502020204030204" pitchFamily="34" charset="0"/>
              </a:rPr>
              <a:t>P</a:t>
            </a:r>
            <a:r>
              <a:rPr lang="en-US" sz="2800" b="1" i="1" dirty="0">
                <a:latin typeface="Calibri" panose="020F0502020204030204" pitchFamily="34" charset="0"/>
              </a:rPr>
              <a:t> </a:t>
            </a:r>
            <a:r>
              <a:rPr lang="en-US" sz="2800" dirty="0">
                <a:latin typeface="Calibri" panose="020F0502020204030204" pitchFamily="34" charset="0"/>
              </a:rPr>
              <a:t>= </a:t>
            </a:r>
            <a:r>
              <a:rPr lang="el-GR" sz="2800" b="1" dirty="0">
                <a:latin typeface="Calibri" panose="020F0502020204030204" pitchFamily="34" charset="0"/>
              </a:rPr>
              <a:t>ΔΗ</a:t>
            </a:r>
            <a:r>
              <a:rPr lang="el-GR" sz="2800" baseline="30000" dirty="0">
                <a:latin typeface="Calibri" panose="020F0502020204030204" pitchFamily="34" charset="0"/>
              </a:rPr>
              <a:t>1</a:t>
            </a:r>
            <a:r>
              <a:rPr lang="en-US" sz="2800" baseline="-25000" dirty="0" err="1">
                <a:latin typeface="Calibri" panose="020F0502020204030204" pitchFamily="34" charset="0"/>
              </a:rPr>
              <a:t>r,T</a:t>
            </a:r>
            <a:r>
              <a:rPr lang="en-US" sz="2800" dirty="0">
                <a:latin typeface="Calibri" panose="020F0502020204030204" pitchFamily="34" charset="0"/>
              </a:rPr>
              <a:t> – </a:t>
            </a:r>
            <a:r>
              <a:rPr lang="en-US" sz="2800" b="1" i="1" dirty="0">
                <a:latin typeface="Calibri" panose="020F0502020204030204" pitchFamily="34" charset="0"/>
              </a:rPr>
              <a:t>T </a:t>
            </a:r>
            <a:r>
              <a:rPr lang="el-GR" sz="2800" b="1" dirty="0">
                <a:latin typeface="Calibri" panose="020F0502020204030204" pitchFamily="34" charset="0"/>
              </a:rPr>
              <a:t>Δ</a:t>
            </a:r>
            <a:r>
              <a:rPr lang="en-US" sz="2800" b="1" dirty="0" smtClean="0">
                <a:latin typeface="Calibri" panose="020F0502020204030204" pitchFamily="34" charset="0"/>
              </a:rPr>
              <a:t>S</a:t>
            </a:r>
            <a:r>
              <a:rPr lang="en-US" sz="2800" baseline="30000" dirty="0" smtClean="0">
                <a:latin typeface="Calibri" panose="020F0502020204030204" pitchFamily="34" charset="0"/>
              </a:rPr>
              <a:t>1</a:t>
            </a:r>
            <a:r>
              <a:rPr lang="en-US" sz="2800" i="1" baseline="-25000" dirty="0" smtClean="0">
                <a:latin typeface="Calibri" panose="020F0502020204030204" pitchFamily="34" charset="0"/>
              </a:rPr>
              <a:t>r,T</a:t>
            </a:r>
            <a:r>
              <a:rPr lang="en-US" sz="2800" i="1" dirty="0" smtClean="0">
                <a:latin typeface="Calibri" panose="020F0502020204030204" pitchFamily="34" charset="0"/>
              </a:rPr>
              <a:t> </a:t>
            </a:r>
            <a:r>
              <a:rPr lang="en-US" sz="2800" dirty="0">
                <a:latin typeface="Calibri" panose="020F0502020204030204" pitchFamily="34" charset="0"/>
              </a:rPr>
              <a:t>+ </a:t>
            </a:r>
            <a:r>
              <a:rPr lang="en-US" sz="3600" dirty="0">
                <a:latin typeface="Calibri" panose="020F0502020204030204" pitchFamily="34" charset="0"/>
              </a:rPr>
              <a:t>∫</a:t>
            </a:r>
            <a:r>
              <a:rPr lang="en-US" sz="2800" baseline="30000" dirty="0">
                <a:latin typeface="Calibri" panose="020F0502020204030204" pitchFamily="34" charset="0"/>
              </a:rPr>
              <a:t>P</a:t>
            </a:r>
            <a:r>
              <a:rPr lang="en-US" sz="2800" baseline="-25000" dirty="0">
                <a:latin typeface="Calibri" panose="020F0502020204030204" pitchFamily="34" charset="0"/>
              </a:rPr>
              <a:t>1</a:t>
            </a:r>
            <a:r>
              <a:rPr lang="en-US" dirty="0">
                <a:latin typeface="Calibri" panose="020F0502020204030204" pitchFamily="34" charset="0"/>
              </a:rPr>
              <a:t> </a:t>
            </a:r>
            <a:r>
              <a:rPr lang="el-GR" sz="2800" b="1" dirty="0">
                <a:latin typeface="Calibri" panose="020F0502020204030204" pitchFamily="34" charset="0"/>
              </a:rPr>
              <a:t>Δ</a:t>
            </a:r>
            <a:r>
              <a:rPr lang="en-US" sz="2800" b="1" dirty="0" err="1" smtClean="0">
                <a:latin typeface="Calibri" panose="020F0502020204030204" pitchFamily="34" charset="0"/>
              </a:rPr>
              <a:t>V</a:t>
            </a:r>
            <a:r>
              <a:rPr lang="en-US" sz="2800" baseline="-25000" dirty="0" err="1" smtClean="0">
                <a:latin typeface="Calibri" panose="020F0502020204030204" pitchFamily="34" charset="0"/>
              </a:rPr>
              <a:t>r,T</a:t>
            </a:r>
            <a:r>
              <a:rPr lang="en-US" sz="2800" baseline="-25000" dirty="0" smtClean="0">
                <a:latin typeface="Calibri" panose="020F0502020204030204" pitchFamily="34" charset="0"/>
              </a:rPr>
              <a:t> </a:t>
            </a:r>
            <a:r>
              <a:rPr lang="en-US" sz="2800" b="1" dirty="0" err="1">
                <a:latin typeface="Calibri" panose="020F0502020204030204" pitchFamily="34" charset="0"/>
              </a:rPr>
              <a:t>d</a:t>
            </a:r>
            <a:r>
              <a:rPr lang="en-US" sz="2800" b="1" i="1" dirty="0" err="1">
                <a:latin typeface="Calibri" panose="020F0502020204030204" pitchFamily="34" charset="0"/>
              </a:rPr>
              <a:t>P</a:t>
            </a:r>
            <a:r>
              <a:rPr lang="en-US" sz="2800" b="1" i="1" dirty="0">
                <a:latin typeface="Calibri" panose="020F0502020204030204" pitchFamily="34" charset="0"/>
              </a:rPr>
              <a:t> </a:t>
            </a:r>
            <a:endParaRPr lang="en-US" dirty="0"/>
          </a:p>
        </p:txBody>
      </p:sp>
      <p:sp>
        <p:nvSpPr>
          <p:cNvPr id="7" name="Rectangle 6"/>
          <p:cNvSpPr/>
          <p:nvPr/>
        </p:nvSpPr>
        <p:spPr>
          <a:xfrm>
            <a:off x="1547664" y="3382834"/>
            <a:ext cx="936104" cy="430887"/>
          </a:xfrm>
          <a:prstGeom prst="rect">
            <a:avLst/>
          </a:prstGeom>
        </p:spPr>
        <p:txBody>
          <a:bodyPr wrap="square">
            <a:spAutoFit/>
          </a:bodyPr>
          <a:lstStyle/>
          <a:p>
            <a:r>
              <a:rPr lang="el-GR" sz="2200" dirty="0" smtClean="0">
                <a:latin typeface="Calibri" panose="020F0502020204030204" pitchFamily="34" charset="0"/>
              </a:rPr>
              <a:t>(</a:t>
            </a:r>
            <a:r>
              <a:rPr lang="el-GR" sz="2200" dirty="0">
                <a:latin typeface="Calibri" panose="020F0502020204030204" pitchFamily="34" charset="0"/>
              </a:rPr>
              <a:t>Δ</a:t>
            </a:r>
            <a:r>
              <a:rPr lang="en-US" sz="2200" dirty="0" smtClean="0">
                <a:latin typeface="Calibri" panose="020F0502020204030204" pitchFamily="34" charset="0"/>
              </a:rPr>
              <a:t>G</a:t>
            </a:r>
            <a:r>
              <a:rPr lang="en-US" sz="2200" baseline="30000" dirty="0" smtClean="0">
                <a:latin typeface="Calibri" panose="020F0502020204030204" pitchFamily="34" charset="0"/>
              </a:rPr>
              <a:t>o</a:t>
            </a:r>
            <a:r>
              <a:rPr lang="en-US" sz="2200" dirty="0" smtClean="0">
                <a:latin typeface="Calibri" panose="020F0502020204030204" pitchFamily="34" charset="0"/>
              </a:rPr>
              <a:t>) </a:t>
            </a:r>
            <a:endParaRPr lang="en-US" sz="2200" dirty="0"/>
          </a:p>
        </p:txBody>
      </p:sp>
      <p:cxnSp>
        <p:nvCxnSpPr>
          <p:cNvPr id="10" name="Straight Arrow Connector 9"/>
          <p:cNvCxnSpPr>
            <a:endCxn id="7" idx="1"/>
          </p:cNvCxnSpPr>
          <p:nvPr/>
        </p:nvCxnSpPr>
        <p:spPr>
          <a:xfrm flipV="1">
            <a:off x="1331640" y="3598278"/>
            <a:ext cx="216024" cy="71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215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Παράδειγμα</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47500" lnSpcReduction="20000"/>
              </a:bodyPr>
              <a:lstStyle/>
              <a:p>
                <a:pPr marL="0" indent="0">
                  <a:buNone/>
                </a:pPr>
                <a:r>
                  <a:rPr lang="el-GR" sz="2800" dirty="0" smtClean="0"/>
                  <a:t>Υπολογισμός </a:t>
                </a:r>
                <a:r>
                  <a:rPr lang="el-GR" sz="2800" dirty="0"/>
                  <a:t>της ελεύθερης ενέργειας της αντίδρασης που περιλαμβάνει </a:t>
                </a:r>
                <a:r>
                  <a:rPr lang="el-GR" sz="2800" u="sng" dirty="0" smtClean="0"/>
                  <a:t>στερεές </a:t>
                </a:r>
                <a:r>
                  <a:rPr lang="el-GR" sz="2800" u="sng" dirty="0"/>
                  <a:t>φάσεις </a:t>
                </a:r>
                <a:r>
                  <a:rPr lang="el-GR" sz="2800" dirty="0"/>
                  <a:t>συκεκριμένης </a:t>
                </a:r>
                <a:r>
                  <a:rPr lang="el-GR" sz="2800" dirty="0" smtClean="0"/>
                  <a:t>σύστασης</a:t>
                </a:r>
                <a:r>
                  <a:rPr lang="en-US" sz="2800" dirty="0"/>
                  <a:t> </a:t>
                </a:r>
                <a:r>
                  <a:rPr lang="el-GR" sz="2800" b="1" dirty="0" smtClean="0"/>
                  <a:t>(σταθερή </a:t>
                </a:r>
                <a:r>
                  <a:rPr lang="el-GR" sz="2800" b="1" dirty="0"/>
                  <a:t>πίεση) </a:t>
                </a:r>
                <a:endParaRPr lang="el-GR" sz="2800" dirty="0"/>
              </a:p>
              <a:p>
                <a:pPr marL="0" indent="0">
                  <a:buNone/>
                </a:pPr>
                <a:r>
                  <a:rPr lang="el-GR" sz="2800" dirty="0"/>
                  <a:t>α)Υπολογισμός του </a:t>
                </a:r>
                <a:r>
                  <a:rPr lang="el-GR" sz="2800" b="1" dirty="0"/>
                  <a:t>ΔG</a:t>
                </a:r>
                <a:r>
                  <a:rPr lang="el-GR" sz="2800" b="1" baseline="30000" dirty="0"/>
                  <a:t>1</a:t>
                </a:r>
                <a:r>
                  <a:rPr lang="el-GR" sz="2800" b="1" baseline="-25000" dirty="0"/>
                  <a:t>r,T</a:t>
                </a:r>
                <a:r>
                  <a:rPr lang="el-GR" sz="2800" b="1" dirty="0"/>
                  <a:t> , σε P = 1bar, T =500 K </a:t>
                </a:r>
                <a:endParaRPr lang="el-GR" sz="2800" dirty="0"/>
              </a:p>
              <a:p>
                <a:pPr marL="0" indent="0">
                  <a:buNone/>
                </a:pPr>
                <a:r>
                  <a:rPr lang="en-US" sz="2800" b="1" dirty="0"/>
                  <a:t>Mg</a:t>
                </a:r>
                <a:r>
                  <a:rPr lang="en-US" sz="2800" b="1" baseline="-25000" dirty="0"/>
                  <a:t>2</a:t>
                </a:r>
                <a:r>
                  <a:rPr lang="en-US" sz="2800" b="1" dirty="0"/>
                  <a:t>SiO</a:t>
                </a:r>
                <a:r>
                  <a:rPr lang="en-US" sz="2800" b="1" baseline="-25000" dirty="0"/>
                  <a:t>4</a:t>
                </a:r>
                <a:r>
                  <a:rPr lang="en-US" sz="2800" b="1" dirty="0"/>
                  <a:t> </a:t>
                </a:r>
                <a:r>
                  <a:rPr lang="en-US" sz="2800" dirty="0"/>
                  <a:t>+ </a:t>
                </a:r>
                <a:r>
                  <a:rPr lang="en-US" sz="2800" b="1" dirty="0"/>
                  <a:t>SiO</a:t>
                </a:r>
                <a:r>
                  <a:rPr lang="en-US" sz="2800" b="1" baseline="-25000" dirty="0"/>
                  <a:t>2</a:t>
                </a:r>
                <a:r>
                  <a:rPr lang="en-US" sz="2800" b="1" dirty="0"/>
                  <a:t> </a:t>
                </a:r>
                <a:r>
                  <a:rPr lang="en-US" sz="2800" dirty="0"/>
                  <a:t>= 2 </a:t>
                </a:r>
                <a:r>
                  <a:rPr lang="en-US" sz="2800" b="1" dirty="0"/>
                  <a:t>MgSiO</a:t>
                </a:r>
                <a:r>
                  <a:rPr lang="en-US" sz="2800" b="1" baseline="-25000" dirty="0"/>
                  <a:t>3</a:t>
                </a:r>
                <a:r>
                  <a:rPr lang="en-US" sz="2800" b="1" dirty="0"/>
                  <a:t> </a:t>
                </a:r>
                <a:r>
                  <a:rPr lang="en-US" sz="2800" dirty="0"/>
                  <a:t> </a:t>
                </a:r>
                <a:endParaRPr lang="en-US" sz="2800" dirty="0" smtClean="0"/>
              </a:p>
              <a:p>
                <a:pPr marL="0" indent="0">
                  <a:buNone/>
                </a:pPr>
                <a:r>
                  <a:rPr lang="en-US" sz="2800" dirty="0" err="1" smtClean="0"/>
                  <a:t>Fosterite</a:t>
                </a:r>
                <a:r>
                  <a:rPr lang="en-US" sz="2800" dirty="0" smtClean="0"/>
                  <a:t> a-quartz </a:t>
                </a:r>
                <a:r>
                  <a:rPr lang="en-US" sz="2800" dirty="0" err="1" smtClean="0"/>
                  <a:t>clinoenstatite</a:t>
                </a:r>
                <a:r>
                  <a:rPr lang="en-US" sz="2800" dirty="0" smtClean="0"/>
                  <a:t> </a:t>
                </a:r>
              </a:p>
              <a:p>
                <a:pPr marL="0" indent="0">
                  <a:buNone/>
                </a:pPr>
                <a:r>
                  <a:rPr lang="el-GR" sz="2800" dirty="0" smtClean="0"/>
                  <a:t>(</a:t>
                </a:r>
                <a:r>
                  <a:rPr lang="el-GR" sz="2800" u="sng" dirty="0"/>
                  <a:t>Α τρόπος</a:t>
                </a:r>
                <a:r>
                  <a:rPr lang="el-GR" sz="2800" dirty="0"/>
                  <a:t>) </a:t>
                </a:r>
                <a:r>
                  <a:rPr lang="en-US" sz="2800" dirty="0" smtClean="0"/>
                  <a:t> </a:t>
                </a:r>
              </a:p>
              <a:p>
                <a:pPr marL="0" indent="0">
                  <a:buNone/>
                </a:pPr>
                <a:r>
                  <a:rPr lang="el-GR" sz="2800" b="1" dirty="0" smtClean="0"/>
                  <a:t>Δ</a:t>
                </a:r>
                <a:r>
                  <a:rPr lang="en-US" sz="2800" b="1" dirty="0"/>
                  <a:t>G</a:t>
                </a:r>
                <a:r>
                  <a:rPr lang="en-US" sz="2800" b="1" baseline="30000" dirty="0"/>
                  <a:t>1</a:t>
                </a:r>
                <a:r>
                  <a:rPr lang="en-US" sz="2800" b="1" baseline="-25000" dirty="0"/>
                  <a:t>r,500</a:t>
                </a:r>
                <a:r>
                  <a:rPr lang="en-US" sz="2800" b="1" dirty="0"/>
                  <a:t> = 2 </a:t>
                </a:r>
                <a:r>
                  <a:rPr lang="el-GR" sz="2800" b="1" dirty="0"/>
                  <a:t>Δ</a:t>
                </a:r>
                <a:r>
                  <a:rPr lang="en-US" sz="2800" b="1" dirty="0"/>
                  <a:t>G1 </a:t>
                </a:r>
                <a:r>
                  <a:rPr lang="en-US" sz="2800" b="1" baseline="-25000" dirty="0"/>
                  <a:t>f,500</a:t>
                </a:r>
                <a:r>
                  <a:rPr lang="en-US" sz="2800" b="1" dirty="0"/>
                  <a:t> </a:t>
                </a:r>
                <a:r>
                  <a:rPr lang="en-US" sz="2800" dirty="0"/>
                  <a:t>(</a:t>
                </a:r>
                <a:r>
                  <a:rPr lang="en-US" sz="2800" dirty="0" err="1"/>
                  <a:t>clinoenstatite</a:t>
                </a:r>
                <a:r>
                  <a:rPr lang="en-US" sz="2800" dirty="0"/>
                  <a:t>) </a:t>
                </a:r>
                <a:r>
                  <a:rPr lang="en-US" sz="2800" b="1" dirty="0"/>
                  <a:t>– {</a:t>
                </a:r>
                <a:r>
                  <a:rPr lang="el-GR" sz="2800" b="1" dirty="0"/>
                  <a:t>Δ</a:t>
                </a:r>
                <a:r>
                  <a:rPr lang="en-US" sz="2800" b="1" dirty="0"/>
                  <a:t>G</a:t>
                </a:r>
                <a:r>
                  <a:rPr lang="en-US" sz="2800" b="1" baseline="30000" dirty="0"/>
                  <a:t>1</a:t>
                </a:r>
                <a:r>
                  <a:rPr lang="en-US" sz="2800" b="1" dirty="0"/>
                  <a:t> </a:t>
                </a:r>
                <a:r>
                  <a:rPr lang="en-US" sz="2800" b="1" baseline="-25000" dirty="0"/>
                  <a:t>f,500</a:t>
                </a:r>
                <a:r>
                  <a:rPr lang="en-US" sz="2800" b="1" dirty="0"/>
                  <a:t> </a:t>
                </a:r>
                <a:r>
                  <a:rPr lang="en-US" sz="2800" dirty="0"/>
                  <a:t>(</a:t>
                </a:r>
                <a:r>
                  <a:rPr lang="en-US" sz="2800" dirty="0" err="1"/>
                  <a:t>fosterite</a:t>
                </a:r>
                <a:r>
                  <a:rPr lang="en-US" sz="2800" dirty="0"/>
                  <a:t>) </a:t>
                </a:r>
                <a:r>
                  <a:rPr lang="en-US" sz="2800" b="1" dirty="0"/>
                  <a:t>+ </a:t>
                </a:r>
                <a:r>
                  <a:rPr lang="el-GR" sz="2800" b="1" dirty="0"/>
                  <a:t>Δ</a:t>
                </a:r>
                <a:r>
                  <a:rPr lang="en-US" sz="2800" b="1" dirty="0"/>
                  <a:t>G</a:t>
                </a:r>
                <a:r>
                  <a:rPr lang="en-US" sz="2800" b="1" baseline="30000" dirty="0"/>
                  <a:t>1</a:t>
                </a:r>
                <a:r>
                  <a:rPr lang="en-US" sz="2800" b="1" dirty="0"/>
                  <a:t> </a:t>
                </a:r>
                <a:r>
                  <a:rPr lang="en-US" sz="2800" b="1" baseline="-25000" dirty="0"/>
                  <a:t>f,500</a:t>
                </a:r>
                <a:r>
                  <a:rPr lang="en-US" sz="2800" b="1" dirty="0"/>
                  <a:t> </a:t>
                </a:r>
                <a:r>
                  <a:rPr lang="en-US" sz="2800" dirty="0"/>
                  <a:t>(a-quartz)</a:t>
                </a:r>
                <a:r>
                  <a:rPr lang="en-US" sz="2800" b="1" dirty="0"/>
                  <a:t>} = </a:t>
                </a:r>
                <a:endParaRPr lang="en-US" sz="2800" dirty="0"/>
              </a:p>
              <a:p>
                <a:pPr marL="0" indent="0">
                  <a:buNone/>
                </a:pPr>
                <a:r>
                  <a:rPr lang="en-US" sz="2800" b="1" dirty="0"/>
                  <a:t>= 2 (-1399.2) – (-1972.7) – (-819.4) = -6.3 kJ </a:t>
                </a:r>
                <a:endParaRPr lang="en-US" sz="2800" dirty="0" smtClean="0"/>
              </a:p>
              <a:p>
                <a:pPr marL="0" indent="0">
                  <a:buNone/>
                </a:pPr>
                <a:r>
                  <a:rPr lang="el-GR" sz="2800" dirty="0" smtClean="0"/>
                  <a:t>(</a:t>
                </a:r>
                <a:r>
                  <a:rPr lang="el-GR" sz="2800" u="sng" dirty="0"/>
                  <a:t>Β τρόπος</a:t>
                </a:r>
                <a:r>
                  <a:rPr lang="el-GR" sz="2800" dirty="0" smtClean="0"/>
                  <a:t>)</a:t>
                </a:r>
                <a:endParaRPr lang="el-GR" sz="2800" dirty="0"/>
              </a:p>
              <a:p>
                <a:pPr marL="0" indent="0">
                  <a:buNone/>
                </a:pPr>
                <a:r>
                  <a:rPr lang="pt-BR" sz="2800" b="1" dirty="0"/>
                  <a:t>ΔG</a:t>
                </a:r>
                <a:r>
                  <a:rPr lang="pt-BR" sz="2800" b="1" baseline="30000" dirty="0"/>
                  <a:t>1</a:t>
                </a:r>
                <a:r>
                  <a:rPr lang="pt-BR" sz="2800" b="1" baseline="-25000" dirty="0"/>
                  <a:t>r,500</a:t>
                </a:r>
                <a:r>
                  <a:rPr lang="pt-BR" sz="2800" b="1" dirty="0"/>
                  <a:t> = ΔΗ </a:t>
                </a:r>
                <a:r>
                  <a:rPr lang="pt-BR" sz="2800" b="1" baseline="30000" dirty="0"/>
                  <a:t>1</a:t>
                </a:r>
                <a:r>
                  <a:rPr lang="pt-BR" sz="2800" b="1" baseline="-25000" dirty="0"/>
                  <a:t>r,500</a:t>
                </a:r>
                <a:r>
                  <a:rPr lang="pt-BR" sz="2800" b="1" dirty="0"/>
                  <a:t> – 500 ΔS </a:t>
                </a:r>
                <a:r>
                  <a:rPr lang="pt-BR" sz="2800" b="1" baseline="30000" dirty="0"/>
                  <a:t>1</a:t>
                </a:r>
                <a:r>
                  <a:rPr lang="pt-BR" sz="2800" b="1" baseline="-25000" dirty="0"/>
                  <a:t>r,500</a:t>
                </a:r>
                <a:r>
                  <a:rPr lang="pt-BR" sz="2800" b="1" dirty="0"/>
                  <a:t> </a:t>
                </a:r>
                <a:endParaRPr lang="pt-BR" sz="2800" dirty="0"/>
              </a:p>
              <a:p>
                <a:pPr marL="0" indent="0">
                  <a:buNone/>
                </a:pPr>
                <a:r>
                  <a:rPr lang="el-GR" sz="2800" b="1" dirty="0"/>
                  <a:t>ΔΗ </a:t>
                </a:r>
                <a:r>
                  <a:rPr lang="el-GR" sz="2800" b="1" baseline="30000" dirty="0"/>
                  <a:t>1</a:t>
                </a:r>
                <a:r>
                  <a:rPr lang="en-US" sz="2800" b="1" baseline="-25000" dirty="0"/>
                  <a:t>r,500</a:t>
                </a:r>
                <a:r>
                  <a:rPr lang="en-US" sz="2800" b="1" dirty="0"/>
                  <a:t> </a:t>
                </a:r>
                <a:r>
                  <a:rPr lang="en-US" sz="2800" b="1" dirty="0" smtClean="0"/>
                  <a:t>= </a:t>
                </a:r>
                <a14:m>
                  <m:oMath xmlns:m="http://schemas.openxmlformats.org/officeDocument/2006/math">
                    <m:r>
                      <a:rPr lang="en-US" sz="2800" b="1" i="0" smtClean="0">
                        <a:latin typeface="Cambria Math" panose="02040503050406030204" pitchFamily="18" charset="0"/>
                      </a:rPr>
                      <m:t>𝟐</m:t>
                    </m:r>
                    <m:sSubSup>
                      <m:sSubSupPr>
                        <m:ctrlPr>
                          <a:rPr lang="el-GR" sz="2800" i="1">
                            <a:latin typeface="Cambria Math" panose="02040503050406030204" pitchFamily="18" charset="0"/>
                          </a:rPr>
                        </m:ctrlPr>
                      </m:sSubSupPr>
                      <m:e>
                        <m:bar>
                          <m:barPr>
                            <m:pos m:val="top"/>
                            <m:ctrlPr>
                              <a:rPr lang="el-GR" sz="2800" i="1" smtClean="0">
                                <a:latin typeface="Cambria Math" panose="02040503050406030204" pitchFamily="18" charset="0"/>
                              </a:rPr>
                            </m:ctrlPr>
                          </m:barPr>
                          <m:e>
                            <m:r>
                              <m:rPr>
                                <m:sty m:val="p"/>
                              </m:rPr>
                              <a:rPr lang="el-GR" sz="2800" b="0" i="0" smtClean="0">
                                <a:latin typeface="Cambria Math" panose="02040503050406030204" pitchFamily="18" charset="0"/>
                              </a:rPr>
                              <m:t>Δ</m:t>
                            </m:r>
                            <m:r>
                              <m:rPr>
                                <m:sty m:val="p"/>
                              </m:rPr>
                              <a:rPr lang="en-US" sz="2800" b="0" i="0" smtClean="0">
                                <a:latin typeface="Cambria Math" panose="02040503050406030204" pitchFamily="18" charset="0"/>
                              </a:rPr>
                              <m:t>H</m:t>
                            </m:r>
                          </m:e>
                        </m:bar>
                      </m:e>
                      <m:sub>
                        <m:r>
                          <m:rPr>
                            <m:sty m:val="p"/>
                          </m:rPr>
                          <a:rPr lang="en-US" sz="2800" b="0" i="0" smtClean="0">
                            <a:latin typeface="Cambria Math" panose="02040503050406030204" pitchFamily="18" charset="0"/>
                          </a:rPr>
                          <m:t>f</m:t>
                        </m:r>
                        <m:r>
                          <a:rPr lang="en-US" sz="2800" b="0" i="0" smtClean="0">
                            <a:latin typeface="Cambria Math" panose="02040503050406030204" pitchFamily="18" charset="0"/>
                          </a:rPr>
                          <m:t>,500 (</m:t>
                        </m:r>
                        <m:r>
                          <m:rPr>
                            <m:nor/>
                          </m:rPr>
                          <a:rPr lang="en-US" sz="2800" dirty="0"/>
                          <m:t>clinoenstatite</m:t>
                        </m:r>
                        <m:r>
                          <a:rPr lang="en-US" sz="2800" b="0" i="0" smtClean="0">
                            <a:latin typeface="Cambria Math" panose="02040503050406030204" pitchFamily="18" charset="0"/>
                          </a:rPr>
                          <m:t>)</m:t>
                        </m:r>
                      </m:sub>
                      <m:sup>
                        <m:r>
                          <a:rPr lang="en-US" sz="2800" i="0">
                            <a:latin typeface="Cambria Math" panose="02040503050406030204" pitchFamily="18" charset="0"/>
                          </a:rPr>
                          <m:t>1</m:t>
                        </m:r>
                      </m:sup>
                    </m:sSubSup>
                  </m:oMath>
                </a14:m>
                <a:r>
                  <a:rPr lang="el-GR" sz="2800" dirty="0"/>
                  <a:t> </a:t>
                </a:r>
                <a:r>
                  <a:rPr lang="en-US" sz="2800" b="1" dirty="0" smtClean="0"/>
                  <a:t> </a:t>
                </a:r>
                <a:r>
                  <a:rPr lang="en-US" sz="2800" b="1" dirty="0"/>
                  <a:t>- </a:t>
                </a:r>
                <a14:m>
                  <m:oMath xmlns:m="http://schemas.openxmlformats.org/officeDocument/2006/math">
                    <m:sSubSup>
                      <m:sSubSupPr>
                        <m:ctrlPr>
                          <a:rPr lang="el-GR" sz="2800" i="1">
                            <a:latin typeface="Cambria Math" panose="02040503050406030204" pitchFamily="18" charset="0"/>
                          </a:rPr>
                        </m:ctrlPr>
                      </m:sSubSupPr>
                      <m:e>
                        <m:bar>
                          <m:barPr>
                            <m:pos m:val="top"/>
                            <m:ctrlPr>
                              <a:rPr lang="el-GR" sz="2800" i="1">
                                <a:latin typeface="Cambria Math" panose="02040503050406030204" pitchFamily="18" charset="0"/>
                              </a:rPr>
                            </m:ctrlPr>
                          </m:barPr>
                          <m:e>
                            <m:r>
                              <m:rPr>
                                <m:sty m:val="p"/>
                              </m:rPr>
                              <a:rPr lang="el-GR" sz="2800" i="0">
                                <a:latin typeface="Cambria Math" panose="02040503050406030204" pitchFamily="18" charset="0"/>
                              </a:rPr>
                              <m:t>Δ</m:t>
                            </m:r>
                            <m:r>
                              <m:rPr>
                                <m:sty m:val="p"/>
                              </m:rPr>
                              <a:rPr lang="en-US" sz="2800" i="0">
                                <a:latin typeface="Cambria Math" panose="02040503050406030204" pitchFamily="18" charset="0"/>
                              </a:rPr>
                              <m:t>H</m:t>
                            </m:r>
                          </m:e>
                        </m:bar>
                      </m:e>
                      <m:sub>
                        <m:r>
                          <m:rPr>
                            <m:sty m:val="p"/>
                          </m:rPr>
                          <a:rPr lang="en-US" sz="2800" i="0">
                            <a:latin typeface="Cambria Math" panose="02040503050406030204" pitchFamily="18" charset="0"/>
                          </a:rPr>
                          <m:t>f</m:t>
                        </m:r>
                        <m:r>
                          <a:rPr lang="en-US" sz="2800" i="0">
                            <a:latin typeface="Cambria Math" panose="02040503050406030204" pitchFamily="18" charset="0"/>
                          </a:rPr>
                          <m:t>,500 (</m:t>
                        </m:r>
                        <m:r>
                          <m:rPr>
                            <m:nor/>
                          </m:rPr>
                          <a:rPr lang="en-US" sz="2800" dirty="0"/>
                          <m:t>fosterite</m:t>
                        </m:r>
                        <m:r>
                          <a:rPr lang="en-US" sz="2800" i="0">
                            <a:latin typeface="Cambria Math" panose="02040503050406030204" pitchFamily="18" charset="0"/>
                          </a:rPr>
                          <m:t>)</m:t>
                        </m:r>
                      </m:sub>
                      <m:sup>
                        <m:r>
                          <a:rPr lang="en-US" sz="2800" i="0">
                            <a:latin typeface="Cambria Math" panose="02040503050406030204" pitchFamily="18" charset="0"/>
                          </a:rPr>
                          <m:t>1</m:t>
                        </m:r>
                      </m:sup>
                    </m:sSubSup>
                  </m:oMath>
                </a14:m>
                <a:r>
                  <a:rPr lang="en-US" sz="2800" b="1" dirty="0" smtClean="0"/>
                  <a:t>  </a:t>
                </a:r>
                <a:r>
                  <a:rPr lang="en-US" sz="2800" b="1" dirty="0"/>
                  <a:t>- </a:t>
                </a:r>
                <a14:m>
                  <m:oMath xmlns:m="http://schemas.openxmlformats.org/officeDocument/2006/math">
                    <m:sSubSup>
                      <m:sSubSupPr>
                        <m:ctrlPr>
                          <a:rPr lang="el-GR" sz="2800" i="1">
                            <a:latin typeface="Cambria Math" panose="02040503050406030204" pitchFamily="18" charset="0"/>
                          </a:rPr>
                        </m:ctrlPr>
                      </m:sSubSupPr>
                      <m:e>
                        <m:bar>
                          <m:barPr>
                            <m:pos m:val="top"/>
                            <m:ctrlPr>
                              <a:rPr lang="el-GR" sz="2800" i="1">
                                <a:latin typeface="Cambria Math" panose="02040503050406030204" pitchFamily="18" charset="0"/>
                              </a:rPr>
                            </m:ctrlPr>
                          </m:barPr>
                          <m:e>
                            <m:r>
                              <m:rPr>
                                <m:sty m:val="p"/>
                              </m:rPr>
                              <a:rPr lang="el-GR" sz="2800" i="0">
                                <a:latin typeface="Cambria Math" panose="02040503050406030204" pitchFamily="18" charset="0"/>
                              </a:rPr>
                              <m:t>Δ</m:t>
                            </m:r>
                            <m:r>
                              <m:rPr>
                                <m:sty m:val="p"/>
                              </m:rPr>
                              <a:rPr lang="en-US" sz="2800" i="0">
                                <a:latin typeface="Cambria Math" panose="02040503050406030204" pitchFamily="18" charset="0"/>
                              </a:rPr>
                              <m:t>H</m:t>
                            </m:r>
                          </m:e>
                        </m:bar>
                      </m:e>
                      <m:sub>
                        <m:r>
                          <m:rPr>
                            <m:sty m:val="p"/>
                          </m:rPr>
                          <a:rPr lang="en-US" sz="2800" i="0">
                            <a:latin typeface="Cambria Math" panose="02040503050406030204" pitchFamily="18" charset="0"/>
                          </a:rPr>
                          <m:t>f</m:t>
                        </m:r>
                        <m:r>
                          <a:rPr lang="en-US" sz="2800" i="0">
                            <a:latin typeface="Cambria Math" panose="02040503050406030204" pitchFamily="18" charset="0"/>
                          </a:rPr>
                          <m:t>,500 (</m:t>
                        </m:r>
                        <m:r>
                          <m:rPr>
                            <m:nor/>
                          </m:rPr>
                          <a:rPr lang="en-US" sz="2800" dirty="0"/>
                          <m:t>a</m:t>
                        </m:r>
                        <m:r>
                          <m:rPr>
                            <m:nor/>
                          </m:rPr>
                          <a:rPr lang="en-US" sz="2800" dirty="0"/>
                          <m:t>−</m:t>
                        </m:r>
                        <m:r>
                          <m:rPr>
                            <m:nor/>
                          </m:rPr>
                          <a:rPr lang="en-US" sz="2800" dirty="0"/>
                          <m:t>quartz</m:t>
                        </m:r>
                        <m:r>
                          <a:rPr lang="en-US" sz="2800" i="0">
                            <a:latin typeface="Cambria Math" panose="02040503050406030204" pitchFamily="18" charset="0"/>
                          </a:rPr>
                          <m:t>)</m:t>
                        </m:r>
                      </m:sub>
                      <m:sup>
                        <m:r>
                          <a:rPr lang="en-US" sz="2800" i="0">
                            <a:latin typeface="Cambria Math" panose="02040503050406030204" pitchFamily="18" charset="0"/>
                          </a:rPr>
                          <m:t>1</m:t>
                        </m:r>
                      </m:sup>
                    </m:sSubSup>
                    <m:r>
                      <a:rPr lang="en-US" sz="2800" i="0">
                        <a:latin typeface="Cambria Math" panose="02040503050406030204" pitchFamily="18" charset="0"/>
                      </a:rPr>
                      <m:t> </m:t>
                    </m:r>
                  </m:oMath>
                </a14:m>
                <a:r>
                  <a:rPr lang="en-US" sz="2800" b="1" dirty="0" smtClean="0"/>
                  <a:t> </a:t>
                </a:r>
                <a:r>
                  <a:rPr lang="en-US" sz="2800" b="1" dirty="0"/>
                  <a:t>= - 7.1 kJ </a:t>
                </a:r>
                <a:endParaRPr lang="en-US" sz="2800" dirty="0"/>
              </a:p>
              <a:p>
                <a:pPr marL="0" indent="0">
                  <a:buNone/>
                </a:pPr>
                <a:r>
                  <a:rPr lang="pt-BR" sz="2800" b="1" dirty="0"/>
                  <a:t>ΔS </a:t>
                </a:r>
                <a:r>
                  <a:rPr lang="pt-BR" sz="2800" b="1" baseline="30000" dirty="0"/>
                  <a:t>1</a:t>
                </a:r>
                <a:r>
                  <a:rPr lang="pt-BR" sz="2800" b="1" baseline="-25000" dirty="0"/>
                  <a:t>r,500</a:t>
                </a:r>
                <a:r>
                  <a:rPr lang="pt-BR" sz="2800" b="1" dirty="0"/>
                  <a:t> = </a:t>
                </a:r>
                <a14:m>
                  <m:oMath xmlns:m="http://schemas.openxmlformats.org/officeDocument/2006/math">
                    <m:r>
                      <a:rPr lang="en-US" sz="2800" b="1" i="0">
                        <a:latin typeface="Cambria Math" panose="02040503050406030204" pitchFamily="18" charset="0"/>
                      </a:rPr>
                      <m:t>𝟐</m:t>
                    </m:r>
                    <m:sSubSup>
                      <m:sSubSupPr>
                        <m:ctrlPr>
                          <a:rPr lang="el-GR" sz="2800" i="1">
                            <a:latin typeface="Cambria Math" panose="02040503050406030204" pitchFamily="18" charset="0"/>
                          </a:rPr>
                        </m:ctrlPr>
                      </m:sSubSupPr>
                      <m:e>
                        <m:bar>
                          <m:barPr>
                            <m:pos m:val="top"/>
                            <m:ctrlPr>
                              <a:rPr lang="el-GR" sz="2800" i="1">
                                <a:latin typeface="Cambria Math" panose="02040503050406030204" pitchFamily="18" charset="0"/>
                              </a:rPr>
                            </m:ctrlPr>
                          </m:barPr>
                          <m:e>
                            <m:r>
                              <m:rPr>
                                <m:sty m:val="p"/>
                              </m:rPr>
                              <a:rPr lang="en-US" sz="2800" b="0" i="0" smtClean="0">
                                <a:latin typeface="Cambria Math" panose="02040503050406030204" pitchFamily="18" charset="0"/>
                              </a:rPr>
                              <m:t>S</m:t>
                            </m:r>
                          </m:e>
                        </m:bar>
                      </m:e>
                      <m:sub>
                        <m:bar>
                          <m:barPr>
                            <m:pos m:val="top"/>
                            <m:ctrlPr>
                              <a:rPr lang="el-GR" sz="2800" i="1">
                                <a:latin typeface="Cambria Math" panose="02040503050406030204" pitchFamily="18" charset="0"/>
                              </a:rPr>
                            </m:ctrlPr>
                          </m:barPr>
                          <m:e>
                            <m:r>
                              <m:rPr>
                                <m:sty m:val="p"/>
                              </m:rPr>
                              <a:rPr lang="en-US" sz="2800" b="0" i="0" smtClean="0">
                                <a:latin typeface="Cambria Math" panose="02040503050406030204" pitchFamily="18" charset="0"/>
                              </a:rPr>
                              <m:t>f</m:t>
                            </m:r>
                          </m:e>
                        </m:bar>
                        <m:r>
                          <a:rPr lang="en-US" sz="2800" i="0">
                            <a:latin typeface="Cambria Math" panose="02040503050406030204" pitchFamily="18" charset="0"/>
                          </a:rPr>
                          <m:t>,500 (</m:t>
                        </m:r>
                        <m:r>
                          <m:rPr>
                            <m:nor/>
                          </m:rPr>
                          <a:rPr lang="en-US" sz="2800" dirty="0"/>
                          <m:t>clinoenstatite</m:t>
                        </m:r>
                        <m:r>
                          <a:rPr lang="en-US" sz="2800" i="0">
                            <a:latin typeface="Cambria Math" panose="02040503050406030204" pitchFamily="18" charset="0"/>
                          </a:rPr>
                          <m:t>)</m:t>
                        </m:r>
                      </m:sub>
                      <m:sup>
                        <m:r>
                          <a:rPr lang="en-US" sz="2800" i="0">
                            <a:latin typeface="Cambria Math" panose="02040503050406030204" pitchFamily="18" charset="0"/>
                          </a:rPr>
                          <m:t>1</m:t>
                        </m:r>
                      </m:sup>
                    </m:sSubSup>
                  </m:oMath>
                </a14:m>
                <a:r>
                  <a:rPr lang="el-GR" sz="2800" dirty="0"/>
                  <a:t> </a:t>
                </a:r>
                <a:r>
                  <a:rPr lang="en-US" sz="2800" b="1" dirty="0"/>
                  <a:t> - </a:t>
                </a:r>
                <a14:m>
                  <m:oMath xmlns:m="http://schemas.openxmlformats.org/officeDocument/2006/math">
                    <m:sSubSup>
                      <m:sSubSupPr>
                        <m:ctrlPr>
                          <a:rPr lang="el-GR" sz="2800" i="1">
                            <a:latin typeface="Cambria Math" panose="02040503050406030204" pitchFamily="18" charset="0"/>
                          </a:rPr>
                        </m:ctrlPr>
                      </m:sSubSupPr>
                      <m:e>
                        <m:bar>
                          <m:barPr>
                            <m:pos m:val="top"/>
                            <m:ctrlPr>
                              <a:rPr lang="el-GR" sz="2800" i="1">
                                <a:latin typeface="Cambria Math" panose="02040503050406030204" pitchFamily="18" charset="0"/>
                              </a:rPr>
                            </m:ctrlPr>
                          </m:barPr>
                          <m:e>
                            <m:r>
                              <m:rPr>
                                <m:sty m:val="p"/>
                              </m:rPr>
                              <a:rPr lang="en-US" sz="2800" b="0" i="0" smtClean="0">
                                <a:latin typeface="Cambria Math" panose="02040503050406030204" pitchFamily="18" charset="0"/>
                              </a:rPr>
                              <m:t>S</m:t>
                            </m:r>
                          </m:e>
                        </m:bar>
                      </m:e>
                      <m:sub>
                        <m:r>
                          <m:rPr>
                            <m:sty m:val="p"/>
                          </m:rPr>
                          <a:rPr lang="en-US" sz="2800" i="0">
                            <a:latin typeface="Cambria Math" panose="02040503050406030204" pitchFamily="18" charset="0"/>
                          </a:rPr>
                          <m:t>f</m:t>
                        </m:r>
                        <m:r>
                          <a:rPr lang="en-US" sz="2800" i="0">
                            <a:latin typeface="Cambria Math" panose="02040503050406030204" pitchFamily="18" charset="0"/>
                          </a:rPr>
                          <m:t>,500 (</m:t>
                        </m:r>
                        <m:r>
                          <m:rPr>
                            <m:nor/>
                          </m:rPr>
                          <a:rPr lang="en-US" sz="2800" dirty="0"/>
                          <m:t>fosterite</m:t>
                        </m:r>
                        <m:r>
                          <a:rPr lang="en-US" sz="2800" i="0">
                            <a:latin typeface="Cambria Math" panose="02040503050406030204" pitchFamily="18" charset="0"/>
                          </a:rPr>
                          <m:t>)</m:t>
                        </m:r>
                      </m:sub>
                      <m:sup>
                        <m:r>
                          <a:rPr lang="en-US" sz="2800" i="0">
                            <a:latin typeface="Cambria Math" panose="02040503050406030204" pitchFamily="18" charset="0"/>
                          </a:rPr>
                          <m:t>1</m:t>
                        </m:r>
                      </m:sup>
                    </m:sSubSup>
                  </m:oMath>
                </a14:m>
                <a:r>
                  <a:rPr lang="en-US" sz="2800" b="1" dirty="0"/>
                  <a:t>  - </a:t>
                </a:r>
                <a14:m>
                  <m:oMath xmlns:m="http://schemas.openxmlformats.org/officeDocument/2006/math">
                    <m:sSubSup>
                      <m:sSubSupPr>
                        <m:ctrlPr>
                          <a:rPr lang="el-GR" sz="2800" i="1">
                            <a:latin typeface="Cambria Math" panose="02040503050406030204" pitchFamily="18" charset="0"/>
                          </a:rPr>
                        </m:ctrlPr>
                      </m:sSubSupPr>
                      <m:e>
                        <m:bar>
                          <m:barPr>
                            <m:pos m:val="top"/>
                            <m:ctrlPr>
                              <a:rPr lang="el-GR" sz="2800" i="1">
                                <a:latin typeface="Cambria Math" panose="02040503050406030204" pitchFamily="18" charset="0"/>
                              </a:rPr>
                            </m:ctrlPr>
                          </m:barPr>
                          <m:e>
                            <m:r>
                              <m:rPr>
                                <m:sty m:val="p"/>
                              </m:rPr>
                              <a:rPr lang="en-US" sz="2800" b="0" i="0" smtClean="0">
                                <a:latin typeface="Cambria Math" panose="02040503050406030204" pitchFamily="18" charset="0"/>
                              </a:rPr>
                              <m:t>S</m:t>
                            </m:r>
                          </m:e>
                        </m:bar>
                      </m:e>
                      <m:sub>
                        <m:r>
                          <m:rPr>
                            <m:sty m:val="p"/>
                          </m:rPr>
                          <a:rPr lang="en-US" sz="2800" i="0">
                            <a:latin typeface="Cambria Math" panose="02040503050406030204" pitchFamily="18" charset="0"/>
                          </a:rPr>
                          <m:t>f</m:t>
                        </m:r>
                        <m:r>
                          <a:rPr lang="en-US" sz="2800" i="0">
                            <a:latin typeface="Cambria Math" panose="02040503050406030204" pitchFamily="18" charset="0"/>
                          </a:rPr>
                          <m:t>,500 (</m:t>
                        </m:r>
                        <m:r>
                          <m:rPr>
                            <m:nor/>
                          </m:rPr>
                          <a:rPr lang="en-US" sz="2800" dirty="0"/>
                          <m:t>a</m:t>
                        </m:r>
                        <m:r>
                          <m:rPr>
                            <m:nor/>
                          </m:rPr>
                          <a:rPr lang="en-US" sz="2800" dirty="0"/>
                          <m:t>−</m:t>
                        </m:r>
                        <m:r>
                          <m:rPr>
                            <m:nor/>
                          </m:rPr>
                          <a:rPr lang="en-US" sz="2800" dirty="0"/>
                          <m:t>quartz</m:t>
                        </m:r>
                        <m:r>
                          <a:rPr lang="en-US" sz="2800" i="0">
                            <a:latin typeface="Cambria Math" panose="02040503050406030204" pitchFamily="18" charset="0"/>
                          </a:rPr>
                          <m:t>)</m:t>
                        </m:r>
                      </m:sub>
                      <m:sup>
                        <m:r>
                          <a:rPr lang="en-US" sz="2800" i="0">
                            <a:latin typeface="Cambria Math" panose="02040503050406030204" pitchFamily="18" charset="0"/>
                          </a:rPr>
                          <m:t>1</m:t>
                        </m:r>
                      </m:sup>
                    </m:sSubSup>
                  </m:oMath>
                </a14:m>
                <a:r>
                  <a:rPr lang="pt-BR" sz="2800" b="1" dirty="0"/>
                  <a:t>= - 0.00183 kJ K-1 </a:t>
                </a:r>
                <a:endParaRPr lang="pt-BR" sz="2800" dirty="0"/>
              </a:p>
              <a:p>
                <a:pPr marL="0" indent="0">
                  <a:buNone/>
                </a:pPr>
                <a:r>
                  <a:rPr lang="el-GR" sz="2800" b="1" dirty="0"/>
                  <a:t>ΔG</a:t>
                </a:r>
                <a:r>
                  <a:rPr lang="el-GR" sz="2800" b="1" baseline="30000" dirty="0"/>
                  <a:t>1</a:t>
                </a:r>
                <a:r>
                  <a:rPr lang="el-GR" sz="2800" b="1" baseline="-25000" dirty="0"/>
                  <a:t>r,500</a:t>
                </a:r>
                <a:r>
                  <a:rPr lang="el-GR" sz="2800" b="1" dirty="0"/>
                  <a:t> = -7.1 – 500 (- 0.00183) = -6.14 kJ </a:t>
                </a:r>
                <a:r>
                  <a:rPr lang="en-US" sz="2800" dirty="0" smtClean="0"/>
                  <a:t>--&gt;</a:t>
                </a:r>
                <a:r>
                  <a:rPr lang="el-GR" sz="2800" dirty="0" smtClean="0"/>
                  <a:t> </a:t>
                </a:r>
                <a:r>
                  <a:rPr lang="el-GR" sz="2800" b="1" dirty="0"/>
                  <a:t>H αντίδραση θα προχωρήσει αυθόρμητα προς το σχηματισμό </a:t>
                </a:r>
                <a:r>
                  <a:rPr lang="el-GR" sz="2800" b="1" dirty="0" smtClean="0"/>
                  <a:t>κλινοενστατίτη </a:t>
                </a:r>
                <a:endParaRPr lang="el-GR"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3"/>
                <a:stretch>
                  <a:fillRect l="-74" t="-808"/>
                </a:stretch>
              </a:blipFill>
            </p:spPr>
            <p:txBody>
              <a:bodyPr/>
              <a:lstStyle/>
              <a:p>
                <a:r>
                  <a:rPr lang="en-US">
                    <a:noFill/>
                  </a:rPr>
                  <a:t> </a:t>
                </a:r>
              </a:p>
            </p:txBody>
          </p:sp>
        </mc:Fallback>
      </mc:AlternateContent>
    </p:spTree>
    <p:extLst>
      <p:ext uri="{BB962C8B-B14F-4D97-AF65-F5344CB8AC3E}">
        <p14:creationId xmlns:p14="http://schemas.microsoft.com/office/powerpoint/2010/main" val="1975546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7584" y="764704"/>
            <a:ext cx="7454062" cy="3384376"/>
          </a:xfrm>
          <a:prstGeom prst="rect">
            <a:avLst/>
          </a:prstGeom>
        </p:spPr>
      </p:pic>
      <p:sp>
        <p:nvSpPr>
          <p:cNvPr id="4" name="Rectangle 3"/>
          <p:cNvSpPr/>
          <p:nvPr/>
        </p:nvSpPr>
        <p:spPr>
          <a:xfrm>
            <a:off x="827584" y="4941168"/>
            <a:ext cx="7454254" cy="646331"/>
          </a:xfrm>
          <a:prstGeom prst="rect">
            <a:avLst/>
          </a:prstGeom>
        </p:spPr>
        <p:txBody>
          <a:bodyPr wrap="square">
            <a:spAutoFit/>
          </a:bodyPr>
          <a:lstStyle/>
          <a:p>
            <a:r>
              <a:rPr lang="en-US" b="1" dirty="0" smtClean="0">
                <a:latin typeface="Calibri" panose="020F0502020204030204" pitchFamily="34" charset="0"/>
              </a:rPr>
              <a:t>Table </a:t>
            </a:r>
            <a:r>
              <a:rPr lang="en-US" b="1" dirty="0">
                <a:latin typeface="Calibri" panose="020F0502020204030204" pitchFamily="34" charset="0"/>
              </a:rPr>
              <a:t>4.3 </a:t>
            </a:r>
            <a:r>
              <a:rPr lang="en-US" dirty="0">
                <a:latin typeface="Calibri" panose="020F0502020204030204" pitchFamily="34" charset="0"/>
              </a:rPr>
              <a:t>Thermodynamic data for the </a:t>
            </a:r>
            <a:r>
              <a:rPr lang="en-US" dirty="0" err="1">
                <a:latin typeface="Calibri" panose="020F0502020204030204" pitchFamily="34" charset="0"/>
              </a:rPr>
              <a:t>forsterite</a:t>
            </a:r>
            <a:r>
              <a:rPr lang="en-US" dirty="0">
                <a:latin typeface="Calibri" panose="020F0502020204030204" pitchFamily="34" charset="0"/>
              </a:rPr>
              <a:t>–</a:t>
            </a:r>
            <a:r>
              <a:rPr lang="en-US" dirty="0" err="1">
                <a:latin typeface="Calibri" panose="020F0502020204030204" pitchFamily="34" charset="0"/>
              </a:rPr>
              <a:t>clinoenstatite</a:t>
            </a:r>
            <a:r>
              <a:rPr lang="en-US" dirty="0">
                <a:latin typeface="Calibri" panose="020F0502020204030204" pitchFamily="34" charset="0"/>
              </a:rPr>
              <a:t> reaction (</a:t>
            </a:r>
            <a:r>
              <a:rPr lang="en-US" dirty="0" err="1">
                <a:latin typeface="Calibri" panose="020F0502020204030204" pitchFamily="34" charset="0"/>
              </a:rPr>
              <a:t>Robie</a:t>
            </a:r>
            <a:r>
              <a:rPr lang="en-US" dirty="0">
                <a:latin typeface="Calibri" panose="020F0502020204030204" pitchFamily="34" charset="0"/>
              </a:rPr>
              <a:t> and Hemingway, 1995). </a:t>
            </a:r>
            <a:endParaRPr lang="en-US" dirty="0"/>
          </a:p>
        </p:txBody>
      </p:sp>
      <p:sp>
        <p:nvSpPr>
          <p:cNvPr id="5" name="TextBox 4"/>
          <p:cNvSpPr txBox="1"/>
          <p:nvPr/>
        </p:nvSpPr>
        <p:spPr>
          <a:xfrm>
            <a:off x="7966919" y="4149080"/>
            <a:ext cx="280991" cy="432048"/>
          </a:xfrm>
          <a:prstGeom prst="rect">
            <a:avLst/>
          </a:prstGeom>
        </p:spPr>
        <p:txBody>
          <a:bodyPr vert="horz" wrap="none" lIns="91440" tIns="45720" rIns="91440" bIns="45720" rtlCol="0" anchor="ctr">
            <a:normAutofit/>
          </a:bodyPr>
          <a:lstStyle/>
          <a:p>
            <a:r>
              <a:rPr lang="el-GR" sz="1600" dirty="0"/>
              <a:t>2</a:t>
            </a:r>
            <a:endParaRPr lang="en-US" sz="1600" dirty="0" smtClean="0"/>
          </a:p>
        </p:txBody>
      </p:sp>
    </p:spTree>
    <p:extLst>
      <p:ext uri="{BB962C8B-B14F-4D97-AF65-F5344CB8AC3E}">
        <p14:creationId xmlns:p14="http://schemas.microsoft.com/office/powerpoint/2010/main" val="1037420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dirty="0" smtClean="0"/>
              <a:t>Παράδειγμα</a:t>
            </a:r>
            <a:endParaRPr lang="el-GR" dirty="0"/>
          </a:p>
        </p:txBody>
      </p:sp>
      <mc:AlternateContent xmlns:mc="http://schemas.openxmlformats.org/markup-compatibility/2006" xmlns:a14="http://schemas.microsoft.com/office/drawing/2010/main">
        <mc:Choice Requires="a14">
          <p:sp>
            <p:nvSpPr>
              <p:cNvPr id="2" name="Rectangle 1"/>
              <p:cNvSpPr/>
              <p:nvPr/>
            </p:nvSpPr>
            <p:spPr>
              <a:xfrm>
                <a:off x="461794" y="1421106"/>
                <a:ext cx="8229600" cy="4651466"/>
              </a:xfrm>
              <a:prstGeom prst="rect">
                <a:avLst/>
              </a:prstGeom>
            </p:spPr>
            <p:txBody>
              <a:bodyPr wrap="square">
                <a:spAutoFit/>
              </a:bodyPr>
              <a:lstStyle/>
              <a:p>
                <a:r>
                  <a:rPr lang="el-GR" dirty="0" smtClean="0">
                    <a:latin typeface="Calibri" panose="020F0502020204030204" pitchFamily="34" charset="0"/>
                  </a:rPr>
                  <a:t>Υπολογισμός </a:t>
                </a:r>
                <a:r>
                  <a:rPr lang="el-GR" dirty="0">
                    <a:latin typeface="Calibri" panose="020F0502020204030204" pitchFamily="34" charset="0"/>
                  </a:rPr>
                  <a:t>της ελεύθερης ενέργειας της αντίδρασης που περιλαμβάνει </a:t>
                </a:r>
                <a:r>
                  <a:rPr lang="el-GR" u="sng" dirty="0">
                    <a:latin typeface="Calibri" panose="020F0502020204030204" pitchFamily="34" charset="0"/>
                  </a:rPr>
                  <a:t>στερεές φάσεις</a:t>
                </a:r>
                <a:r>
                  <a:rPr lang="el-GR" dirty="0">
                    <a:latin typeface="Calibri" panose="020F0502020204030204" pitchFamily="34" charset="0"/>
                  </a:rPr>
                  <a:t> , όταν αυξάνει η πίεση. </a:t>
                </a:r>
              </a:p>
              <a:p>
                <a:endParaRPr lang="en-US" dirty="0" smtClean="0">
                  <a:latin typeface="Calibri" panose="020F0502020204030204" pitchFamily="34" charset="0"/>
                </a:endParaRPr>
              </a:p>
              <a:p>
                <a:r>
                  <a:rPr lang="el-GR" dirty="0" smtClean="0">
                    <a:latin typeface="Calibri" panose="020F0502020204030204" pitchFamily="34" charset="0"/>
                  </a:rPr>
                  <a:t>β)Υπολογισμός </a:t>
                </a:r>
                <a:r>
                  <a:rPr lang="el-GR" dirty="0">
                    <a:latin typeface="Calibri" panose="020F0502020204030204" pitchFamily="34" charset="0"/>
                  </a:rPr>
                  <a:t>του </a:t>
                </a:r>
                <a:r>
                  <a:rPr lang="el-GR" b="1" dirty="0">
                    <a:latin typeface="Calibri" panose="020F0502020204030204" pitchFamily="34" charset="0"/>
                  </a:rPr>
                  <a:t>ΔG</a:t>
                </a:r>
                <a:r>
                  <a:rPr lang="el-GR" sz="1100" b="1" dirty="0">
                    <a:latin typeface="Calibri" panose="020F0502020204030204" pitchFamily="34" charset="0"/>
                  </a:rPr>
                  <a:t>1r,T , </a:t>
                </a:r>
                <a:r>
                  <a:rPr lang="el-GR" b="1" dirty="0">
                    <a:latin typeface="Calibri" panose="020F0502020204030204" pitchFamily="34" charset="0"/>
                  </a:rPr>
                  <a:t>σε P = 1 kbar, T =500 K </a:t>
                </a:r>
                <a:endParaRPr lang="en-US" b="1" dirty="0" smtClean="0">
                  <a:latin typeface="Calibri" panose="020F0502020204030204" pitchFamily="34" charset="0"/>
                </a:endParaRPr>
              </a:p>
              <a:p>
                <a:endParaRPr lang="el-GR" dirty="0">
                  <a:latin typeface="Calibri" panose="020F0502020204030204" pitchFamily="34" charset="0"/>
                </a:endParaRPr>
              </a:p>
              <a:p>
                <a:r>
                  <a:rPr lang="en-US" sz="2000" b="1" dirty="0">
                    <a:latin typeface="Calibri" panose="020F0502020204030204" pitchFamily="34" charset="0"/>
                  </a:rPr>
                  <a:t>Mg</a:t>
                </a:r>
                <a:r>
                  <a:rPr lang="en-US" sz="1400" b="1" dirty="0">
                    <a:latin typeface="Calibri" panose="020F0502020204030204" pitchFamily="34" charset="0"/>
                  </a:rPr>
                  <a:t>2</a:t>
                </a:r>
                <a:r>
                  <a:rPr lang="en-US" sz="2000" b="1" dirty="0">
                    <a:latin typeface="Calibri" panose="020F0502020204030204" pitchFamily="34" charset="0"/>
                  </a:rPr>
                  <a:t>SiO</a:t>
                </a:r>
                <a:r>
                  <a:rPr lang="en-US" sz="1400" b="1" dirty="0">
                    <a:latin typeface="Calibri" panose="020F0502020204030204" pitchFamily="34" charset="0"/>
                  </a:rPr>
                  <a:t>4 </a:t>
                </a:r>
                <a:r>
                  <a:rPr lang="en-US" sz="2000" dirty="0">
                    <a:latin typeface="Calibri" panose="020F0502020204030204" pitchFamily="34" charset="0"/>
                  </a:rPr>
                  <a:t>+ </a:t>
                </a:r>
                <a:r>
                  <a:rPr lang="en-US" sz="2000" b="1" dirty="0">
                    <a:latin typeface="Calibri" panose="020F0502020204030204" pitchFamily="34" charset="0"/>
                  </a:rPr>
                  <a:t>SiO</a:t>
                </a:r>
                <a:r>
                  <a:rPr lang="en-US" sz="1400" b="1" dirty="0">
                    <a:latin typeface="Calibri" panose="020F0502020204030204" pitchFamily="34" charset="0"/>
                  </a:rPr>
                  <a:t>2 </a:t>
                </a:r>
                <a:r>
                  <a:rPr lang="en-US" sz="2000" dirty="0">
                    <a:latin typeface="Calibri" panose="020F0502020204030204" pitchFamily="34" charset="0"/>
                  </a:rPr>
                  <a:t>= 2 </a:t>
                </a:r>
                <a:r>
                  <a:rPr lang="en-US" sz="2000" b="1" dirty="0">
                    <a:latin typeface="Calibri" panose="020F0502020204030204" pitchFamily="34" charset="0"/>
                  </a:rPr>
                  <a:t>MgSiO</a:t>
                </a:r>
                <a:r>
                  <a:rPr lang="en-US" sz="1400" b="1" dirty="0">
                    <a:latin typeface="Calibri" panose="020F0502020204030204" pitchFamily="34" charset="0"/>
                  </a:rPr>
                  <a:t>3 </a:t>
                </a:r>
                <a:endParaRPr lang="en-US" sz="1400" dirty="0">
                  <a:latin typeface="Calibri" panose="020F0502020204030204" pitchFamily="34" charset="0"/>
                </a:endParaRPr>
              </a:p>
              <a:p>
                <a:r>
                  <a:rPr lang="en-US" dirty="0" err="1">
                    <a:latin typeface="Calibri" panose="020F0502020204030204" pitchFamily="34" charset="0"/>
                  </a:rPr>
                  <a:t>Fosterite</a:t>
                </a:r>
                <a:r>
                  <a:rPr lang="en-US" dirty="0">
                    <a:latin typeface="Calibri" panose="020F0502020204030204" pitchFamily="34" charset="0"/>
                  </a:rPr>
                  <a:t> a-quartz </a:t>
                </a:r>
                <a:r>
                  <a:rPr lang="en-US" dirty="0" err="1">
                    <a:latin typeface="Calibri" panose="020F0502020204030204" pitchFamily="34" charset="0"/>
                  </a:rPr>
                  <a:t>clinoenstatite</a:t>
                </a:r>
                <a:r>
                  <a:rPr lang="en-US" dirty="0">
                    <a:latin typeface="Calibri" panose="020F0502020204030204" pitchFamily="34" charset="0"/>
                  </a:rPr>
                  <a:t> </a:t>
                </a:r>
              </a:p>
              <a:p>
                <a:endParaRPr lang="en-US" b="1" dirty="0" smtClean="0">
                  <a:latin typeface="Calibri" panose="020F0502020204030204" pitchFamily="34" charset="0"/>
                </a:endParaRPr>
              </a:p>
              <a:p>
                <a:r>
                  <a:rPr lang="el-GR" sz="1600" b="1" dirty="0" smtClean="0">
                    <a:latin typeface="Calibri" panose="020F0502020204030204" pitchFamily="34" charset="0"/>
                  </a:rPr>
                  <a:t>Δ</a:t>
                </a:r>
                <a:r>
                  <a:rPr lang="en-US" sz="1600" b="1" dirty="0">
                    <a:latin typeface="Calibri" panose="020F0502020204030204" pitchFamily="34" charset="0"/>
                  </a:rPr>
                  <a:t>V </a:t>
                </a:r>
                <a:r>
                  <a:rPr lang="en-US" sz="1600" b="1" baseline="30000" dirty="0" smtClean="0">
                    <a:latin typeface="Calibri" panose="020F0502020204030204" pitchFamily="34" charset="0"/>
                  </a:rPr>
                  <a:t>1</a:t>
                </a:r>
                <a:r>
                  <a:rPr lang="en-US" sz="1600" b="1" baseline="-25000" dirty="0" smtClean="0">
                    <a:latin typeface="Calibri" panose="020F0502020204030204" pitchFamily="34" charset="0"/>
                  </a:rPr>
                  <a:t>r,298.15</a:t>
                </a:r>
                <a:r>
                  <a:rPr lang="en-US" sz="1600" b="1" dirty="0" smtClean="0">
                    <a:latin typeface="Calibri" panose="020F0502020204030204" pitchFamily="34" charset="0"/>
                  </a:rPr>
                  <a:t> =</a:t>
                </a:r>
                <a14:m>
                  <m:oMath xmlns:m="http://schemas.openxmlformats.org/officeDocument/2006/math">
                    <m:r>
                      <a:rPr lang="en-US" sz="1600" b="1" i="0">
                        <a:latin typeface="Cambria Math" panose="02040503050406030204" pitchFamily="18" charset="0"/>
                      </a:rPr>
                      <m:t>𝟐</m:t>
                    </m:r>
                    <m:sSubSup>
                      <m:sSubSupPr>
                        <m:ctrlPr>
                          <a:rPr lang="el-GR" sz="1600" b="1" i="1">
                            <a:latin typeface="Cambria Math" panose="02040503050406030204" pitchFamily="18" charset="0"/>
                          </a:rPr>
                        </m:ctrlPr>
                      </m:sSubSupPr>
                      <m:e>
                        <m:bar>
                          <m:barPr>
                            <m:pos m:val="top"/>
                            <m:ctrlPr>
                              <a:rPr lang="el-GR" sz="1600" b="1" i="1">
                                <a:latin typeface="Cambria Math" panose="02040503050406030204" pitchFamily="18" charset="0"/>
                              </a:rPr>
                            </m:ctrlPr>
                          </m:barPr>
                          <m:e>
                            <m:r>
                              <a:rPr lang="en-US" sz="1600" b="1" i="0" smtClean="0">
                                <a:latin typeface="Cambria Math" panose="02040503050406030204" pitchFamily="18" charset="0"/>
                              </a:rPr>
                              <m:t>𝐕</m:t>
                            </m:r>
                          </m:e>
                        </m:bar>
                      </m:e>
                      <m:sub>
                        <m:r>
                          <a:rPr lang="en-US" sz="1600" b="1" i="0" smtClean="0">
                            <a:latin typeface="Cambria Math" panose="02040503050406030204" pitchFamily="18" charset="0"/>
                          </a:rPr>
                          <m:t>𝟐𝟗𝟖</m:t>
                        </m:r>
                        <m:r>
                          <a:rPr lang="en-US" sz="1600" b="1" i="0" smtClean="0">
                            <a:latin typeface="Cambria Math" panose="02040503050406030204" pitchFamily="18" charset="0"/>
                          </a:rPr>
                          <m:t>.</m:t>
                        </m:r>
                        <m:r>
                          <a:rPr lang="en-US" sz="1600" b="1" i="0" smtClean="0">
                            <a:latin typeface="Cambria Math" panose="02040503050406030204" pitchFamily="18" charset="0"/>
                          </a:rPr>
                          <m:t>𝟏𝟓</m:t>
                        </m:r>
                        <m:r>
                          <a:rPr lang="en-US" sz="1600" b="1" i="0">
                            <a:latin typeface="Cambria Math" panose="02040503050406030204" pitchFamily="18" charset="0"/>
                          </a:rPr>
                          <m:t> (</m:t>
                        </m:r>
                        <m:r>
                          <m:rPr>
                            <m:nor/>
                          </m:rPr>
                          <a:rPr lang="en-US" sz="1600" b="1" dirty="0"/>
                          <m:t>clinoenstatite</m:t>
                        </m:r>
                        <m:r>
                          <a:rPr lang="en-US" sz="1600" b="1" i="0">
                            <a:latin typeface="Cambria Math" panose="02040503050406030204" pitchFamily="18" charset="0"/>
                          </a:rPr>
                          <m:t>)</m:t>
                        </m:r>
                      </m:sub>
                      <m:sup>
                        <m:r>
                          <a:rPr lang="en-US" sz="1600" b="1" i="0">
                            <a:latin typeface="Cambria Math" panose="02040503050406030204" pitchFamily="18" charset="0"/>
                          </a:rPr>
                          <m:t>𝟏</m:t>
                        </m:r>
                      </m:sup>
                    </m:sSubSup>
                  </m:oMath>
                </a14:m>
                <a:r>
                  <a:rPr lang="en-US" sz="1600" b="1" dirty="0" smtClean="0">
                    <a:latin typeface="Calibri" panose="020F0502020204030204" pitchFamily="34" charset="0"/>
                  </a:rPr>
                  <a:t>-</a:t>
                </a:r>
                <a14:m>
                  <m:oMath xmlns:m="http://schemas.openxmlformats.org/officeDocument/2006/math">
                    <m:sSubSup>
                      <m:sSubSupPr>
                        <m:ctrlPr>
                          <a:rPr lang="el-GR" sz="1600" b="1" i="1">
                            <a:latin typeface="Cambria Math" panose="02040503050406030204" pitchFamily="18" charset="0"/>
                          </a:rPr>
                        </m:ctrlPr>
                      </m:sSubSupPr>
                      <m:e>
                        <m:bar>
                          <m:barPr>
                            <m:pos m:val="top"/>
                            <m:ctrlPr>
                              <a:rPr lang="el-GR" sz="1600" b="1" i="1">
                                <a:latin typeface="Cambria Math" panose="02040503050406030204" pitchFamily="18" charset="0"/>
                              </a:rPr>
                            </m:ctrlPr>
                          </m:barPr>
                          <m:e>
                            <m:r>
                              <a:rPr lang="en-US" sz="1600" b="1" i="0">
                                <a:latin typeface="Cambria Math" panose="02040503050406030204" pitchFamily="18" charset="0"/>
                              </a:rPr>
                              <m:t>𝐕</m:t>
                            </m:r>
                          </m:e>
                        </m:bar>
                      </m:e>
                      <m:sub>
                        <m:r>
                          <a:rPr lang="en-US" sz="1600" b="1" i="0">
                            <a:latin typeface="Cambria Math" panose="02040503050406030204" pitchFamily="18" charset="0"/>
                          </a:rPr>
                          <m:t>𝟐𝟗𝟖</m:t>
                        </m:r>
                        <m:r>
                          <a:rPr lang="en-US" sz="1600" b="1" i="0">
                            <a:latin typeface="Cambria Math" panose="02040503050406030204" pitchFamily="18" charset="0"/>
                          </a:rPr>
                          <m:t>.</m:t>
                        </m:r>
                        <m:r>
                          <a:rPr lang="en-US" sz="1600" b="1" i="0">
                            <a:latin typeface="Cambria Math" panose="02040503050406030204" pitchFamily="18" charset="0"/>
                          </a:rPr>
                          <m:t>𝟏𝟓</m:t>
                        </m:r>
                        <m:r>
                          <a:rPr lang="en-US" sz="1600" b="1" i="0">
                            <a:latin typeface="Cambria Math" panose="02040503050406030204" pitchFamily="18" charset="0"/>
                          </a:rPr>
                          <m:t> (</m:t>
                        </m:r>
                        <m:r>
                          <m:rPr>
                            <m:nor/>
                          </m:rPr>
                          <a:rPr lang="en-US" sz="1600" b="1" dirty="0">
                            <a:latin typeface="Calibri" panose="020F0502020204030204" pitchFamily="34" charset="0"/>
                          </a:rPr>
                          <m:t>fosterite</m:t>
                        </m:r>
                        <m:r>
                          <a:rPr lang="en-US" sz="1600" b="1" i="0">
                            <a:latin typeface="Cambria Math" panose="02040503050406030204" pitchFamily="18" charset="0"/>
                          </a:rPr>
                          <m:t>)</m:t>
                        </m:r>
                      </m:sub>
                      <m:sup>
                        <m:r>
                          <a:rPr lang="en-US" sz="1600" b="1" i="0">
                            <a:latin typeface="Cambria Math" panose="02040503050406030204" pitchFamily="18" charset="0"/>
                          </a:rPr>
                          <m:t>𝟏</m:t>
                        </m:r>
                      </m:sup>
                    </m:sSubSup>
                  </m:oMath>
                </a14:m>
                <a:r>
                  <a:rPr lang="en-US" sz="1600" b="1" dirty="0" smtClean="0">
                    <a:latin typeface="Calibri" panose="020F0502020204030204" pitchFamily="34" charset="0"/>
                  </a:rPr>
                  <a:t> -</a:t>
                </a:r>
                <a14:m>
                  <m:oMath xmlns:m="http://schemas.openxmlformats.org/officeDocument/2006/math">
                    <m:sSubSup>
                      <m:sSubSupPr>
                        <m:ctrlPr>
                          <a:rPr lang="el-GR" sz="1600" b="1" i="1">
                            <a:latin typeface="Cambria Math" panose="02040503050406030204" pitchFamily="18" charset="0"/>
                          </a:rPr>
                        </m:ctrlPr>
                      </m:sSubSupPr>
                      <m:e>
                        <m:bar>
                          <m:barPr>
                            <m:pos m:val="top"/>
                            <m:ctrlPr>
                              <a:rPr lang="el-GR" sz="1600" b="1" i="1">
                                <a:latin typeface="Cambria Math" panose="02040503050406030204" pitchFamily="18" charset="0"/>
                              </a:rPr>
                            </m:ctrlPr>
                          </m:barPr>
                          <m:e>
                            <m:r>
                              <a:rPr lang="en-US" sz="1600" b="1" i="0">
                                <a:latin typeface="Cambria Math" panose="02040503050406030204" pitchFamily="18" charset="0"/>
                              </a:rPr>
                              <m:t>𝐕</m:t>
                            </m:r>
                          </m:e>
                        </m:bar>
                      </m:e>
                      <m:sub>
                        <m:r>
                          <a:rPr lang="en-US" sz="1600" b="1" i="0">
                            <a:latin typeface="Cambria Math" panose="02040503050406030204" pitchFamily="18" charset="0"/>
                          </a:rPr>
                          <m:t>𝟐𝟗𝟖</m:t>
                        </m:r>
                        <m:r>
                          <a:rPr lang="en-US" sz="1600" b="1" i="0">
                            <a:latin typeface="Cambria Math" panose="02040503050406030204" pitchFamily="18" charset="0"/>
                          </a:rPr>
                          <m:t>.</m:t>
                        </m:r>
                        <m:r>
                          <a:rPr lang="en-US" sz="1600" b="1" i="0">
                            <a:latin typeface="Cambria Math" panose="02040503050406030204" pitchFamily="18" charset="0"/>
                          </a:rPr>
                          <m:t>𝟏𝟓</m:t>
                        </m:r>
                        <m:r>
                          <a:rPr lang="en-US" sz="1600" b="1" i="0">
                            <a:latin typeface="Cambria Math" panose="02040503050406030204" pitchFamily="18" charset="0"/>
                          </a:rPr>
                          <m:t> (</m:t>
                        </m:r>
                        <m:r>
                          <m:rPr>
                            <m:nor/>
                          </m:rPr>
                          <a:rPr lang="en-US" sz="1600" b="1" dirty="0">
                            <a:latin typeface="Calibri" panose="020F0502020204030204" pitchFamily="34" charset="0"/>
                          </a:rPr>
                          <m:t>a</m:t>
                        </m:r>
                        <m:r>
                          <m:rPr>
                            <m:nor/>
                          </m:rPr>
                          <a:rPr lang="en-US" sz="1600" b="1" dirty="0">
                            <a:latin typeface="Calibri" panose="020F0502020204030204" pitchFamily="34" charset="0"/>
                          </a:rPr>
                          <m:t>−</m:t>
                        </m:r>
                        <m:r>
                          <m:rPr>
                            <m:nor/>
                          </m:rPr>
                          <a:rPr lang="en-US" sz="1600" b="1" dirty="0">
                            <a:latin typeface="Calibri" panose="020F0502020204030204" pitchFamily="34" charset="0"/>
                          </a:rPr>
                          <m:t>quartz</m:t>
                        </m:r>
                        <m:r>
                          <a:rPr lang="en-US" sz="1600" b="1" i="0">
                            <a:latin typeface="Cambria Math" panose="02040503050406030204" pitchFamily="18" charset="0"/>
                          </a:rPr>
                          <m:t>)</m:t>
                        </m:r>
                      </m:sub>
                      <m:sup>
                        <m:r>
                          <a:rPr lang="en-US" sz="1600" b="1" i="0">
                            <a:latin typeface="Cambria Math" panose="02040503050406030204" pitchFamily="18" charset="0"/>
                          </a:rPr>
                          <m:t>𝟏</m:t>
                        </m:r>
                      </m:sup>
                    </m:sSubSup>
                  </m:oMath>
                </a14:m>
                <a:r>
                  <a:rPr lang="en-US" sz="1600" b="1" dirty="0" smtClean="0">
                    <a:latin typeface="Calibri" panose="020F0502020204030204" pitchFamily="34" charset="0"/>
                  </a:rPr>
                  <a:t>=-0.0004kJ </a:t>
                </a:r>
                <a:r>
                  <a:rPr lang="en-US" sz="1600" b="1" dirty="0">
                    <a:latin typeface="Calibri" panose="020F0502020204030204" pitchFamily="34" charset="0"/>
                  </a:rPr>
                  <a:t>bar</a:t>
                </a:r>
                <a:r>
                  <a:rPr lang="en-US" sz="1600" b="1" baseline="30000" dirty="0">
                    <a:latin typeface="Calibri" panose="020F0502020204030204" pitchFamily="34" charset="0"/>
                  </a:rPr>
                  <a:t>-1 </a:t>
                </a:r>
              </a:p>
              <a:p>
                <a:r>
                  <a:rPr lang="pt-BR" sz="2800" b="1" dirty="0" smtClean="0">
                    <a:latin typeface="Calibri" panose="020F0502020204030204" pitchFamily="34" charset="0"/>
                  </a:rPr>
                  <a:t>∫</a:t>
                </a:r>
                <a:r>
                  <a:rPr lang="pt-BR" sz="1600" b="1" baseline="-25000" dirty="0" smtClean="0">
                    <a:latin typeface="Calibri" panose="020F0502020204030204" pitchFamily="34" charset="0"/>
                  </a:rPr>
                  <a:t>1</a:t>
                </a:r>
                <a:r>
                  <a:rPr lang="pt-BR" sz="1600" b="1" baseline="30000" dirty="0" smtClean="0">
                    <a:latin typeface="Calibri" panose="020F0502020204030204" pitchFamily="34" charset="0"/>
                  </a:rPr>
                  <a:t>1000</a:t>
                </a:r>
                <a:r>
                  <a:rPr lang="pt-BR" sz="1600" b="1" dirty="0" smtClean="0">
                    <a:latin typeface="Calibri" panose="020F0502020204030204" pitchFamily="34" charset="0"/>
                  </a:rPr>
                  <a:t> </a:t>
                </a:r>
                <a:r>
                  <a:rPr lang="pt-BR" sz="1600" b="1" dirty="0">
                    <a:latin typeface="Calibri" panose="020F0502020204030204" pitchFamily="34" charset="0"/>
                  </a:rPr>
                  <a:t>ΔV </a:t>
                </a:r>
                <a:r>
                  <a:rPr lang="pt-BR" sz="1600" b="1" baseline="30000" dirty="0">
                    <a:latin typeface="Calibri" panose="020F0502020204030204" pitchFamily="34" charset="0"/>
                  </a:rPr>
                  <a:t>1</a:t>
                </a:r>
                <a:r>
                  <a:rPr lang="pt-BR" sz="1600" b="1" baseline="-25000" dirty="0">
                    <a:latin typeface="Calibri" panose="020F0502020204030204" pitchFamily="34" charset="0"/>
                  </a:rPr>
                  <a:t>r,298.15</a:t>
                </a:r>
                <a:r>
                  <a:rPr lang="pt-BR" sz="1600" b="1" dirty="0">
                    <a:latin typeface="Calibri" panose="020F0502020204030204" pitchFamily="34" charset="0"/>
                  </a:rPr>
                  <a:t> dP = ΔV </a:t>
                </a:r>
                <a:r>
                  <a:rPr lang="pt-BR" sz="1600" b="1" baseline="30000" dirty="0">
                    <a:latin typeface="Calibri" panose="020F0502020204030204" pitchFamily="34" charset="0"/>
                  </a:rPr>
                  <a:t>1</a:t>
                </a:r>
                <a:r>
                  <a:rPr lang="pt-BR" sz="1600" b="1" baseline="-25000" dirty="0">
                    <a:latin typeface="Calibri" panose="020F0502020204030204" pitchFamily="34" charset="0"/>
                  </a:rPr>
                  <a:t>r,298.15</a:t>
                </a:r>
                <a:r>
                  <a:rPr lang="pt-BR" sz="1600" b="1" dirty="0">
                    <a:latin typeface="Calibri" panose="020F0502020204030204" pitchFamily="34" charset="0"/>
                  </a:rPr>
                  <a:t> (1000 – 1) = (- 0.0004) 999 = - 0.3996 kJ </a:t>
                </a:r>
                <a:endParaRPr lang="en-US" sz="1600" b="1" dirty="0">
                  <a:latin typeface="Calibri" panose="020F0502020204030204" pitchFamily="34" charset="0"/>
                </a:endParaRPr>
              </a:p>
              <a:p>
                <a:endParaRPr lang="pt-BR" b="1" dirty="0" smtClean="0">
                  <a:latin typeface="Calibri" panose="020F0502020204030204" pitchFamily="34" charset="0"/>
                </a:endParaRPr>
              </a:p>
              <a:p>
                <a:r>
                  <a:rPr lang="pt-BR" sz="1600" b="1" dirty="0" smtClean="0">
                    <a:latin typeface="Calibri" panose="020F0502020204030204" pitchFamily="34" charset="0"/>
                  </a:rPr>
                  <a:t>ΔG </a:t>
                </a:r>
                <a:r>
                  <a:rPr lang="pt-BR" sz="1600" b="1" baseline="30000" dirty="0">
                    <a:latin typeface="Calibri" panose="020F0502020204030204" pitchFamily="34" charset="0"/>
                  </a:rPr>
                  <a:t>1000</a:t>
                </a:r>
                <a:r>
                  <a:rPr lang="pt-BR" sz="1600" b="1" baseline="-25000" dirty="0">
                    <a:latin typeface="Calibri" panose="020F0502020204030204" pitchFamily="34" charset="0"/>
                  </a:rPr>
                  <a:t>r,500</a:t>
                </a:r>
                <a:r>
                  <a:rPr lang="pt-BR" sz="1600" b="1" dirty="0">
                    <a:latin typeface="Calibri" panose="020F0502020204030204" pitchFamily="34" charset="0"/>
                  </a:rPr>
                  <a:t> = ΔG </a:t>
                </a:r>
                <a:r>
                  <a:rPr lang="pt-BR" sz="1600" b="1" baseline="30000" dirty="0">
                    <a:latin typeface="Calibri" panose="020F0502020204030204" pitchFamily="34" charset="0"/>
                  </a:rPr>
                  <a:t>1</a:t>
                </a:r>
                <a:r>
                  <a:rPr lang="pt-BR" sz="1600" b="1" baseline="-25000" dirty="0">
                    <a:latin typeface="Calibri" panose="020F0502020204030204" pitchFamily="34" charset="0"/>
                  </a:rPr>
                  <a:t>r,500</a:t>
                </a:r>
                <a:r>
                  <a:rPr lang="pt-BR" sz="1600" b="1" dirty="0">
                    <a:latin typeface="Calibri" panose="020F0502020204030204" pitchFamily="34" charset="0"/>
                  </a:rPr>
                  <a:t> + </a:t>
                </a:r>
                <a:r>
                  <a:rPr lang="pt-BR" sz="2800" dirty="0" smtClean="0">
                    <a:latin typeface="Calibri" panose="020F0502020204030204" pitchFamily="34" charset="0"/>
                  </a:rPr>
                  <a:t>∫</a:t>
                </a:r>
                <a:r>
                  <a:rPr lang="pt-BR" sz="1600" baseline="-25000" dirty="0">
                    <a:latin typeface="Calibri" panose="020F0502020204030204" pitchFamily="34" charset="0"/>
                  </a:rPr>
                  <a:t>1</a:t>
                </a:r>
                <a:r>
                  <a:rPr lang="pt-BR" sz="1600" baseline="30000" dirty="0">
                    <a:latin typeface="Calibri" panose="020F0502020204030204" pitchFamily="34" charset="0"/>
                  </a:rPr>
                  <a:t>1000</a:t>
                </a:r>
                <a:r>
                  <a:rPr lang="pt-BR" sz="1600" dirty="0">
                    <a:latin typeface="Calibri" panose="020F0502020204030204" pitchFamily="34" charset="0"/>
                  </a:rPr>
                  <a:t> </a:t>
                </a:r>
                <a:r>
                  <a:rPr lang="pt-BR" sz="1600" b="1" dirty="0">
                    <a:latin typeface="Calibri" panose="020F0502020204030204" pitchFamily="34" charset="0"/>
                  </a:rPr>
                  <a:t>ΔV </a:t>
                </a:r>
                <a:r>
                  <a:rPr lang="pt-BR" sz="1600" b="1" baseline="30000" dirty="0">
                    <a:latin typeface="Calibri" panose="020F0502020204030204" pitchFamily="34" charset="0"/>
                  </a:rPr>
                  <a:t>1</a:t>
                </a:r>
                <a:r>
                  <a:rPr lang="pt-BR" sz="1600" b="1" baseline="-25000" dirty="0">
                    <a:latin typeface="Calibri" panose="020F0502020204030204" pitchFamily="34" charset="0"/>
                  </a:rPr>
                  <a:t>r,298.15</a:t>
                </a:r>
                <a:r>
                  <a:rPr lang="pt-BR" sz="1600" b="1" dirty="0">
                    <a:latin typeface="Calibri" panose="020F0502020204030204" pitchFamily="34" charset="0"/>
                  </a:rPr>
                  <a:t> dP = - 6.20 – 0.3996 = -6.60 kJ </a:t>
                </a:r>
                <a:endParaRPr lang="pt-BR" sz="1600" b="1" dirty="0" smtClean="0">
                  <a:latin typeface="Calibri" panose="020F0502020204030204" pitchFamily="34" charset="0"/>
                </a:endParaRPr>
              </a:p>
              <a:p>
                <a:endParaRPr lang="pt-BR" sz="1600" dirty="0" smtClean="0">
                  <a:latin typeface="Calibri" panose="020F0502020204030204" pitchFamily="34" charset="0"/>
                </a:endParaRPr>
              </a:p>
              <a:p>
                <a:r>
                  <a:rPr lang="pt-BR" b="1" dirty="0" smtClean="0">
                    <a:latin typeface="Calibri" panose="020F0502020204030204" pitchFamily="34" charset="0"/>
                    <a:sym typeface="Wingdings" panose="05000000000000000000" pitchFamily="2" charset="2"/>
                  </a:rPr>
                  <a:t> </a:t>
                </a:r>
                <a:r>
                  <a:rPr lang="el-GR" b="1" dirty="0" smtClean="0">
                    <a:latin typeface="Calibri" panose="020F0502020204030204" pitchFamily="34" charset="0"/>
                  </a:rPr>
                  <a:t>κλινοενστατίτης </a:t>
                </a:r>
                <a:r>
                  <a:rPr lang="el-GR" b="1" dirty="0">
                    <a:latin typeface="Calibri" panose="020F0502020204030204" pitchFamily="34" charset="0"/>
                  </a:rPr>
                  <a:t>είναι σταθερός </a:t>
                </a:r>
                <a:r>
                  <a:rPr lang="el-GR" dirty="0">
                    <a:latin typeface="Calibri" panose="020F0502020204030204" pitchFamily="34" charset="0"/>
                  </a:rPr>
                  <a:t>σχετικά με την παραγένεση φοστερίτη + α-χαλαζία, σε πίεση 1 kbar, όταν η θερμοκρασία διατηρείται στους 500 Κ. </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61794" y="1421106"/>
                <a:ext cx="8229600" cy="4651466"/>
              </a:xfrm>
              <a:prstGeom prst="rect">
                <a:avLst/>
              </a:prstGeom>
              <a:blipFill rotWithShape="0">
                <a:blip r:embed="rId3"/>
                <a:stretch>
                  <a:fillRect l="-1556" t="-655" b="-1311"/>
                </a:stretch>
              </a:blipFill>
            </p:spPr>
            <p:txBody>
              <a:bodyPr/>
              <a:lstStyle/>
              <a:p>
                <a:r>
                  <a:rPr lang="en-US">
                    <a:noFill/>
                  </a:rPr>
                  <a:t> </a:t>
                </a:r>
              </a:p>
            </p:txBody>
          </p:sp>
        </mc:Fallback>
      </mc:AlternateContent>
    </p:spTree>
    <p:extLst>
      <p:ext uri="{BB962C8B-B14F-4D97-AF65-F5344CB8AC3E}">
        <p14:creationId xmlns:p14="http://schemas.microsoft.com/office/powerpoint/2010/main" val="2134915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Μεταστάθεια</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400" b="1" dirty="0" smtClean="0"/>
              <a:t>Μετασταθής</a:t>
            </a:r>
            <a:r>
              <a:rPr lang="el-GR" sz="2400" b="1" dirty="0"/>
              <a:t>, είναι μια φάση (ορυκτό ή παραγένεση) όταν υπάρχει σε συνθήκες πίεσης και θερμοκρασίας υπό τις οποίες θερμοδυναμικά δεν είναι σταθερή. </a:t>
            </a:r>
            <a:endParaRPr lang="el-GR" sz="2400" dirty="0"/>
          </a:p>
          <a:p>
            <a:pPr marL="0" indent="0">
              <a:buNone/>
            </a:pPr>
            <a:r>
              <a:rPr lang="el-GR" sz="2400" b="1" dirty="0">
                <a:solidFill>
                  <a:srgbClr val="FF0000"/>
                </a:solidFill>
              </a:rPr>
              <a:t>Παράδειγμα </a:t>
            </a:r>
            <a:endParaRPr lang="el-GR" sz="2400" dirty="0">
              <a:solidFill>
                <a:srgbClr val="FF0000"/>
              </a:solidFill>
            </a:endParaRPr>
          </a:p>
          <a:p>
            <a:pPr marL="0" indent="0">
              <a:buNone/>
            </a:pPr>
            <a:r>
              <a:rPr lang="el-GR" sz="2400" dirty="0"/>
              <a:t>Το </a:t>
            </a:r>
            <a:r>
              <a:rPr lang="el-GR" sz="2400" dirty="0">
                <a:solidFill>
                  <a:srgbClr val="FF0000"/>
                </a:solidFill>
              </a:rPr>
              <a:t>διαμάντι (C)</a:t>
            </a:r>
            <a:r>
              <a:rPr lang="el-GR" sz="2400" dirty="0"/>
              <a:t>, είναι σταθερό στις πολύ υψηλές πιέσεις-θερμοκρασίες του μανδύα, αλλά εμφανίζεται κοντά στην επιφάνεια της γης, στους κιμπερλίτες (πυριγενή πετρ.). Γιατί δεν οξειδώνεται σε CO2 λόγω αντίδρασης με το ατμοσφαιρικό οξυγόνο? </a:t>
            </a:r>
          </a:p>
          <a:p>
            <a:pPr marL="0" indent="0">
              <a:buNone/>
            </a:pPr>
            <a:r>
              <a:rPr lang="pt-BR" sz="2400" b="1" dirty="0"/>
              <a:t>C </a:t>
            </a:r>
            <a:r>
              <a:rPr lang="pt-BR" sz="2400" b="1" baseline="-25000" dirty="0"/>
              <a:t>(diamond) </a:t>
            </a:r>
            <a:r>
              <a:rPr lang="pt-BR" sz="2400" b="1" dirty="0"/>
              <a:t>+ O</a:t>
            </a:r>
            <a:r>
              <a:rPr lang="pt-BR" sz="2400" b="1" baseline="-25000" dirty="0"/>
              <a:t>2 (g) </a:t>
            </a:r>
            <a:r>
              <a:rPr lang="pt-BR" sz="2400" b="1" dirty="0"/>
              <a:t>→ CO</a:t>
            </a:r>
            <a:r>
              <a:rPr lang="pt-BR" sz="2400" b="1" baseline="-25000" dirty="0"/>
              <a:t>2 (g) </a:t>
            </a:r>
            <a:r>
              <a:rPr lang="pt-BR" sz="2400" b="1" baseline="-25000" dirty="0" smtClean="0"/>
              <a:t>  </a:t>
            </a:r>
            <a:r>
              <a:rPr lang="pt-BR" sz="2400" b="1" dirty="0" smtClean="0">
                <a:solidFill>
                  <a:srgbClr val="FF0000"/>
                </a:solidFill>
              </a:rPr>
              <a:t>ΔG</a:t>
            </a:r>
            <a:r>
              <a:rPr lang="pt-BR" sz="2400" b="1" baseline="30000" dirty="0" smtClean="0">
                <a:solidFill>
                  <a:srgbClr val="FF0000"/>
                </a:solidFill>
              </a:rPr>
              <a:t>1</a:t>
            </a:r>
            <a:r>
              <a:rPr lang="pt-BR" sz="2400" b="1" i="1" baseline="-25000" dirty="0" smtClean="0">
                <a:solidFill>
                  <a:srgbClr val="FF0000"/>
                </a:solidFill>
              </a:rPr>
              <a:t>r,298.15</a:t>
            </a:r>
            <a:r>
              <a:rPr lang="pt-BR" sz="2400" b="1" i="1" dirty="0" smtClean="0"/>
              <a:t> </a:t>
            </a:r>
            <a:r>
              <a:rPr lang="pt-BR" sz="2400" b="1" i="1" dirty="0"/>
              <a:t>= -394 kJ mol-1</a:t>
            </a:r>
            <a:endParaRPr lang="el-GR" sz="2400" dirty="0"/>
          </a:p>
        </p:txBody>
      </p:sp>
    </p:spTree>
    <p:extLst>
      <p:ext uri="{BB962C8B-B14F-4D97-AF65-F5344CB8AC3E}">
        <p14:creationId xmlns:p14="http://schemas.microsoft.com/office/powerpoint/2010/main" val="208395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a:t>Γεωχημικές διεργασίες στο εσωτερικό της γης</a:t>
            </a:r>
          </a:p>
        </p:txBody>
      </p:sp>
      <p:sp>
        <p:nvSpPr>
          <p:cNvPr id="5" name="Υπότιτλος 4"/>
          <p:cNvSpPr>
            <a:spLocks noGrp="1"/>
          </p:cNvSpPr>
          <p:nvPr>
            <p:ph type="subTitle" idx="1"/>
          </p:nvPr>
        </p:nvSpPr>
        <p:spPr/>
        <p:txBody>
          <a:bodyPr>
            <a:normAutofit/>
          </a:bodyPr>
          <a:lstStyle/>
          <a:p>
            <a:r>
              <a:rPr lang="el-GR" dirty="0"/>
              <a:t> Στοιχεία Θερμοδυναμικής </a:t>
            </a:r>
          </a:p>
          <a:p>
            <a:r>
              <a:rPr lang="el-GR" dirty="0" smtClean="0"/>
              <a:t>Υπολογισμός </a:t>
            </a:r>
            <a:r>
              <a:rPr lang="el-GR" dirty="0"/>
              <a:t>του ΔG αντίδρασης </a:t>
            </a:r>
            <a:endParaRPr lang="el-GR" dirty="0" smtClean="0"/>
          </a:p>
          <a:p>
            <a:r>
              <a:rPr lang="el-GR" dirty="0" smtClean="0"/>
              <a:t>Εφαρμογές </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Μεταστάθεια</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sz="2800" b="1" dirty="0">
                <a:solidFill>
                  <a:srgbClr val="FF0000"/>
                </a:solidFill>
              </a:rPr>
              <a:t>Παράδειγμα</a:t>
            </a:r>
            <a:endParaRPr lang="en-US" sz="2800" b="1" dirty="0">
              <a:solidFill>
                <a:srgbClr val="FF0000"/>
              </a:solidFill>
            </a:endParaRPr>
          </a:p>
          <a:p>
            <a:pPr marL="0" indent="0">
              <a:buNone/>
            </a:pPr>
            <a:r>
              <a:rPr lang="el-GR" sz="2400" dirty="0" smtClean="0"/>
              <a:t>O </a:t>
            </a:r>
            <a:r>
              <a:rPr lang="el-GR" sz="2400" dirty="0">
                <a:solidFill>
                  <a:srgbClr val="FF0000"/>
                </a:solidFill>
              </a:rPr>
              <a:t>Ολιβίνης</a:t>
            </a:r>
            <a:r>
              <a:rPr lang="el-GR" sz="2400" dirty="0"/>
              <a:t>, εμφανίζεται στην επιφάνεια της γης, ως κύριο ορυκτό στους περιδοτίτες (υπερμαφικής σύστασης) και τους βασάλτες (μαφικής σύστασης) πυριγενή πετρώματα. Σχηματίζεται από την κρυστάλλωση μαγμάτων υψηλής Θερμοκρασίας. Είναι ευάλωτος στην χημική αποσάθρωση, όταν το πέτρωμα βρεθεί στις συνθήκες επιφανείας. </a:t>
            </a:r>
            <a:endParaRPr lang="en-US" sz="2400" dirty="0" smtClean="0"/>
          </a:p>
          <a:p>
            <a:pPr marL="0" indent="0">
              <a:buNone/>
            </a:pPr>
            <a:r>
              <a:rPr lang="el-GR" sz="2400" b="1" dirty="0" smtClean="0"/>
              <a:t>2 </a:t>
            </a:r>
            <a:r>
              <a:rPr lang="el-GR" sz="2400" b="1" dirty="0"/>
              <a:t>Mg</a:t>
            </a:r>
            <a:r>
              <a:rPr lang="el-GR" sz="2400" b="1" baseline="-25000" dirty="0"/>
              <a:t>2</a:t>
            </a:r>
            <a:r>
              <a:rPr lang="el-GR" sz="2400" b="1" dirty="0"/>
              <a:t>SiO</a:t>
            </a:r>
            <a:r>
              <a:rPr lang="el-GR" sz="2400" b="1" baseline="-25000" dirty="0"/>
              <a:t>4</a:t>
            </a:r>
            <a:r>
              <a:rPr lang="el-GR" sz="2400" b="1" dirty="0"/>
              <a:t> </a:t>
            </a:r>
            <a:r>
              <a:rPr lang="el-GR" sz="2400" dirty="0"/>
              <a:t>+ 3 </a:t>
            </a:r>
            <a:r>
              <a:rPr lang="el-GR" sz="2400" b="1" dirty="0"/>
              <a:t>Η</a:t>
            </a:r>
            <a:r>
              <a:rPr lang="el-GR" sz="2400" b="1" baseline="-25000" dirty="0"/>
              <a:t>2</a:t>
            </a:r>
            <a:r>
              <a:rPr lang="el-GR" sz="2400" dirty="0"/>
              <a:t>Ο = </a:t>
            </a:r>
            <a:r>
              <a:rPr lang="el-GR" sz="2400" b="1" dirty="0"/>
              <a:t>Mg</a:t>
            </a:r>
            <a:r>
              <a:rPr lang="el-GR" sz="2400" b="1" baseline="-25000" dirty="0"/>
              <a:t>3</a:t>
            </a:r>
            <a:r>
              <a:rPr lang="el-GR" sz="2400" b="1" dirty="0"/>
              <a:t>Si</a:t>
            </a:r>
            <a:r>
              <a:rPr lang="el-GR" sz="2400" b="1" baseline="-25000" dirty="0"/>
              <a:t>2</a:t>
            </a:r>
            <a:r>
              <a:rPr lang="el-GR" sz="2400" b="1" dirty="0"/>
              <a:t>O</a:t>
            </a:r>
            <a:r>
              <a:rPr lang="el-GR" sz="2400" b="1" baseline="-25000" dirty="0"/>
              <a:t>5</a:t>
            </a:r>
            <a:r>
              <a:rPr lang="el-GR" sz="2400" b="1" dirty="0"/>
              <a:t>(ΟΗ) + Mg(OH) </a:t>
            </a:r>
            <a:endParaRPr lang="en-US" sz="2400" b="1" dirty="0" smtClean="0"/>
          </a:p>
          <a:p>
            <a:pPr marL="0" indent="0">
              <a:buNone/>
            </a:pPr>
            <a:r>
              <a:rPr lang="el-GR" sz="2400" dirty="0" smtClean="0"/>
              <a:t>Φοστερίτης </a:t>
            </a:r>
            <a:r>
              <a:rPr lang="en-US" sz="2400" dirty="0" smtClean="0"/>
              <a:t>   </a:t>
            </a:r>
            <a:r>
              <a:rPr lang="el-GR" sz="2400" dirty="0" smtClean="0"/>
              <a:t>νερό </a:t>
            </a:r>
            <a:r>
              <a:rPr lang="en-US" sz="2400" dirty="0" smtClean="0"/>
              <a:t>   </a:t>
            </a:r>
            <a:r>
              <a:rPr lang="el-GR" sz="2400" dirty="0" smtClean="0"/>
              <a:t>σερπεντίνης </a:t>
            </a:r>
            <a:r>
              <a:rPr lang="en-US" sz="2400" dirty="0" smtClean="0"/>
              <a:t>   </a:t>
            </a:r>
            <a:r>
              <a:rPr lang="el-GR" sz="2400" dirty="0" smtClean="0"/>
              <a:t>Βρουκίτης </a:t>
            </a:r>
            <a:endParaRPr lang="en-US" sz="2400" dirty="0" smtClean="0"/>
          </a:p>
          <a:p>
            <a:pPr marL="0" indent="0">
              <a:buNone/>
            </a:pPr>
            <a:r>
              <a:rPr lang="el-GR" sz="2400" b="1" dirty="0" smtClean="0"/>
              <a:t>ΔG</a:t>
            </a:r>
            <a:r>
              <a:rPr lang="el-GR" sz="2400" b="1" baseline="30000" dirty="0" smtClean="0"/>
              <a:t>1</a:t>
            </a:r>
            <a:r>
              <a:rPr lang="el-GR" sz="2400" b="1" i="1" baseline="-25000" dirty="0" smtClean="0"/>
              <a:t>r,298.15</a:t>
            </a:r>
            <a:r>
              <a:rPr lang="el-GR" sz="2400" b="1" i="1" dirty="0" smtClean="0"/>
              <a:t> </a:t>
            </a:r>
            <a:r>
              <a:rPr lang="el-GR" sz="2400" b="1" i="1" dirty="0"/>
              <a:t>= ΔG</a:t>
            </a:r>
            <a:r>
              <a:rPr lang="el-GR" sz="2400" b="1" i="1" baseline="30000" dirty="0"/>
              <a:t>1</a:t>
            </a:r>
            <a:r>
              <a:rPr lang="el-GR" sz="2400" b="1" i="1" dirty="0"/>
              <a:t> </a:t>
            </a:r>
            <a:r>
              <a:rPr lang="el-GR" sz="2400" b="1" i="1" baseline="-25000" dirty="0"/>
              <a:t>f, 298.15 </a:t>
            </a:r>
            <a:r>
              <a:rPr lang="el-GR" sz="2400" i="1" dirty="0"/>
              <a:t>(σερπ.) + </a:t>
            </a:r>
            <a:r>
              <a:rPr lang="el-GR" sz="2400" b="1" i="1" dirty="0"/>
              <a:t>ΔG</a:t>
            </a:r>
            <a:r>
              <a:rPr lang="el-GR" sz="2400" b="1" i="1" baseline="30000" dirty="0"/>
              <a:t>1</a:t>
            </a:r>
            <a:r>
              <a:rPr lang="el-GR" sz="2400" b="1" i="1" dirty="0"/>
              <a:t> </a:t>
            </a:r>
            <a:r>
              <a:rPr lang="el-GR" sz="2400" b="1" i="1" baseline="-25000" dirty="0"/>
              <a:t>f, 298.15 </a:t>
            </a:r>
            <a:r>
              <a:rPr lang="el-GR" sz="2400" i="1" dirty="0"/>
              <a:t>(Βρουκ.) </a:t>
            </a:r>
            <a:r>
              <a:rPr lang="el-GR" sz="2400" b="1" i="1" dirty="0"/>
              <a:t>– 2 ΔG</a:t>
            </a:r>
            <a:r>
              <a:rPr lang="el-GR" sz="2400" b="1" i="1" baseline="30000" dirty="0"/>
              <a:t>1</a:t>
            </a:r>
            <a:r>
              <a:rPr lang="el-GR" sz="2400" b="1" i="1" dirty="0"/>
              <a:t> </a:t>
            </a:r>
            <a:r>
              <a:rPr lang="el-GR" sz="2400" b="1" i="1" baseline="-25000" dirty="0"/>
              <a:t>f, 298.15 </a:t>
            </a:r>
            <a:r>
              <a:rPr lang="el-GR" sz="2400" i="1" dirty="0"/>
              <a:t>(Φοστ.) – 3 </a:t>
            </a:r>
            <a:r>
              <a:rPr lang="el-GR" sz="2400" b="1" i="1" dirty="0"/>
              <a:t>ΔG</a:t>
            </a:r>
            <a:r>
              <a:rPr lang="el-GR" sz="2400" b="1" i="1" baseline="30000" dirty="0"/>
              <a:t>1</a:t>
            </a:r>
            <a:r>
              <a:rPr lang="el-GR" sz="2400" b="1" i="1" dirty="0"/>
              <a:t> </a:t>
            </a:r>
            <a:r>
              <a:rPr lang="el-GR" sz="2400" b="1" i="1" baseline="-25000" dirty="0"/>
              <a:t>f, 298.15 </a:t>
            </a:r>
            <a:r>
              <a:rPr lang="el-GR" sz="2400" i="1" dirty="0"/>
              <a:t>(νερό) </a:t>
            </a:r>
            <a:r>
              <a:rPr lang="el-GR" sz="2400" b="1" i="1" dirty="0"/>
              <a:t>= - 47.4 kJ </a:t>
            </a:r>
            <a:endParaRPr lang="en-US" sz="2400" b="1" i="1" dirty="0" smtClean="0"/>
          </a:p>
          <a:p>
            <a:pPr marL="0" indent="0">
              <a:buNone/>
            </a:pPr>
            <a:r>
              <a:rPr lang="el-GR" sz="2400" dirty="0" smtClean="0"/>
              <a:t>Συχνά </a:t>
            </a:r>
            <a:r>
              <a:rPr lang="el-GR" sz="2400" dirty="0"/>
              <a:t>ο ολιβίνης να </a:t>
            </a:r>
            <a:r>
              <a:rPr lang="el-GR" sz="2400" dirty="0">
                <a:solidFill>
                  <a:srgbClr val="FF0000"/>
                </a:solidFill>
              </a:rPr>
              <a:t>συνυπάρχει</a:t>
            </a:r>
            <a:r>
              <a:rPr lang="el-GR" sz="2400" dirty="0"/>
              <a:t> με τον σερπεντίνη ως μερικώς </a:t>
            </a:r>
            <a:r>
              <a:rPr lang="el-GR" sz="2400" u="sng" dirty="0"/>
              <a:t>αντικατεστημένη μετασταθής φάση</a:t>
            </a:r>
            <a:r>
              <a:rPr lang="el-GR" sz="2400" dirty="0"/>
              <a:t>, λόγω του πολύ αργού ρυθμού εξέλιξης της παραπάνω αντίδρασης.</a:t>
            </a:r>
          </a:p>
        </p:txBody>
      </p:sp>
    </p:spTree>
    <p:extLst>
      <p:ext uri="{BB962C8B-B14F-4D97-AF65-F5344CB8AC3E}">
        <p14:creationId xmlns:p14="http://schemas.microsoft.com/office/powerpoint/2010/main" val="1624261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dirty="0"/>
              <a:t>Υπολογισμός P-T ορίου αντίδρασης (ισορροπίας), όταν συμμετέχουν στερεές &amp; υγρές φάσεις συγκεκριμένης σύστασης</a:t>
            </a:r>
          </a:p>
        </p:txBody>
      </p:sp>
      <p:sp>
        <p:nvSpPr>
          <p:cNvPr id="3" name="Θέση περιεχομένου 2"/>
          <p:cNvSpPr>
            <a:spLocks noGrp="1"/>
          </p:cNvSpPr>
          <p:nvPr>
            <p:ph idx="1"/>
          </p:nvPr>
        </p:nvSpPr>
        <p:spPr/>
        <p:txBody>
          <a:bodyPr>
            <a:normAutofit fontScale="85000" lnSpcReduction="20000"/>
          </a:bodyPr>
          <a:lstStyle/>
          <a:p>
            <a:pPr marL="514350" indent="-514350">
              <a:buFont typeface="+mj-lt"/>
              <a:buAutoNum type="arabicPeriod"/>
            </a:pPr>
            <a:r>
              <a:rPr lang="el-GR" sz="2600" b="1" dirty="0" smtClean="0">
                <a:solidFill>
                  <a:srgbClr val="0070C0"/>
                </a:solidFill>
                <a:latin typeface="Calibri" panose="020F0502020204030204" pitchFamily="34" charset="0"/>
              </a:rPr>
              <a:t>Γενική </a:t>
            </a:r>
            <a:r>
              <a:rPr lang="el-GR" sz="2600" b="1" dirty="0">
                <a:solidFill>
                  <a:srgbClr val="0070C0"/>
                </a:solidFill>
                <a:latin typeface="Calibri" panose="020F0502020204030204" pitchFamily="34" charset="0"/>
              </a:rPr>
              <a:t>περίπτωση : στερεές &amp; υγρές φάσεις </a:t>
            </a:r>
          </a:p>
          <a:p>
            <a:pPr marL="0" indent="0">
              <a:buNone/>
            </a:pPr>
            <a:r>
              <a:rPr lang="el-GR" sz="2600" b="1" dirty="0">
                <a:latin typeface="Calibri" panose="020F0502020204030204" pitchFamily="34" charset="0"/>
              </a:rPr>
              <a:t>Δ</a:t>
            </a:r>
            <a:r>
              <a:rPr lang="en-US" sz="2600" b="1" dirty="0">
                <a:latin typeface="Calibri" panose="020F0502020204030204" pitchFamily="34" charset="0"/>
              </a:rPr>
              <a:t>G </a:t>
            </a:r>
            <a:r>
              <a:rPr lang="el-GR" sz="2600" b="1" dirty="0">
                <a:latin typeface="Calibri" panose="020F0502020204030204" pitchFamily="34" charset="0"/>
              </a:rPr>
              <a:t>της αντίδρασης </a:t>
            </a:r>
            <a:r>
              <a:rPr lang="el-GR" sz="2600" dirty="0">
                <a:latin typeface="Calibri" panose="020F0502020204030204" pitchFamily="34" charset="0"/>
              </a:rPr>
              <a:t>για θερμοκρασία </a:t>
            </a:r>
            <a:r>
              <a:rPr lang="en-US" sz="2600" b="1" dirty="0" err="1">
                <a:latin typeface="Calibri" panose="020F0502020204030204" pitchFamily="34" charset="0"/>
              </a:rPr>
              <a:t>T</a:t>
            </a:r>
            <a:r>
              <a:rPr lang="en-US" sz="2600" b="1" baseline="-25000" dirty="0" err="1">
                <a:latin typeface="Calibri" panose="020F0502020204030204" pitchFamily="34" charset="0"/>
              </a:rPr>
              <a:t>e</a:t>
            </a:r>
            <a:r>
              <a:rPr lang="en-US" sz="2600" b="1" dirty="0">
                <a:latin typeface="Calibri" panose="020F0502020204030204" pitchFamily="34" charset="0"/>
              </a:rPr>
              <a:t> </a:t>
            </a:r>
            <a:r>
              <a:rPr lang="el-GR" sz="2600" dirty="0">
                <a:latin typeface="Calibri" panose="020F0502020204030204" pitchFamily="34" charset="0"/>
              </a:rPr>
              <a:t>και πίεση </a:t>
            </a:r>
            <a:r>
              <a:rPr lang="en-US" sz="2600" b="1" dirty="0" err="1" smtClean="0">
                <a:latin typeface="Calibri" panose="020F0502020204030204" pitchFamily="34" charset="0"/>
              </a:rPr>
              <a:t>P</a:t>
            </a:r>
            <a:r>
              <a:rPr lang="en-US" sz="2600" baseline="-25000" dirty="0" err="1" smtClean="0">
                <a:latin typeface="Calibri" panose="020F0502020204030204" pitchFamily="34" charset="0"/>
              </a:rPr>
              <a:t>e</a:t>
            </a:r>
            <a:r>
              <a:rPr lang="en-US" sz="2600" dirty="0" smtClean="0">
                <a:latin typeface="Calibri" panose="020F0502020204030204" pitchFamily="34" charset="0"/>
              </a:rPr>
              <a:t>(equilibrium–</a:t>
            </a:r>
            <a:r>
              <a:rPr lang="el-GR" sz="2600" dirty="0">
                <a:latin typeface="Calibri" panose="020F0502020204030204" pitchFamily="34" charset="0"/>
              </a:rPr>
              <a:t>ισορροπίας) </a:t>
            </a:r>
          </a:p>
          <a:p>
            <a:pPr marL="0" indent="0">
              <a:buNone/>
            </a:pPr>
            <a:r>
              <a:rPr lang="el-GR" sz="2600" b="1" dirty="0">
                <a:latin typeface="Calibri" panose="020F0502020204030204" pitchFamily="34" charset="0"/>
              </a:rPr>
              <a:t>Δ</a:t>
            </a:r>
            <a:r>
              <a:rPr lang="en-US" sz="2600" b="1" dirty="0" err="1" smtClean="0">
                <a:latin typeface="Calibri" panose="020F0502020204030204" pitchFamily="34" charset="0"/>
              </a:rPr>
              <a:t>G</a:t>
            </a:r>
            <a:r>
              <a:rPr lang="en-US" sz="2600" b="1" baseline="30000" dirty="0" err="1" smtClean="0">
                <a:latin typeface="Calibri" panose="020F0502020204030204" pitchFamily="34" charset="0"/>
              </a:rPr>
              <a:t>P</a:t>
            </a:r>
            <a:r>
              <a:rPr lang="en-US" sz="2600" b="1" baseline="-25000" dirty="0" err="1" smtClean="0">
                <a:latin typeface="Calibri" panose="020F0502020204030204" pitchFamily="34" charset="0"/>
              </a:rPr>
              <a:t>r,Te</a:t>
            </a:r>
            <a:r>
              <a:rPr lang="en-US" sz="2600" dirty="0" smtClean="0">
                <a:latin typeface="Calibri" panose="020F0502020204030204" pitchFamily="34" charset="0"/>
              </a:rPr>
              <a:t> </a:t>
            </a:r>
            <a:r>
              <a:rPr lang="en-US" sz="2600" dirty="0">
                <a:latin typeface="Calibri" panose="020F0502020204030204" pitchFamily="34" charset="0"/>
              </a:rPr>
              <a:t>= </a:t>
            </a:r>
            <a:r>
              <a:rPr lang="el-GR" sz="2600" b="1" dirty="0">
                <a:latin typeface="Calibri" panose="020F0502020204030204" pitchFamily="34" charset="0"/>
              </a:rPr>
              <a:t>Δ</a:t>
            </a:r>
            <a:r>
              <a:rPr lang="en-US" sz="2600" b="1" dirty="0" smtClean="0">
                <a:latin typeface="Calibri" panose="020F0502020204030204" pitchFamily="34" charset="0"/>
              </a:rPr>
              <a:t>G</a:t>
            </a:r>
            <a:r>
              <a:rPr lang="en-US" sz="2600" b="1" baseline="30000" dirty="0" smtClean="0">
                <a:latin typeface="Calibri" panose="020F0502020204030204" pitchFamily="34" charset="0"/>
              </a:rPr>
              <a:t>1</a:t>
            </a:r>
            <a:r>
              <a:rPr lang="en-US" sz="2600" baseline="-25000" dirty="0" smtClean="0">
                <a:latin typeface="Calibri" panose="020F0502020204030204" pitchFamily="34" charset="0"/>
              </a:rPr>
              <a:t>r,Te </a:t>
            </a:r>
            <a:r>
              <a:rPr lang="en-US" sz="2600" dirty="0">
                <a:latin typeface="Calibri" panose="020F0502020204030204" pitchFamily="34" charset="0"/>
              </a:rPr>
              <a:t>+ </a:t>
            </a:r>
            <a:r>
              <a:rPr lang="en-US" sz="2600" baseline="30000" dirty="0">
                <a:latin typeface="Calibri" panose="020F0502020204030204" pitchFamily="34" charset="0"/>
              </a:rPr>
              <a:t>Pe</a:t>
            </a:r>
            <a:r>
              <a:rPr lang="en-US" sz="3600" dirty="0">
                <a:latin typeface="Calibri" panose="020F0502020204030204" pitchFamily="34" charset="0"/>
              </a:rPr>
              <a:t>∫</a:t>
            </a:r>
            <a:r>
              <a:rPr lang="en-US" sz="2600" baseline="-25000" dirty="0">
                <a:latin typeface="Calibri" panose="020F0502020204030204" pitchFamily="34" charset="0"/>
              </a:rPr>
              <a:t>1</a:t>
            </a:r>
            <a:r>
              <a:rPr lang="en-US" sz="2600" dirty="0">
                <a:latin typeface="Calibri" panose="020F0502020204030204" pitchFamily="34" charset="0"/>
              </a:rPr>
              <a:t> </a:t>
            </a:r>
            <a:r>
              <a:rPr lang="el-GR" sz="2600" b="1" dirty="0">
                <a:latin typeface="Calibri" panose="020F0502020204030204" pitchFamily="34" charset="0"/>
              </a:rPr>
              <a:t>Δ</a:t>
            </a:r>
            <a:r>
              <a:rPr lang="en-US" sz="2600" b="1" dirty="0" err="1" smtClean="0">
                <a:latin typeface="Calibri" panose="020F0502020204030204" pitchFamily="34" charset="0"/>
              </a:rPr>
              <a:t>V</a:t>
            </a:r>
            <a:r>
              <a:rPr lang="en-US" sz="2600" baseline="-25000" dirty="0" err="1" smtClean="0">
                <a:latin typeface="Calibri" panose="020F0502020204030204" pitchFamily="34" charset="0"/>
              </a:rPr>
              <a:t>r,Te</a:t>
            </a:r>
            <a:r>
              <a:rPr lang="en-US" sz="2600" baseline="-25000" dirty="0" smtClean="0">
                <a:latin typeface="Calibri" panose="020F0502020204030204" pitchFamily="34" charset="0"/>
              </a:rPr>
              <a:t> </a:t>
            </a:r>
            <a:r>
              <a:rPr lang="en-US" sz="2600" b="1" dirty="0" err="1">
                <a:latin typeface="Calibri" panose="020F0502020204030204" pitchFamily="34" charset="0"/>
              </a:rPr>
              <a:t>d</a:t>
            </a:r>
            <a:r>
              <a:rPr lang="en-US" sz="2600" b="1" i="1" dirty="0" err="1">
                <a:latin typeface="Calibri" panose="020F0502020204030204" pitchFamily="34" charset="0"/>
              </a:rPr>
              <a:t>P</a:t>
            </a:r>
            <a:r>
              <a:rPr lang="en-US" sz="2600" b="1" i="1" dirty="0">
                <a:latin typeface="Calibri" panose="020F0502020204030204" pitchFamily="34" charset="0"/>
              </a:rPr>
              <a:t> </a:t>
            </a:r>
            <a:r>
              <a:rPr lang="en-US" sz="2600" i="1" dirty="0">
                <a:latin typeface="Calibri" panose="020F0502020204030204" pitchFamily="34" charset="0"/>
              </a:rPr>
              <a:t>(</a:t>
            </a:r>
            <a:r>
              <a:rPr lang="el-GR" sz="2600" i="1" dirty="0">
                <a:latin typeface="Calibri" panose="020F0502020204030204" pitchFamily="34" charset="0"/>
              </a:rPr>
              <a:t>στερεά) </a:t>
            </a:r>
            <a:r>
              <a:rPr lang="el-GR" sz="2600" dirty="0">
                <a:latin typeface="Calibri" panose="020F0502020204030204" pitchFamily="34" charset="0"/>
              </a:rPr>
              <a:t>+ </a:t>
            </a:r>
            <a:r>
              <a:rPr lang="en-US" sz="2600" baseline="30000" dirty="0">
                <a:latin typeface="Calibri" panose="020F0502020204030204" pitchFamily="34" charset="0"/>
              </a:rPr>
              <a:t>Pe</a:t>
            </a:r>
            <a:r>
              <a:rPr lang="en-US" sz="3600" dirty="0">
                <a:latin typeface="Calibri" panose="020F0502020204030204" pitchFamily="34" charset="0"/>
              </a:rPr>
              <a:t>∫</a:t>
            </a:r>
            <a:r>
              <a:rPr lang="en-US" sz="2600" baseline="-25000" dirty="0">
                <a:latin typeface="Calibri" panose="020F0502020204030204" pitchFamily="34" charset="0"/>
              </a:rPr>
              <a:t>1</a:t>
            </a:r>
            <a:r>
              <a:rPr lang="en-US" sz="2600" dirty="0">
                <a:latin typeface="Calibri" panose="020F0502020204030204" pitchFamily="34" charset="0"/>
              </a:rPr>
              <a:t> </a:t>
            </a:r>
            <a:r>
              <a:rPr lang="el-GR" sz="2600" b="1" dirty="0">
                <a:latin typeface="Calibri" panose="020F0502020204030204" pitchFamily="34" charset="0"/>
              </a:rPr>
              <a:t>Δ</a:t>
            </a:r>
            <a:r>
              <a:rPr lang="en-US" sz="2600" b="1" dirty="0" err="1">
                <a:latin typeface="Calibri" panose="020F0502020204030204" pitchFamily="34" charset="0"/>
              </a:rPr>
              <a:t>V</a:t>
            </a:r>
            <a:r>
              <a:rPr lang="en-US" sz="2600" baseline="-25000" dirty="0" err="1">
                <a:latin typeface="Calibri" panose="020F0502020204030204" pitchFamily="34" charset="0"/>
              </a:rPr>
              <a:t>r,Te</a:t>
            </a:r>
            <a:r>
              <a:rPr lang="en-US" sz="2600" baseline="-25000" dirty="0">
                <a:latin typeface="Calibri" panose="020F0502020204030204" pitchFamily="34" charset="0"/>
              </a:rPr>
              <a:t> </a:t>
            </a:r>
            <a:r>
              <a:rPr lang="en-US" sz="2600" b="1" dirty="0" err="1">
                <a:latin typeface="Calibri" panose="020F0502020204030204" pitchFamily="34" charset="0"/>
              </a:rPr>
              <a:t>d</a:t>
            </a:r>
            <a:r>
              <a:rPr lang="en-US" sz="2600" b="1" i="1" dirty="0" err="1">
                <a:latin typeface="Calibri" panose="020F0502020204030204" pitchFamily="34" charset="0"/>
              </a:rPr>
              <a:t>P</a:t>
            </a:r>
            <a:r>
              <a:rPr lang="en-US" sz="2600" i="1" dirty="0" smtClean="0">
                <a:latin typeface="Calibri" panose="020F0502020204030204" pitchFamily="34" charset="0"/>
              </a:rPr>
              <a:t>(</a:t>
            </a:r>
            <a:r>
              <a:rPr lang="el-GR" sz="2600" i="1" dirty="0">
                <a:latin typeface="Calibri" panose="020F0502020204030204" pitchFamily="34" charset="0"/>
              </a:rPr>
              <a:t>υγρά) </a:t>
            </a:r>
            <a:r>
              <a:rPr lang="el-GR" sz="2600" dirty="0">
                <a:latin typeface="Calibri" panose="020F0502020204030204" pitchFamily="34" charset="0"/>
              </a:rPr>
              <a:t>= </a:t>
            </a:r>
            <a:r>
              <a:rPr lang="el-GR" sz="2600" b="1" dirty="0">
                <a:latin typeface="Calibri" panose="020F0502020204030204" pitchFamily="34" charset="0"/>
              </a:rPr>
              <a:t>0 </a:t>
            </a:r>
            <a:r>
              <a:rPr lang="el-GR" sz="2600" dirty="0">
                <a:latin typeface="Calibri" panose="020F0502020204030204" pitchFamily="34" charset="0"/>
              </a:rPr>
              <a:t>(ισορροπία) </a:t>
            </a:r>
          </a:p>
          <a:p>
            <a:pPr marL="0" indent="0">
              <a:buNone/>
            </a:pPr>
            <a:r>
              <a:rPr lang="el-GR" sz="2800" dirty="0">
                <a:latin typeface="Calibri" panose="020F0502020204030204" pitchFamily="34" charset="0"/>
              </a:rPr>
              <a:t>(</a:t>
            </a:r>
            <a:r>
              <a:rPr lang="el-GR" sz="2000" dirty="0">
                <a:latin typeface="Calibri" panose="020F0502020204030204" pitchFamily="34" charset="0"/>
              </a:rPr>
              <a:t>Δ</a:t>
            </a:r>
            <a:r>
              <a:rPr lang="en-US" sz="2000" dirty="0">
                <a:latin typeface="Calibri" panose="020F0502020204030204" pitchFamily="34" charset="0"/>
              </a:rPr>
              <a:t>G </a:t>
            </a:r>
            <a:r>
              <a:rPr lang="el-GR" sz="2000" dirty="0">
                <a:latin typeface="Calibri" panose="020F0502020204030204" pitchFamily="34" charset="0"/>
              </a:rPr>
              <a:t>σε </a:t>
            </a:r>
            <a:r>
              <a:rPr lang="en-US" sz="2000" dirty="0" err="1">
                <a:latin typeface="Calibri" panose="020F0502020204030204" pitchFamily="34" charset="0"/>
              </a:rPr>
              <a:t>Pe</a:t>
            </a:r>
            <a:r>
              <a:rPr lang="en-US" sz="2000" dirty="0">
                <a:latin typeface="Calibri" panose="020F0502020204030204" pitchFamily="34" charset="0"/>
              </a:rPr>
              <a:t> – </a:t>
            </a:r>
            <a:r>
              <a:rPr lang="en-US" sz="2000" dirty="0" err="1">
                <a:latin typeface="Calibri" panose="020F0502020204030204" pitchFamily="34" charset="0"/>
              </a:rPr>
              <a:t>Te</a:t>
            </a:r>
            <a:r>
              <a:rPr lang="en-US" sz="2000" dirty="0">
                <a:latin typeface="Calibri" panose="020F0502020204030204" pitchFamily="34" charset="0"/>
              </a:rPr>
              <a:t>) (</a:t>
            </a:r>
            <a:r>
              <a:rPr lang="el-GR" sz="2000" dirty="0">
                <a:latin typeface="Calibri" panose="020F0502020204030204" pitchFamily="34" charset="0"/>
              </a:rPr>
              <a:t>Δ</a:t>
            </a:r>
            <a:r>
              <a:rPr lang="en-US" sz="2000" dirty="0">
                <a:latin typeface="Calibri" panose="020F0502020204030204" pitchFamily="34" charset="0"/>
              </a:rPr>
              <a:t>G</a:t>
            </a:r>
            <a:r>
              <a:rPr lang="en-US" sz="2100" baseline="30000" dirty="0">
                <a:latin typeface="Calibri" panose="020F0502020204030204" pitchFamily="34" charset="0"/>
              </a:rPr>
              <a:t>o</a:t>
            </a:r>
            <a:r>
              <a:rPr lang="en-US" sz="1100" dirty="0">
                <a:latin typeface="Calibri" panose="020F0502020204030204" pitchFamily="34" charset="0"/>
              </a:rPr>
              <a:t> </a:t>
            </a:r>
            <a:r>
              <a:rPr lang="en-US" sz="2000" dirty="0">
                <a:latin typeface="Calibri" panose="020F0502020204030204" pitchFamily="34" charset="0"/>
              </a:rPr>
              <a:t>) </a:t>
            </a:r>
            <a:r>
              <a:rPr lang="el-GR" sz="2000" dirty="0" smtClean="0">
                <a:latin typeface="Calibri" panose="020F0502020204030204" pitchFamily="34" charset="0"/>
              </a:rPr>
              <a:t>         </a:t>
            </a:r>
            <a:r>
              <a:rPr lang="en-US" sz="2000" dirty="0" smtClean="0">
                <a:latin typeface="Calibri" panose="020F0502020204030204" pitchFamily="34" charset="0"/>
              </a:rPr>
              <a:t>( </a:t>
            </a:r>
            <a:r>
              <a:rPr lang="en-US" sz="2000" dirty="0">
                <a:latin typeface="Calibri" panose="020F0502020204030204" pitchFamily="34" charset="0"/>
              </a:rPr>
              <a:t>P</a:t>
            </a:r>
            <a:r>
              <a:rPr lang="el-GR" sz="2000" dirty="0">
                <a:latin typeface="Calibri" panose="020F0502020204030204" pitchFamily="34" charset="0"/>
              </a:rPr>
              <a:t>Δ</a:t>
            </a:r>
            <a:r>
              <a:rPr lang="en-US" sz="2000" dirty="0">
                <a:latin typeface="Calibri" panose="020F0502020204030204" pitchFamily="34" charset="0"/>
              </a:rPr>
              <a:t>V </a:t>
            </a:r>
            <a:r>
              <a:rPr lang="el-GR" sz="2000" dirty="0">
                <a:latin typeface="Calibri" panose="020F0502020204030204" pitchFamily="34" charset="0"/>
              </a:rPr>
              <a:t>στερεά) </a:t>
            </a:r>
            <a:r>
              <a:rPr lang="el-GR" sz="2000" dirty="0" smtClean="0">
                <a:latin typeface="Calibri" panose="020F0502020204030204" pitchFamily="34" charset="0"/>
              </a:rPr>
              <a:t>                  (</a:t>
            </a:r>
            <a:r>
              <a:rPr lang="en-US" sz="2000" dirty="0">
                <a:latin typeface="Calibri" panose="020F0502020204030204" pitchFamily="34" charset="0"/>
              </a:rPr>
              <a:t>P </a:t>
            </a:r>
            <a:r>
              <a:rPr lang="el-GR" sz="2000" dirty="0">
                <a:latin typeface="Calibri" panose="020F0502020204030204" pitchFamily="34" charset="0"/>
              </a:rPr>
              <a:t>Δ</a:t>
            </a:r>
            <a:r>
              <a:rPr lang="en-US" sz="2000" dirty="0">
                <a:latin typeface="Calibri" panose="020F0502020204030204" pitchFamily="34" charset="0"/>
              </a:rPr>
              <a:t>V </a:t>
            </a:r>
            <a:r>
              <a:rPr lang="el-GR" sz="2000" dirty="0">
                <a:latin typeface="Calibri" panose="020F0502020204030204" pitchFamily="34" charset="0"/>
              </a:rPr>
              <a:t>υγρά) </a:t>
            </a:r>
            <a:endParaRPr lang="el-GR" sz="2000" dirty="0" smtClean="0">
              <a:latin typeface="Calibri" panose="020F0502020204030204" pitchFamily="34" charset="0"/>
            </a:endParaRPr>
          </a:p>
          <a:p>
            <a:pPr marL="0" indent="0">
              <a:buNone/>
            </a:pPr>
            <a:endParaRPr lang="el-GR" sz="2000" dirty="0" smtClean="0">
              <a:latin typeface="Calibri" panose="020F0502020204030204" pitchFamily="34" charset="0"/>
            </a:endParaRPr>
          </a:p>
          <a:p>
            <a:pPr marL="514350" indent="-514350">
              <a:buFont typeface="+mj-lt"/>
              <a:buAutoNum type="arabicPeriod"/>
            </a:pPr>
            <a:r>
              <a:rPr lang="el-GR" sz="2600" b="1" dirty="0" smtClean="0">
                <a:solidFill>
                  <a:srgbClr val="0070C0"/>
                </a:solidFill>
                <a:latin typeface="Calibri" panose="020F0502020204030204" pitchFamily="34" charset="0"/>
              </a:rPr>
              <a:t>Ειδική περίπτωση : μόνο στερεές φάσεις </a:t>
            </a:r>
          </a:p>
          <a:p>
            <a:pPr marL="0" indent="0">
              <a:buNone/>
            </a:pPr>
            <a:r>
              <a:rPr lang="el-GR" sz="2600" b="1" dirty="0" smtClean="0">
                <a:latin typeface="Calibri" panose="020F0502020204030204" pitchFamily="34" charset="0"/>
              </a:rPr>
              <a:t>Δ</a:t>
            </a:r>
            <a:r>
              <a:rPr lang="en-US" sz="2600" b="1" dirty="0" err="1" smtClean="0">
                <a:latin typeface="Calibri" panose="020F0502020204030204" pitchFamily="34" charset="0"/>
              </a:rPr>
              <a:t>G</a:t>
            </a:r>
            <a:r>
              <a:rPr lang="en-US" sz="2600" b="1" baseline="30000" dirty="0" err="1" smtClean="0">
                <a:latin typeface="Calibri" panose="020F0502020204030204" pitchFamily="34" charset="0"/>
              </a:rPr>
              <a:t>P</a:t>
            </a:r>
            <a:r>
              <a:rPr lang="en-US" sz="2600" baseline="-25000" dirty="0" err="1" smtClean="0">
                <a:latin typeface="Calibri" panose="020F0502020204030204" pitchFamily="34" charset="0"/>
              </a:rPr>
              <a:t>r,Te</a:t>
            </a:r>
            <a:r>
              <a:rPr lang="en-US" sz="2600" baseline="-25000" dirty="0" smtClean="0">
                <a:latin typeface="Calibri" panose="020F0502020204030204" pitchFamily="34" charset="0"/>
              </a:rPr>
              <a:t> </a:t>
            </a:r>
            <a:r>
              <a:rPr lang="en-US" sz="2600" dirty="0">
                <a:latin typeface="Calibri" panose="020F0502020204030204" pitchFamily="34" charset="0"/>
              </a:rPr>
              <a:t>= </a:t>
            </a:r>
            <a:r>
              <a:rPr lang="el-GR" sz="2600" b="1" dirty="0">
                <a:latin typeface="Calibri" panose="020F0502020204030204" pitchFamily="34" charset="0"/>
              </a:rPr>
              <a:t>Δ</a:t>
            </a:r>
            <a:r>
              <a:rPr lang="en-US" sz="2600" b="1" dirty="0" smtClean="0">
                <a:latin typeface="Calibri" panose="020F0502020204030204" pitchFamily="34" charset="0"/>
              </a:rPr>
              <a:t>G</a:t>
            </a:r>
            <a:r>
              <a:rPr lang="en-US" sz="2600" b="1" baseline="30000" dirty="0" smtClean="0">
                <a:latin typeface="Calibri" panose="020F0502020204030204" pitchFamily="34" charset="0"/>
              </a:rPr>
              <a:t>1</a:t>
            </a:r>
            <a:r>
              <a:rPr lang="en-US" sz="2600" baseline="-25000" dirty="0" smtClean="0">
                <a:latin typeface="Calibri" panose="020F0502020204030204" pitchFamily="34" charset="0"/>
              </a:rPr>
              <a:t>r,Te</a:t>
            </a:r>
            <a:r>
              <a:rPr lang="en-US" sz="2600" dirty="0" smtClean="0">
                <a:latin typeface="Calibri" panose="020F0502020204030204" pitchFamily="34" charset="0"/>
              </a:rPr>
              <a:t> </a:t>
            </a:r>
            <a:r>
              <a:rPr lang="en-US" sz="2600" dirty="0">
                <a:latin typeface="Calibri" panose="020F0502020204030204" pitchFamily="34" charset="0"/>
              </a:rPr>
              <a:t>+ </a:t>
            </a:r>
            <a:r>
              <a:rPr lang="en-US" sz="2600" baseline="30000" dirty="0">
                <a:latin typeface="Calibri" panose="020F0502020204030204" pitchFamily="34" charset="0"/>
              </a:rPr>
              <a:t>Pe</a:t>
            </a:r>
            <a:r>
              <a:rPr lang="en-US" sz="3600" dirty="0">
                <a:latin typeface="Calibri" panose="020F0502020204030204" pitchFamily="34" charset="0"/>
              </a:rPr>
              <a:t>∫</a:t>
            </a:r>
            <a:r>
              <a:rPr lang="en-US" sz="2600" baseline="-25000" dirty="0">
                <a:latin typeface="Calibri" panose="020F0502020204030204" pitchFamily="34" charset="0"/>
              </a:rPr>
              <a:t>1</a:t>
            </a:r>
            <a:r>
              <a:rPr lang="en-US" sz="2600" dirty="0">
                <a:latin typeface="Calibri" panose="020F0502020204030204" pitchFamily="34" charset="0"/>
              </a:rPr>
              <a:t> </a:t>
            </a:r>
            <a:r>
              <a:rPr lang="el-GR" sz="2600" b="1" dirty="0">
                <a:latin typeface="Calibri" panose="020F0502020204030204" pitchFamily="34" charset="0"/>
              </a:rPr>
              <a:t>Δ</a:t>
            </a:r>
            <a:r>
              <a:rPr lang="en-US" sz="2600" b="1" dirty="0" err="1" smtClean="0">
                <a:latin typeface="Calibri" panose="020F0502020204030204" pitchFamily="34" charset="0"/>
              </a:rPr>
              <a:t>V</a:t>
            </a:r>
            <a:r>
              <a:rPr lang="en-US" sz="2600" baseline="-25000" dirty="0" err="1" smtClean="0">
                <a:latin typeface="Calibri" panose="020F0502020204030204" pitchFamily="34" charset="0"/>
              </a:rPr>
              <a:t>r,Te</a:t>
            </a:r>
            <a:r>
              <a:rPr lang="en-US" sz="2600" baseline="-25000" dirty="0" smtClean="0">
                <a:latin typeface="Calibri" panose="020F0502020204030204" pitchFamily="34" charset="0"/>
              </a:rPr>
              <a:t> </a:t>
            </a:r>
            <a:r>
              <a:rPr lang="en-US" sz="2600" b="1" dirty="0" err="1">
                <a:latin typeface="Calibri" panose="020F0502020204030204" pitchFamily="34" charset="0"/>
              </a:rPr>
              <a:t>d</a:t>
            </a:r>
            <a:r>
              <a:rPr lang="en-US" sz="2600" b="1" i="1" dirty="0" err="1">
                <a:latin typeface="Calibri" panose="020F0502020204030204" pitchFamily="34" charset="0"/>
              </a:rPr>
              <a:t>P</a:t>
            </a:r>
            <a:r>
              <a:rPr lang="en-US" sz="2600" b="1" i="1" dirty="0">
                <a:latin typeface="Calibri" panose="020F0502020204030204" pitchFamily="34" charset="0"/>
              </a:rPr>
              <a:t> </a:t>
            </a:r>
            <a:r>
              <a:rPr lang="en-US" sz="2600" i="1" dirty="0">
                <a:latin typeface="Calibri" panose="020F0502020204030204" pitchFamily="34" charset="0"/>
              </a:rPr>
              <a:t>(</a:t>
            </a:r>
            <a:r>
              <a:rPr lang="el-GR" sz="2600" i="1" dirty="0">
                <a:latin typeface="Calibri" panose="020F0502020204030204" pitchFamily="34" charset="0"/>
              </a:rPr>
              <a:t>στερεά) </a:t>
            </a:r>
            <a:r>
              <a:rPr lang="el-GR" sz="2600" dirty="0">
                <a:latin typeface="Calibri" panose="020F0502020204030204" pitchFamily="34" charset="0"/>
              </a:rPr>
              <a:t>= </a:t>
            </a:r>
            <a:r>
              <a:rPr lang="el-GR" sz="2600" b="1" dirty="0">
                <a:latin typeface="Calibri" panose="020F0502020204030204" pitchFamily="34" charset="0"/>
              </a:rPr>
              <a:t>0 </a:t>
            </a:r>
            <a:r>
              <a:rPr lang="el-GR" sz="2600" dirty="0">
                <a:latin typeface="Calibri" panose="020F0502020204030204" pitchFamily="34" charset="0"/>
              </a:rPr>
              <a:t>(ισορροπία) </a:t>
            </a:r>
          </a:p>
          <a:p>
            <a:pPr marL="0" indent="0">
              <a:buNone/>
            </a:pPr>
            <a:r>
              <a:rPr lang="el-GR" sz="2600" dirty="0">
                <a:latin typeface="Calibri" panose="020F0502020204030204" pitchFamily="34" charset="0"/>
              </a:rPr>
              <a:t>Ολοκληρώνουμε τον παράγοντα </a:t>
            </a:r>
            <a:r>
              <a:rPr lang="en-US" sz="2600" baseline="30000" dirty="0">
                <a:latin typeface="Calibri" panose="020F0502020204030204" pitchFamily="34" charset="0"/>
              </a:rPr>
              <a:t>Pe</a:t>
            </a:r>
            <a:r>
              <a:rPr lang="en-US" sz="2600" dirty="0">
                <a:latin typeface="Calibri" panose="020F0502020204030204" pitchFamily="34" charset="0"/>
              </a:rPr>
              <a:t>∫</a:t>
            </a:r>
            <a:r>
              <a:rPr lang="en-US" sz="2600" baseline="-25000" dirty="0">
                <a:latin typeface="Calibri" panose="020F0502020204030204" pitchFamily="34" charset="0"/>
              </a:rPr>
              <a:t>1</a:t>
            </a:r>
            <a:r>
              <a:rPr lang="en-US" sz="2600" dirty="0">
                <a:latin typeface="Calibri" panose="020F0502020204030204" pitchFamily="34" charset="0"/>
              </a:rPr>
              <a:t> </a:t>
            </a:r>
            <a:r>
              <a:rPr lang="el-GR" sz="2600" b="1" dirty="0">
                <a:latin typeface="Calibri" panose="020F0502020204030204" pitchFamily="34" charset="0"/>
              </a:rPr>
              <a:t>Δ</a:t>
            </a:r>
            <a:r>
              <a:rPr lang="en-US" sz="2600" b="1" dirty="0" err="1" smtClean="0">
                <a:latin typeface="Calibri" panose="020F0502020204030204" pitchFamily="34" charset="0"/>
              </a:rPr>
              <a:t>V</a:t>
            </a:r>
            <a:r>
              <a:rPr lang="en-US" sz="2600" baseline="-25000" dirty="0" err="1" smtClean="0">
                <a:latin typeface="Calibri" panose="020F0502020204030204" pitchFamily="34" charset="0"/>
              </a:rPr>
              <a:t>r,Te</a:t>
            </a:r>
            <a:r>
              <a:rPr lang="en-US" sz="2600" baseline="-25000" dirty="0" smtClean="0">
                <a:latin typeface="Calibri" panose="020F0502020204030204" pitchFamily="34" charset="0"/>
              </a:rPr>
              <a:t> </a:t>
            </a:r>
            <a:r>
              <a:rPr lang="en-US" sz="2600" b="1" dirty="0" err="1">
                <a:latin typeface="Calibri" panose="020F0502020204030204" pitchFamily="34" charset="0"/>
              </a:rPr>
              <a:t>d</a:t>
            </a:r>
            <a:r>
              <a:rPr lang="en-US" sz="2600" b="1" i="1" dirty="0" err="1">
                <a:latin typeface="Calibri" panose="020F0502020204030204" pitchFamily="34" charset="0"/>
              </a:rPr>
              <a:t>P</a:t>
            </a:r>
            <a:r>
              <a:rPr lang="en-US" sz="2600" b="1" i="1" dirty="0">
                <a:latin typeface="Calibri" panose="020F0502020204030204" pitchFamily="34" charset="0"/>
              </a:rPr>
              <a:t> </a:t>
            </a:r>
            <a:r>
              <a:rPr lang="en-US" sz="2600" i="1" dirty="0">
                <a:latin typeface="Calibri" panose="020F0502020204030204" pitchFamily="34" charset="0"/>
              </a:rPr>
              <a:t>(</a:t>
            </a:r>
            <a:r>
              <a:rPr lang="el-GR" sz="2600" i="1" dirty="0">
                <a:latin typeface="Calibri" panose="020F0502020204030204" pitchFamily="34" charset="0"/>
              </a:rPr>
              <a:t>στερεά) </a:t>
            </a:r>
            <a:r>
              <a:rPr lang="el-GR" sz="2600" dirty="0">
                <a:latin typeface="Calibri" panose="020F0502020204030204" pitchFamily="34" charset="0"/>
              </a:rPr>
              <a:t>= (</a:t>
            </a:r>
            <a:r>
              <a:rPr lang="en-US" sz="2600" dirty="0" err="1">
                <a:latin typeface="Calibri" panose="020F0502020204030204" pitchFamily="34" charset="0"/>
              </a:rPr>
              <a:t>P</a:t>
            </a:r>
            <a:r>
              <a:rPr lang="en-US" sz="2600" baseline="-25000" dirty="0" err="1">
                <a:latin typeface="Calibri" panose="020F0502020204030204" pitchFamily="34" charset="0"/>
              </a:rPr>
              <a:t>e</a:t>
            </a:r>
            <a:r>
              <a:rPr lang="en-US" sz="2600" dirty="0">
                <a:latin typeface="Calibri" panose="020F0502020204030204" pitchFamily="34" charset="0"/>
              </a:rPr>
              <a:t> – 1) </a:t>
            </a:r>
            <a:r>
              <a:rPr lang="el-GR" sz="2600" b="1" dirty="0">
                <a:latin typeface="Calibri" panose="020F0502020204030204" pitchFamily="34" charset="0"/>
              </a:rPr>
              <a:t>Δ</a:t>
            </a:r>
            <a:r>
              <a:rPr lang="en-US" sz="2600" b="1" dirty="0" err="1" smtClean="0">
                <a:latin typeface="Calibri" panose="020F0502020204030204" pitchFamily="34" charset="0"/>
              </a:rPr>
              <a:t>V</a:t>
            </a:r>
            <a:r>
              <a:rPr lang="en-US" sz="2600" baseline="-25000" dirty="0" err="1" smtClean="0">
                <a:latin typeface="Calibri" panose="020F0502020204030204" pitchFamily="34" charset="0"/>
              </a:rPr>
              <a:t>r,Te</a:t>
            </a:r>
            <a:r>
              <a:rPr lang="en-US" sz="2600" baseline="-25000" dirty="0" smtClean="0">
                <a:latin typeface="Calibri" panose="020F0502020204030204" pitchFamily="34" charset="0"/>
              </a:rPr>
              <a:t> </a:t>
            </a:r>
            <a:endParaRPr lang="el-GR" sz="2600" baseline="-25000" dirty="0">
              <a:latin typeface="Calibri" panose="020F0502020204030204" pitchFamily="34" charset="0"/>
            </a:endParaRPr>
          </a:p>
          <a:p>
            <a:pPr marL="0" indent="0">
              <a:buNone/>
            </a:pPr>
            <a:r>
              <a:rPr lang="el-GR" sz="2600" b="1" dirty="0">
                <a:latin typeface="Calibri" panose="020F0502020204030204" pitchFamily="34" charset="0"/>
              </a:rPr>
              <a:t>Δ</a:t>
            </a:r>
            <a:r>
              <a:rPr lang="en-US" sz="2600" b="1" dirty="0" smtClean="0">
                <a:latin typeface="Calibri" panose="020F0502020204030204" pitchFamily="34" charset="0"/>
              </a:rPr>
              <a:t>G</a:t>
            </a:r>
            <a:r>
              <a:rPr lang="en-US" sz="2600" b="1" baseline="30000" dirty="0" smtClean="0">
                <a:latin typeface="Calibri" panose="020F0502020204030204" pitchFamily="34" charset="0"/>
              </a:rPr>
              <a:t>1</a:t>
            </a:r>
            <a:r>
              <a:rPr lang="el-GR" sz="2600" b="1" baseline="30000" dirty="0" smtClean="0">
                <a:latin typeface="Calibri" panose="020F0502020204030204" pitchFamily="34" charset="0"/>
              </a:rPr>
              <a:t> </a:t>
            </a:r>
            <a:r>
              <a:rPr lang="en-US" sz="2600" baseline="-25000" dirty="0" err="1" smtClean="0">
                <a:latin typeface="Calibri" panose="020F0502020204030204" pitchFamily="34" charset="0"/>
              </a:rPr>
              <a:t>r,Te</a:t>
            </a:r>
            <a:r>
              <a:rPr lang="en-US" sz="2600" dirty="0" smtClean="0">
                <a:latin typeface="Calibri" panose="020F0502020204030204" pitchFamily="34" charset="0"/>
              </a:rPr>
              <a:t> </a:t>
            </a:r>
            <a:r>
              <a:rPr lang="en-US" sz="2600" dirty="0">
                <a:latin typeface="Calibri" panose="020F0502020204030204" pitchFamily="34" charset="0"/>
              </a:rPr>
              <a:t>+ (</a:t>
            </a:r>
            <a:r>
              <a:rPr lang="en-US" sz="2600" dirty="0" err="1" smtClean="0">
                <a:latin typeface="Calibri" panose="020F0502020204030204" pitchFamily="34" charset="0"/>
              </a:rPr>
              <a:t>P</a:t>
            </a:r>
            <a:r>
              <a:rPr lang="en-US" sz="2600" baseline="-25000" dirty="0" err="1" smtClean="0">
                <a:latin typeface="Calibri" panose="020F0502020204030204" pitchFamily="34" charset="0"/>
              </a:rPr>
              <a:t>e</a:t>
            </a:r>
            <a:r>
              <a:rPr lang="en-US" sz="2600" dirty="0" smtClean="0">
                <a:latin typeface="Calibri" panose="020F0502020204030204" pitchFamily="34" charset="0"/>
              </a:rPr>
              <a:t> </a:t>
            </a:r>
            <a:r>
              <a:rPr lang="en-US" sz="2600" dirty="0">
                <a:latin typeface="Calibri" panose="020F0502020204030204" pitchFamily="34" charset="0"/>
              </a:rPr>
              <a:t>– 1) </a:t>
            </a:r>
            <a:r>
              <a:rPr lang="el-GR" sz="2600" b="1" dirty="0">
                <a:latin typeface="Calibri" panose="020F0502020204030204" pitchFamily="34" charset="0"/>
              </a:rPr>
              <a:t>Δ</a:t>
            </a:r>
            <a:r>
              <a:rPr lang="en-US" sz="2600" b="1" dirty="0" err="1" smtClean="0">
                <a:latin typeface="Calibri" panose="020F0502020204030204" pitchFamily="34" charset="0"/>
              </a:rPr>
              <a:t>V</a:t>
            </a:r>
            <a:r>
              <a:rPr lang="en-US" sz="2600" baseline="-25000" dirty="0" err="1" smtClean="0">
                <a:latin typeface="Calibri" panose="020F0502020204030204" pitchFamily="34" charset="0"/>
              </a:rPr>
              <a:t>r,Te</a:t>
            </a:r>
            <a:r>
              <a:rPr lang="en-US" sz="2600" baseline="-25000" dirty="0" smtClean="0">
                <a:latin typeface="Calibri" panose="020F0502020204030204" pitchFamily="34" charset="0"/>
              </a:rPr>
              <a:t> </a:t>
            </a:r>
            <a:r>
              <a:rPr lang="en-US" sz="2600" dirty="0">
                <a:latin typeface="Calibri" panose="020F0502020204030204" pitchFamily="34" charset="0"/>
              </a:rPr>
              <a:t>= 0 </a:t>
            </a:r>
            <a:r>
              <a:rPr lang="en-US" sz="2600" dirty="0" smtClean="0">
                <a:latin typeface="Calibri" panose="020F0502020204030204" pitchFamily="34" charset="0"/>
              </a:rPr>
              <a:t>→</a:t>
            </a:r>
            <a:r>
              <a:rPr lang="el-GR" sz="2600" dirty="0" smtClean="0">
                <a:latin typeface="Calibri" panose="020F0502020204030204" pitchFamily="34" charset="0"/>
              </a:rPr>
              <a:t> </a:t>
            </a:r>
            <a:r>
              <a:rPr lang="en-US" sz="2600" dirty="0" err="1">
                <a:latin typeface="Calibri" panose="020F0502020204030204" pitchFamily="34" charset="0"/>
              </a:rPr>
              <a:t>P</a:t>
            </a:r>
            <a:r>
              <a:rPr lang="en-US" sz="2600" baseline="-25000" dirty="0" err="1">
                <a:latin typeface="Calibri" panose="020F0502020204030204" pitchFamily="34" charset="0"/>
              </a:rPr>
              <a:t>e</a:t>
            </a:r>
            <a:r>
              <a:rPr lang="en-US" sz="2600" dirty="0" smtClean="0">
                <a:latin typeface="Calibri" panose="020F0502020204030204" pitchFamily="34" charset="0"/>
              </a:rPr>
              <a:t> </a:t>
            </a:r>
            <a:r>
              <a:rPr lang="en-US" sz="2600" dirty="0">
                <a:latin typeface="Calibri" panose="020F0502020204030204" pitchFamily="34" charset="0"/>
              </a:rPr>
              <a:t>= 1 - </a:t>
            </a:r>
            <a:r>
              <a:rPr lang="el-GR" sz="2600" b="1" dirty="0">
                <a:latin typeface="Calibri" panose="020F0502020204030204" pitchFamily="34" charset="0"/>
              </a:rPr>
              <a:t>Δ</a:t>
            </a:r>
            <a:r>
              <a:rPr lang="en-US" sz="2600" b="1" dirty="0">
                <a:latin typeface="Calibri" panose="020F0502020204030204" pitchFamily="34" charset="0"/>
              </a:rPr>
              <a:t>G</a:t>
            </a:r>
            <a:r>
              <a:rPr lang="en-US" sz="2600" b="1" baseline="30000" dirty="0">
                <a:latin typeface="Calibri" panose="020F0502020204030204" pitchFamily="34" charset="0"/>
              </a:rPr>
              <a:t>1</a:t>
            </a:r>
            <a:r>
              <a:rPr lang="el-GR" sz="2600" b="1" baseline="30000" dirty="0">
                <a:latin typeface="Calibri" panose="020F0502020204030204" pitchFamily="34" charset="0"/>
              </a:rPr>
              <a:t> </a:t>
            </a:r>
            <a:r>
              <a:rPr lang="en-US" sz="2600" baseline="-25000" dirty="0" err="1">
                <a:latin typeface="Calibri" panose="020F0502020204030204" pitchFamily="34" charset="0"/>
              </a:rPr>
              <a:t>r,Te</a:t>
            </a:r>
            <a:r>
              <a:rPr lang="en-US" sz="2600" dirty="0">
                <a:latin typeface="Calibri" panose="020F0502020204030204" pitchFamily="34" charset="0"/>
              </a:rPr>
              <a:t> </a:t>
            </a:r>
            <a:r>
              <a:rPr lang="en-US" sz="2600" dirty="0" smtClean="0">
                <a:latin typeface="Calibri" panose="020F0502020204030204" pitchFamily="34" charset="0"/>
              </a:rPr>
              <a:t>/ </a:t>
            </a:r>
            <a:r>
              <a:rPr lang="el-GR" sz="2600" b="1" dirty="0">
                <a:latin typeface="Calibri" panose="020F0502020204030204" pitchFamily="34" charset="0"/>
              </a:rPr>
              <a:t>Δ</a:t>
            </a:r>
            <a:r>
              <a:rPr lang="en-US" sz="2600" b="1" dirty="0" err="1">
                <a:latin typeface="Calibri" panose="020F0502020204030204" pitchFamily="34" charset="0"/>
              </a:rPr>
              <a:t>V</a:t>
            </a:r>
            <a:r>
              <a:rPr lang="en-US" sz="2600" baseline="-25000" dirty="0" err="1">
                <a:latin typeface="Calibri" panose="020F0502020204030204" pitchFamily="34" charset="0"/>
              </a:rPr>
              <a:t>r,Te</a:t>
            </a:r>
            <a:r>
              <a:rPr lang="en-US" sz="2600" baseline="-25000" dirty="0">
                <a:latin typeface="Calibri" panose="020F0502020204030204" pitchFamily="34" charset="0"/>
              </a:rPr>
              <a:t> </a:t>
            </a:r>
            <a:r>
              <a:rPr lang="en-US" sz="2600" i="1" dirty="0" smtClean="0">
                <a:latin typeface="Calibri" panose="020F0502020204030204" pitchFamily="34" charset="0"/>
              </a:rPr>
              <a:t>(</a:t>
            </a:r>
            <a:r>
              <a:rPr lang="el-GR" sz="2600" i="1" dirty="0">
                <a:latin typeface="Calibri" panose="020F0502020204030204" pitchFamily="34" charset="0"/>
              </a:rPr>
              <a:t>στερεά) </a:t>
            </a:r>
            <a:endParaRPr lang="el-GR" sz="2600" dirty="0">
              <a:latin typeface="Calibri" panose="020F0502020204030204" pitchFamily="34" charset="0"/>
            </a:endParaRPr>
          </a:p>
        </p:txBody>
      </p:sp>
      <p:sp>
        <p:nvSpPr>
          <p:cNvPr id="4" name="Rectangle 3"/>
          <p:cNvSpPr/>
          <p:nvPr/>
        </p:nvSpPr>
        <p:spPr>
          <a:xfrm>
            <a:off x="3707904" y="5589240"/>
            <a:ext cx="3528392"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233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Autofit/>
          </a:bodyPr>
          <a:lstStyle/>
          <a:p>
            <a:r>
              <a:rPr lang="el-GR" sz="2800" dirty="0"/>
              <a:t>Υπολογισμός P-T ορίου αντίδρασης (</a:t>
            </a:r>
            <a:r>
              <a:rPr lang="el-GR" sz="2800" dirty="0" smtClean="0"/>
              <a:t>ισορροπίας) </a:t>
            </a:r>
            <a:r>
              <a:rPr lang="en-US" sz="2800" dirty="0"/>
              <a:t/>
            </a:r>
            <a:br>
              <a:rPr lang="en-US" sz="2800" dirty="0"/>
            </a:br>
            <a:r>
              <a:rPr lang="el-GR" sz="2800" dirty="0"/>
              <a:t>Αντίδραση στερεών φάσεων συγκεκριμένης σύστασης </a:t>
            </a:r>
          </a:p>
        </p:txBody>
      </p:sp>
      <p:sp>
        <p:nvSpPr>
          <p:cNvPr id="2" name="Rectangle 1"/>
          <p:cNvSpPr/>
          <p:nvPr/>
        </p:nvSpPr>
        <p:spPr>
          <a:xfrm>
            <a:off x="2555776" y="1446218"/>
            <a:ext cx="4572000" cy="677108"/>
          </a:xfrm>
          <a:prstGeom prst="rect">
            <a:avLst/>
          </a:prstGeom>
        </p:spPr>
        <p:txBody>
          <a:bodyPr>
            <a:spAutoFit/>
          </a:bodyPr>
          <a:lstStyle/>
          <a:p>
            <a:r>
              <a:rPr lang="el-GR" sz="2000" dirty="0" smtClean="0">
                <a:solidFill>
                  <a:srgbClr val="FF0000"/>
                </a:solidFill>
                <a:latin typeface="Calibri" panose="020F0502020204030204" pitchFamily="34" charset="0"/>
              </a:rPr>
              <a:t>Παράδειγμα</a:t>
            </a:r>
            <a:r>
              <a:rPr lang="el-GR" dirty="0">
                <a:latin typeface="Calibri" panose="020F0502020204030204" pitchFamily="34" charset="0"/>
              </a:rPr>
              <a:t>: </a:t>
            </a:r>
          </a:p>
          <a:p>
            <a:r>
              <a:rPr lang="en-US" b="1" dirty="0">
                <a:latin typeface="Calibri" panose="020F0502020204030204" pitchFamily="34" charset="0"/>
              </a:rPr>
              <a:t>CaCO</a:t>
            </a:r>
            <a:r>
              <a:rPr lang="en-US" sz="1100" b="1" dirty="0">
                <a:latin typeface="Calibri" panose="020F0502020204030204" pitchFamily="34" charset="0"/>
              </a:rPr>
              <a:t>3 </a:t>
            </a:r>
            <a:r>
              <a:rPr lang="en-US" b="1" dirty="0">
                <a:latin typeface="Calibri" panose="020F0502020204030204" pitchFamily="34" charset="0"/>
              </a:rPr>
              <a:t>(calcite) ↔ CaCO</a:t>
            </a:r>
            <a:r>
              <a:rPr lang="en-US" sz="1100" b="1" dirty="0">
                <a:latin typeface="Calibri" panose="020F0502020204030204" pitchFamily="34" charset="0"/>
              </a:rPr>
              <a:t>3 </a:t>
            </a:r>
            <a:r>
              <a:rPr lang="en-US" b="1" dirty="0">
                <a:latin typeface="Calibri" panose="020F0502020204030204" pitchFamily="34" charset="0"/>
              </a:rPr>
              <a:t>(aragonite) </a:t>
            </a:r>
            <a:endParaRPr lang="en-US" dirty="0"/>
          </a:p>
        </p:txBody>
      </p:sp>
      <p:pic>
        <p:nvPicPr>
          <p:cNvPr id="4" name="Picture 3"/>
          <p:cNvPicPr>
            <a:picLocks noChangeAspect="1"/>
          </p:cNvPicPr>
          <p:nvPr/>
        </p:nvPicPr>
        <p:blipFill>
          <a:blip r:embed="rId3"/>
          <a:stretch>
            <a:fillRect/>
          </a:stretch>
        </p:blipFill>
        <p:spPr>
          <a:xfrm>
            <a:off x="232123" y="2102813"/>
            <a:ext cx="4051845" cy="407205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283968" y="2121129"/>
                <a:ext cx="4626035" cy="4053738"/>
              </a:xfrm>
              <a:prstGeom prst="rect">
                <a:avLst/>
              </a:prstGeom>
            </p:spPr>
            <p:txBody>
              <a:bodyPr wrap="square">
                <a:spAutoFit/>
              </a:bodyPr>
              <a:lstStyle/>
              <a:p>
                <a:r>
                  <a:rPr lang="nl-NL" sz="1600" b="1" dirty="0" smtClean="0"/>
                  <a:t>P</a:t>
                </a:r>
                <a:r>
                  <a:rPr lang="nl-NL" sz="1600" baseline="-25000" dirty="0" smtClean="0"/>
                  <a:t>e</a:t>
                </a:r>
                <a:r>
                  <a:rPr lang="nl-NL" sz="1600" dirty="0" smtClean="0"/>
                  <a:t> </a:t>
                </a:r>
                <a:r>
                  <a:rPr lang="nl-NL" sz="1600" dirty="0"/>
                  <a:t>= 1 - </a:t>
                </a:r>
                <a:r>
                  <a:rPr lang="nl-NL" sz="1600" b="1" dirty="0" smtClean="0"/>
                  <a:t>ΔG</a:t>
                </a:r>
                <a:r>
                  <a:rPr lang="nl-NL" sz="1600" b="1" baseline="30000" dirty="0" smtClean="0"/>
                  <a:t>1</a:t>
                </a:r>
                <a:r>
                  <a:rPr lang="nl-NL" sz="1600" baseline="-25000" dirty="0" smtClean="0"/>
                  <a:t>r,Te </a:t>
                </a:r>
                <a:r>
                  <a:rPr lang="nl-NL" sz="1600" dirty="0"/>
                  <a:t>/ </a:t>
                </a:r>
                <a:r>
                  <a:rPr lang="nl-NL" sz="1600" b="1" dirty="0" smtClean="0"/>
                  <a:t>ΔV</a:t>
                </a:r>
                <a:r>
                  <a:rPr lang="nl-NL" sz="1600" baseline="-25000" dirty="0" smtClean="0"/>
                  <a:t>r,Te</a:t>
                </a:r>
                <a:r>
                  <a:rPr lang="nl-NL" sz="1600" dirty="0" smtClean="0"/>
                  <a:t> </a:t>
                </a:r>
                <a:r>
                  <a:rPr lang="nl-NL" sz="1600" i="1" dirty="0"/>
                  <a:t>(στερεά) </a:t>
                </a:r>
                <a:r>
                  <a:rPr lang="nl-NL" sz="1600" b="1" dirty="0"/>
                  <a:t>(1) </a:t>
                </a:r>
                <a:endParaRPr lang="nl-NL" sz="1600" dirty="0"/>
              </a:p>
              <a:p>
                <a:endParaRPr lang="en-US" sz="1600" dirty="0" smtClean="0"/>
              </a:p>
              <a:p>
                <a:r>
                  <a:rPr lang="el-GR" sz="1600" dirty="0" smtClean="0"/>
                  <a:t>Οι </a:t>
                </a:r>
                <a:r>
                  <a:rPr lang="el-GR" sz="1600" dirty="0"/>
                  <a:t>τιμές των </a:t>
                </a:r>
                <a:r>
                  <a:rPr lang="el-GR" sz="1600" b="1" dirty="0" smtClean="0"/>
                  <a:t>ΔG</a:t>
                </a:r>
                <a:r>
                  <a:rPr lang="el-GR" sz="1600" b="1" baseline="30000" dirty="0" smtClean="0"/>
                  <a:t>1</a:t>
                </a:r>
                <a:r>
                  <a:rPr lang="el-GR" sz="1600" baseline="-25000" dirty="0" smtClean="0"/>
                  <a:t>f,T</a:t>
                </a:r>
                <a:r>
                  <a:rPr lang="el-GR" sz="1600" dirty="0" smtClean="0"/>
                  <a:t> </a:t>
                </a:r>
                <a:r>
                  <a:rPr lang="el-GR" sz="1600" dirty="0"/>
                  <a:t>(σχηματισμού) του Ασβεστίτη και Αραγωνίτη, παρέχονται από την βιβλιογραφία (πειραματικά δεδομένα, (Robie et al. 1978) </a:t>
                </a:r>
              </a:p>
              <a:p>
                <a:endParaRPr lang="en-US" sz="1600" dirty="0" smtClean="0"/>
              </a:p>
              <a:p>
                <a:r>
                  <a:rPr lang="el-GR" sz="1600" dirty="0" smtClean="0"/>
                  <a:t>Υπολογίζουμε </a:t>
                </a:r>
                <a:r>
                  <a:rPr lang="el-GR" sz="1600" dirty="0"/>
                  <a:t>το </a:t>
                </a:r>
                <a:r>
                  <a:rPr lang="el-GR" sz="1600" b="1" dirty="0"/>
                  <a:t>ΔG</a:t>
                </a:r>
                <a:r>
                  <a:rPr lang="el-GR" sz="1600" b="1" baseline="30000" dirty="0"/>
                  <a:t>1</a:t>
                </a:r>
                <a:r>
                  <a:rPr lang="el-GR" sz="1600" baseline="-25000" dirty="0"/>
                  <a:t>f,T</a:t>
                </a:r>
                <a:r>
                  <a:rPr lang="el-GR" sz="1600" dirty="0" smtClean="0"/>
                  <a:t> </a:t>
                </a:r>
                <a:r>
                  <a:rPr lang="el-GR" sz="1600" dirty="0"/>
                  <a:t>(αντίδρασης), για διάφορες Θερμοκρασίες (Τe) ως εξής: </a:t>
                </a:r>
                <a:endParaRPr lang="en-US" sz="1600" dirty="0" smtClean="0"/>
              </a:p>
              <a:p>
                <a:r>
                  <a:rPr lang="el-GR" sz="1600" b="1" dirty="0" smtClean="0"/>
                  <a:t>ΔG</a:t>
                </a:r>
                <a:r>
                  <a:rPr lang="el-GR" sz="1600" b="1" baseline="30000" dirty="0" smtClean="0"/>
                  <a:t>1</a:t>
                </a:r>
                <a:r>
                  <a:rPr lang="en-US" sz="1600" b="1" baseline="30000" dirty="0" smtClean="0"/>
                  <a:t> </a:t>
                </a:r>
                <a:r>
                  <a:rPr lang="el-GR" sz="1600" baseline="-25000" dirty="0" smtClean="0"/>
                  <a:t>r</a:t>
                </a:r>
                <a:r>
                  <a:rPr lang="el-GR" sz="1600" baseline="-25000" dirty="0"/>
                  <a:t>, 298.15</a:t>
                </a:r>
                <a:r>
                  <a:rPr lang="el-GR" sz="1600" dirty="0"/>
                  <a:t> = </a:t>
                </a:r>
                <a14:m>
                  <m:oMath xmlns:m="http://schemas.openxmlformats.org/officeDocument/2006/math">
                    <m:sSubSup>
                      <m:sSubSupPr>
                        <m:ctrlPr>
                          <a:rPr lang="el-GR" sz="1600" b="1" i="1">
                            <a:latin typeface="Cambria Math" panose="02040503050406030204" pitchFamily="18" charset="0"/>
                          </a:rPr>
                        </m:ctrlPr>
                      </m:sSubSupPr>
                      <m:e>
                        <m:bar>
                          <m:barPr>
                            <m:pos m:val="top"/>
                            <m:ctrlPr>
                              <a:rPr lang="el-GR" sz="1600" b="1" i="1">
                                <a:latin typeface="Cambria Math" panose="02040503050406030204" pitchFamily="18" charset="0"/>
                              </a:rPr>
                            </m:ctrlPr>
                          </m:barPr>
                          <m:e>
                            <m:r>
                              <a:rPr lang="el-GR" sz="1600" b="1" i="0" smtClean="0">
                                <a:latin typeface="Cambria Math" panose="02040503050406030204" pitchFamily="18" charset="0"/>
                              </a:rPr>
                              <m:t>𝚫</m:t>
                            </m:r>
                            <m:r>
                              <a:rPr lang="en-US" sz="1600" b="1" i="0" smtClean="0">
                                <a:latin typeface="Cambria Math" panose="02040503050406030204" pitchFamily="18" charset="0"/>
                              </a:rPr>
                              <m:t>𝐆</m:t>
                            </m:r>
                          </m:e>
                        </m:bar>
                      </m:e>
                      <m:sub>
                        <m:r>
                          <a:rPr lang="en-US" sz="1600" b="1">
                            <a:latin typeface="Cambria Math" panose="02040503050406030204" pitchFamily="18" charset="0"/>
                          </a:rPr>
                          <m:t>𝟐𝟗𝟖</m:t>
                        </m:r>
                        <m:r>
                          <a:rPr lang="en-US" sz="1600" b="1">
                            <a:latin typeface="Cambria Math" panose="02040503050406030204" pitchFamily="18" charset="0"/>
                          </a:rPr>
                          <m:t>.</m:t>
                        </m:r>
                        <m:r>
                          <a:rPr lang="en-US" sz="1600" b="1">
                            <a:latin typeface="Cambria Math" panose="02040503050406030204" pitchFamily="18" charset="0"/>
                          </a:rPr>
                          <m:t>𝟏𝟓</m:t>
                        </m:r>
                        <m:r>
                          <a:rPr lang="en-US" sz="1600" b="1">
                            <a:latin typeface="Cambria Math" panose="02040503050406030204" pitchFamily="18" charset="0"/>
                          </a:rPr>
                          <m:t> (</m:t>
                        </m:r>
                        <m:r>
                          <m:rPr>
                            <m:nor/>
                          </m:rPr>
                          <a:rPr lang="el-GR" sz="1600" dirty="0"/>
                          <m:t>aragonite</m:t>
                        </m:r>
                        <m:r>
                          <a:rPr lang="en-US" sz="1600" b="1">
                            <a:latin typeface="Cambria Math" panose="02040503050406030204" pitchFamily="18" charset="0"/>
                          </a:rPr>
                          <m:t>)</m:t>
                        </m:r>
                      </m:sub>
                      <m:sup>
                        <m:r>
                          <a:rPr lang="en-US" sz="1600" b="1">
                            <a:latin typeface="Cambria Math" panose="02040503050406030204" pitchFamily="18" charset="0"/>
                          </a:rPr>
                          <m:t>𝟏</m:t>
                        </m:r>
                      </m:sup>
                    </m:sSubSup>
                  </m:oMath>
                </a14:m>
                <a:r>
                  <a:rPr lang="el-GR" sz="1600" dirty="0" smtClean="0"/>
                  <a:t>- </a:t>
                </a:r>
                <a14:m>
                  <m:oMath xmlns:m="http://schemas.openxmlformats.org/officeDocument/2006/math">
                    <m:sSubSup>
                      <m:sSubSupPr>
                        <m:ctrlPr>
                          <a:rPr lang="el-GR" sz="1600" b="1" i="1">
                            <a:latin typeface="Cambria Math" panose="02040503050406030204" pitchFamily="18" charset="0"/>
                          </a:rPr>
                        </m:ctrlPr>
                      </m:sSubSupPr>
                      <m:e>
                        <m:bar>
                          <m:barPr>
                            <m:pos m:val="top"/>
                            <m:ctrlPr>
                              <a:rPr lang="el-GR" sz="1600" b="1" i="1">
                                <a:latin typeface="Cambria Math" panose="02040503050406030204" pitchFamily="18" charset="0"/>
                              </a:rPr>
                            </m:ctrlPr>
                          </m:barPr>
                          <m:e>
                            <m:r>
                              <a:rPr lang="el-GR" sz="1600" b="1">
                                <a:latin typeface="Cambria Math" panose="02040503050406030204" pitchFamily="18" charset="0"/>
                              </a:rPr>
                              <m:t>𝚫</m:t>
                            </m:r>
                            <m:r>
                              <a:rPr lang="en-US" sz="1600" b="1">
                                <a:latin typeface="Cambria Math" panose="02040503050406030204" pitchFamily="18" charset="0"/>
                              </a:rPr>
                              <m:t>𝐆</m:t>
                            </m:r>
                          </m:e>
                        </m:bar>
                      </m:e>
                      <m:sub>
                        <m:r>
                          <a:rPr lang="en-US" sz="1600" b="1">
                            <a:latin typeface="Cambria Math" panose="02040503050406030204" pitchFamily="18" charset="0"/>
                          </a:rPr>
                          <m:t>𝟐𝟗𝟖</m:t>
                        </m:r>
                        <m:r>
                          <a:rPr lang="en-US" sz="1600" b="1">
                            <a:latin typeface="Cambria Math" panose="02040503050406030204" pitchFamily="18" charset="0"/>
                          </a:rPr>
                          <m:t>.</m:t>
                        </m:r>
                        <m:r>
                          <a:rPr lang="en-US" sz="1600" b="1">
                            <a:latin typeface="Cambria Math" panose="02040503050406030204" pitchFamily="18" charset="0"/>
                          </a:rPr>
                          <m:t>𝟏𝟓</m:t>
                        </m:r>
                        <m:r>
                          <a:rPr lang="en-US" sz="1600" b="1">
                            <a:latin typeface="Cambria Math" panose="02040503050406030204" pitchFamily="18" charset="0"/>
                          </a:rPr>
                          <m:t> (</m:t>
                        </m:r>
                        <m:r>
                          <m:rPr>
                            <m:nor/>
                          </m:rPr>
                          <a:rPr lang="el-GR" sz="1600" dirty="0"/>
                          <m:t>calcite</m:t>
                        </m:r>
                        <m:r>
                          <a:rPr lang="en-US" sz="1600" b="1">
                            <a:latin typeface="Cambria Math" panose="02040503050406030204" pitchFamily="18" charset="0"/>
                          </a:rPr>
                          <m:t>)</m:t>
                        </m:r>
                      </m:sub>
                      <m:sup>
                        <m:r>
                          <a:rPr lang="en-US" sz="1600" b="1">
                            <a:latin typeface="Cambria Math" panose="02040503050406030204" pitchFamily="18" charset="0"/>
                          </a:rPr>
                          <m:t>𝟏</m:t>
                        </m:r>
                      </m:sup>
                    </m:sSubSup>
                  </m:oMath>
                </a14:m>
                <a:r>
                  <a:rPr lang="el-GR" sz="1600" dirty="0" smtClean="0"/>
                  <a:t>= </a:t>
                </a:r>
                <a:r>
                  <a:rPr lang="en-US" sz="1600" dirty="0" smtClean="0"/>
                  <a:t>=</a:t>
                </a:r>
                <a:r>
                  <a:rPr lang="el-GR" sz="1600" dirty="0" smtClean="0"/>
                  <a:t>1049 </a:t>
                </a:r>
                <a:r>
                  <a:rPr lang="el-GR" sz="1600" dirty="0"/>
                  <a:t>J </a:t>
                </a:r>
                <a:endParaRPr lang="en-US" sz="1600" dirty="0" smtClean="0"/>
              </a:p>
              <a:p>
                <a:r>
                  <a:rPr lang="el-GR" sz="1600" b="1" dirty="0" smtClean="0"/>
                  <a:t>Δ</a:t>
                </a:r>
                <a:r>
                  <a:rPr lang="en-US" sz="1600" b="1" dirty="0" smtClean="0"/>
                  <a:t>V</a:t>
                </a:r>
                <a:r>
                  <a:rPr lang="el-GR" sz="1600" b="1" baseline="30000" dirty="0" smtClean="0"/>
                  <a:t>1</a:t>
                </a:r>
                <a:r>
                  <a:rPr lang="en-US" sz="1600" b="1" baseline="30000" dirty="0" smtClean="0"/>
                  <a:t> </a:t>
                </a:r>
                <a:r>
                  <a:rPr lang="el-GR" sz="1600" baseline="-25000" dirty="0"/>
                  <a:t>r, 298.15</a:t>
                </a:r>
                <a:r>
                  <a:rPr lang="el-GR" sz="1600" dirty="0"/>
                  <a:t> = </a:t>
                </a:r>
                <a14:m>
                  <m:oMath xmlns:m="http://schemas.openxmlformats.org/officeDocument/2006/math">
                    <m:sSubSup>
                      <m:sSubSupPr>
                        <m:ctrlPr>
                          <a:rPr lang="el-GR" sz="1600" b="1" i="1">
                            <a:latin typeface="Cambria Math" panose="02040503050406030204" pitchFamily="18" charset="0"/>
                          </a:rPr>
                        </m:ctrlPr>
                      </m:sSubSupPr>
                      <m:e>
                        <m:bar>
                          <m:barPr>
                            <m:pos m:val="top"/>
                            <m:ctrlPr>
                              <a:rPr lang="el-GR" sz="1600" b="1" i="1">
                                <a:latin typeface="Cambria Math" panose="02040503050406030204" pitchFamily="18" charset="0"/>
                              </a:rPr>
                            </m:ctrlPr>
                          </m:barPr>
                          <m:e>
                            <m:r>
                              <a:rPr lang="en-US" sz="1600" b="1" i="0" smtClean="0">
                                <a:latin typeface="Cambria Math" panose="02040503050406030204" pitchFamily="18" charset="0"/>
                              </a:rPr>
                              <m:t>𝐕</m:t>
                            </m:r>
                          </m:e>
                        </m:bar>
                      </m:e>
                      <m:sub>
                        <m:r>
                          <a:rPr lang="en-US" sz="1600" b="1">
                            <a:latin typeface="Cambria Math" panose="02040503050406030204" pitchFamily="18" charset="0"/>
                          </a:rPr>
                          <m:t>𝟐𝟗𝟖</m:t>
                        </m:r>
                        <m:r>
                          <a:rPr lang="en-US" sz="1600" b="1">
                            <a:latin typeface="Cambria Math" panose="02040503050406030204" pitchFamily="18" charset="0"/>
                          </a:rPr>
                          <m:t>.</m:t>
                        </m:r>
                        <m:r>
                          <a:rPr lang="en-US" sz="1600" b="1">
                            <a:latin typeface="Cambria Math" panose="02040503050406030204" pitchFamily="18" charset="0"/>
                          </a:rPr>
                          <m:t>𝟏𝟓</m:t>
                        </m:r>
                        <m:r>
                          <a:rPr lang="en-US" sz="1600" b="1">
                            <a:latin typeface="Cambria Math" panose="02040503050406030204" pitchFamily="18" charset="0"/>
                          </a:rPr>
                          <m:t> (</m:t>
                        </m:r>
                        <m:r>
                          <m:rPr>
                            <m:nor/>
                          </m:rPr>
                          <a:rPr lang="el-GR" sz="1600" dirty="0"/>
                          <m:t>aragonite</m:t>
                        </m:r>
                        <m:r>
                          <a:rPr lang="en-US" sz="1600" b="1">
                            <a:latin typeface="Cambria Math" panose="02040503050406030204" pitchFamily="18" charset="0"/>
                          </a:rPr>
                          <m:t>)</m:t>
                        </m:r>
                      </m:sub>
                      <m:sup>
                        <m:r>
                          <a:rPr lang="en-US" sz="1600" b="1">
                            <a:latin typeface="Cambria Math" panose="02040503050406030204" pitchFamily="18" charset="0"/>
                          </a:rPr>
                          <m:t>𝟏</m:t>
                        </m:r>
                      </m:sup>
                    </m:sSubSup>
                  </m:oMath>
                </a14:m>
                <a:r>
                  <a:rPr lang="el-GR" sz="1600" dirty="0"/>
                  <a:t>- </a:t>
                </a:r>
                <a14:m>
                  <m:oMath xmlns:m="http://schemas.openxmlformats.org/officeDocument/2006/math">
                    <m:sSubSup>
                      <m:sSubSupPr>
                        <m:ctrlPr>
                          <a:rPr lang="el-GR" sz="1600" b="1" i="1">
                            <a:latin typeface="Cambria Math" panose="02040503050406030204" pitchFamily="18" charset="0"/>
                          </a:rPr>
                        </m:ctrlPr>
                      </m:sSubSupPr>
                      <m:e>
                        <m:bar>
                          <m:barPr>
                            <m:pos m:val="top"/>
                            <m:ctrlPr>
                              <a:rPr lang="el-GR" sz="1600" b="1" i="1">
                                <a:latin typeface="Cambria Math" panose="02040503050406030204" pitchFamily="18" charset="0"/>
                              </a:rPr>
                            </m:ctrlPr>
                          </m:barPr>
                          <m:e>
                            <m:r>
                              <a:rPr lang="en-US" sz="1600" b="1" i="0" smtClean="0">
                                <a:latin typeface="Cambria Math" panose="02040503050406030204" pitchFamily="18" charset="0"/>
                              </a:rPr>
                              <m:t>𝐕</m:t>
                            </m:r>
                          </m:e>
                        </m:bar>
                      </m:e>
                      <m:sub>
                        <m:r>
                          <a:rPr lang="en-US" sz="1600" b="1">
                            <a:latin typeface="Cambria Math" panose="02040503050406030204" pitchFamily="18" charset="0"/>
                          </a:rPr>
                          <m:t>𝟐𝟗𝟖</m:t>
                        </m:r>
                        <m:r>
                          <a:rPr lang="en-US" sz="1600" b="1">
                            <a:latin typeface="Cambria Math" panose="02040503050406030204" pitchFamily="18" charset="0"/>
                          </a:rPr>
                          <m:t>.</m:t>
                        </m:r>
                        <m:r>
                          <a:rPr lang="en-US" sz="1600" b="1">
                            <a:latin typeface="Cambria Math" panose="02040503050406030204" pitchFamily="18" charset="0"/>
                          </a:rPr>
                          <m:t>𝟏𝟓</m:t>
                        </m:r>
                        <m:r>
                          <a:rPr lang="en-US" sz="1600" b="1">
                            <a:latin typeface="Cambria Math" panose="02040503050406030204" pitchFamily="18" charset="0"/>
                          </a:rPr>
                          <m:t> (</m:t>
                        </m:r>
                        <m:r>
                          <m:rPr>
                            <m:nor/>
                          </m:rPr>
                          <a:rPr lang="el-GR" sz="1600" dirty="0"/>
                          <m:t>calcite</m:t>
                        </m:r>
                        <m:r>
                          <a:rPr lang="en-US" sz="1600" b="1">
                            <a:latin typeface="Cambria Math" panose="02040503050406030204" pitchFamily="18" charset="0"/>
                          </a:rPr>
                          <m:t>)</m:t>
                        </m:r>
                      </m:sub>
                      <m:sup>
                        <m:r>
                          <a:rPr lang="en-US" sz="1600" b="1">
                            <a:latin typeface="Cambria Math" panose="02040503050406030204" pitchFamily="18" charset="0"/>
                          </a:rPr>
                          <m:t>𝟏</m:t>
                        </m:r>
                      </m:sup>
                    </m:sSubSup>
                  </m:oMath>
                </a14:m>
                <a:r>
                  <a:rPr lang="el-GR" sz="1600" dirty="0"/>
                  <a:t>= </a:t>
                </a:r>
                <a:endParaRPr lang="en-US" sz="1600" dirty="0" smtClean="0"/>
              </a:p>
              <a:p>
                <a:r>
                  <a:rPr lang="en-US" sz="1600" dirty="0" smtClean="0"/>
                  <a:t>= </a:t>
                </a:r>
                <a:r>
                  <a:rPr lang="el-GR" sz="1600" dirty="0" smtClean="0"/>
                  <a:t>-0.2784</a:t>
                </a:r>
                <a:endParaRPr lang="en-US" sz="1600" dirty="0"/>
              </a:p>
              <a:p>
                <a:r>
                  <a:rPr lang="el-GR" sz="1600" dirty="0" smtClean="0"/>
                  <a:t> </a:t>
                </a:r>
                <a:endParaRPr lang="en-US" sz="1600" dirty="0" smtClean="0"/>
              </a:p>
              <a:p>
                <a:r>
                  <a:rPr lang="el-GR" sz="1600" dirty="0" smtClean="0"/>
                  <a:t>Άρα</a:t>
                </a:r>
                <a:r>
                  <a:rPr lang="el-GR" sz="1600" dirty="0"/>
                  <a:t>, αντικαθιστώντας στην (1) τις παραπάνω τιμές υπολογίζουμε την P</a:t>
                </a:r>
                <a:r>
                  <a:rPr lang="el-GR" sz="1600" baseline="-25000" dirty="0"/>
                  <a:t>e</a:t>
                </a:r>
                <a:r>
                  <a:rPr lang="el-GR" sz="1600" dirty="0"/>
                  <a:t> για Τ = 298.15 P</a:t>
                </a:r>
                <a:r>
                  <a:rPr lang="el-GR" sz="1600" baseline="-25000" dirty="0"/>
                  <a:t>e</a:t>
                </a:r>
                <a:r>
                  <a:rPr lang="el-GR" sz="1600" dirty="0"/>
                  <a:t> = 3769 bar. </a:t>
                </a:r>
              </a:p>
            </p:txBody>
          </p:sp>
        </mc:Choice>
        <mc:Fallback xmlns="">
          <p:sp>
            <p:nvSpPr>
              <p:cNvPr id="5" name="Rectangle 4"/>
              <p:cNvSpPr>
                <a:spLocks noRot="1" noChangeAspect="1" noMove="1" noResize="1" noEditPoints="1" noAdjustHandles="1" noChangeArrowheads="1" noChangeShapeType="1" noTextEdit="1"/>
              </p:cNvSpPr>
              <p:nvPr/>
            </p:nvSpPr>
            <p:spPr>
              <a:xfrm>
                <a:off x="4283968" y="2121129"/>
                <a:ext cx="4626035" cy="4053738"/>
              </a:xfrm>
              <a:prstGeom prst="rect">
                <a:avLst/>
              </a:prstGeom>
              <a:blipFill rotWithShape="0">
                <a:blip r:embed="rId4"/>
                <a:stretch>
                  <a:fillRect l="-791" t="-451" b="-1053"/>
                </a:stretch>
              </a:blipFill>
            </p:spPr>
            <p:txBody>
              <a:bodyPr/>
              <a:lstStyle/>
              <a:p>
                <a:r>
                  <a:rPr lang="en-US">
                    <a:noFill/>
                  </a:rPr>
                  <a:t> </a:t>
                </a:r>
              </a:p>
            </p:txBody>
          </p:sp>
        </mc:Fallback>
      </mc:AlternateContent>
      <p:sp>
        <p:nvSpPr>
          <p:cNvPr id="6" name="TextBox 5"/>
          <p:cNvSpPr txBox="1"/>
          <p:nvPr/>
        </p:nvSpPr>
        <p:spPr>
          <a:xfrm>
            <a:off x="3563888" y="4509120"/>
            <a:ext cx="280991" cy="432048"/>
          </a:xfrm>
          <a:prstGeom prst="rect">
            <a:avLst/>
          </a:prstGeom>
        </p:spPr>
        <p:txBody>
          <a:bodyPr vert="horz" wrap="none" lIns="91440" tIns="45720" rIns="91440" bIns="45720" rtlCol="0" anchor="ctr">
            <a:normAutofit/>
          </a:bodyPr>
          <a:lstStyle/>
          <a:p>
            <a:r>
              <a:rPr lang="el-GR" sz="1600" dirty="0"/>
              <a:t>3</a:t>
            </a:r>
            <a:endParaRPr lang="en-US" sz="1600" dirty="0" smtClean="0"/>
          </a:p>
        </p:txBody>
      </p:sp>
    </p:spTree>
    <p:extLst>
      <p:ext uri="{BB962C8B-B14F-4D97-AF65-F5344CB8AC3E}">
        <p14:creationId xmlns:p14="http://schemas.microsoft.com/office/powerpoint/2010/main" val="2935952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Autofit/>
          </a:bodyPr>
          <a:lstStyle/>
          <a:p>
            <a:r>
              <a:rPr lang="el-GR" sz="2800" dirty="0" smtClean="0"/>
              <a:t>Διάγραμμα </a:t>
            </a:r>
            <a:r>
              <a:rPr lang="el-GR" sz="2800" dirty="0"/>
              <a:t>φάσεων </a:t>
            </a:r>
            <a:r>
              <a:rPr lang="en-US" sz="2800" i="1" dirty="0"/>
              <a:t>P – T </a:t>
            </a:r>
            <a:r>
              <a:rPr lang="en-US" sz="2800" dirty="0"/>
              <a:t/>
            </a:r>
            <a:br>
              <a:rPr lang="en-US" sz="2800" dirty="0"/>
            </a:br>
            <a:r>
              <a:rPr lang="el-GR" sz="2800" dirty="0"/>
              <a:t>Υπολογισμός </a:t>
            </a:r>
            <a:r>
              <a:rPr lang="el-GR" sz="2800" dirty="0" smtClean="0"/>
              <a:t>κλίσης γραμμής - ορίου </a:t>
            </a:r>
            <a:r>
              <a:rPr lang="el-GR" sz="2800" dirty="0"/>
              <a:t>της αντίδρασης</a:t>
            </a:r>
            <a:r>
              <a:rPr lang="el-GR" sz="2800" dirty="0" smtClean="0"/>
              <a:t>:</a:t>
            </a:r>
            <a:endParaRPr lang="el-GR" sz="2800" dirty="0"/>
          </a:p>
        </p:txBody>
      </p:sp>
      <p:sp>
        <p:nvSpPr>
          <p:cNvPr id="2" name="Rectangle 1"/>
          <p:cNvSpPr/>
          <p:nvPr/>
        </p:nvSpPr>
        <p:spPr>
          <a:xfrm>
            <a:off x="457200" y="1484784"/>
            <a:ext cx="8229600" cy="1015663"/>
          </a:xfrm>
          <a:prstGeom prst="rect">
            <a:avLst/>
          </a:prstGeom>
        </p:spPr>
        <p:txBody>
          <a:bodyPr wrap="square">
            <a:spAutoFit/>
          </a:bodyPr>
          <a:lstStyle/>
          <a:p>
            <a:r>
              <a:rPr lang="el-GR" sz="2000" dirty="0" smtClean="0">
                <a:latin typeface="Calibri" panose="020F0502020204030204" pitchFamily="34" charset="0"/>
              </a:rPr>
              <a:t>Για </a:t>
            </a:r>
            <a:r>
              <a:rPr lang="el-GR" sz="2000" dirty="0">
                <a:latin typeface="Calibri" panose="020F0502020204030204" pitchFamily="34" charset="0"/>
              </a:rPr>
              <a:t>οποιοδήποτε σημείο πάνω στο όριο της αντίδρασης ( Χ + Υ ↔ C + D) </a:t>
            </a:r>
          </a:p>
          <a:p>
            <a:r>
              <a:rPr lang="el-GR" sz="2000" dirty="0">
                <a:latin typeface="Calibri" panose="020F0502020204030204" pitchFamily="34" charset="0"/>
              </a:rPr>
              <a:t>και για δεδομένη P</a:t>
            </a:r>
            <a:r>
              <a:rPr lang="el-GR" sz="2000" baseline="-25000" dirty="0">
                <a:latin typeface="Calibri" panose="020F0502020204030204" pitchFamily="34" charset="0"/>
              </a:rPr>
              <a:t>E</a:t>
            </a:r>
            <a:r>
              <a:rPr lang="el-GR" sz="2000" dirty="0">
                <a:latin typeface="Calibri" panose="020F0502020204030204" pitchFamily="34" charset="0"/>
              </a:rPr>
              <a:t>, T</a:t>
            </a:r>
            <a:r>
              <a:rPr lang="el-GR" sz="2000" baseline="-25000" dirty="0">
                <a:latin typeface="Calibri" panose="020F0502020204030204" pitchFamily="34" charset="0"/>
              </a:rPr>
              <a:t>E</a:t>
            </a:r>
            <a:r>
              <a:rPr lang="el-GR" sz="2000" dirty="0">
                <a:latin typeface="Calibri" panose="020F0502020204030204" pitchFamily="34" charset="0"/>
              </a:rPr>
              <a:t> , η κλίση της γραμμής ισούται με </a:t>
            </a:r>
          </a:p>
          <a:p>
            <a:r>
              <a:rPr lang="el-GR" sz="2000" b="1" dirty="0" smtClean="0">
                <a:latin typeface="Calibri" panose="020F0502020204030204" pitchFamily="34" charset="0"/>
              </a:rPr>
              <a:t>εφα </a:t>
            </a:r>
            <a:r>
              <a:rPr lang="el-GR" sz="2000" b="1" dirty="0">
                <a:latin typeface="Calibri" panose="020F0502020204030204" pitchFamily="34" charset="0"/>
              </a:rPr>
              <a:t>= </a:t>
            </a:r>
            <a:r>
              <a:rPr lang="en-US" sz="2000" b="1" dirty="0" err="1">
                <a:latin typeface="Calibri" panose="020F0502020204030204" pitchFamily="34" charset="0"/>
              </a:rPr>
              <a:t>dP</a:t>
            </a:r>
            <a:r>
              <a:rPr lang="en-US" sz="2000" b="1" dirty="0">
                <a:latin typeface="Calibri" panose="020F0502020204030204" pitchFamily="34" charset="0"/>
              </a:rPr>
              <a:t>/</a:t>
            </a:r>
            <a:r>
              <a:rPr lang="en-US" sz="2000" b="1" dirty="0" err="1">
                <a:latin typeface="Calibri" panose="020F0502020204030204" pitchFamily="34" charset="0"/>
              </a:rPr>
              <a:t>dT</a:t>
            </a:r>
            <a:r>
              <a:rPr lang="en-US" sz="2000" b="1" dirty="0">
                <a:latin typeface="Calibri" panose="020F0502020204030204" pitchFamily="34" charset="0"/>
              </a:rPr>
              <a:t> = </a:t>
            </a:r>
            <a:r>
              <a:rPr lang="el-GR" sz="2000" b="1" dirty="0">
                <a:latin typeface="Calibri" panose="020F0502020204030204" pitchFamily="34" charset="0"/>
              </a:rPr>
              <a:t>Δ</a:t>
            </a:r>
            <a:r>
              <a:rPr lang="en-US" sz="2000" b="1" dirty="0">
                <a:latin typeface="Calibri" panose="020F0502020204030204" pitchFamily="34" charset="0"/>
              </a:rPr>
              <a:t>S / </a:t>
            </a:r>
            <a:r>
              <a:rPr lang="el-GR" sz="2000" b="1" dirty="0">
                <a:latin typeface="Calibri" panose="020F0502020204030204" pitchFamily="34" charset="0"/>
              </a:rPr>
              <a:t>Δ</a:t>
            </a:r>
            <a:r>
              <a:rPr lang="en-US" sz="2000" b="1" dirty="0">
                <a:latin typeface="Calibri" panose="020F0502020204030204" pitchFamily="34" charset="0"/>
              </a:rPr>
              <a:t>V = </a:t>
            </a:r>
            <a:r>
              <a:rPr lang="el-GR" sz="2000" b="1" dirty="0">
                <a:latin typeface="Calibri" panose="020F0502020204030204" pitchFamily="34" charset="0"/>
              </a:rPr>
              <a:t>Δ</a:t>
            </a:r>
            <a:r>
              <a:rPr lang="en-US" sz="2000" b="1" dirty="0">
                <a:latin typeface="Calibri" panose="020F0502020204030204" pitchFamily="34" charset="0"/>
              </a:rPr>
              <a:t>H/ </a:t>
            </a:r>
            <a:r>
              <a:rPr lang="el-GR" sz="2000" b="1" dirty="0">
                <a:latin typeface="Calibri" panose="020F0502020204030204" pitchFamily="34" charset="0"/>
              </a:rPr>
              <a:t>Τ Δ</a:t>
            </a:r>
            <a:r>
              <a:rPr lang="en-US" sz="2000" b="1" dirty="0">
                <a:latin typeface="Calibri" panose="020F0502020204030204" pitchFamily="34" charset="0"/>
              </a:rPr>
              <a:t>V (</a:t>
            </a:r>
            <a:r>
              <a:rPr lang="el-GR" sz="2000" b="1" dirty="0">
                <a:solidFill>
                  <a:srgbClr val="0070C0"/>
                </a:solidFill>
                <a:latin typeface="Calibri" panose="020F0502020204030204" pitchFamily="34" charset="0"/>
              </a:rPr>
              <a:t>εξίσωση </a:t>
            </a:r>
            <a:r>
              <a:rPr lang="en-US" sz="2000" b="1" dirty="0" err="1">
                <a:solidFill>
                  <a:srgbClr val="0070C0"/>
                </a:solidFill>
                <a:latin typeface="Calibri" panose="020F0502020204030204" pitchFamily="34" charset="0"/>
              </a:rPr>
              <a:t>Clausius</a:t>
            </a:r>
            <a:r>
              <a:rPr lang="en-US" sz="2000" b="1" dirty="0">
                <a:solidFill>
                  <a:srgbClr val="0070C0"/>
                </a:solidFill>
                <a:latin typeface="Calibri" panose="020F0502020204030204" pitchFamily="34" charset="0"/>
              </a:rPr>
              <a:t> – </a:t>
            </a:r>
            <a:r>
              <a:rPr lang="en-US" sz="2000" b="1" dirty="0" err="1">
                <a:solidFill>
                  <a:srgbClr val="0070C0"/>
                </a:solidFill>
                <a:latin typeface="Calibri" panose="020F0502020204030204" pitchFamily="34" charset="0"/>
              </a:rPr>
              <a:t>Clapeyron</a:t>
            </a:r>
            <a:r>
              <a:rPr lang="en-US" sz="2000" b="1" dirty="0">
                <a:latin typeface="Calibri" panose="020F0502020204030204" pitchFamily="34" charset="0"/>
              </a:rPr>
              <a:t>) </a:t>
            </a:r>
            <a:endParaRPr lang="en-US" sz="2000" dirty="0"/>
          </a:p>
        </p:txBody>
      </p:sp>
      <p:pic>
        <p:nvPicPr>
          <p:cNvPr id="3" name="Picture 2"/>
          <p:cNvPicPr>
            <a:picLocks noChangeAspect="1"/>
          </p:cNvPicPr>
          <p:nvPr/>
        </p:nvPicPr>
        <p:blipFill>
          <a:blip r:embed="rId3"/>
          <a:stretch>
            <a:fillRect/>
          </a:stretch>
        </p:blipFill>
        <p:spPr>
          <a:xfrm>
            <a:off x="971600" y="2567593"/>
            <a:ext cx="6480720" cy="3691006"/>
          </a:xfrm>
          <a:prstGeom prst="rect">
            <a:avLst/>
          </a:prstGeom>
        </p:spPr>
      </p:pic>
      <p:sp>
        <p:nvSpPr>
          <p:cNvPr id="5" name="TextBox 4"/>
          <p:cNvSpPr txBox="1"/>
          <p:nvPr/>
        </p:nvSpPr>
        <p:spPr>
          <a:xfrm>
            <a:off x="7740352" y="5373216"/>
            <a:ext cx="280991" cy="432048"/>
          </a:xfrm>
          <a:prstGeom prst="rect">
            <a:avLst/>
          </a:prstGeom>
        </p:spPr>
        <p:txBody>
          <a:bodyPr vert="horz" wrap="none" lIns="91440" tIns="45720" rIns="91440" bIns="45720" rtlCol="0" anchor="ctr">
            <a:normAutofit/>
          </a:bodyPr>
          <a:lstStyle/>
          <a:p>
            <a:r>
              <a:rPr lang="el-GR" sz="1600" dirty="0"/>
              <a:t>4</a:t>
            </a:r>
            <a:endParaRPr lang="en-US" sz="1600" dirty="0" smtClean="0"/>
          </a:p>
        </p:txBody>
      </p:sp>
    </p:spTree>
    <p:extLst>
      <p:ext uri="{BB962C8B-B14F-4D97-AF65-F5344CB8AC3E}">
        <p14:creationId xmlns:p14="http://schemas.microsoft.com/office/powerpoint/2010/main" val="2968469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ΕΛΕΥΘΕΡΗ </a:t>
            </a:r>
            <a:r>
              <a:rPr lang="el-GR" dirty="0"/>
              <a:t>ΕΝΕΡΓΕΙΑ &amp; </a:t>
            </a:r>
            <a:r>
              <a:rPr lang="en-US" dirty="0"/>
              <a:t>XHMIKE</a:t>
            </a:r>
            <a:r>
              <a:rPr lang="el-GR" dirty="0"/>
              <a:t>Σ </a:t>
            </a:r>
            <a:r>
              <a:rPr lang="el-GR" dirty="0" smtClean="0"/>
              <a:t>ΑΝΤΙΔΡΑΣΕΙΣ</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400" dirty="0" smtClean="0"/>
              <a:t>Σε </a:t>
            </a:r>
            <a:r>
              <a:rPr lang="el-GR" sz="2400" dirty="0"/>
              <a:t>κάθε χημική αντίδραση, aΑ + </a:t>
            </a:r>
            <a:r>
              <a:rPr lang="el-GR" sz="2400" dirty="0" smtClean="0"/>
              <a:t>bΒ</a:t>
            </a:r>
            <a:r>
              <a:rPr lang="en-US" sz="2400" dirty="0" smtClean="0"/>
              <a:t> </a:t>
            </a:r>
            <a:r>
              <a:rPr lang="en-US" sz="2400" dirty="0" smtClean="0">
                <a:sym typeface="Wingdings" panose="05000000000000000000" pitchFamily="2" charset="2"/>
              </a:rPr>
              <a:t>↔</a:t>
            </a:r>
            <a:r>
              <a:rPr lang="el-GR" sz="2400" dirty="0" smtClean="0"/>
              <a:t> </a:t>
            </a:r>
            <a:r>
              <a:rPr lang="el-GR" sz="2400" dirty="0"/>
              <a:t>cΓ + dΔ, </a:t>
            </a:r>
          </a:p>
          <a:p>
            <a:pPr marL="0" indent="0">
              <a:buNone/>
            </a:pPr>
            <a:r>
              <a:rPr lang="el-GR" sz="2400" dirty="0"/>
              <a:t>η μεταβολή της ελεύθερης ενέργειας υπολογίζεται από την παρακάτω σχέση: </a:t>
            </a:r>
          </a:p>
          <a:p>
            <a:pPr marL="0" indent="0">
              <a:buNone/>
            </a:pPr>
            <a:r>
              <a:rPr lang="el-GR" sz="2400" dirty="0"/>
              <a:t>Δ</a:t>
            </a:r>
            <a:r>
              <a:rPr lang="en-US" sz="2400" dirty="0"/>
              <a:t>G = </a:t>
            </a:r>
            <a:r>
              <a:rPr lang="el-GR" sz="2400" dirty="0"/>
              <a:t>Δ</a:t>
            </a:r>
            <a:r>
              <a:rPr lang="en-US" sz="2400" dirty="0"/>
              <a:t>G</a:t>
            </a:r>
            <a:r>
              <a:rPr lang="en-US" sz="2400" baseline="30000" dirty="0"/>
              <a:t>o</a:t>
            </a:r>
            <a:r>
              <a:rPr lang="en-US" sz="2400" dirty="0"/>
              <a:t> + </a:t>
            </a:r>
            <a:r>
              <a:rPr lang="en-US" sz="2400" dirty="0" err="1"/>
              <a:t>RTlnQ</a:t>
            </a:r>
            <a:r>
              <a:rPr lang="en-US" sz="2400" dirty="0"/>
              <a:t> </a:t>
            </a:r>
          </a:p>
          <a:p>
            <a:pPr marL="0" indent="0">
              <a:buNone/>
            </a:pPr>
            <a:r>
              <a:rPr lang="en-US" sz="2400" dirty="0" smtClean="0"/>
              <a:t>Q = [</a:t>
            </a:r>
            <a:r>
              <a:rPr lang="el-GR" sz="2400" dirty="0" smtClean="0"/>
              <a:t>Γ]</a:t>
            </a:r>
            <a:r>
              <a:rPr lang="en-US" sz="2400" baseline="30000" dirty="0" smtClean="0"/>
              <a:t>c</a:t>
            </a:r>
            <a:r>
              <a:rPr lang="en-US" sz="2400" dirty="0" smtClean="0"/>
              <a:t>[</a:t>
            </a:r>
            <a:r>
              <a:rPr lang="el-GR" sz="2400" dirty="0" smtClean="0"/>
              <a:t>Δ]</a:t>
            </a:r>
            <a:r>
              <a:rPr lang="en-US" sz="2400" baseline="30000" dirty="0" smtClean="0"/>
              <a:t>d</a:t>
            </a:r>
            <a:r>
              <a:rPr lang="en-US" sz="2400" dirty="0" smtClean="0"/>
              <a:t> / [A]</a:t>
            </a:r>
            <a:r>
              <a:rPr lang="en-US" sz="2400" baseline="30000" dirty="0" smtClean="0"/>
              <a:t>a</a:t>
            </a:r>
            <a:r>
              <a:rPr lang="en-US" sz="2400" dirty="0" smtClean="0"/>
              <a:t>[B]</a:t>
            </a:r>
            <a:r>
              <a:rPr lang="en-US" sz="2400" baseline="30000" dirty="0" smtClean="0"/>
              <a:t>b</a:t>
            </a:r>
            <a:r>
              <a:rPr lang="en-US" sz="2400" dirty="0" smtClean="0"/>
              <a:t> (</a:t>
            </a:r>
            <a:r>
              <a:rPr lang="el-GR" sz="2400" dirty="0" smtClean="0"/>
              <a:t>Πηλίκο Αντίδρασης – </a:t>
            </a:r>
            <a:r>
              <a:rPr lang="en-US" sz="2400" dirty="0" smtClean="0"/>
              <a:t>Reaction Quotient) </a:t>
            </a:r>
          </a:p>
          <a:p>
            <a:pPr marL="0" indent="0">
              <a:buNone/>
            </a:pPr>
            <a:r>
              <a:rPr lang="el-GR" sz="2400" b="1" dirty="0" smtClean="0"/>
              <a:t>Στην </a:t>
            </a:r>
            <a:r>
              <a:rPr lang="el-GR" sz="2400" b="1" dirty="0"/>
              <a:t>ισορροπία </a:t>
            </a:r>
            <a:endParaRPr lang="el-GR" sz="2400" dirty="0"/>
          </a:p>
          <a:p>
            <a:pPr marL="0" indent="0">
              <a:buNone/>
            </a:pPr>
            <a:r>
              <a:rPr lang="el-GR" sz="2400" dirty="0"/>
              <a:t>ΔG = 0 και Q = K άρα, </a:t>
            </a:r>
          </a:p>
          <a:p>
            <a:pPr marL="0" indent="0">
              <a:buNone/>
            </a:pPr>
            <a:r>
              <a:rPr lang="el-GR" sz="2400" dirty="0"/>
              <a:t>Δ</a:t>
            </a:r>
            <a:r>
              <a:rPr lang="en-US" sz="2400" dirty="0"/>
              <a:t>G</a:t>
            </a:r>
            <a:r>
              <a:rPr lang="en-US" sz="2400" baseline="30000" dirty="0"/>
              <a:t>o</a:t>
            </a:r>
            <a:r>
              <a:rPr lang="en-US" sz="2400" dirty="0"/>
              <a:t> = - </a:t>
            </a:r>
            <a:r>
              <a:rPr lang="en-US" sz="2400" dirty="0" err="1" smtClean="0"/>
              <a:t>RTlnK</a:t>
            </a:r>
            <a:endParaRPr lang="el-GR" sz="2400" dirty="0"/>
          </a:p>
        </p:txBody>
      </p:sp>
    </p:spTree>
    <p:extLst>
      <p:ext uri="{BB962C8B-B14F-4D97-AF65-F5344CB8AC3E}">
        <p14:creationId xmlns:p14="http://schemas.microsoft.com/office/powerpoint/2010/main" val="2954287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400" dirty="0" smtClean="0"/>
              <a:t>Υπολογισμός </a:t>
            </a:r>
            <a:r>
              <a:rPr lang="el-GR" sz="3400" dirty="0"/>
              <a:t>Κ αντίδρασης </a:t>
            </a:r>
            <a:r>
              <a:rPr lang="el-GR" sz="3400" dirty="0" smtClean="0"/>
              <a:t>διάσπασης</a:t>
            </a:r>
            <a:r>
              <a:rPr lang="en-US" sz="3400" dirty="0" smtClean="0"/>
              <a:t> </a:t>
            </a:r>
            <a:r>
              <a:rPr lang="el-GR" sz="3400" dirty="0" smtClean="0"/>
              <a:t>νερού</a:t>
            </a:r>
            <a:endParaRPr lang="el-GR" sz="34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0" indent="0">
                  <a:buNone/>
                </a:pPr>
                <a:r>
                  <a:rPr lang="el-GR" sz="2800" b="1" dirty="0" smtClean="0">
                    <a:solidFill>
                      <a:srgbClr val="0070C0"/>
                    </a:solidFill>
                  </a:rPr>
                  <a:t>Η</a:t>
                </a:r>
                <a:r>
                  <a:rPr lang="el-GR" sz="2800" b="1" baseline="-25000" dirty="0" smtClean="0">
                    <a:solidFill>
                      <a:srgbClr val="0070C0"/>
                    </a:solidFill>
                  </a:rPr>
                  <a:t>2</a:t>
                </a:r>
                <a:r>
                  <a:rPr lang="el-GR" sz="2800" b="1" dirty="0" smtClean="0">
                    <a:solidFill>
                      <a:srgbClr val="0070C0"/>
                    </a:solidFill>
                  </a:rPr>
                  <a:t>Ο</a:t>
                </a:r>
                <a:r>
                  <a:rPr lang="el-GR" sz="2800" b="1" baseline="-25000" dirty="0" smtClean="0">
                    <a:solidFill>
                      <a:srgbClr val="0070C0"/>
                    </a:solidFill>
                  </a:rPr>
                  <a:t>(</a:t>
                </a:r>
                <a:r>
                  <a:rPr lang="en-US" sz="2800" b="1" baseline="-25000" dirty="0">
                    <a:solidFill>
                      <a:srgbClr val="0070C0"/>
                    </a:solidFill>
                  </a:rPr>
                  <a:t>l) </a:t>
                </a:r>
                <a:r>
                  <a:rPr lang="en-US" sz="2800" b="1" dirty="0">
                    <a:solidFill>
                      <a:srgbClr val="0070C0"/>
                    </a:solidFill>
                  </a:rPr>
                  <a:t>= H</a:t>
                </a:r>
                <a:r>
                  <a:rPr lang="en-US" sz="2800" b="1" baseline="-25000" dirty="0">
                    <a:solidFill>
                      <a:srgbClr val="0070C0"/>
                    </a:solidFill>
                  </a:rPr>
                  <a:t>2(g) </a:t>
                </a:r>
                <a:r>
                  <a:rPr lang="en-US" sz="2800" b="1" dirty="0">
                    <a:solidFill>
                      <a:srgbClr val="0070C0"/>
                    </a:solidFill>
                  </a:rPr>
                  <a:t>+ </a:t>
                </a:r>
                <a:r>
                  <a:rPr lang="en-US" sz="2800" b="1" dirty="0" smtClean="0">
                    <a:solidFill>
                      <a:srgbClr val="0070C0"/>
                    </a:solidFill>
                  </a:rPr>
                  <a:t>½ O</a:t>
                </a:r>
                <a:r>
                  <a:rPr lang="en-US" sz="2800" b="1" baseline="-25000" dirty="0" smtClean="0">
                    <a:solidFill>
                      <a:srgbClr val="0070C0"/>
                    </a:solidFill>
                  </a:rPr>
                  <a:t>2(g</a:t>
                </a:r>
                <a:r>
                  <a:rPr lang="en-US" sz="2800" b="1" baseline="-25000" dirty="0">
                    <a:solidFill>
                      <a:srgbClr val="0070C0"/>
                    </a:solidFill>
                  </a:rPr>
                  <a:t>) </a:t>
                </a:r>
                <a:endParaRPr lang="en-US" sz="2800" baseline="-25000" dirty="0">
                  <a:solidFill>
                    <a:srgbClr val="0070C0"/>
                  </a:solidFill>
                </a:endParaRPr>
              </a:p>
              <a:p>
                <a:pPr marL="0" indent="0">
                  <a:buNone/>
                </a:pPr>
                <a:r>
                  <a:rPr lang="el-GR" sz="2800" dirty="0"/>
                  <a:t>ΔG = 0 και Q = K άρα, </a:t>
                </a:r>
              </a:p>
              <a:p>
                <a:pPr marL="0" indent="0">
                  <a:buNone/>
                </a:pPr>
                <a:r>
                  <a:rPr lang="el-GR" sz="2800" dirty="0"/>
                  <a:t>Δ</a:t>
                </a:r>
                <a:r>
                  <a:rPr lang="en-US" sz="2800" dirty="0"/>
                  <a:t>G</a:t>
                </a:r>
                <a:r>
                  <a:rPr lang="en-US" sz="2800" baseline="30000" dirty="0"/>
                  <a:t>o</a:t>
                </a:r>
                <a:r>
                  <a:rPr lang="en-US" sz="2800" dirty="0"/>
                  <a:t> = - </a:t>
                </a:r>
                <a:r>
                  <a:rPr lang="en-US" sz="2800" dirty="0" err="1"/>
                  <a:t>RTlnK</a:t>
                </a:r>
                <a:r>
                  <a:rPr lang="en-US" sz="2800" dirty="0"/>
                  <a:t> </a:t>
                </a:r>
                <a:r>
                  <a:rPr lang="en-US" sz="2800" dirty="0" smtClean="0"/>
                  <a:t>,  </a:t>
                </a:r>
                <a:r>
                  <a:rPr lang="el-GR" sz="2800" b="1" dirty="0" smtClean="0"/>
                  <a:t>Δ</a:t>
                </a:r>
                <a:r>
                  <a:rPr lang="en-US" sz="2800" b="1" dirty="0"/>
                  <a:t>G° = –2,203 RT </a:t>
                </a:r>
                <a:r>
                  <a:rPr lang="en-US" sz="2800" b="1" dirty="0" err="1"/>
                  <a:t>logK</a:t>
                </a:r>
                <a:r>
                  <a:rPr lang="en-US" sz="2800" b="1" dirty="0"/>
                  <a:t> </a:t>
                </a:r>
                <a:endParaRPr lang="en-US" sz="2800" dirty="0"/>
              </a:p>
              <a:p>
                <a:pPr marL="0" indent="0">
                  <a:buNone/>
                </a:pPr>
                <a14:m>
                  <m:oMathPara xmlns:m="http://schemas.openxmlformats.org/officeDocument/2006/math">
                    <m:oMathParaPr>
                      <m:jc m:val="left"/>
                    </m:oMathParaPr>
                    <m:oMath xmlns:m="http://schemas.openxmlformats.org/officeDocument/2006/math">
                      <m:r>
                        <a:rPr lang="en-US" sz="2800" b="1" i="0" smtClean="0">
                          <a:latin typeface="Cambria Math" panose="02040503050406030204" pitchFamily="18" charset="0"/>
                        </a:rPr>
                        <m:t>𝐊</m:t>
                      </m:r>
                      <m:r>
                        <a:rPr lang="en-US" sz="2800" b="1" i="0" smtClean="0">
                          <a:latin typeface="Cambria Math" panose="02040503050406030204" pitchFamily="18" charset="0"/>
                        </a:rPr>
                        <m:t>=</m:t>
                      </m:r>
                      <m:sSup>
                        <m:sSupPr>
                          <m:ctrlPr>
                            <a:rPr lang="el-GR" sz="2800" b="1" i="1" smtClean="0">
                              <a:latin typeface="Cambria Math" panose="02040503050406030204" pitchFamily="18" charset="0"/>
                            </a:rPr>
                          </m:ctrlPr>
                        </m:sSupPr>
                        <m:e>
                          <m:r>
                            <a:rPr lang="en-US" sz="2800" b="1" i="1" smtClean="0">
                              <a:latin typeface="Cambria Math" panose="02040503050406030204" pitchFamily="18" charset="0"/>
                            </a:rPr>
                            <m:t>𝟏𝟎</m:t>
                          </m:r>
                        </m:e>
                        <m:sup>
                          <m:f>
                            <m:fPr>
                              <m:ctrlPr>
                                <a:rPr lang="el-GR" sz="2800" b="1" i="1" smtClean="0">
                                  <a:latin typeface="Cambria Math" panose="02040503050406030204" pitchFamily="18" charset="0"/>
                                </a:rPr>
                              </m:ctrlPr>
                            </m:fPr>
                            <m:num>
                              <m:sSup>
                                <m:sSupPr>
                                  <m:ctrlPr>
                                    <a:rPr lang="en-US" sz="2800" b="1" i="1" smtClean="0">
                                      <a:latin typeface="Cambria Math" panose="02040503050406030204" pitchFamily="18" charset="0"/>
                                    </a:rPr>
                                  </m:ctrlPr>
                                </m:sSupPr>
                                <m:e>
                                  <m:r>
                                    <a:rPr lang="el-GR" sz="2800" b="1">
                                      <a:latin typeface="Cambria Math" panose="02040503050406030204" pitchFamily="18" charset="0"/>
                                    </a:rPr>
                                    <m:t>𝚫</m:t>
                                  </m:r>
                                  <m:r>
                                    <a:rPr lang="en-US" sz="2800" b="1">
                                      <a:latin typeface="Cambria Math" panose="02040503050406030204" pitchFamily="18" charset="0"/>
                                    </a:rPr>
                                    <m:t>𝐆</m:t>
                                  </m:r>
                                </m:e>
                                <m:sup>
                                  <m:r>
                                    <a:rPr lang="en-US" sz="2800" b="1" i="1" smtClean="0">
                                      <a:latin typeface="Cambria Math" panose="02040503050406030204" pitchFamily="18" charset="0"/>
                                    </a:rPr>
                                    <m:t>𝟎</m:t>
                                  </m:r>
                                </m:sup>
                              </m:sSup>
                            </m:num>
                            <m:den>
                              <m:r>
                                <a:rPr lang="en-US" sz="2800" b="1" i="1" smtClean="0">
                                  <a:latin typeface="Cambria Math" panose="02040503050406030204" pitchFamily="18" charset="0"/>
                                </a:rPr>
                                <m:t>𝟐</m:t>
                              </m:r>
                              <m:r>
                                <a:rPr lang="en-US" sz="2800" b="1" i="1" smtClean="0">
                                  <a:latin typeface="Cambria Math" panose="02040503050406030204" pitchFamily="18" charset="0"/>
                                </a:rPr>
                                <m:t>,</m:t>
                              </m:r>
                              <m:r>
                                <a:rPr lang="en-US" sz="2800" b="1" i="1" smtClean="0">
                                  <a:latin typeface="Cambria Math" panose="02040503050406030204" pitchFamily="18" charset="0"/>
                                </a:rPr>
                                <m:t>𝟐𝟎𝟑</m:t>
                              </m:r>
                              <m:r>
                                <a:rPr lang="en-US" sz="2800" b="1" i="1" smtClean="0">
                                  <a:latin typeface="Cambria Math" panose="02040503050406030204" pitchFamily="18" charset="0"/>
                                </a:rPr>
                                <m:t> </m:t>
                              </m:r>
                              <m:r>
                                <a:rPr lang="en-US" sz="2800" b="1" i="1" smtClean="0">
                                  <a:latin typeface="Cambria Math" panose="02040503050406030204" pitchFamily="18" charset="0"/>
                                </a:rPr>
                                <m:t>𝑹𝑻</m:t>
                              </m:r>
                            </m:den>
                          </m:f>
                        </m:sup>
                      </m:sSup>
                    </m:oMath>
                  </m:oMathPara>
                </a14:m>
                <a:endParaRPr lang="el-GR" sz="2800" dirty="0" smtClean="0"/>
              </a:p>
              <a:p>
                <a:pPr marL="0" indent="0">
                  <a:buNone/>
                </a:pPr>
                <a:r>
                  <a:rPr lang="el-GR" sz="2800" dirty="0" smtClean="0"/>
                  <a:t>Στους </a:t>
                </a:r>
                <a:r>
                  <a:rPr lang="el-GR" sz="2800" dirty="0"/>
                  <a:t>25</a:t>
                </a:r>
                <a:r>
                  <a:rPr lang="el-GR" sz="2800" baseline="30000" dirty="0"/>
                  <a:t>ο</a:t>
                </a:r>
                <a:r>
                  <a:rPr lang="el-GR" sz="2800" dirty="0"/>
                  <a:t>C: ΔG</a:t>
                </a:r>
                <a:r>
                  <a:rPr lang="el-GR" sz="2800" baseline="30000" dirty="0"/>
                  <a:t>o</a:t>
                </a:r>
                <a:r>
                  <a:rPr lang="el-GR" sz="2800" dirty="0"/>
                  <a:t> = 237,141kJ/mol και </a:t>
                </a:r>
                <a:r>
                  <a:rPr lang="el-GR" sz="2800" dirty="0">
                    <a:solidFill>
                      <a:srgbClr val="FF0000"/>
                    </a:solidFill>
                  </a:rPr>
                  <a:t>Κ = 2,821x10</a:t>
                </a:r>
                <a:r>
                  <a:rPr lang="el-GR" sz="2800" baseline="30000" dirty="0">
                    <a:solidFill>
                      <a:srgbClr val="FF0000"/>
                    </a:solidFill>
                  </a:rPr>
                  <a:t>-42</a:t>
                </a:r>
                <a:r>
                  <a:rPr lang="el-GR" sz="2800" dirty="0">
                    <a:solidFill>
                      <a:srgbClr val="FF0000"/>
                    </a:solidFill>
                  </a:rPr>
                  <a:t> </a:t>
                </a:r>
              </a:p>
              <a:p>
                <a:pPr marL="0" indent="0">
                  <a:buNone/>
                </a:pPr>
                <a:r>
                  <a:rPr lang="el-GR" sz="2800" dirty="0"/>
                  <a:t>Στους 1500</a:t>
                </a:r>
                <a:r>
                  <a:rPr lang="el-GR" sz="2800" baseline="30000" dirty="0"/>
                  <a:t>ο</a:t>
                </a:r>
                <a:r>
                  <a:rPr lang="el-GR" sz="2800" dirty="0"/>
                  <a:t>C: ΔG</a:t>
                </a:r>
                <a:r>
                  <a:rPr lang="el-GR" sz="2800" baseline="30000" dirty="0"/>
                  <a:t>o</a:t>
                </a:r>
                <a:r>
                  <a:rPr lang="el-GR" sz="2800" dirty="0"/>
                  <a:t> = 114,565kJ/mol και </a:t>
                </a:r>
                <a:r>
                  <a:rPr lang="el-GR" sz="2800" dirty="0">
                    <a:solidFill>
                      <a:srgbClr val="FF0000"/>
                    </a:solidFill>
                  </a:rPr>
                  <a:t>Κ = 4,215x10</a:t>
                </a:r>
                <a:r>
                  <a:rPr lang="el-GR" sz="2800" baseline="30000" dirty="0">
                    <a:solidFill>
                      <a:srgbClr val="FF0000"/>
                    </a:solidFill>
                  </a:rPr>
                  <a:t>-4</a:t>
                </a:r>
                <a:r>
                  <a:rPr lang="el-GR" sz="2800" dirty="0">
                    <a:solidFill>
                      <a:srgbClr val="FF0000"/>
                    </a:solidFill>
                  </a:rPr>
                  <a:t> </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3"/>
                <a:stretch>
                  <a:fillRect l="-1481" t="-1211"/>
                </a:stretch>
              </a:blipFill>
            </p:spPr>
            <p:txBody>
              <a:bodyPr/>
              <a:lstStyle/>
              <a:p>
                <a:r>
                  <a:rPr lang="en-US">
                    <a:noFill/>
                  </a:rPr>
                  <a:t> </a:t>
                </a:r>
              </a:p>
            </p:txBody>
          </p:sp>
        </mc:Fallback>
      </mc:AlternateContent>
    </p:spTree>
    <p:extLst>
      <p:ext uri="{BB962C8B-B14F-4D97-AF65-F5344CB8AC3E}">
        <p14:creationId xmlns:p14="http://schemas.microsoft.com/office/powerpoint/2010/main" val="556497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dirty="0" smtClean="0"/>
              <a:t>Χημική </a:t>
            </a:r>
            <a:r>
              <a:rPr lang="el-GR" dirty="0"/>
              <a:t>Ισορροπία</a:t>
            </a:r>
          </a:p>
        </p:txBody>
      </p:sp>
      <p:sp>
        <p:nvSpPr>
          <p:cNvPr id="2" name="Rectangle 1"/>
          <p:cNvSpPr/>
          <p:nvPr/>
        </p:nvSpPr>
        <p:spPr>
          <a:xfrm>
            <a:off x="1664804" y="1417638"/>
            <a:ext cx="5970216" cy="461665"/>
          </a:xfrm>
          <a:prstGeom prst="rect">
            <a:avLst/>
          </a:prstGeom>
        </p:spPr>
        <p:txBody>
          <a:bodyPr wrap="square">
            <a:spAutoFit/>
          </a:bodyPr>
          <a:lstStyle/>
          <a:p>
            <a:r>
              <a:rPr lang="el-GR" sz="2400" dirty="0" smtClean="0">
                <a:latin typeface="Calibri" panose="020F0502020204030204" pitchFamily="34" charset="0"/>
              </a:rPr>
              <a:t>Τι </a:t>
            </a:r>
            <a:r>
              <a:rPr lang="el-GR" sz="2400" dirty="0">
                <a:latin typeface="Calibri" panose="020F0502020204030204" pitchFamily="34" charset="0"/>
              </a:rPr>
              <a:t>σημαίνει η τιμή της σταθεράς ισορροπίας? </a:t>
            </a:r>
            <a:endParaRPr lang="en-US" sz="2400" dirty="0"/>
          </a:p>
        </p:txBody>
      </p:sp>
      <p:pic>
        <p:nvPicPr>
          <p:cNvPr id="3" name="Picture 2"/>
          <p:cNvPicPr>
            <a:picLocks noChangeAspect="1"/>
          </p:cNvPicPr>
          <p:nvPr/>
        </p:nvPicPr>
        <p:blipFill>
          <a:blip r:embed="rId3"/>
          <a:stretch>
            <a:fillRect/>
          </a:stretch>
        </p:blipFill>
        <p:spPr>
          <a:xfrm>
            <a:off x="1664804" y="2276872"/>
            <a:ext cx="5970216" cy="2376264"/>
          </a:xfrm>
          <a:prstGeom prst="rect">
            <a:avLst/>
          </a:prstGeom>
        </p:spPr>
      </p:pic>
      <p:sp>
        <p:nvSpPr>
          <p:cNvPr id="4" name="Rectangle 3"/>
          <p:cNvSpPr/>
          <p:nvPr/>
        </p:nvSpPr>
        <p:spPr>
          <a:xfrm>
            <a:off x="1664804" y="4941168"/>
            <a:ext cx="5970216" cy="369332"/>
          </a:xfrm>
          <a:prstGeom prst="rect">
            <a:avLst/>
          </a:prstGeom>
        </p:spPr>
        <p:txBody>
          <a:bodyPr wrap="square">
            <a:spAutoFit/>
          </a:bodyPr>
          <a:lstStyle/>
          <a:p>
            <a:r>
              <a:rPr lang="el-GR" dirty="0" smtClean="0">
                <a:latin typeface="Calibri" panose="020F0502020204030204" pitchFamily="34" charset="0"/>
              </a:rPr>
              <a:t>(</a:t>
            </a:r>
            <a:r>
              <a:rPr lang="el-GR" dirty="0">
                <a:latin typeface="Calibri" panose="020F0502020204030204" pitchFamily="34" charset="0"/>
              </a:rPr>
              <a:t>πηγή: Σημειώσεις μαθήματος Ανόργανης Χημείας Α’ έτους) </a:t>
            </a:r>
            <a:endParaRPr lang="en-US" dirty="0"/>
          </a:p>
        </p:txBody>
      </p:sp>
      <p:sp>
        <p:nvSpPr>
          <p:cNvPr id="6" name="TextBox 5"/>
          <p:cNvSpPr txBox="1"/>
          <p:nvPr/>
        </p:nvSpPr>
        <p:spPr>
          <a:xfrm>
            <a:off x="7635020" y="4509120"/>
            <a:ext cx="280991" cy="432048"/>
          </a:xfrm>
          <a:prstGeom prst="rect">
            <a:avLst/>
          </a:prstGeom>
        </p:spPr>
        <p:txBody>
          <a:bodyPr vert="horz" wrap="none" lIns="91440" tIns="45720" rIns="91440" bIns="45720" rtlCol="0" anchor="ctr">
            <a:normAutofit/>
          </a:bodyPr>
          <a:lstStyle/>
          <a:p>
            <a:r>
              <a:rPr lang="el-GR" sz="1600" dirty="0"/>
              <a:t>5</a:t>
            </a:r>
            <a:endParaRPr lang="en-US" sz="1600" dirty="0" smtClean="0"/>
          </a:p>
        </p:txBody>
      </p:sp>
    </p:spTree>
    <p:extLst>
      <p:ext uri="{BB962C8B-B14F-4D97-AF65-F5344CB8AC3E}">
        <p14:creationId xmlns:p14="http://schemas.microsoft.com/office/powerpoint/2010/main" val="2463642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dirty="0"/>
              <a:t>Χημική Ισορροπία</a:t>
            </a:r>
          </a:p>
        </p:txBody>
      </p:sp>
      <p:pic>
        <p:nvPicPr>
          <p:cNvPr id="2" name="Picture 1"/>
          <p:cNvPicPr>
            <a:picLocks noChangeAspect="1"/>
          </p:cNvPicPr>
          <p:nvPr/>
        </p:nvPicPr>
        <p:blipFill>
          <a:blip r:embed="rId3"/>
          <a:stretch>
            <a:fillRect/>
          </a:stretch>
        </p:blipFill>
        <p:spPr>
          <a:xfrm>
            <a:off x="2709862" y="1844013"/>
            <a:ext cx="3724275" cy="1676400"/>
          </a:xfrm>
          <a:prstGeom prst="rect">
            <a:avLst/>
          </a:prstGeom>
        </p:spPr>
      </p:pic>
      <p:sp>
        <p:nvSpPr>
          <p:cNvPr id="3" name="Rectangle 2"/>
          <p:cNvSpPr/>
          <p:nvPr/>
        </p:nvSpPr>
        <p:spPr>
          <a:xfrm>
            <a:off x="462930" y="3933056"/>
            <a:ext cx="8229600" cy="1200329"/>
          </a:xfrm>
          <a:prstGeom prst="rect">
            <a:avLst/>
          </a:prstGeom>
        </p:spPr>
        <p:txBody>
          <a:bodyPr wrap="square">
            <a:spAutoFit/>
          </a:bodyPr>
          <a:lstStyle/>
          <a:p>
            <a:r>
              <a:rPr lang="el-GR" sz="2400" dirty="0" smtClean="0">
                <a:latin typeface="Calibri" panose="020F0502020204030204" pitchFamily="34" charset="0"/>
              </a:rPr>
              <a:t>Στην </a:t>
            </a:r>
            <a:r>
              <a:rPr lang="el-GR" sz="2400" dirty="0">
                <a:latin typeface="Calibri" panose="020F0502020204030204" pitchFamily="34" charset="0"/>
              </a:rPr>
              <a:t>έκφραση σταθεράς ισορροπίας η συγκέντρωση καθαρού υγρού ή στερεού υπολείπεται, διότι θεωρείται σταθερή και συγχωνεύεται με τη σταθερά ισορροπίας. </a:t>
            </a:r>
            <a:endParaRPr lang="en-US" sz="2400" dirty="0"/>
          </a:p>
        </p:txBody>
      </p:sp>
    </p:spTree>
    <p:extLst>
      <p:ext uri="{BB962C8B-B14F-4D97-AF65-F5344CB8AC3E}">
        <p14:creationId xmlns:p14="http://schemas.microsoft.com/office/powerpoint/2010/main" val="2479983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ΣΥΝΟΨΙΖΟΝΤΑΣ:</a:t>
            </a:r>
            <a:endParaRPr lang="el-GR" dirty="0"/>
          </a:p>
        </p:txBody>
      </p:sp>
      <p:sp>
        <p:nvSpPr>
          <p:cNvPr id="5" name="Θέση περιεχομένου 4"/>
          <p:cNvSpPr>
            <a:spLocks noGrp="1"/>
          </p:cNvSpPr>
          <p:nvPr>
            <p:ph idx="1"/>
          </p:nvPr>
        </p:nvSpPr>
        <p:spPr/>
        <p:txBody>
          <a:bodyPr>
            <a:noAutofit/>
          </a:bodyPr>
          <a:lstStyle/>
          <a:p>
            <a:r>
              <a:rPr lang="el-GR" sz="1800" dirty="0" smtClean="0"/>
              <a:t>Χρησιμοποιώντας </a:t>
            </a:r>
            <a:r>
              <a:rPr lang="el-GR" sz="1800" dirty="0"/>
              <a:t>τους νόμους και τις ιδιότητες που ορίσαμε, μπορούμε να κάνουμε πρόβλεψη της κατεύθυνσης των χημικών αντιδράσεων και να προβλέψουμε τις συνθήκες πίεσης και θερμοκρασίας της χημικής ισορροπίας. </a:t>
            </a:r>
          </a:p>
          <a:p>
            <a:r>
              <a:rPr lang="el-GR" sz="1800" dirty="0" smtClean="0"/>
              <a:t>Στη </a:t>
            </a:r>
            <a:r>
              <a:rPr lang="el-GR" sz="1800" dirty="0"/>
              <a:t>γεωλογία, αυτές οι αντιδράσεις λαμβάνουν χώρα στην επιφάνεια της γης και στο εσωτερικό της γης. </a:t>
            </a:r>
          </a:p>
          <a:p>
            <a:r>
              <a:rPr lang="el-GR" sz="1800" dirty="0" smtClean="0"/>
              <a:t>Για </a:t>
            </a:r>
            <a:r>
              <a:rPr lang="el-GR" sz="1800" dirty="0"/>
              <a:t>να μπορέσουμε να κάνουμε τις προβλέψεις αυτές, θα πρέπει να είμαστε σε θέση να καθορίσουμε τη χαμηλότερη δυνατή ενέργεια ενός συνδυασμού αντιδρώντων και προϊόντων, σε δεδομένες συνθήκες πίεσης και θερμοκρασίας. </a:t>
            </a:r>
          </a:p>
          <a:p>
            <a:r>
              <a:rPr lang="el-GR" sz="1800" dirty="0" smtClean="0"/>
              <a:t>Παρακαλώ </a:t>
            </a:r>
            <a:r>
              <a:rPr lang="el-GR" sz="1800" dirty="0"/>
              <a:t>σημειώστε ότι, αν και μπορεί να είμαστε σε θέση να προβλέψουμε την κατεύθυνση μιας χημικής αντίδρασης, δεν θα είμαστε σε θέση να προβλέψουμε το </a:t>
            </a:r>
            <a:r>
              <a:rPr lang="el-GR" sz="1800" b="1" dirty="0"/>
              <a:t>πόσο γρήγορα</a:t>
            </a:r>
            <a:r>
              <a:rPr lang="el-GR" sz="1800" dirty="0"/>
              <a:t>, ή αργά θα ολοκληρωθεί η αντίδραση (ταχύτητα της αντίδρασης). Η πραγματική επίτευξη της ισορροπίας εξαρτάται από την </a:t>
            </a:r>
            <a:r>
              <a:rPr lang="el-GR" sz="1800" b="1" dirty="0"/>
              <a:t>κινητική </a:t>
            </a:r>
            <a:r>
              <a:rPr lang="el-GR" sz="1800" dirty="0"/>
              <a:t>και είναι πιο πιθανό να συμβεί με την πάροδο του χρόνου και σε υψηλότερες θερμοκρασίες. </a:t>
            </a:r>
          </a:p>
        </p:txBody>
      </p:sp>
    </p:spTree>
    <p:extLst>
      <p:ext uri="{BB962C8B-B14F-4D97-AF65-F5344CB8AC3E}">
        <p14:creationId xmlns:p14="http://schemas.microsoft.com/office/powerpoint/2010/main" val="2330906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Περιεχόμενα </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400" dirty="0" smtClean="0"/>
              <a:t>(</a:t>
            </a:r>
            <a:r>
              <a:rPr lang="el-GR" sz="2400" dirty="0"/>
              <a:t>Υπόλοιπη Θεωρία Θερμοδυναμικής) </a:t>
            </a:r>
          </a:p>
          <a:p>
            <a:pPr marL="0" indent="0">
              <a:buNone/>
            </a:pPr>
            <a:r>
              <a:rPr lang="el-GR" sz="2400" b="1" dirty="0"/>
              <a:t>Ορισμοί </a:t>
            </a:r>
            <a:endParaRPr lang="el-GR" sz="2400" dirty="0"/>
          </a:p>
          <a:p>
            <a:r>
              <a:rPr lang="el-GR" sz="2400" dirty="0" smtClean="0"/>
              <a:t>Θεμελιώδης </a:t>
            </a:r>
            <a:r>
              <a:rPr lang="el-GR" sz="2400" dirty="0"/>
              <a:t>Εξίσωση Θερμοδυναμικής </a:t>
            </a:r>
          </a:p>
          <a:p>
            <a:r>
              <a:rPr lang="el-GR" sz="2400" dirty="0" smtClean="0"/>
              <a:t>Βοηθητικές </a:t>
            </a:r>
            <a:r>
              <a:rPr lang="el-GR" sz="2400" dirty="0"/>
              <a:t>Εξισώσεις </a:t>
            </a:r>
          </a:p>
          <a:p>
            <a:r>
              <a:rPr lang="el-GR" sz="2400" dirty="0" smtClean="0"/>
              <a:t>Πίνακες </a:t>
            </a:r>
            <a:r>
              <a:rPr lang="el-GR" sz="2400" dirty="0"/>
              <a:t>Θερμοδυναμικών Δεδομένων </a:t>
            </a:r>
          </a:p>
          <a:p>
            <a:pPr marL="0" indent="0">
              <a:buNone/>
            </a:pPr>
            <a:endParaRPr lang="en-US" sz="2400" dirty="0"/>
          </a:p>
          <a:p>
            <a:pPr marL="0" indent="0">
              <a:buNone/>
            </a:pPr>
            <a:r>
              <a:rPr lang="el-GR" sz="2400" b="1" dirty="0"/>
              <a:t>Παραδείγματα </a:t>
            </a:r>
            <a:endParaRPr lang="el-GR" sz="2400" dirty="0"/>
          </a:p>
          <a:p>
            <a:r>
              <a:rPr lang="el-GR" sz="2400" dirty="0" smtClean="0"/>
              <a:t> </a:t>
            </a:r>
            <a:r>
              <a:rPr lang="el-GR" sz="2400" dirty="0"/>
              <a:t>Υπολογισμός Δ</a:t>
            </a:r>
            <a:r>
              <a:rPr lang="en-US" sz="2400" dirty="0"/>
              <a:t>G </a:t>
            </a:r>
            <a:r>
              <a:rPr lang="el-GR" sz="2400" dirty="0"/>
              <a:t>της αντίδρασης </a:t>
            </a:r>
          </a:p>
          <a:p>
            <a:r>
              <a:rPr lang="el-GR" sz="2400" dirty="0" smtClean="0"/>
              <a:t> </a:t>
            </a:r>
            <a:r>
              <a:rPr lang="el-GR" sz="2400" dirty="0"/>
              <a:t>Υπολογισμός Κ και Τ χημικής ισορροπίας </a:t>
            </a:r>
          </a:p>
        </p:txBody>
      </p:sp>
    </p:spTree>
    <p:extLst>
      <p:ext uri="{BB962C8B-B14F-4D97-AF65-F5344CB8AC3E}">
        <p14:creationId xmlns:p14="http://schemas.microsoft.com/office/powerpoint/2010/main" val="2933872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1.0</a:t>
            </a:r>
            <a:r>
              <a:rPr lang="el-GR" sz="2000" dirty="0" smtClean="0"/>
              <a:t>.</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defRPr/>
            </a:pPr>
            <a:r>
              <a:rPr lang="el-GR" sz="2000" dirty="0"/>
              <a:t>Copyright Εθνικόν και Καποδιστριακόν Πανεπιστήμιον Αθηνών</a:t>
            </a:r>
            <a:r>
              <a:rPr lang="en-US" sz="2000" dirty="0"/>
              <a:t>, </a:t>
            </a:r>
            <a:r>
              <a:rPr lang="el-GR" sz="2000" dirty="0"/>
              <a:t>Χριστίνα </a:t>
            </a:r>
            <a:r>
              <a:rPr lang="el-GR" sz="2000" smtClean="0"/>
              <a:t>Στουραϊτη 2015. </a:t>
            </a:r>
            <a:r>
              <a:rPr lang="el-GR" sz="2000" dirty="0"/>
              <a:t>Χριστίνα </a:t>
            </a:r>
            <a:r>
              <a:rPr lang="el-GR" sz="2000" dirty="0" smtClean="0"/>
              <a:t>Στουραϊτη. </a:t>
            </a:r>
            <a:r>
              <a:rPr lang="el-GR" sz="2000" dirty="0"/>
              <a:t>«Γεωχημεία. Γεωχημικές διεργασίες </a:t>
            </a:r>
            <a:r>
              <a:rPr lang="el-GR" sz="2000" dirty="0" smtClean="0"/>
              <a:t>στο εσωτερικό </a:t>
            </a:r>
            <a:r>
              <a:rPr lang="el-GR" sz="2000" dirty="0"/>
              <a:t>της γης». Έκδοση: 1.0. Αθήνα 2014. Διαθέσιμο από τη δικτυακή διεύθυνση: </a:t>
            </a:r>
            <a:r>
              <a:rPr lang="en-US" sz="2000" dirty="0"/>
              <a:t>http://opencourses.uoa.gr/courses/GEOL</a:t>
            </a:r>
            <a:r>
              <a:rPr lang="el-GR" sz="2000" dirty="0"/>
              <a:t>2</a:t>
            </a:r>
            <a:r>
              <a:rPr lang="en-US" sz="2000" dirty="0"/>
              <a:t>/</a:t>
            </a:r>
            <a:r>
              <a:rPr lang="el-GR" sz="2000" dirty="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n-US" smtClean="0"/>
              <a:t>(1/</a:t>
            </a:r>
            <a:r>
              <a:rPr lang="en-US" dirty="0"/>
              <a:t>1</a:t>
            </a:r>
            <a:r>
              <a:rPr lang="en-US"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 1: </a:t>
            </a:r>
            <a:r>
              <a:rPr lang="en-US" sz="2000" dirty="0"/>
              <a:t>Copyrighted </a:t>
            </a:r>
            <a:endParaRPr lang="el-GR" sz="2000" dirty="0"/>
          </a:p>
          <a:p>
            <a:pPr marL="0" indent="0">
              <a:buNone/>
            </a:pPr>
            <a:r>
              <a:rPr lang="el-GR" sz="2000" dirty="0"/>
              <a:t>Εικόνα </a:t>
            </a:r>
            <a:r>
              <a:rPr lang="el-GR" sz="2000" dirty="0" smtClean="0"/>
              <a:t>2: </a:t>
            </a:r>
            <a:r>
              <a:rPr lang="en-US" sz="2000" dirty="0">
                <a:latin typeface="Calibri" panose="020F0502020204030204" pitchFamily="34" charset="0"/>
              </a:rPr>
              <a:t>Thermodynamic data for the </a:t>
            </a:r>
            <a:r>
              <a:rPr lang="en-US" sz="2000" dirty="0" err="1">
                <a:latin typeface="Calibri" panose="020F0502020204030204" pitchFamily="34" charset="0"/>
              </a:rPr>
              <a:t>forsterite</a:t>
            </a:r>
            <a:r>
              <a:rPr lang="en-US" sz="2000" dirty="0">
                <a:latin typeface="Calibri" panose="020F0502020204030204" pitchFamily="34" charset="0"/>
              </a:rPr>
              <a:t>–</a:t>
            </a:r>
            <a:r>
              <a:rPr lang="en-US" sz="2000" dirty="0" err="1">
                <a:latin typeface="Calibri" panose="020F0502020204030204" pitchFamily="34" charset="0"/>
              </a:rPr>
              <a:t>clinoenstatite</a:t>
            </a:r>
            <a:r>
              <a:rPr lang="en-US" sz="2000" dirty="0">
                <a:latin typeface="Calibri" panose="020F0502020204030204" pitchFamily="34" charset="0"/>
              </a:rPr>
              <a:t> </a:t>
            </a:r>
            <a:r>
              <a:rPr lang="en-US" sz="2000" dirty="0" smtClean="0">
                <a:latin typeface="Calibri" panose="020F0502020204030204" pitchFamily="34" charset="0"/>
              </a:rPr>
              <a:t>reaction</a:t>
            </a:r>
            <a:r>
              <a:rPr lang="el-GR" sz="2000" dirty="0" smtClean="0">
                <a:latin typeface="Calibri" panose="020F0502020204030204" pitchFamily="34" charset="0"/>
              </a:rPr>
              <a:t>.</a:t>
            </a:r>
            <a:r>
              <a:rPr lang="en-US" sz="2000" dirty="0"/>
              <a:t> </a:t>
            </a:r>
            <a:r>
              <a:rPr lang="en-US" sz="2000" dirty="0" smtClean="0"/>
              <a:t>Copyrighted</a:t>
            </a:r>
            <a:r>
              <a:rPr lang="el-GR" sz="2000" dirty="0" smtClean="0"/>
              <a:t>. Πηγή: </a:t>
            </a:r>
            <a:r>
              <a:rPr lang="en-US" sz="2000" dirty="0" err="1" smtClean="0">
                <a:latin typeface="Calibri" panose="020F0502020204030204" pitchFamily="34" charset="0"/>
              </a:rPr>
              <a:t>Robie</a:t>
            </a:r>
            <a:r>
              <a:rPr lang="en-US" sz="2000" dirty="0" smtClean="0">
                <a:latin typeface="Calibri" panose="020F0502020204030204" pitchFamily="34" charset="0"/>
              </a:rPr>
              <a:t> </a:t>
            </a:r>
            <a:r>
              <a:rPr lang="en-US" sz="2000" dirty="0">
                <a:latin typeface="Calibri" panose="020F0502020204030204" pitchFamily="34" charset="0"/>
              </a:rPr>
              <a:t>and Hemingway, </a:t>
            </a:r>
            <a:r>
              <a:rPr lang="en-US" sz="2000" dirty="0" smtClean="0">
                <a:latin typeface="Calibri" panose="020F0502020204030204" pitchFamily="34" charset="0"/>
              </a:rPr>
              <a:t>1995. </a:t>
            </a:r>
            <a:endParaRPr lang="en-US" sz="2000" dirty="0"/>
          </a:p>
          <a:p>
            <a:pPr marL="0" indent="0">
              <a:buNone/>
            </a:pPr>
            <a:r>
              <a:rPr lang="el-GR" sz="2000" dirty="0" smtClean="0"/>
              <a:t>Εικόνα 3: </a:t>
            </a:r>
            <a:r>
              <a:rPr lang="en-US" sz="2000" dirty="0">
                <a:latin typeface="Calibri" panose="020F0502020204030204" pitchFamily="34" charset="0"/>
              </a:rPr>
              <a:t>P-T phase diagram for calcite-aragonite</a:t>
            </a:r>
            <a:r>
              <a:rPr lang="el-GR" sz="2000" dirty="0">
                <a:latin typeface="Calibri" panose="020F0502020204030204" pitchFamily="34" charset="0"/>
              </a:rPr>
              <a:t>. </a:t>
            </a:r>
            <a:r>
              <a:rPr lang="en-US" sz="2000" dirty="0"/>
              <a:t>Copyright 2012 Kula C. </a:t>
            </a:r>
            <a:r>
              <a:rPr lang="en-US" sz="2000" dirty="0" err="1"/>
              <a:t>Misra</a:t>
            </a:r>
            <a:r>
              <a:rPr lang="en-US" sz="2000" dirty="0"/>
              <a:t>.</a:t>
            </a:r>
            <a:r>
              <a:rPr lang="el-GR" sz="2000" dirty="0"/>
              <a:t> Πηγή: </a:t>
            </a:r>
            <a:r>
              <a:rPr lang="en-US" sz="2000" dirty="0"/>
              <a:t>Introduction to Geochemistry: Principles and Applications, First Edition, Kula C. </a:t>
            </a:r>
            <a:r>
              <a:rPr lang="en-US" sz="2000" dirty="0" err="1"/>
              <a:t>Misra</a:t>
            </a:r>
            <a:r>
              <a:rPr lang="en-US" sz="2000" dirty="0"/>
              <a:t>.</a:t>
            </a:r>
            <a:endParaRPr lang="el-GR" sz="2000" dirty="0"/>
          </a:p>
          <a:p>
            <a:pPr marL="0" indent="0">
              <a:buNone/>
            </a:pPr>
            <a:r>
              <a:rPr lang="el-GR" sz="2000" dirty="0"/>
              <a:t>Εικόνα </a:t>
            </a:r>
            <a:r>
              <a:rPr lang="el-GR" sz="2000" dirty="0"/>
              <a:t>4</a:t>
            </a:r>
            <a:r>
              <a:rPr lang="el-GR" sz="2000" dirty="0" smtClean="0"/>
              <a:t>: </a:t>
            </a:r>
            <a:r>
              <a:rPr lang="en-US" sz="2000" dirty="0" smtClean="0"/>
              <a:t>Slope of the reaction boundary</a:t>
            </a:r>
            <a:r>
              <a:rPr lang="el-GR" sz="2000" dirty="0" smtClean="0">
                <a:latin typeface="Calibri" panose="020F0502020204030204" pitchFamily="34" charset="0"/>
              </a:rPr>
              <a:t>. </a:t>
            </a:r>
            <a:r>
              <a:rPr lang="en-US" sz="2000" dirty="0"/>
              <a:t>Copyright 2012 Kula C. </a:t>
            </a:r>
            <a:r>
              <a:rPr lang="en-US" sz="2000" dirty="0" err="1"/>
              <a:t>Misra</a:t>
            </a:r>
            <a:r>
              <a:rPr lang="en-US" sz="2000" dirty="0"/>
              <a:t>.</a:t>
            </a:r>
            <a:r>
              <a:rPr lang="el-GR" sz="2000" dirty="0"/>
              <a:t> Πηγή: </a:t>
            </a:r>
            <a:r>
              <a:rPr lang="en-US" sz="2000" dirty="0"/>
              <a:t>Introduction to Geochemistry: Principles and Applications, First Edition, Kula C. </a:t>
            </a:r>
            <a:r>
              <a:rPr lang="en-US" sz="2000" dirty="0" err="1"/>
              <a:t>Misra</a:t>
            </a:r>
            <a:r>
              <a:rPr lang="en-US" sz="2000" dirty="0" smtClean="0"/>
              <a:t>.</a:t>
            </a:r>
            <a:endParaRPr lang="el-GR" sz="2000" dirty="0"/>
          </a:p>
        </p:txBody>
      </p:sp>
    </p:spTree>
    <p:extLst>
      <p:ext uri="{BB962C8B-B14F-4D97-AF65-F5344CB8AC3E}">
        <p14:creationId xmlns:p14="http://schemas.microsoft.com/office/powerpoint/2010/main" val="229604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2ος </a:t>
            </a:r>
            <a:r>
              <a:rPr lang="el-GR" dirty="0"/>
              <a:t>Θερμοδυναμικός Νόμος </a:t>
            </a:r>
          </a:p>
        </p:txBody>
      </p:sp>
      <p:sp>
        <p:nvSpPr>
          <p:cNvPr id="5" name="Θέση περιεχομένου 4"/>
          <p:cNvSpPr>
            <a:spLocks noGrp="1"/>
          </p:cNvSpPr>
          <p:nvPr>
            <p:ph idx="1"/>
          </p:nvPr>
        </p:nvSpPr>
        <p:spPr/>
        <p:txBody>
          <a:bodyPr>
            <a:noAutofit/>
          </a:bodyPr>
          <a:lstStyle/>
          <a:p>
            <a:r>
              <a:rPr lang="el-GR" sz="2400" dirty="0" smtClean="0"/>
              <a:t>H </a:t>
            </a:r>
            <a:r>
              <a:rPr lang="el-GR" sz="2400" b="1" dirty="0">
                <a:solidFill>
                  <a:srgbClr val="00B050"/>
                </a:solidFill>
              </a:rPr>
              <a:t>Εντροπία</a:t>
            </a:r>
            <a:r>
              <a:rPr lang="el-GR" sz="2400" b="1" dirty="0"/>
              <a:t> </a:t>
            </a:r>
            <a:r>
              <a:rPr lang="el-GR" sz="2400" dirty="0"/>
              <a:t>είναι το ποσοτικό μέτρο της αταξίας του συστήματος. </a:t>
            </a:r>
          </a:p>
          <a:p>
            <a:r>
              <a:rPr lang="el-GR" sz="2400" dirty="0" smtClean="0"/>
              <a:t>Καταστατική </a:t>
            </a:r>
            <a:r>
              <a:rPr lang="el-GR" sz="2400" dirty="0"/>
              <a:t>συνάρτηση: </a:t>
            </a:r>
            <a:r>
              <a:rPr lang="el-GR" sz="2400" b="1" dirty="0"/>
              <a:t>ΔS</a:t>
            </a:r>
            <a:r>
              <a:rPr lang="el-GR" sz="2400" dirty="0"/>
              <a:t>συστήματος = </a:t>
            </a:r>
            <a:r>
              <a:rPr lang="el-GR" sz="2400" b="1" dirty="0"/>
              <a:t>S</a:t>
            </a:r>
            <a:r>
              <a:rPr lang="el-GR" sz="2400" dirty="0"/>
              <a:t>τελική – </a:t>
            </a:r>
            <a:r>
              <a:rPr lang="el-GR" sz="2400" b="1" dirty="0"/>
              <a:t>S</a:t>
            </a:r>
            <a:r>
              <a:rPr lang="el-GR" sz="2400" dirty="0"/>
              <a:t>αρχική </a:t>
            </a:r>
          </a:p>
          <a:p>
            <a:r>
              <a:rPr lang="el-GR" sz="2400" dirty="0" smtClean="0"/>
              <a:t>Σε </a:t>
            </a:r>
            <a:r>
              <a:rPr lang="el-GR" sz="2400" dirty="0"/>
              <a:t>ένα κλειστό σύστημα οι απειροελάχιστες μεταβολές της εντροπίας (dS) που συμβαίνουν στο σύστημα σε δεδομένη θερμοκρασία (Τ</a:t>
            </a:r>
            <a:r>
              <a:rPr lang="el-GR" sz="2400" dirty="0" smtClean="0"/>
              <a:t>): </a:t>
            </a:r>
            <a:endParaRPr lang="el-GR" sz="2400" dirty="0"/>
          </a:p>
          <a:p>
            <a:r>
              <a:rPr lang="en-US" sz="2400" b="1" dirty="0" err="1" smtClean="0"/>
              <a:t>dS</a:t>
            </a:r>
            <a:r>
              <a:rPr lang="en-US" sz="2400" b="1" dirty="0" smtClean="0"/>
              <a:t> </a:t>
            </a:r>
            <a:r>
              <a:rPr lang="en-US" sz="2400" b="1" dirty="0"/>
              <a:t>= </a:t>
            </a:r>
            <a:r>
              <a:rPr lang="en-US" sz="2400" b="1" dirty="0" err="1"/>
              <a:t>dQ</a:t>
            </a:r>
            <a:r>
              <a:rPr lang="en-US" sz="2400" b="1" dirty="0"/>
              <a:t>/T </a:t>
            </a:r>
            <a:r>
              <a:rPr lang="en-US" sz="2400" dirty="0"/>
              <a:t>(</a:t>
            </a:r>
            <a:r>
              <a:rPr lang="el-GR" sz="2400" dirty="0">
                <a:solidFill>
                  <a:srgbClr val="FF0000"/>
                </a:solidFill>
              </a:rPr>
              <a:t>αναστρέψιμη διεργασία</a:t>
            </a:r>
            <a:r>
              <a:rPr lang="el-GR" sz="2400" dirty="0"/>
              <a:t>) </a:t>
            </a:r>
          </a:p>
          <a:p>
            <a:r>
              <a:rPr lang="el-GR" sz="2400" b="1" dirty="0" smtClean="0"/>
              <a:t>dS </a:t>
            </a:r>
            <a:r>
              <a:rPr lang="el-GR" sz="2400" b="1" dirty="0"/>
              <a:t>&gt; dQ/T </a:t>
            </a:r>
            <a:r>
              <a:rPr lang="el-GR" sz="2400" dirty="0"/>
              <a:t>(</a:t>
            </a:r>
            <a:r>
              <a:rPr lang="el-GR" sz="2400" dirty="0">
                <a:solidFill>
                  <a:srgbClr val="FF0000"/>
                </a:solidFill>
              </a:rPr>
              <a:t>μη αναστρέψιμη αντίδραση</a:t>
            </a:r>
            <a:r>
              <a:rPr lang="el-GR" sz="2400" dirty="0"/>
              <a:t>) </a:t>
            </a:r>
          </a:p>
          <a:p>
            <a:r>
              <a:rPr lang="el-GR" sz="2400" dirty="0" smtClean="0"/>
              <a:t>Σε </a:t>
            </a:r>
            <a:r>
              <a:rPr lang="el-GR" sz="2400" dirty="0"/>
              <a:t>μια μη αναστρέψιμη αντίδραση το dS δεν μπορεί να προσδιορισθεί ακριβώς</a:t>
            </a:r>
            <a:r>
              <a:rPr lang="el-GR" sz="2400" dirty="0" smtClean="0"/>
              <a:t>.</a:t>
            </a:r>
            <a:endParaRPr lang="el-GR" sz="2400" dirty="0"/>
          </a:p>
        </p:txBody>
      </p:sp>
    </p:spTree>
    <p:extLst>
      <p:ext uri="{BB962C8B-B14F-4D97-AF65-F5344CB8AC3E}">
        <p14:creationId xmlns:p14="http://schemas.microsoft.com/office/powerpoint/2010/main" val="1693800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dirty="0"/>
              <a:t>Θεμελιώδης Εξίσωση </a:t>
            </a:r>
            <a:br>
              <a:rPr lang="el-GR" dirty="0"/>
            </a:br>
            <a:r>
              <a:rPr lang="el-GR" dirty="0"/>
              <a:t>(1ος &amp; 2ος Θερμοδυναμικός νόμος) </a:t>
            </a:r>
          </a:p>
        </p:txBody>
      </p:sp>
      <p:pic>
        <p:nvPicPr>
          <p:cNvPr id="2" name="Picture 1"/>
          <p:cNvPicPr>
            <a:picLocks noChangeAspect="1"/>
          </p:cNvPicPr>
          <p:nvPr/>
        </p:nvPicPr>
        <p:blipFill>
          <a:blip r:embed="rId3"/>
          <a:stretch>
            <a:fillRect/>
          </a:stretch>
        </p:blipFill>
        <p:spPr>
          <a:xfrm>
            <a:off x="794992" y="1700808"/>
            <a:ext cx="7554016" cy="4248472"/>
          </a:xfrm>
          <a:prstGeom prst="rect">
            <a:avLst/>
          </a:prstGeom>
        </p:spPr>
      </p:pic>
    </p:spTree>
    <p:extLst>
      <p:ext uri="{BB962C8B-B14F-4D97-AF65-F5344CB8AC3E}">
        <p14:creationId xmlns:p14="http://schemas.microsoft.com/office/powerpoint/2010/main" val="2413587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dirty="0" smtClean="0"/>
              <a:t>3ος </a:t>
            </a:r>
            <a:r>
              <a:rPr lang="el-GR" dirty="0"/>
              <a:t>Θερμοδυναμικός </a:t>
            </a:r>
            <a:r>
              <a:rPr lang="el-GR" dirty="0" smtClean="0"/>
              <a:t>Νόμος</a:t>
            </a:r>
            <a:endParaRPr lang="el-GR" dirty="0"/>
          </a:p>
        </p:txBody>
      </p:sp>
      <p:sp>
        <p:nvSpPr>
          <p:cNvPr id="2" name="Rectangle 1"/>
          <p:cNvSpPr/>
          <p:nvPr/>
        </p:nvSpPr>
        <p:spPr>
          <a:xfrm>
            <a:off x="457200" y="1700808"/>
            <a:ext cx="8229600" cy="1015663"/>
          </a:xfrm>
          <a:prstGeom prst="rect">
            <a:avLst/>
          </a:prstGeom>
        </p:spPr>
        <p:txBody>
          <a:bodyPr wrap="square">
            <a:spAutoFit/>
          </a:bodyPr>
          <a:lstStyle/>
          <a:p>
            <a:r>
              <a:rPr lang="el-GR" sz="2000" b="1" dirty="0" smtClean="0"/>
              <a:t>Απόλυτη </a:t>
            </a:r>
            <a:r>
              <a:rPr lang="el-GR" sz="2000" b="1" dirty="0"/>
              <a:t>Εντροπία </a:t>
            </a:r>
            <a:endParaRPr lang="el-GR" sz="2000" dirty="0"/>
          </a:p>
          <a:p>
            <a:r>
              <a:rPr lang="el-GR" sz="2000" dirty="0" smtClean="0"/>
              <a:t>Η </a:t>
            </a:r>
            <a:r>
              <a:rPr lang="el-GR" sz="2000" dirty="0"/>
              <a:t>Eντροπία ενός τέλειου κρυστάλλου μιας απόλυτα καθαρής ουσίας στη θερμοκρασία του απόλυτου μηδενός (T = 0 K) είναι μηδέν. </a:t>
            </a:r>
          </a:p>
        </p:txBody>
      </p:sp>
      <p:sp>
        <p:nvSpPr>
          <p:cNvPr id="3" name="Down Arrow 2"/>
          <p:cNvSpPr/>
          <p:nvPr/>
        </p:nvSpPr>
        <p:spPr>
          <a:xfrm>
            <a:off x="3833370" y="2749605"/>
            <a:ext cx="288032" cy="367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11212" y="3112254"/>
            <a:ext cx="3420380" cy="400110"/>
          </a:xfrm>
          <a:prstGeom prst="rect">
            <a:avLst/>
          </a:prstGeom>
        </p:spPr>
        <p:txBody>
          <a:bodyPr wrap="square">
            <a:spAutoFit/>
          </a:bodyPr>
          <a:lstStyle/>
          <a:p>
            <a:r>
              <a:rPr lang="el-GR" sz="2000" b="1" dirty="0" smtClean="0"/>
              <a:t>Μέτρηση </a:t>
            </a:r>
            <a:r>
              <a:rPr lang="el-GR" sz="2000" b="1" dirty="0"/>
              <a:t>Απόλυτης Εντροπίας </a:t>
            </a:r>
            <a:endParaRPr lang="en-US" sz="2000" dirty="0"/>
          </a:p>
        </p:txBody>
      </p:sp>
      <p:sp>
        <p:nvSpPr>
          <p:cNvPr id="5" name="Rectangle 4"/>
          <p:cNvSpPr/>
          <p:nvPr/>
        </p:nvSpPr>
        <p:spPr>
          <a:xfrm>
            <a:off x="492656" y="3688318"/>
            <a:ext cx="1367644" cy="1015663"/>
          </a:xfrm>
          <a:prstGeom prst="rect">
            <a:avLst/>
          </a:prstGeom>
        </p:spPr>
        <p:txBody>
          <a:bodyPr wrap="square">
            <a:spAutoFit/>
          </a:bodyPr>
          <a:lstStyle/>
          <a:p>
            <a:pPr marL="285750" indent="-285750">
              <a:buFont typeface="Arial" panose="020B0604020202020204" pitchFamily="34" charset="0"/>
              <a:buChar char="•"/>
            </a:pPr>
            <a:r>
              <a:rPr lang="en-US" sz="2000" b="1" dirty="0" smtClean="0">
                <a:latin typeface="Calibri" panose="020F0502020204030204" pitchFamily="34" charset="0"/>
              </a:rPr>
              <a:t>T </a:t>
            </a:r>
            <a:r>
              <a:rPr lang="en-US" sz="2000" b="1" dirty="0">
                <a:latin typeface="Calibri" panose="020F0502020204030204" pitchFamily="34" charset="0"/>
              </a:rPr>
              <a:t>&gt; 0 K </a:t>
            </a:r>
          </a:p>
          <a:p>
            <a:pPr marL="285750" indent="-285750">
              <a:buFont typeface="Arial" panose="020B0604020202020204" pitchFamily="34" charset="0"/>
              <a:buChar char="•"/>
            </a:pPr>
            <a:r>
              <a:rPr lang="el-GR" sz="2000" b="1" dirty="0" smtClean="0">
                <a:latin typeface="Calibri" panose="020F0502020204030204" pitchFamily="34" charset="0"/>
              </a:rPr>
              <a:t>Στοιχεία </a:t>
            </a:r>
          </a:p>
          <a:p>
            <a:pPr marL="285750" indent="-285750">
              <a:buFont typeface="Arial" panose="020B0604020202020204" pitchFamily="34" charset="0"/>
              <a:buChar char="•"/>
            </a:pPr>
            <a:r>
              <a:rPr lang="el-GR" sz="2000" b="1" dirty="0" smtClean="0">
                <a:latin typeface="Calibri" panose="020F0502020204030204" pitchFamily="34" charset="0"/>
              </a:rPr>
              <a:t>Ενώσεις </a:t>
            </a:r>
            <a:endParaRPr lang="el-GR" sz="2000" b="1" dirty="0">
              <a:latin typeface="Calibri" panose="020F0502020204030204" pitchFamily="34" charset="0"/>
            </a:endParaRPr>
          </a:p>
        </p:txBody>
      </p:sp>
      <p:sp>
        <p:nvSpPr>
          <p:cNvPr id="6" name="Right Brace 5"/>
          <p:cNvSpPr/>
          <p:nvPr/>
        </p:nvSpPr>
        <p:spPr>
          <a:xfrm>
            <a:off x="1860300" y="3734484"/>
            <a:ext cx="298884" cy="9233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2483768" y="3996094"/>
            <a:ext cx="5040560" cy="400110"/>
          </a:xfrm>
          <a:prstGeom prst="rect">
            <a:avLst/>
          </a:prstGeom>
        </p:spPr>
        <p:txBody>
          <a:bodyPr wrap="square">
            <a:spAutoFit/>
          </a:bodyPr>
          <a:lstStyle/>
          <a:p>
            <a:r>
              <a:rPr lang="el-GR" sz="2000" b="1" dirty="0" smtClean="0"/>
              <a:t>S</a:t>
            </a:r>
            <a:r>
              <a:rPr lang="el-GR" sz="2000" b="1" dirty="0"/>
              <a:t>° &gt; 0 </a:t>
            </a:r>
            <a:r>
              <a:rPr lang="el-GR" sz="2000" dirty="0"/>
              <a:t>(</a:t>
            </a:r>
            <a:r>
              <a:rPr lang="el-GR" sz="2000" b="1" dirty="0"/>
              <a:t>Απόλυτη Εντροπία </a:t>
            </a:r>
            <a:r>
              <a:rPr lang="el-GR" sz="2000" dirty="0"/>
              <a:t>σε θερμοκρασία Τ) </a:t>
            </a:r>
          </a:p>
        </p:txBody>
      </p:sp>
      <p:sp>
        <p:nvSpPr>
          <p:cNvPr id="9" name="Rectangle 8"/>
          <p:cNvSpPr/>
          <p:nvPr/>
        </p:nvSpPr>
        <p:spPr>
          <a:xfrm>
            <a:off x="1619672" y="5141544"/>
            <a:ext cx="5605274" cy="400110"/>
          </a:xfrm>
          <a:prstGeom prst="rect">
            <a:avLst/>
          </a:prstGeom>
        </p:spPr>
        <p:txBody>
          <a:bodyPr wrap="square">
            <a:spAutoFit/>
          </a:bodyPr>
          <a:lstStyle/>
          <a:p>
            <a:r>
              <a:rPr lang="el-GR" sz="2000" dirty="0" smtClean="0"/>
              <a:t>•</a:t>
            </a:r>
            <a:r>
              <a:rPr lang="el-GR" sz="2000" b="1" dirty="0"/>
              <a:t>Δ</a:t>
            </a:r>
            <a:r>
              <a:rPr lang="en-US" sz="2000" b="1" dirty="0"/>
              <a:t>S°</a:t>
            </a:r>
            <a:r>
              <a:rPr lang="el-GR" sz="2000" b="1" dirty="0"/>
              <a:t>αντιδράσεως = </a:t>
            </a:r>
            <a:r>
              <a:rPr lang="en-US" sz="2000" b="1" dirty="0"/>
              <a:t>S°</a:t>
            </a:r>
            <a:r>
              <a:rPr lang="el-GR" sz="2000" b="1" dirty="0"/>
              <a:t>προϊόντων – </a:t>
            </a:r>
            <a:r>
              <a:rPr lang="en-US" sz="2000" b="1" dirty="0"/>
              <a:t>S°</a:t>
            </a:r>
            <a:r>
              <a:rPr lang="el-GR" sz="2000" b="1" dirty="0"/>
              <a:t>αντιδρώντων </a:t>
            </a:r>
            <a:endParaRPr lang="el-GR" sz="2000" dirty="0"/>
          </a:p>
        </p:txBody>
      </p:sp>
    </p:spTree>
    <p:extLst>
      <p:ext uri="{BB962C8B-B14F-4D97-AF65-F5344CB8AC3E}">
        <p14:creationId xmlns:p14="http://schemas.microsoft.com/office/powerpoint/2010/main" val="837688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dirty="0" smtClean="0"/>
              <a:t>Θεμελιώδης Εξίσωση</a:t>
            </a:r>
            <a:endParaRPr lang="el-GR" dirty="0"/>
          </a:p>
        </p:txBody>
      </p:sp>
      <p:pic>
        <p:nvPicPr>
          <p:cNvPr id="2" name="Picture 1"/>
          <p:cNvPicPr>
            <a:picLocks noChangeAspect="1"/>
          </p:cNvPicPr>
          <p:nvPr/>
        </p:nvPicPr>
        <p:blipFill>
          <a:blip r:embed="rId3"/>
          <a:stretch>
            <a:fillRect/>
          </a:stretch>
        </p:blipFill>
        <p:spPr>
          <a:xfrm>
            <a:off x="1046040" y="1421076"/>
            <a:ext cx="7051919" cy="4387626"/>
          </a:xfrm>
          <a:prstGeom prst="rect">
            <a:avLst/>
          </a:prstGeom>
        </p:spPr>
      </p:pic>
    </p:spTree>
    <p:extLst>
      <p:ext uri="{BB962C8B-B14F-4D97-AF65-F5344CB8AC3E}">
        <p14:creationId xmlns:p14="http://schemas.microsoft.com/office/powerpoint/2010/main" val="336925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smtClean="0"/>
              <a:t>Βοηθητικές </a:t>
            </a:r>
            <a:r>
              <a:rPr lang="el-GR" sz="4000" dirty="0"/>
              <a:t>Θερμοδυναμικές </a:t>
            </a:r>
            <a:r>
              <a:rPr lang="el-GR" sz="4000" dirty="0" smtClean="0"/>
              <a:t>Εξισώσεις</a:t>
            </a:r>
            <a:endParaRPr lang="el-GR" sz="4000" dirty="0"/>
          </a:p>
        </p:txBody>
      </p:sp>
      <p:sp>
        <p:nvSpPr>
          <p:cNvPr id="3" name="Θέση περιεχομένου 2"/>
          <p:cNvSpPr>
            <a:spLocks noGrp="1"/>
          </p:cNvSpPr>
          <p:nvPr>
            <p:ph idx="1"/>
          </p:nvPr>
        </p:nvSpPr>
        <p:spPr/>
        <p:txBody>
          <a:bodyPr>
            <a:normAutofit/>
          </a:bodyPr>
          <a:lstStyle/>
          <a:p>
            <a:r>
              <a:rPr lang="el-GR" sz="2400" dirty="0" smtClean="0"/>
              <a:t>Καταστατικές </a:t>
            </a:r>
            <a:r>
              <a:rPr lang="el-GR" sz="2400" dirty="0"/>
              <a:t>συναρτήσεις: </a:t>
            </a:r>
          </a:p>
          <a:p>
            <a:pPr marL="514350" indent="-457200">
              <a:buFont typeface="+mj-lt"/>
              <a:buAutoNum type="arabicPeriod"/>
            </a:pPr>
            <a:r>
              <a:rPr lang="el-GR" sz="2400" dirty="0" smtClean="0"/>
              <a:t>Ενθαλπία </a:t>
            </a:r>
            <a:r>
              <a:rPr lang="el-GR" sz="2400" dirty="0"/>
              <a:t>(Η</a:t>
            </a:r>
            <a:r>
              <a:rPr lang="el-GR" sz="2400" dirty="0" smtClean="0"/>
              <a:t>) </a:t>
            </a:r>
          </a:p>
          <a:p>
            <a:pPr marL="457200" lvl="1" indent="0">
              <a:buNone/>
            </a:pPr>
            <a:r>
              <a:rPr lang="en-US" sz="2400" dirty="0"/>
              <a:t>H = U + P V </a:t>
            </a:r>
          </a:p>
          <a:p>
            <a:pPr marL="514350" indent="-457200">
              <a:buFont typeface="+mj-lt"/>
              <a:buAutoNum type="arabicPeriod"/>
            </a:pPr>
            <a:r>
              <a:rPr lang="el-GR" sz="2400" dirty="0" smtClean="0"/>
              <a:t>Ελεύθερη </a:t>
            </a:r>
            <a:r>
              <a:rPr lang="el-GR" sz="2400" dirty="0"/>
              <a:t>Ενέργεια GIBBS (</a:t>
            </a:r>
            <a:r>
              <a:rPr lang="el-GR" sz="2400" dirty="0" smtClean="0"/>
              <a:t>G) </a:t>
            </a:r>
          </a:p>
          <a:p>
            <a:pPr marL="457200" lvl="1" indent="0">
              <a:buNone/>
            </a:pPr>
            <a:r>
              <a:rPr lang="en-US" sz="2400" dirty="0"/>
              <a:t>G = H – T S </a:t>
            </a:r>
          </a:p>
          <a:p>
            <a:r>
              <a:rPr lang="el-GR" sz="2400" dirty="0" smtClean="0"/>
              <a:t>Εκτατικές ιδιότητες.</a:t>
            </a:r>
            <a:endParaRPr lang="el-GR" sz="2400" dirty="0"/>
          </a:p>
          <a:p>
            <a:r>
              <a:rPr lang="el-GR" sz="2400" dirty="0" smtClean="0"/>
              <a:t>Μονάδες </a:t>
            </a:r>
            <a:r>
              <a:rPr lang="el-GR" sz="2400" dirty="0"/>
              <a:t>μέτρησης: σε kJ </a:t>
            </a:r>
            <a:r>
              <a:rPr lang="el-GR" sz="2400" dirty="0" smtClean="0"/>
              <a:t>mol-1.</a:t>
            </a:r>
            <a:endParaRPr lang="el-GR" sz="2400" dirty="0"/>
          </a:p>
          <a:p>
            <a:r>
              <a:rPr lang="el-GR" sz="2400" dirty="0" smtClean="0"/>
              <a:t>Υπολογίζονται </a:t>
            </a:r>
            <a:r>
              <a:rPr lang="el-GR" sz="2400" dirty="0"/>
              <a:t>ή μετρώνται οι μεταβολές τους (ΔG, ΔH) και όχι οι απόλυτες τιμές τους. </a:t>
            </a:r>
          </a:p>
        </p:txBody>
      </p:sp>
      <p:sp>
        <p:nvSpPr>
          <p:cNvPr id="4" name="Rectangle 3"/>
          <p:cNvSpPr/>
          <p:nvPr/>
        </p:nvSpPr>
        <p:spPr>
          <a:xfrm>
            <a:off x="899592" y="2636912"/>
            <a:ext cx="165618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9592" y="3645024"/>
            <a:ext cx="165618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179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ΑΠΟΛΥΤΟ ΚΡΙΤΗΡΙΟ ΠΡΟΣΔΙΟΡΙΣΜΟΥ ΠΟΡΕΙΑΣ ΑΥΘΟΡΜΗΤΩΝ ΔΙΕΡΓΑΣΙΩΝ </a:t>
            </a:r>
          </a:p>
        </p:txBody>
      </p:sp>
      <p:sp>
        <p:nvSpPr>
          <p:cNvPr id="3" name="Θέση περιεχομένου 2"/>
          <p:cNvSpPr>
            <a:spLocks noGrp="1"/>
          </p:cNvSpPr>
          <p:nvPr>
            <p:ph idx="1"/>
          </p:nvPr>
        </p:nvSpPr>
        <p:spPr/>
        <p:txBody>
          <a:bodyPr>
            <a:normAutofit fontScale="85000" lnSpcReduction="10000"/>
          </a:bodyPr>
          <a:lstStyle/>
          <a:p>
            <a:r>
              <a:rPr lang="el-GR" sz="2800" dirty="0" smtClean="0"/>
              <a:t>ΕΛΕΥΘΕΡΗ </a:t>
            </a:r>
            <a:r>
              <a:rPr lang="el-GR" sz="2800" dirty="0"/>
              <a:t>ΕΝΕΡΓΕΙΑ (</a:t>
            </a:r>
            <a:r>
              <a:rPr lang="en-US" sz="2800" b="1" dirty="0"/>
              <a:t>G</a:t>
            </a:r>
            <a:r>
              <a:rPr lang="en-US" sz="2800" dirty="0"/>
              <a:t>) GIBBS </a:t>
            </a:r>
          </a:p>
          <a:p>
            <a:r>
              <a:rPr lang="el-GR" sz="2800" b="1" dirty="0"/>
              <a:t>Δ</a:t>
            </a:r>
            <a:r>
              <a:rPr lang="en-US" sz="2800" b="1" dirty="0"/>
              <a:t>G = </a:t>
            </a:r>
            <a:r>
              <a:rPr lang="el-GR" sz="2800" b="1" dirty="0"/>
              <a:t>Δ</a:t>
            </a:r>
            <a:r>
              <a:rPr lang="en-US" sz="2800" b="1" dirty="0"/>
              <a:t>H – T</a:t>
            </a:r>
            <a:r>
              <a:rPr lang="el-GR" sz="2800" b="1" dirty="0"/>
              <a:t>Δ</a:t>
            </a:r>
            <a:r>
              <a:rPr lang="en-US" sz="2800" b="1" dirty="0"/>
              <a:t>S </a:t>
            </a:r>
          </a:p>
          <a:p>
            <a:r>
              <a:rPr lang="el-GR" sz="2800" dirty="0"/>
              <a:t>Κριτήριο προσδιορισμού αυθόρμητης πορείας </a:t>
            </a:r>
            <a:r>
              <a:rPr lang="el-GR" sz="2800" dirty="0" smtClean="0"/>
              <a:t>διεργασιών.</a:t>
            </a:r>
            <a:endParaRPr lang="el-GR" sz="2800" dirty="0"/>
          </a:p>
          <a:p>
            <a:r>
              <a:rPr lang="el-GR" sz="2800" dirty="0"/>
              <a:t>“Αρχή Ελαχιστοποίησης Ελεύθερης Ενέργειας</a:t>
            </a:r>
            <a:r>
              <a:rPr lang="el-GR" sz="2800" dirty="0" smtClean="0"/>
              <a:t>”.</a:t>
            </a:r>
            <a:endParaRPr lang="el-GR" sz="2800" dirty="0"/>
          </a:p>
          <a:p>
            <a:r>
              <a:rPr lang="el-GR" sz="2800" dirty="0"/>
              <a:t>“Η </a:t>
            </a:r>
            <a:r>
              <a:rPr lang="el-GR" sz="2800" u="sng" dirty="0"/>
              <a:t>αυθόρμητη κατεύθυνση</a:t>
            </a:r>
            <a:r>
              <a:rPr lang="el-GR" sz="2800" dirty="0"/>
              <a:t> </a:t>
            </a:r>
            <a:r>
              <a:rPr lang="el-GR" sz="2800" dirty="0" smtClean="0"/>
              <a:t>οποιασδήποτε </a:t>
            </a:r>
            <a:r>
              <a:rPr lang="el-GR" sz="2800" dirty="0"/>
              <a:t>διεργασίας είναι εκείνη που </a:t>
            </a:r>
            <a:r>
              <a:rPr lang="el-GR" sz="2800" u="sng" dirty="0"/>
              <a:t>ελαχιστοποιεί</a:t>
            </a:r>
            <a:r>
              <a:rPr lang="el-GR" sz="2800" dirty="0"/>
              <a:t> την </a:t>
            </a:r>
            <a:r>
              <a:rPr lang="el-GR" sz="2800" u="sng" dirty="0"/>
              <a:t>ΕΛΕΥΘΕΡΗ ΕΝΕΡΓΕΙΑ</a:t>
            </a:r>
            <a:r>
              <a:rPr lang="el-GR" sz="2800" dirty="0"/>
              <a:t> του συστήματος </a:t>
            </a:r>
            <a:r>
              <a:rPr lang="el-GR" sz="2800" dirty="0" smtClean="0"/>
              <a:t>”.</a:t>
            </a:r>
            <a:endParaRPr lang="el-GR" sz="2800" dirty="0"/>
          </a:p>
          <a:p>
            <a:r>
              <a:rPr lang="el-GR" sz="2800" dirty="0"/>
              <a:t>ΔG &lt; 0 &amp; </a:t>
            </a:r>
            <a:r>
              <a:rPr lang="el-GR" sz="2800" dirty="0" smtClean="0"/>
              <a:t>ΔS</a:t>
            </a:r>
            <a:r>
              <a:rPr lang="el-GR" sz="2800" baseline="-25000" dirty="0" smtClean="0"/>
              <a:t>σύμπαντος</a:t>
            </a:r>
            <a:r>
              <a:rPr lang="el-GR" sz="2800" dirty="0" smtClean="0"/>
              <a:t> </a:t>
            </a:r>
            <a:r>
              <a:rPr lang="el-GR" sz="2800" dirty="0"/>
              <a:t>&gt; 0 </a:t>
            </a:r>
            <a:r>
              <a:rPr lang="el-GR" sz="2800" dirty="0" smtClean="0">
                <a:sym typeface="Wingdings" panose="05000000000000000000" pitchFamily="2" charset="2"/>
              </a:rPr>
              <a:t></a:t>
            </a:r>
            <a:r>
              <a:rPr lang="el-GR" sz="2800" dirty="0" smtClean="0"/>
              <a:t> </a:t>
            </a:r>
            <a:r>
              <a:rPr lang="el-GR" sz="2800" dirty="0"/>
              <a:t>Αυθόρμητη </a:t>
            </a:r>
            <a:r>
              <a:rPr lang="el-GR" sz="2800" dirty="0" smtClean="0"/>
              <a:t>Διεργασία.</a:t>
            </a:r>
            <a:endParaRPr lang="el-GR" sz="2800" dirty="0"/>
          </a:p>
          <a:p>
            <a:r>
              <a:rPr lang="el-GR" sz="2800" dirty="0"/>
              <a:t>ΔG &gt; 0 </a:t>
            </a:r>
            <a:r>
              <a:rPr lang="el-GR" sz="2800" dirty="0" smtClean="0">
                <a:sym typeface="Wingdings" panose="05000000000000000000" pitchFamily="2" charset="2"/>
              </a:rPr>
              <a:t></a:t>
            </a:r>
            <a:r>
              <a:rPr lang="el-GR" sz="2800" dirty="0" smtClean="0"/>
              <a:t> </a:t>
            </a:r>
            <a:r>
              <a:rPr lang="el-GR" sz="2800" dirty="0"/>
              <a:t>Μη αυθόρμητη Διεργασία (Αδύνατη</a:t>
            </a:r>
            <a:r>
              <a:rPr lang="el-GR" sz="2800" dirty="0" smtClean="0"/>
              <a:t>).</a:t>
            </a:r>
            <a:endParaRPr lang="el-GR" sz="2800" dirty="0"/>
          </a:p>
          <a:p>
            <a:r>
              <a:rPr lang="el-GR" sz="2800" dirty="0"/>
              <a:t>ΔG = 0 &amp; </a:t>
            </a:r>
            <a:r>
              <a:rPr lang="el-GR" sz="2800" dirty="0" smtClean="0"/>
              <a:t>ΔS</a:t>
            </a:r>
            <a:r>
              <a:rPr lang="el-GR" sz="2800" baseline="-25000" dirty="0" smtClean="0"/>
              <a:t>σύμπαντος</a:t>
            </a:r>
            <a:r>
              <a:rPr lang="el-GR" sz="2800" dirty="0" smtClean="0"/>
              <a:t> </a:t>
            </a:r>
            <a:r>
              <a:rPr lang="el-GR" sz="2800" dirty="0"/>
              <a:t>= 0 </a:t>
            </a:r>
            <a:r>
              <a:rPr lang="el-GR" sz="2800" dirty="0" smtClean="0">
                <a:sym typeface="Wingdings" panose="05000000000000000000" pitchFamily="2" charset="2"/>
              </a:rPr>
              <a:t></a:t>
            </a:r>
            <a:r>
              <a:rPr lang="el-GR" sz="2800" dirty="0" smtClean="0"/>
              <a:t> </a:t>
            </a:r>
            <a:r>
              <a:rPr lang="el-GR" sz="2800" dirty="0"/>
              <a:t>Σύστημα σε </a:t>
            </a:r>
            <a:r>
              <a:rPr lang="el-GR" sz="2800" dirty="0" smtClean="0"/>
              <a:t>ισορροπία.</a:t>
            </a:r>
            <a:endParaRPr lang="el-GR" sz="2800" dirty="0"/>
          </a:p>
        </p:txBody>
      </p:sp>
    </p:spTree>
    <p:extLst>
      <p:ext uri="{BB962C8B-B14F-4D97-AF65-F5344CB8AC3E}">
        <p14:creationId xmlns:p14="http://schemas.microsoft.com/office/powerpoint/2010/main" val="1616750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TotalTime>
  <Words>2234</Words>
  <Application>Microsoft Office PowerPoint</Application>
  <PresentationFormat>On-screen Show (4:3)</PresentationFormat>
  <Paragraphs>299</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 Math</vt:lpstr>
      <vt:lpstr>Wingdings</vt:lpstr>
      <vt:lpstr>Θέμα του Office</vt:lpstr>
      <vt:lpstr>Γεωχημεία</vt:lpstr>
      <vt:lpstr>Γεωχημικές διεργασίες στο εσωτερικό της γης</vt:lpstr>
      <vt:lpstr>Περιεχόμενα </vt:lpstr>
      <vt:lpstr>2ος Θερμοδυναμικός Νόμος </vt:lpstr>
      <vt:lpstr>Θεμελιώδης Εξίσωση  (1ος &amp; 2ος Θερμοδυναμικός νόμος) </vt:lpstr>
      <vt:lpstr>3ος Θερμοδυναμικός Νόμος</vt:lpstr>
      <vt:lpstr>Θεμελιώδης Εξίσωση</vt:lpstr>
      <vt:lpstr>Βοηθητικές Θερμοδυναμικές Εξισώσεις</vt:lpstr>
      <vt:lpstr>ΑΠΟΛΥΤΟ ΚΡΙΤΗΡΙΟ ΠΡΟΣΔΙΟΡΙΣΜΟΥ ΠΟΡΕΙΑΣ ΑΥΘΟΡΜΗΤΩΝ ΔΙΕΡΓΑΣΙΩΝ </vt:lpstr>
      <vt:lpstr>ΕΛΕΥΘΕΡΗ ΕΝΕΡΓΕΙΑ (G) GIBBS ΔG = ΔΗ – ΤΔS</vt:lpstr>
      <vt:lpstr>Πρότυπη Ελεύθερη Ενέργεια (ΔGo) αντίδρασης</vt:lpstr>
      <vt:lpstr>Συνοψίζοντας:</vt:lpstr>
      <vt:lpstr>ΠΙΝΑΚΕΣ ΘΕΡΜΟΔΥΝΑΜΙΚΩΝ ΔΕΔΟΜΕΝΩΝ </vt:lpstr>
      <vt:lpstr>Υπολογισμός του (ΔGr,T1) αντίδρασης</vt:lpstr>
      <vt:lpstr>Υπολογισμός του (ΔGr,TP) αντίδρασης  σε δεδομένες συνθήκες P και T</vt:lpstr>
      <vt:lpstr>Παράδειγμα</vt:lpstr>
      <vt:lpstr>PowerPoint Presentation</vt:lpstr>
      <vt:lpstr>Παράδειγμα</vt:lpstr>
      <vt:lpstr>Μεταστάθεια</vt:lpstr>
      <vt:lpstr>Μεταστάθεια</vt:lpstr>
      <vt:lpstr>Υπολογισμός P-T ορίου αντίδρασης (ισορροπίας), όταν συμμετέχουν στερεές &amp; υγρές φάσεις συγκεκριμένης σύστασης</vt:lpstr>
      <vt:lpstr>Υπολογισμός P-T ορίου αντίδρασης (ισορροπίας)  Αντίδραση στερεών φάσεων συγκεκριμένης σύστασης </vt:lpstr>
      <vt:lpstr>Διάγραμμα φάσεων P – T  Υπολογισμός κλίσης γραμμής - ορίου της αντίδρασης:</vt:lpstr>
      <vt:lpstr>ΕΛΕΥΘΕΡΗ ΕΝΕΡΓΕΙΑ &amp; XHMIKEΣ ΑΝΤΙΔΡΑΣΕΙΣ</vt:lpstr>
      <vt:lpstr>Υπολογισμός Κ αντίδρασης διάσπασης νερού</vt:lpstr>
      <vt:lpstr>Χημική Ισορροπία</vt:lpstr>
      <vt:lpstr>Χημική Ισορροπία</vt:lpstr>
      <vt:lpstr>ΣΥΝΟΨΙΖΟΝΤΑΣ: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giannis</cp:lastModifiedBy>
  <cp:revision>228</cp:revision>
  <dcterms:created xsi:type="dcterms:W3CDTF">2012-09-06T09:03:05Z</dcterms:created>
  <dcterms:modified xsi:type="dcterms:W3CDTF">2015-05-19T15:25:14Z</dcterms:modified>
</cp:coreProperties>
</file>