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290" r:id="rId54"/>
    <p:sldId id="355" r:id="rId55"/>
    <p:sldId id="299" r:id="rId56"/>
    <p:sldId id="292" r:id="rId57"/>
    <p:sldId id="291" r:id="rId58"/>
    <p:sldId id="294" r:id="rId59"/>
    <p:sldId id="293" r:id="rId60"/>
    <p:sldId id="354" r:id="rId61"/>
    <p:sldId id="353" r:id="rId62"/>
    <p:sldId id="356" r:id="rId63"/>
    <p:sldId id="357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290"/>
            <p14:sldId id="35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54"/>
            <p14:sldId id="353"/>
            <p14:sldId id="356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793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83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230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74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894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211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808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936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91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05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672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43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750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444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445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113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846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7850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973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110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352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0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132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995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2989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8214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844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051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2135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79637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77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0794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590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721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2147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2796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8725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156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9931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4299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7140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09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72420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6928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1778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99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2253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6013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5371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93036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8190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25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86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935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66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</a:t>
            </a:r>
            <a:r>
              <a:rPr lang="el-GR" sz="2800" dirty="0" smtClean="0"/>
              <a:t>στο εσωτερικό της </a:t>
            </a:r>
            <a:r>
              <a:rPr lang="el-GR" sz="2800" dirty="0"/>
              <a:t>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Χριστίνα Στουραϊτη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260648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Προσομοίωση </a:t>
            </a:r>
            <a:r>
              <a:rPr lang="el-GR" sz="2400" dirty="0"/>
              <a:t>κλασματικής κρυστάλλωσης: BA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/>
              <a:t>B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/>
              <a:t>πράσινη </a:t>
            </a:r>
            <a:r>
              <a:rPr lang="el-GR" sz="2400" dirty="0" smtClean="0"/>
              <a:t>γραμμή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r>
              <a:rPr lang="el-GR" sz="2400" dirty="0"/>
              <a:t>Αποτελέσματα: </a:t>
            </a:r>
          </a:p>
          <a:p>
            <a:r>
              <a:rPr lang="el-GR" sz="2400" dirty="0"/>
              <a:t>απομάκρυνση πλαγιοκλάστου, ολιβίνη, πυροξένου και Fe-Ti οξειδίων 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04208"/>
            <a:ext cx="3216754" cy="2611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867811" cy="5472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19672" y="5919193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Then repeat for each increment </a:t>
            </a:r>
            <a:r>
              <a:rPr lang="en-US" sz="2400" dirty="0" smtClean="0"/>
              <a:t>BA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A </a:t>
            </a:r>
            <a:r>
              <a:rPr lang="en-US" sz="2400" dirty="0"/>
              <a:t>etc.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3347" y="5394177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6416" y="5272608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530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Εξέλιξη </a:t>
            </a:r>
            <a:r>
              <a:rPr lang="el-GR" dirty="0"/>
              <a:t>Βασαλτικού </a:t>
            </a:r>
            <a:r>
              <a:rPr lang="el-GR" dirty="0" smtClean="0"/>
              <a:t>μάγματος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b="1" dirty="0" smtClean="0"/>
              <a:t>Χρήσιμοι </a:t>
            </a:r>
            <a:r>
              <a:rPr lang="el-GR" sz="1400" b="1" dirty="0"/>
              <a:t>ορισμοί </a:t>
            </a:r>
            <a:r>
              <a:rPr lang="en-US" sz="1400" dirty="0"/>
              <a:t>(</a:t>
            </a:r>
            <a:r>
              <a:rPr lang="el-GR" sz="1400" dirty="0" smtClean="0"/>
              <a:t>τα </a:t>
            </a:r>
            <a:r>
              <a:rPr lang="el-GR" sz="1400" b="1" dirty="0"/>
              <a:t>3 </a:t>
            </a:r>
            <a:r>
              <a:rPr lang="el-GR" sz="1400" b="1" dirty="0" smtClean="0"/>
              <a:t>Π</a:t>
            </a:r>
            <a:r>
              <a:rPr lang="en-US" sz="1400" b="1" dirty="0" smtClean="0"/>
              <a:t>)</a:t>
            </a:r>
            <a:r>
              <a:rPr lang="el-GR" sz="1400" dirty="0" smtClean="0"/>
              <a:t>: </a:t>
            </a:r>
            <a:endParaRPr lang="el-GR" sz="1400" dirty="0"/>
          </a:p>
          <a:p>
            <a:pPr marL="0" indent="0">
              <a:buNone/>
            </a:pPr>
            <a:r>
              <a:rPr lang="el-GR" sz="1400" b="1" dirty="0" smtClean="0"/>
              <a:t>Πρωταρχικό </a:t>
            </a:r>
            <a:r>
              <a:rPr lang="el-GR" sz="1400" b="1" dirty="0"/>
              <a:t>μάγμα </a:t>
            </a:r>
            <a:r>
              <a:rPr lang="el-GR" sz="1400" dirty="0"/>
              <a:t>(</a:t>
            </a:r>
            <a:r>
              <a:rPr lang="el-GR" sz="1400" b="1" dirty="0"/>
              <a:t>Primary magma</a:t>
            </a:r>
            <a:r>
              <a:rPr lang="el-GR" sz="1400" dirty="0"/>
              <a:t>): πηγή προέλευσης, </a:t>
            </a:r>
            <a:r>
              <a:rPr lang="el-GR" sz="1400" b="1" dirty="0"/>
              <a:t>ο μανδύας</a:t>
            </a:r>
            <a:r>
              <a:rPr lang="el-GR" sz="1400" dirty="0"/>
              <a:t>, λόγω μερικής τήξης. Κύριες διεργασίες που προκαλούν διαφοροποίηση στη σύσταση των πρωταρχικών μαγμάτων: </a:t>
            </a:r>
          </a:p>
          <a:p>
            <a:pPr marL="400050" lvl="1" indent="0">
              <a:buNone/>
            </a:pPr>
            <a:r>
              <a:rPr lang="el-GR" sz="1400" dirty="0"/>
              <a:t>Α) διαφορετικές αρχικές συστάσεις, δηλ. διαφορετικά υλικά στον μανδύα υφίσταται μερική τήξη (ετερογένεια στην πηγή του μάγματος</a:t>
            </a:r>
            <a:r>
              <a:rPr lang="el-GR" sz="1400" dirty="0" smtClean="0"/>
              <a:t>)</a:t>
            </a:r>
            <a:r>
              <a:rPr lang="en-US" sz="1400" dirty="0" smtClean="0"/>
              <a:t>.</a:t>
            </a:r>
            <a:endParaRPr lang="el-GR" sz="1400" dirty="0"/>
          </a:p>
          <a:p>
            <a:pPr marL="400050" lvl="1" indent="0">
              <a:buNone/>
            </a:pPr>
            <a:r>
              <a:rPr lang="el-GR" sz="1400" dirty="0"/>
              <a:t>Β) διαφορετικός βαθμός μερικής </a:t>
            </a:r>
            <a:r>
              <a:rPr lang="el-GR" sz="1400" dirty="0" smtClean="0"/>
              <a:t>τήξης</a:t>
            </a:r>
            <a:r>
              <a:rPr lang="en-US" sz="1400" dirty="0" smtClean="0"/>
              <a:t>.</a:t>
            </a:r>
            <a:endParaRPr lang="el-GR" sz="1400" dirty="0"/>
          </a:p>
          <a:p>
            <a:pPr marL="400050" lvl="1" indent="0">
              <a:buNone/>
            </a:pPr>
            <a:r>
              <a:rPr lang="el-GR" sz="1400" dirty="0"/>
              <a:t>Γ) η μερική τήξη συντελείται υπό διαφορετικές συνθήκες πίεσης – θερμοκρασίας (μεταβολή τεκτονικό καθεστώς</a:t>
            </a:r>
            <a:r>
              <a:rPr lang="el-GR" sz="1400" dirty="0" smtClean="0"/>
              <a:t>)</a:t>
            </a:r>
            <a:r>
              <a:rPr lang="en-US" sz="1400" dirty="0" smtClean="0"/>
              <a:t>.</a:t>
            </a:r>
            <a:endParaRPr lang="el-GR" sz="1400" dirty="0"/>
          </a:p>
          <a:p>
            <a:pPr marL="0" indent="0">
              <a:buNone/>
            </a:pPr>
            <a:r>
              <a:rPr lang="el-GR" sz="1400" b="1" dirty="0" smtClean="0"/>
              <a:t>Ελάχιστα </a:t>
            </a:r>
            <a:r>
              <a:rPr lang="el-GR" sz="1400" b="1" dirty="0"/>
              <a:t>διαφοροποιημένο μάγμα </a:t>
            </a:r>
            <a:r>
              <a:rPr lang="el-GR" sz="1400" dirty="0"/>
              <a:t>(Πρωτογενές ή </a:t>
            </a:r>
            <a:r>
              <a:rPr lang="el-GR" sz="1400" b="1" dirty="0"/>
              <a:t>Primitive magma</a:t>
            </a:r>
            <a:r>
              <a:rPr lang="el-GR" sz="1400" dirty="0" smtClean="0"/>
              <a:t>)</a:t>
            </a:r>
            <a:r>
              <a:rPr lang="en-US" sz="1400" dirty="0" smtClean="0"/>
              <a:t>.</a:t>
            </a:r>
            <a:endParaRPr lang="el-GR" sz="1400" dirty="0"/>
          </a:p>
          <a:p>
            <a:pPr marL="0" indent="0">
              <a:buNone/>
            </a:pPr>
            <a:r>
              <a:rPr lang="el-GR" sz="1400" b="1" dirty="0" smtClean="0"/>
              <a:t>Μητρικό </a:t>
            </a:r>
            <a:r>
              <a:rPr lang="el-GR" sz="1400" b="1" dirty="0"/>
              <a:t>μάγμα </a:t>
            </a:r>
            <a:r>
              <a:rPr lang="el-GR" sz="1400" dirty="0"/>
              <a:t>(</a:t>
            </a:r>
            <a:r>
              <a:rPr lang="el-GR" sz="1400" b="1" dirty="0"/>
              <a:t>Parental magma</a:t>
            </a:r>
            <a:r>
              <a:rPr lang="el-GR" sz="1400" dirty="0"/>
              <a:t>): το λιγότερο διαφοροποιημένο μάγμα σε μια μαγματική σειρά, από το οποίο, θεωρούμε ότι, προέρχεται μια σειρά </a:t>
            </a:r>
            <a:r>
              <a:rPr lang="el-GR" sz="1400" dirty="0" smtClean="0"/>
              <a:t>πετρωμάτων</a:t>
            </a:r>
            <a:r>
              <a:rPr lang="en-US" sz="1400" dirty="0" smtClean="0"/>
              <a:t>.</a:t>
            </a:r>
            <a:endParaRPr lang="el-GR" sz="1400" dirty="0"/>
          </a:p>
          <a:p>
            <a:pPr marL="400050" lvl="1" indent="0">
              <a:buNone/>
            </a:pPr>
            <a:r>
              <a:rPr lang="el-GR" sz="1400" dirty="0" smtClean="0"/>
              <a:t>Η </a:t>
            </a:r>
            <a:r>
              <a:rPr lang="el-GR" sz="1400" dirty="0"/>
              <a:t>γραμμή μεταβολής σύστασης του τήγματος (</a:t>
            </a:r>
            <a:r>
              <a:rPr lang="el-GR" sz="1400" b="1" dirty="0"/>
              <a:t>Liquid line of descent</a:t>
            </a:r>
            <a:r>
              <a:rPr lang="el-GR" sz="1400" dirty="0"/>
              <a:t>): η γραμμή που συσχετίζει τη σύσταση του μητρικού μάγματος με τα μάγματα που προέρχονται από αυτό (μαγματική σειρά</a:t>
            </a:r>
            <a:r>
              <a:rPr lang="el-GR" sz="1400" dirty="0" smtClean="0"/>
              <a:t>)</a:t>
            </a:r>
            <a:r>
              <a:rPr lang="en-US" sz="1400" dirty="0" smtClean="0"/>
              <a:t>.</a:t>
            </a:r>
            <a:r>
              <a:rPr lang="el-GR" sz="1400" dirty="0" smtClean="0"/>
              <a:t> </a:t>
            </a:r>
            <a:endParaRPr lang="el-GR" sz="1400" dirty="0"/>
          </a:p>
          <a:p>
            <a:pPr marL="400050" lvl="1" indent="0">
              <a:buNone/>
            </a:pPr>
            <a:r>
              <a:rPr lang="el-GR" sz="1400" b="1" dirty="0" smtClean="0"/>
              <a:t>Μαγματική </a:t>
            </a:r>
            <a:r>
              <a:rPr lang="el-GR" sz="1400" b="1" dirty="0"/>
              <a:t>Διαφοροποίηση (Differentiation)</a:t>
            </a:r>
            <a:r>
              <a:rPr lang="el-GR" sz="1400" dirty="0"/>
              <a:t>: η διεργασία που επιφέρει μεταβολή στη σύσταση του μητρικού μάγματος δημιουργώντας μια σειρά </a:t>
            </a:r>
            <a:r>
              <a:rPr lang="el-GR" sz="1400" dirty="0" smtClean="0"/>
              <a:t>συστάσεων</a:t>
            </a:r>
            <a:r>
              <a:rPr lang="en-US" sz="1400" dirty="0" smtClean="0"/>
              <a:t>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0313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Μαγματικές Σειρές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(</a:t>
            </a:r>
            <a:r>
              <a:rPr lang="el-GR" sz="3100" dirty="0"/>
              <a:t>συστάσεις πρωταρχικών μαγμάτων</a:t>
            </a:r>
            <a:r>
              <a:rPr lang="el-GR" sz="3100" dirty="0" smtClean="0"/>
              <a:t>)</a:t>
            </a:r>
            <a:endParaRPr lang="el-GR" sz="31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b="1" dirty="0" smtClean="0"/>
              <a:t>Κύριες </a:t>
            </a:r>
            <a:r>
              <a:rPr lang="el-GR" sz="1800" b="1" dirty="0"/>
              <a:t>Μαγματικές Σειρές: 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– </a:t>
            </a:r>
            <a:r>
              <a:rPr lang="el-GR" sz="1800" b="1" dirty="0"/>
              <a:t>Αλκαλικές σειρές </a:t>
            </a:r>
            <a:r>
              <a:rPr lang="el-GR" sz="1800" dirty="0"/>
              <a:t>(κύρια πυριτική φάση - νεφελίνης στην κανονικοποιημένη ορυκτολογική σύσταση - Ne-normative) </a:t>
            </a:r>
          </a:p>
          <a:p>
            <a:pPr marL="0" indent="0">
              <a:buNone/>
            </a:pPr>
            <a:r>
              <a:rPr lang="el-GR" sz="1800" dirty="0"/>
              <a:t>– </a:t>
            </a:r>
            <a:r>
              <a:rPr lang="el-GR" sz="1800" b="1" dirty="0"/>
              <a:t>Υποαλκαλικές σειρές </a:t>
            </a:r>
            <a:r>
              <a:rPr lang="el-GR" sz="1800" dirty="0"/>
              <a:t>(κύρια πυριτική φάση χαλαζία non Ne-normative) </a:t>
            </a:r>
          </a:p>
          <a:p>
            <a:r>
              <a:rPr lang="el-GR" sz="1800" b="1" dirty="0" smtClean="0"/>
              <a:t>Θολεϊιτικές </a:t>
            </a:r>
            <a:r>
              <a:rPr lang="el-GR" sz="1800" b="1" dirty="0"/>
              <a:t>σειρές (</a:t>
            </a:r>
            <a:r>
              <a:rPr lang="en-US" sz="1800" b="1" dirty="0" err="1"/>
              <a:t>Tholeiitic</a:t>
            </a:r>
            <a:r>
              <a:rPr lang="en-US" sz="1800" b="1" dirty="0"/>
              <a:t> series) </a:t>
            </a:r>
            <a:endParaRPr lang="en-US" sz="1800" dirty="0"/>
          </a:p>
          <a:p>
            <a:r>
              <a:rPr lang="el-GR" sz="1800" b="1" dirty="0" smtClean="0"/>
              <a:t>Ασβεσταλκαλικές </a:t>
            </a:r>
            <a:r>
              <a:rPr lang="el-GR" sz="1800" b="1" dirty="0"/>
              <a:t>σειρές (</a:t>
            </a:r>
            <a:r>
              <a:rPr lang="en-US" sz="1800" b="1" dirty="0" err="1"/>
              <a:t>Calc</a:t>
            </a:r>
            <a:r>
              <a:rPr lang="en-US" sz="1800" b="1" dirty="0"/>
              <a:t>-alkaline series) </a:t>
            </a:r>
            <a:endParaRPr lang="en-US" sz="1800" dirty="0"/>
          </a:p>
          <a:p>
            <a:r>
              <a:rPr lang="el-GR" sz="1800" dirty="0" smtClean="0"/>
              <a:t>Με </a:t>
            </a:r>
            <a:r>
              <a:rPr lang="el-GR" sz="1800" dirty="0"/>
              <a:t>βάση το διάγραμμα AFM, γίνεται πιο αναλυτικός διαχωρισμός σε σε </a:t>
            </a:r>
            <a:r>
              <a:rPr lang="el-GR" sz="1800" b="1" dirty="0"/>
              <a:t>Θολεϊιτικές σειρές (Tholeiitic series) </a:t>
            </a:r>
            <a:r>
              <a:rPr lang="el-GR" sz="1800" dirty="0"/>
              <a:t>και </a:t>
            </a:r>
            <a:r>
              <a:rPr lang="el-GR" sz="1800" b="1" dirty="0"/>
              <a:t>Ασβεσταλκαλικές σειρές (Calc-alkaline series) </a:t>
            </a:r>
            <a:endParaRPr lang="el-GR" sz="1800" dirty="0"/>
          </a:p>
          <a:p>
            <a:pPr marL="0" indent="0">
              <a:buNone/>
            </a:pPr>
            <a:r>
              <a:rPr lang="en-US" sz="1800" dirty="0"/>
              <a:t>– A = K</a:t>
            </a:r>
            <a:r>
              <a:rPr lang="en-US" sz="1800" baseline="-25000" dirty="0"/>
              <a:t>2</a:t>
            </a:r>
            <a:r>
              <a:rPr lang="en-US" sz="1800" dirty="0"/>
              <a:t>O + Na</a:t>
            </a:r>
            <a:r>
              <a:rPr lang="en-US" sz="1800" baseline="-25000" dirty="0"/>
              <a:t>2</a:t>
            </a:r>
            <a:r>
              <a:rPr lang="en-US" sz="1800" dirty="0"/>
              <a:t>O </a:t>
            </a:r>
          </a:p>
          <a:p>
            <a:pPr marL="0" indent="0">
              <a:buNone/>
            </a:pPr>
            <a:r>
              <a:rPr lang="en-US" sz="1800" dirty="0"/>
              <a:t>– F = </a:t>
            </a:r>
            <a:r>
              <a:rPr lang="en-US" sz="1800" dirty="0" err="1"/>
              <a:t>FeO</a:t>
            </a:r>
            <a:r>
              <a:rPr lang="en-US" sz="1800" dirty="0"/>
              <a:t> in wt.% </a:t>
            </a:r>
          </a:p>
          <a:p>
            <a:pPr marL="0" indent="0">
              <a:buNone/>
            </a:pPr>
            <a:r>
              <a:rPr lang="en-US" sz="1800" dirty="0"/>
              <a:t>– M = </a:t>
            </a:r>
            <a:r>
              <a:rPr lang="en-US" sz="1800" dirty="0" err="1"/>
              <a:t>MgO</a:t>
            </a:r>
            <a:r>
              <a:rPr lang="en-US" sz="1800" dirty="0"/>
              <a:t>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581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Μαγματική Διαφοροποίηση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Κλασματική κρυστάλλωση</a:t>
            </a:r>
            <a:r>
              <a:rPr lang="en-US" sz="2800" dirty="0" smtClean="0"/>
              <a:t>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Διαφορετικοί </a:t>
            </a:r>
            <a:r>
              <a:rPr lang="el-GR" sz="2800" dirty="0"/>
              <a:t>βαθμοί μερικής τήξης της ίδιας πηγής </a:t>
            </a:r>
            <a:r>
              <a:rPr lang="el-GR" sz="2800" dirty="0" smtClean="0"/>
              <a:t>μάγματος</a:t>
            </a:r>
            <a:r>
              <a:rPr lang="en-US" sz="2800" dirty="0" smtClean="0"/>
              <a:t>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Αφομοίωση </a:t>
            </a:r>
            <a:r>
              <a:rPr lang="el-GR" sz="2800" dirty="0"/>
              <a:t>(«contamination») πετρωμάτων των </a:t>
            </a:r>
            <a:r>
              <a:rPr lang="el-GR" sz="2800" dirty="0" smtClean="0"/>
              <a:t>φλοιού</a:t>
            </a:r>
            <a:r>
              <a:rPr lang="en-US" sz="2800" dirty="0" smtClean="0"/>
              <a:t>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Ανάμειξη </a:t>
            </a:r>
            <a:r>
              <a:rPr lang="el-GR" sz="2800" dirty="0"/>
              <a:t>δύο ή περισσότερων τύπων </a:t>
            </a:r>
            <a:r>
              <a:rPr lang="el-GR" sz="2800" dirty="0" smtClean="0"/>
              <a:t>μαγμάτων</a:t>
            </a:r>
            <a:r>
              <a:rPr lang="en-US" sz="2800" dirty="0" smtClean="0"/>
              <a:t>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Αδυναμία </a:t>
            </a:r>
            <a:r>
              <a:rPr lang="el-GR" sz="2800" dirty="0"/>
              <a:t>ανάμειξης τηγμάτων (πχ. Πυριτικά – ανθρακικά τήγματα, πυριτικά – θειούχα τήγματα</a:t>
            </a:r>
            <a:r>
              <a:rPr lang="el-GR" sz="2800" dirty="0" smtClean="0"/>
              <a:t>)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300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Μαγματική Διαφοροποίηση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417638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Calibri" panose="020F0502020204030204" pitchFamily="34" charset="0"/>
              </a:rPr>
              <a:t>1</a:t>
            </a:r>
            <a:r>
              <a:rPr lang="el-GR" sz="1600" b="1" dirty="0">
                <a:latin typeface="Calibri" panose="020F0502020204030204" pitchFamily="34" charset="0"/>
              </a:rPr>
              <a:t>. Κλασματική κρυστάλλωση </a:t>
            </a:r>
            <a:endParaRPr lang="el-GR" sz="1600" dirty="0">
              <a:latin typeface="Calibri" panose="020F0502020204030204" pitchFamily="34" charset="0"/>
            </a:endParaRPr>
          </a:p>
          <a:p>
            <a:r>
              <a:rPr lang="el-GR" sz="1600" dirty="0" smtClean="0">
                <a:latin typeface="Calibri" panose="020F0502020204030204" pitchFamily="34" charset="0"/>
              </a:rPr>
              <a:t>Μηχανισμός </a:t>
            </a:r>
            <a:r>
              <a:rPr lang="el-GR" sz="1600" dirty="0">
                <a:latin typeface="Calibri" panose="020F0502020204030204" pitchFamily="34" charset="0"/>
              </a:rPr>
              <a:t>διαχωρισμού κρυστάλλων από το μάγμα: </a:t>
            </a:r>
          </a:p>
          <a:p>
            <a:r>
              <a:rPr lang="el-GR" sz="1600" dirty="0">
                <a:latin typeface="Wingdings" panose="05000000000000000000" pitchFamily="2" charset="2"/>
              </a:rPr>
              <a:t></a:t>
            </a:r>
            <a:r>
              <a:rPr lang="el-GR" sz="1600" dirty="0">
                <a:latin typeface="Calibri" panose="020F0502020204030204" pitchFamily="34" charset="0"/>
              </a:rPr>
              <a:t>βαρυτομετρικός διαχωρισμός ή επίπλευση ελαφρών κρυστάλλων </a:t>
            </a:r>
          </a:p>
          <a:p>
            <a:r>
              <a:rPr lang="el-GR" sz="1600" dirty="0">
                <a:latin typeface="Wingdings" panose="05000000000000000000" pitchFamily="2" charset="2"/>
              </a:rPr>
              <a:t></a:t>
            </a:r>
            <a:r>
              <a:rPr lang="el-GR" sz="1600" dirty="0">
                <a:latin typeface="Calibri" panose="020F0502020204030204" pitchFamily="34" charset="0"/>
              </a:rPr>
              <a:t>Μέγεθος κρυστάλλου, ταχύτητα στερεοποίησης </a:t>
            </a:r>
          </a:p>
          <a:p>
            <a:r>
              <a:rPr lang="el-GR" sz="1600" dirty="0">
                <a:latin typeface="Wingdings" panose="05000000000000000000" pitchFamily="2" charset="2"/>
              </a:rPr>
              <a:t></a:t>
            </a:r>
            <a:r>
              <a:rPr lang="el-GR" sz="1600" dirty="0">
                <a:latin typeface="Calibri" panose="020F0502020204030204" pitchFamily="34" charset="0"/>
              </a:rPr>
              <a:t>Θερμά ρεύματα στο μαματικό θάλαμο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3383" y="1417638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</a:t>
            </a:r>
            <a:r>
              <a:rPr lang="el-GR" sz="1600" dirty="0" smtClean="0">
                <a:latin typeface="Calibri" panose="020F0502020204030204" pitchFamily="34" charset="0"/>
              </a:rPr>
              <a:t>Σειρά </a:t>
            </a:r>
            <a:r>
              <a:rPr lang="el-GR" sz="1600" dirty="0">
                <a:latin typeface="Calibri" panose="020F0502020204030204" pitchFamily="34" charset="0"/>
              </a:rPr>
              <a:t>τηγμάτων διαφορετικής </a:t>
            </a:r>
            <a:r>
              <a:rPr lang="el-GR" sz="1600" dirty="0" smtClean="0">
                <a:latin typeface="Calibri" panose="020F0502020204030204" pitchFamily="34" charset="0"/>
              </a:rPr>
              <a:t>σύστασης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</a:p>
          <a:p>
            <a:endParaRPr lang="el-GR" sz="1600" dirty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-</a:t>
            </a:r>
            <a:r>
              <a:rPr lang="el-GR" sz="1600" dirty="0" smtClean="0">
                <a:latin typeface="Calibri" panose="020F0502020204030204" pitchFamily="34" charset="0"/>
              </a:rPr>
              <a:t>Στρώσεις </a:t>
            </a:r>
            <a:r>
              <a:rPr lang="el-GR" sz="1600" dirty="0">
                <a:latin typeface="Calibri" panose="020F0502020204030204" pitchFamily="34" charset="0"/>
              </a:rPr>
              <a:t>από συγκέντρωση κρυστάλλων (cumulates)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084167" y="1903227"/>
            <a:ext cx="449215" cy="352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9" y="2741076"/>
            <a:ext cx="5256584" cy="36429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4595" y="5935363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702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554880" cy="3712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8384" y="4941168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71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dirty="0"/>
              <a:t>. Κλασματική </a:t>
            </a:r>
            <a:r>
              <a:rPr lang="el-GR" dirty="0" smtClean="0"/>
              <a:t>κρυστάλλωση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2447764" y="141763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</a:rPr>
              <a:t>Σειρά </a:t>
            </a:r>
            <a:r>
              <a:rPr lang="el-GR" sz="2400" dirty="0">
                <a:latin typeface="Calibri" panose="020F0502020204030204" pitchFamily="34" charset="0"/>
              </a:rPr>
              <a:t>κρυστάλλωσης ορυκτών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475656" y="4982340"/>
            <a:ext cx="6516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Σειρές </a:t>
            </a:r>
            <a:r>
              <a:rPr lang="el-GR" sz="2000" dirty="0">
                <a:latin typeface="Calibri" panose="020F0502020204030204" pitchFamily="34" charset="0"/>
              </a:rPr>
              <a:t>αντίδρασης του </a:t>
            </a:r>
            <a:r>
              <a:rPr lang="el-GR" sz="2000" b="1" dirty="0">
                <a:latin typeface="Calibri" panose="020F0502020204030204" pitchFamily="34" charset="0"/>
              </a:rPr>
              <a:t>Bowen</a:t>
            </a:r>
            <a:r>
              <a:rPr lang="el-GR" sz="2000" dirty="0">
                <a:latin typeface="Calibri" panose="020F0502020204030204" pitchFamily="34" charset="0"/>
              </a:rPr>
              <a:t>: συνεχής και ασυνεχής σειρές. 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5517305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Συνέπεια </a:t>
            </a:r>
            <a:r>
              <a:rPr lang="el-GR" sz="2000" dirty="0">
                <a:latin typeface="Calibri" panose="020F0502020204030204" pitchFamily="34" charset="0"/>
              </a:rPr>
              <a:t>της κλασματικής </a:t>
            </a:r>
            <a:r>
              <a:rPr lang="el-GR" sz="2000" dirty="0" smtClean="0">
                <a:latin typeface="Calibri" panose="020F0502020204030204" pitchFamily="34" charset="0"/>
              </a:rPr>
              <a:t>κρυστάλλωσης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508104" y="5378806"/>
            <a:ext cx="3178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Ζώνωση </a:t>
            </a:r>
            <a:r>
              <a:rPr lang="el-GR" sz="2000" dirty="0">
                <a:latin typeface="Calibri" panose="020F0502020204030204" pitchFamily="34" charset="0"/>
              </a:rPr>
              <a:t>κρυστάλλων πχ. πλαγιοκλάστου, ολιβίνη κλπ.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00" y="1881524"/>
            <a:ext cx="4924800" cy="310445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04048" y="5570599"/>
            <a:ext cx="504056" cy="32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2031" y="4518454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486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dirty="0"/>
              <a:t>. Κλασματική </a:t>
            </a:r>
            <a:r>
              <a:rPr lang="el-GR" dirty="0" smtClean="0"/>
              <a:t>κρυστάλλωση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323528" y="1417638"/>
            <a:ext cx="418377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Σύστημα</a:t>
            </a:r>
            <a:r>
              <a:rPr lang="el-GR" sz="2000" dirty="0">
                <a:latin typeface="Calibri" panose="020F0502020204030204" pitchFamily="34" charset="0"/>
              </a:rPr>
              <a:t>: Ολιβίνης – τήγμα 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</a:endParaRPr>
          </a:p>
          <a:p>
            <a:r>
              <a:rPr lang="el-GR" b="1" dirty="0">
                <a:latin typeface="Calibri" panose="020F0502020204030204" pitchFamily="34" charset="0"/>
              </a:rPr>
              <a:t>Κρύσταλλοι ολιβίνη αποτελούν στερεό διάλυμα, δηλ. συνεχή σειρά συστάσεων μεταξύ δύο ακραίων συστάσεων </a:t>
            </a:r>
            <a:endParaRPr lang="el-GR" dirty="0">
              <a:latin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l-GR" b="1" dirty="0" smtClean="0">
                <a:latin typeface="Calibri" panose="020F0502020204030204" pitchFamily="34" charset="0"/>
              </a:rPr>
              <a:t>Ολιβίνης </a:t>
            </a:r>
            <a:r>
              <a:rPr lang="el-GR" dirty="0">
                <a:latin typeface="Calibri" panose="020F0502020204030204" pitchFamily="34" charset="0"/>
              </a:rPr>
              <a:t>- (</a:t>
            </a:r>
            <a:r>
              <a:rPr lang="en-US" b="1" dirty="0" err="1">
                <a:latin typeface="Calibri" panose="020F0502020204030204" pitchFamily="34" charset="0"/>
              </a:rPr>
              <a:t>Mg,Fe</a:t>
            </a:r>
            <a:r>
              <a:rPr lang="en-US" dirty="0">
                <a:latin typeface="Calibri" panose="020F0502020204030204" pitchFamily="34" charset="0"/>
              </a:rPr>
              <a:t>)</a:t>
            </a:r>
            <a:r>
              <a:rPr lang="en-US" sz="1050" dirty="0">
                <a:latin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</a:rPr>
              <a:t>[SiO</a:t>
            </a:r>
            <a:r>
              <a:rPr lang="en-US" sz="1050" dirty="0">
                <a:latin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</a:rPr>
              <a:t>] </a:t>
            </a:r>
          </a:p>
          <a:p>
            <a:r>
              <a:rPr lang="en-US" dirty="0">
                <a:latin typeface="Calibri" panose="020F0502020204030204" pitchFamily="34" charset="0"/>
              </a:rPr>
              <a:t>Mg</a:t>
            </a:r>
            <a:r>
              <a:rPr lang="en-US" sz="1050" dirty="0">
                <a:latin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</a:rPr>
              <a:t>SiO</a:t>
            </a:r>
            <a:r>
              <a:rPr lang="en-US" sz="1050" dirty="0">
                <a:latin typeface="Calibri" panose="020F0502020204030204" pitchFamily="34" charset="0"/>
              </a:rPr>
              <a:t>4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l-GR" dirty="0">
                <a:latin typeface="Calibri" panose="020F0502020204030204" pitchFamily="34" charset="0"/>
              </a:rPr>
              <a:t>Φοστερίτης (</a:t>
            </a:r>
            <a:r>
              <a:rPr lang="en-US" dirty="0" err="1">
                <a:latin typeface="Calibri" panose="020F0502020204030204" pitchFamily="34" charset="0"/>
              </a:rPr>
              <a:t>Fo</a:t>
            </a:r>
            <a:r>
              <a:rPr lang="en-US" dirty="0">
                <a:latin typeface="Calibri" panose="020F0502020204030204" pitchFamily="34" charset="0"/>
              </a:rPr>
              <a:t>) </a:t>
            </a:r>
          </a:p>
          <a:p>
            <a:r>
              <a:rPr lang="en-US" dirty="0">
                <a:latin typeface="Calibri" panose="020F0502020204030204" pitchFamily="34" charset="0"/>
              </a:rPr>
              <a:t>Fe</a:t>
            </a:r>
            <a:r>
              <a:rPr lang="en-US" sz="1050" dirty="0">
                <a:latin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</a:rPr>
              <a:t>SiO</a:t>
            </a:r>
            <a:r>
              <a:rPr lang="en-US" sz="1050" dirty="0">
                <a:latin typeface="Calibri" panose="020F0502020204030204" pitchFamily="34" charset="0"/>
              </a:rPr>
              <a:t>4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l-GR" dirty="0">
                <a:latin typeface="Calibri" panose="020F0502020204030204" pitchFamily="34" charset="0"/>
              </a:rPr>
              <a:t>Φαϋαλίτης (</a:t>
            </a:r>
            <a:r>
              <a:rPr lang="en-US" dirty="0" err="1">
                <a:latin typeface="Calibri" panose="020F0502020204030204" pitchFamily="34" charset="0"/>
              </a:rPr>
              <a:t>Fa</a:t>
            </a:r>
            <a:r>
              <a:rPr lang="en-US" dirty="0">
                <a:latin typeface="Calibri" panose="020F0502020204030204" pitchFamily="34" charset="0"/>
              </a:rPr>
              <a:t>) 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Μάγμα </a:t>
            </a:r>
            <a:r>
              <a:rPr lang="el-GR" dirty="0">
                <a:latin typeface="Calibri" panose="020F0502020204030204" pitchFamily="34" charset="0"/>
              </a:rPr>
              <a:t>σύστασης </a:t>
            </a:r>
            <a:r>
              <a:rPr lang="el-GR" b="1" dirty="0">
                <a:latin typeface="Calibri" panose="020F0502020204030204" pitchFamily="34" charset="0"/>
              </a:rPr>
              <a:t>a</a:t>
            </a:r>
            <a:r>
              <a:rPr lang="el-GR" dirty="0">
                <a:latin typeface="Calibri" panose="020F0502020204030204" pitchFamily="34" charset="0"/>
              </a:rPr>
              <a:t>, όταν φτάσει σε Τ 1700 C, δώσει τους πρώτους κρυστάλλους ολβίνη. Οι κρύσταλλοι αυτοί θα έχουν σύσταση (b): 80% Fo ενώ το τήγμα που συνυπάρχει με τους πρώτους κρυστάλλους έχει σύσταση 50% Fo</a:t>
            </a:r>
            <a:r>
              <a:rPr lang="el-GR" dirty="0" smtClean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05" y="1772816"/>
            <a:ext cx="4339973" cy="3600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415416" y="2132856"/>
            <a:ext cx="4172808" cy="2088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44408" y="527043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8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448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dirty="0"/>
              <a:t>. Κλασματική </a:t>
            </a:r>
            <a:r>
              <a:rPr lang="el-GR" dirty="0" smtClean="0"/>
              <a:t>κρυστάλλωση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95536" y="1421449"/>
            <a:ext cx="3719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1</a:t>
            </a:r>
            <a:r>
              <a:rPr lang="el-GR" sz="2000" dirty="0">
                <a:latin typeface="Calibri" panose="020F0502020204030204" pitchFamily="34" charset="0"/>
              </a:rPr>
              <a:t>) Απλή περίπτωση: 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l-GR" sz="2000" dirty="0" smtClean="0">
                <a:latin typeface="Calibri" panose="020F0502020204030204" pitchFamily="34" charset="0"/>
              </a:rPr>
              <a:t>Κλασματική </a:t>
            </a:r>
            <a:r>
              <a:rPr lang="el-GR" sz="2000" dirty="0">
                <a:latin typeface="Calibri" panose="020F0502020204030204" pitchFamily="34" charset="0"/>
              </a:rPr>
              <a:t>κρυστάλλωση μόνο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</a:rPr>
              <a:t>Ολιβίνη</a:t>
            </a:r>
            <a:r>
              <a:rPr lang="el-GR" sz="2000" dirty="0">
                <a:latin typeface="Calibri" panose="020F0502020204030204" pitchFamily="34" charset="0"/>
              </a:rPr>
              <a:t> από ένα αρχικό μάγμα με σύσταση (Α) </a:t>
            </a:r>
            <a:r>
              <a:rPr lang="el-GR" sz="2000" dirty="0">
                <a:latin typeface="Wingdings" panose="05000000000000000000" pitchFamily="2" charset="2"/>
              </a:rPr>
              <a:t> </a:t>
            </a:r>
            <a:r>
              <a:rPr lang="el-GR" sz="2000" dirty="0">
                <a:latin typeface="Calibri" panose="020F0502020204030204" pitchFamily="34" charset="0"/>
              </a:rPr>
              <a:t>αποχωρισμός κρυστάλλων ολιβίνη θα οδηγήσει τη σύσταση του μάγματος στο (Β) </a:t>
            </a:r>
          </a:p>
          <a:p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l-GR" sz="2000" b="1" dirty="0" smtClean="0">
                <a:latin typeface="Calibri" panose="020F0502020204030204" pitchFamily="34" charset="0"/>
              </a:rPr>
              <a:t>Κανόνας </a:t>
            </a:r>
            <a:r>
              <a:rPr lang="el-GR" sz="2000" b="1" dirty="0">
                <a:latin typeface="Calibri" panose="020F0502020204030204" pitchFamily="34" charset="0"/>
              </a:rPr>
              <a:t>του </a:t>
            </a:r>
            <a:r>
              <a:rPr lang="en-US" sz="2000" b="1" dirty="0">
                <a:latin typeface="Calibri" panose="020F0502020204030204" pitchFamily="34" charset="0"/>
              </a:rPr>
              <a:t>Lever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l-GR" sz="2000" dirty="0" smtClean="0">
                <a:latin typeface="Calibri" panose="020F0502020204030204" pitchFamily="34" charset="0"/>
              </a:rPr>
              <a:t>Ποσοστό </a:t>
            </a:r>
            <a:r>
              <a:rPr lang="el-GR" sz="2000" dirty="0">
                <a:latin typeface="Calibri" panose="020F0502020204030204" pitchFamily="34" charset="0"/>
              </a:rPr>
              <a:t>(%) κλασματικής κρυστάλλωσης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</a:rPr>
              <a:t>Ολιβίνη</a:t>
            </a:r>
            <a:r>
              <a:rPr lang="el-GR" sz="2000" dirty="0">
                <a:latin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= [y/(x + y)]*100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624647" cy="323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6416" y="4991077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869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dirty="0"/>
              <a:t>. Κλασματική </a:t>
            </a:r>
            <a:r>
              <a:rPr lang="el-GR" dirty="0" smtClean="0"/>
              <a:t>κρυστάλλωση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95536" y="1421449"/>
            <a:ext cx="37192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2</a:t>
            </a:r>
            <a:r>
              <a:rPr lang="el-GR" sz="2000" dirty="0"/>
              <a:t>) Περίπλοκη περίπτωση: </a:t>
            </a:r>
          </a:p>
          <a:p>
            <a:endParaRPr lang="en-US" sz="2000" dirty="0" smtClean="0"/>
          </a:p>
          <a:p>
            <a:r>
              <a:rPr lang="el-GR" sz="2000" dirty="0" smtClean="0"/>
              <a:t>Κλασματική </a:t>
            </a:r>
            <a:r>
              <a:rPr lang="el-GR" sz="2000" dirty="0"/>
              <a:t>κρυστάλλωση 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Ολιβίνη </a:t>
            </a:r>
            <a:r>
              <a:rPr lang="el-GR" sz="2000" dirty="0">
                <a:solidFill>
                  <a:srgbClr val="FF0000"/>
                </a:solidFill>
              </a:rPr>
              <a:t>(50%) + Πυροξένου (50%)</a:t>
            </a:r>
            <a:r>
              <a:rPr lang="el-GR" sz="2000" dirty="0"/>
              <a:t> από ένα αρχικό μάγμα με σύσταση (C)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l-GR" sz="2000" dirty="0" smtClean="0"/>
              <a:t> </a:t>
            </a:r>
            <a:r>
              <a:rPr lang="el-GR" sz="2000" dirty="0"/>
              <a:t>αποχωρισμός κρυστάλλων θα οδηγήσει τη σύσταση του μάγματος στο (D). </a:t>
            </a:r>
          </a:p>
          <a:p>
            <a:endParaRPr lang="en-US" sz="2000" dirty="0" smtClean="0"/>
          </a:p>
          <a:p>
            <a:r>
              <a:rPr lang="el-GR" sz="2000" dirty="0" smtClean="0"/>
              <a:t>Κανόνας </a:t>
            </a:r>
            <a:r>
              <a:rPr lang="el-GR" sz="2000" dirty="0"/>
              <a:t>του </a:t>
            </a:r>
            <a:r>
              <a:rPr lang="en-US" sz="2000" dirty="0"/>
              <a:t>Lever </a:t>
            </a:r>
          </a:p>
          <a:p>
            <a:r>
              <a:rPr lang="el-GR" sz="2000" dirty="0"/>
              <a:t>Ποσοστό (%) κλασματικής κρυστάλλωσης </a:t>
            </a:r>
          </a:p>
          <a:p>
            <a:r>
              <a:rPr lang="en-US" sz="2000" dirty="0"/>
              <a:t>= [z/(w + z)]*100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484783"/>
            <a:ext cx="4572000" cy="3334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0392" y="4550136"/>
            <a:ext cx="442392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699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στο εσωτερικό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dirty="0"/>
              <a:t>ΓΕΩΧΗΜΕΙΑ ΠΥΡΙΓΕΝΩΝ ΠΕΤΡΩΜΑΤΩΝ </a:t>
            </a:r>
            <a:endParaRPr lang="en-US" dirty="0"/>
          </a:p>
          <a:p>
            <a:r>
              <a:rPr lang="el-GR" dirty="0" smtClean="0"/>
              <a:t> </a:t>
            </a:r>
            <a:r>
              <a:rPr lang="en-US" dirty="0" smtClean="0"/>
              <a:t>-</a:t>
            </a:r>
            <a:r>
              <a:rPr lang="el-GR" dirty="0" smtClean="0"/>
              <a:t>Κύρια Στοιχεία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l-GR" dirty="0" smtClean="0"/>
              <a:t>Ιχνοστοιχεία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dirty="0"/>
              <a:t>. Κλασματική </a:t>
            </a:r>
            <a:r>
              <a:rPr lang="el-GR" dirty="0" smtClean="0"/>
              <a:t>κρυστάλλωση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95536" y="1421449"/>
            <a:ext cx="3719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3</a:t>
            </a:r>
            <a:r>
              <a:rPr lang="el-GR" sz="2000" dirty="0"/>
              <a:t>) Ακόμα πιο περίπλοκη περίπτωση: </a:t>
            </a:r>
            <a:endParaRPr lang="en-US" sz="2000" dirty="0" smtClean="0"/>
          </a:p>
          <a:p>
            <a:endParaRPr lang="el-GR" sz="2000" dirty="0"/>
          </a:p>
          <a:p>
            <a:r>
              <a:rPr lang="el-GR" sz="2000" dirty="0" smtClean="0"/>
              <a:t>αλλαγή </a:t>
            </a:r>
            <a:r>
              <a:rPr lang="el-GR" sz="2000" dirty="0"/>
              <a:t>στο συνδιασμό των ορυκτών που αποχωρίζονται από το μάγμα, προκαλεί </a:t>
            </a:r>
            <a:r>
              <a:rPr lang="el-GR" sz="2000" dirty="0">
                <a:solidFill>
                  <a:srgbClr val="FF0000"/>
                </a:solidFill>
              </a:rPr>
              <a:t>αλλαγή στη κλίση</a:t>
            </a:r>
            <a:r>
              <a:rPr lang="el-GR" sz="2000" dirty="0"/>
              <a:t> της γραμμής.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64" y="1417638"/>
            <a:ext cx="3887109" cy="3379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2270" y="4560510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711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dirty="0"/>
              <a:t>. Διαφορετικοί βαθμοί μερικής τήξης της ίδιας πηγής </a:t>
            </a:r>
            <a:r>
              <a:rPr lang="el-GR" dirty="0" smtClean="0"/>
              <a:t>μάγματος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91885" y="1473725"/>
            <a:ext cx="52988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u="sng" dirty="0" smtClean="0"/>
              <a:t>Παράδειγμα:</a:t>
            </a:r>
            <a:r>
              <a:rPr lang="el-GR" sz="1600" dirty="0" smtClean="0"/>
              <a:t> Μερική </a:t>
            </a:r>
            <a:r>
              <a:rPr lang="el-GR" sz="1600" dirty="0"/>
              <a:t>τήξη μανδυακού υλικού </a:t>
            </a:r>
            <a:r>
              <a:rPr lang="el-GR" sz="1600" dirty="0" smtClean="0">
                <a:sym typeface="Wingdings" panose="05000000000000000000" pitchFamily="2" charset="2"/>
              </a:rPr>
              <a:t> </a:t>
            </a:r>
            <a:r>
              <a:rPr lang="el-GR" sz="1600" dirty="0" smtClean="0"/>
              <a:t> </a:t>
            </a:r>
            <a:r>
              <a:rPr lang="el-GR" sz="1600" b="1" dirty="0"/>
              <a:t>Περιδοτίτη </a:t>
            </a:r>
            <a:r>
              <a:rPr lang="el-GR" sz="1600" dirty="0"/>
              <a:t>(Ολιβίνη+Ορθοπυρόξενος+Κλινοπυρόξενος) </a:t>
            </a:r>
          </a:p>
          <a:p>
            <a:endParaRPr lang="en-US" sz="1600" dirty="0" smtClean="0"/>
          </a:p>
          <a:p>
            <a:r>
              <a:rPr lang="el-GR" sz="1600" b="1" dirty="0" smtClean="0"/>
              <a:t>Προϋπόθεση </a:t>
            </a:r>
            <a:r>
              <a:rPr lang="el-GR" sz="1600" dirty="0"/>
              <a:t>για να τηχθεί το υλικό του ανώτερου μανδύα είναι, να έχει τη σύσταση του </a:t>
            </a:r>
            <a:r>
              <a:rPr lang="el-GR" sz="1600" b="1" dirty="0"/>
              <a:t>ευτηκτικού σημείου</a:t>
            </a:r>
            <a:r>
              <a:rPr lang="el-GR" sz="1600" dirty="0"/>
              <a:t>: μίγμα 35 % Ολιβίνη (Fo) – 45% Κλινοπυρόξενου (Di) – 20 % Χαλαζία (Q) </a:t>
            </a:r>
          </a:p>
          <a:p>
            <a:endParaRPr lang="en-US" sz="1600" dirty="0" smtClean="0"/>
          </a:p>
          <a:p>
            <a:r>
              <a:rPr lang="el-GR" sz="1600" dirty="0" smtClean="0"/>
              <a:t>Όσο </a:t>
            </a:r>
            <a:r>
              <a:rPr lang="el-GR" sz="1600" dirty="0"/>
              <a:t>αυξάνει ο βαθμός μερικής τήξης, η σύσταση του τήγματος μετατοπίζεται: 1 </a:t>
            </a:r>
            <a:r>
              <a:rPr lang="el-GR" sz="1600" dirty="0" smtClean="0">
                <a:sym typeface="Wingdings" panose="05000000000000000000" pitchFamily="2" charset="2"/>
              </a:rPr>
              <a:t></a:t>
            </a:r>
            <a:r>
              <a:rPr lang="el-GR" sz="1600" dirty="0" smtClean="0"/>
              <a:t> </a:t>
            </a:r>
            <a:r>
              <a:rPr lang="el-GR" sz="1600" dirty="0"/>
              <a:t>2 </a:t>
            </a:r>
            <a:r>
              <a:rPr lang="el-GR" sz="1600" dirty="0" smtClean="0">
                <a:sym typeface="Wingdings" panose="05000000000000000000" pitchFamily="2" charset="2"/>
              </a:rPr>
              <a:t></a:t>
            </a:r>
            <a:r>
              <a:rPr lang="el-GR" sz="1600" dirty="0" smtClean="0"/>
              <a:t> </a:t>
            </a:r>
            <a:r>
              <a:rPr lang="el-GR" sz="1600" dirty="0"/>
              <a:t>3 (πιο Ολιβινικό) </a:t>
            </a:r>
          </a:p>
          <a:p>
            <a:endParaRPr lang="en-US" sz="1600" dirty="0" smtClean="0"/>
          </a:p>
          <a:p>
            <a:r>
              <a:rPr lang="el-GR" sz="1600" b="1" dirty="0" smtClean="0"/>
              <a:t>Συμπέρασμα</a:t>
            </a:r>
            <a:r>
              <a:rPr lang="el-GR" sz="1600" dirty="0"/>
              <a:t>: Από την ίδια πηγή μάγματος, όσο αυξάνει ο βαθμός μερικής τήξης, προκύπτουν τήγματα (μάγματα) διαφορετικής σύστασης. </a:t>
            </a:r>
          </a:p>
          <a:p>
            <a:endParaRPr lang="en-US" sz="1600" dirty="0"/>
          </a:p>
          <a:p>
            <a:r>
              <a:rPr lang="el-GR" sz="1600" dirty="0" smtClean="0"/>
              <a:t>Σειρά </a:t>
            </a:r>
            <a:r>
              <a:rPr lang="el-GR" sz="1600" dirty="0"/>
              <a:t>μερικής τήξης των ορυκτών, όσο αυξάνει ο βαθμός μερικής τήξης: 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600" dirty="0" smtClean="0"/>
              <a:t>Διοψίδιος </a:t>
            </a:r>
            <a:r>
              <a:rPr lang="el-GR" sz="1600" dirty="0"/>
              <a:t>(εξαφάνιση διοψιδίου, β.μ.τ &gt; 23% ) 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600" dirty="0" smtClean="0"/>
              <a:t>εξαφάνιση </a:t>
            </a:r>
            <a:r>
              <a:rPr lang="el-GR" sz="1600" dirty="0"/>
              <a:t>Ενστατίτης: (2) </a:t>
            </a:r>
            <a:r>
              <a:rPr lang="el-GR" sz="1600" dirty="0" smtClean="0">
                <a:sym typeface="Wingdings" panose="05000000000000000000" pitchFamily="2" charset="2"/>
              </a:rPr>
              <a:t></a:t>
            </a:r>
            <a:r>
              <a:rPr lang="el-GR" sz="1600" dirty="0" smtClean="0"/>
              <a:t> </a:t>
            </a:r>
            <a:r>
              <a:rPr lang="el-GR" sz="1600" dirty="0"/>
              <a:t>(3) 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600" dirty="0" smtClean="0"/>
              <a:t>100</a:t>
            </a:r>
            <a:r>
              <a:rPr lang="el-GR" sz="1600" dirty="0"/>
              <a:t>% τήξη = περιδοτίτη (3)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2364371"/>
            <a:ext cx="3312368" cy="32062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50351" y="1696502"/>
            <a:ext cx="2163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Ευτηκτικό </a:t>
            </a:r>
            <a:r>
              <a:rPr lang="el-GR" dirty="0">
                <a:latin typeface="Calibri" panose="020F0502020204030204" pitchFamily="34" charset="0"/>
              </a:rPr>
              <a:t>σημείο (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l-GR" dirty="0">
                <a:latin typeface="Calibri" panose="020F0502020204030204" pitchFamily="34" charset="0"/>
              </a:rPr>
              <a:t>) </a:t>
            </a:r>
          </a:p>
          <a:p>
            <a:r>
              <a:rPr lang="en-US" dirty="0">
                <a:latin typeface="Calibri" panose="020F0502020204030204" pitchFamily="34" charset="0"/>
              </a:rPr>
              <a:t>Di + En + </a:t>
            </a:r>
            <a:r>
              <a:rPr lang="en-US" dirty="0" err="1">
                <a:latin typeface="Calibri" panose="020F0502020204030204" pitchFamily="34" charset="0"/>
              </a:rPr>
              <a:t>Ol</a:t>
            </a:r>
            <a:r>
              <a:rPr lang="en-US" dirty="0">
                <a:latin typeface="Calibri" panose="020F0502020204030204" pitchFamily="34" charset="0"/>
              </a:rPr>
              <a:t> + Liquid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1999" y="3858994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Τήγμα </a:t>
            </a:r>
            <a:r>
              <a:rPr lang="el-GR" sz="1400" dirty="0">
                <a:solidFill>
                  <a:srgbClr val="FF0000"/>
                </a:solidFill>
                <a:latin typeface="Calibri" panose="020F0502020204030204" pitchFamily="34" charset="0"/>
              </a:rPr>
              <a:t>- 1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1999" y="4188309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Τήγμα </a:t>
            </a:r>
            <a:r>
              <a:rPr lang="el-GR" sz="1400" dirty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el-G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0797" y="4697147"/>
            <a:ext cx="432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- 3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8205" y="5710726"/>
            <a:ext cx="3832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latin typeface="Calibri" panose="020F0502020204030204" pitchFamily="34" charset="0"/>
              </a:rPr>
              <a:t>Διάγραμμα </a:t>
            </a:r>
            <a:r>
              <a:rPr lang="el-GR" sz="1400" dirty="0">
                <a:latin typeface="Calibri" panose="020F0502020204030204" pitchFamily="34" charset="0"/>
              </a:rPr>
              <a:t>Φάσεων του συστήματος: Di – Fo – Q 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8144" y="2375140"/>
            <a:ext cx="936104" cy="1462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72401" y="5988011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539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l-GR" dirty="0"/>
              <a:t>Μοντέλα μερικής </a:t>
            </a:r>
            <a:r>
              <a:rPr lang="el-GR" dirty="0" smtClean="0"/>
              <a:t>τήξης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(</a:t>
            </a:r>
            <a:r>
              <a:rPr lang="en-US" sz="2800" dirty="0"/>
              <a:t>a) </a:t>
            </a:r>
            <a:r>
              <a:rPr lang="el-GR" sz="2800" dirty="0"/>
              <a:t>Σε ισορροπία (</a:t>
            </a:r>
            <a:r>
              <a:rPr lang="en-US" sz="2800" dirty="0"/>
              <a:t>Equilibrium partial melting </a:t>
            </a:r>
            <a:r>
              <a:rPr lang="el-GR" sz="2800" dirty="0"/>
              <a:t>ή </a:t>
            </a:r>
            <a:r>
              <a:rPr lang="en-US" sz="2800" dirty="0"/>
              <a:t>batch melting) &lt; - &gt; </a:t>
            </a:r>
            <a:r>
              <a:rPr lang="el-GR" sz="2800" dirty="0"/>
              <a:t>κλασματικής κρυστάλλωσης </a:t>
            </a:r>
          </a:p>
          <a:p>
            <a:r>
              <a:rPr lang="el-GR" sz="2800" dirty="0" smtClean="0"/>
              <a:t>(β</a:t>
            </a:r>
            <a:r>
              <a:rPr lang="el-GR" sz="2800" dirty="0"/>
              <a:t>) Μερική τήξη κατά κλάσματα (</a:t>
            </a:r>
            <a:r>
              <a:rPr lang="en-US" sz="2800" dirty="0"/>
              <a:t>Fractional melting or incremental batch melting) </a:t>
            </a:r>
          </a:p>
          <a:p>
            <a:r>
              <a:rPr lang="el-GR" sz="2800" dirty="0" smtClean="0"/>
              <a:t>(</a:t>
            </a:r>
            <a:r>
              <a:rPr lang="el-GR" sz="2800" dirty="0"/>
              <a:t>γ) Τήξη ζώνης (</a:t>
            </a:r>
            <a:r>
              <a:rPr lang="en-US" sz="2800" dirty="0"/>
              <a:t>Zone melting) </a:t>
            </a:r>
          </a:p>
        </p:txBody>
      </p:sp>
    </p:spTree>
    <p:extLst>
      <p:ext uri="{BB962C8B-B14F-4D97-AF65-F5344CB8AC3E}">
        <p14:creationId xmlns:p14="http://schemas.microsoft.com/office/powerpoint/2010/main" val="20817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3</a:t>
            </a:r>
            <a:r>
              <a:rPr lang="el-GR" sz="3600" dirty="0"/>
              <a:t>. Ανάμειξη μαγμάτων (</a:t>
            </a:r>
            <a:r>
              <a:rPr lang="el-GR" sz="3600" dirty="0" smtClean="0"/>
              <a:t>magma mixing)</a:t>
            </a:r>
            <a:endParaRPr lang="el-GR" sz="3600" dirty="0"/>
          </a:p>
        </p:txBody>
      </p:sp>
      <p:sp>
        <p:nvSpPr>
          <p:cNvPr id="2" name="Rectangle 1"/>
          <p:cNvSpPr/>
          <p:nvPr/>
        </p:nvSpPr>
        <p:spPr>
          <a:xfrm>
            <a:off x="797584" y="1556792"/>
            <a:ext cx="7865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Ανάμειξη </a:t>
            </a:r>
            <a:r>
              <a:rPr lang="el-GR" dirty="0">
                <a:latin typeface="Calibri" panose="020F0502020204030204" pitchFamily="34" charset="0"/>
              </a:rPr>
              <a:t>δύο διαφορετικών μαγμάτων που σχηματίζουν ένα μάγμα ενδιάμεσης σύστασης.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95" y="2190728"/>
            <a:ext cx="2532582" cy="200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201" y="2347186"/>
            <a:ext cx="2746793" cy="1728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186" y="2347186"/>
            <a:ext cx="2092277" cy="1599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85" y="4225483"/>
            <a:ext cx="7682501" cy="20178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31415" y="5969522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567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Ανάμειξη </a:t>
            </a:r>
            <a:r>
              <a:rPr lang="el-GR" dirty="0"/>
              <a:t>μαγμάτων σε περιβάλλον σύγκλισης </a:t>
            </a:r>
            <a:r>
              <a:rPr lang="el-GR" dirty="0" smtClean="0"/>
              <a:t>πλακών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0" y="1988840"/>
            <a:ext cx="7402780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1342" y="5568622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416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Ανάμειξη μαγμάτων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68" y="2204864"/>
            <a:ext cx="3981132" cy="2664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556792"/>
            <a:ext cx="41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alibri" panose="020F0502020204030204" pitchFamily="34" charset="0"/>
              </a:rPr>
              <a:t>Ενδείξεις </a:t>
            </a:r>
            <a:r>
              <a:rPr lang="el-GR" sz="2400" b="1" dirty="0">
                <a:latin typeface="Calibri" panose="020F0502020204030204" pitchFamily="34" charset="0"/>
              </a:rPr>
              <a:t>στη χημική σύσταση</a:t>
            </a:r>
            <a:r>
              <a:rPr lang="el-GR" sz="2400" b="1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libri" panose="020F0502020204030204" pitchFamily="34" charset="0"/>
              </a:rPr>
              <a:t>Στα </a:t>
            </a:r>
            <a:r>
              <a:rPr lang="el-GR" sz="2400" dirty="0">
                <a:latin typeface="Calibri" panose="020F0502020204030204" pitchFamily="34" charset="0"/>
              </a:rPr>
              <a:t>διαδυκά διαγράμματα οξειδίου – οξειδίου η διεργασία της ανάμειξης μας δίνει ευθείες γραμμές. </a:t>
            </a:r>
            <a:endParaRPr lang="el-GR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libri" panose="020F0502020204030204" pitchFamily="34" charset="0"/>
              </a:rPr>
              <a:t>Οι </a:t>
            </a:r>
            <a:r>
              <a:rPr lang="el-GR" sz="2400" dirty="0">
                <a:latin typeface="Calibri" panose="020F0502020204030204" pitchFamily="34" charset="0"/>
              </a:rPr>
              <a:t>αναλογίες μίξης θα πρέπει να είναι ίδιες σε όλα τα διαγράμματα οξειδίων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4752" y="4632518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696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ΙΧΝΟΣΤΟΙΧΕΙΑ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Πως </a:t>
            </a:r>
            <a:r>
              <a:rPr lang="el-GR" sz="2800" dirty="0"/>
              <a:t>οι διεργασίες μαγματικής διαφοροποίησης οδηγούν στην κατανομή (</a:t>
            </a:r>
            <a:r>
              <a:rPr lang="el-GR" sz="2800" dirty="0">
                <a:solidFill>
                  <a:srgbClr val="FF0000"/>
                </a:solidFill>
              </a:rPr>
              <a:t>χημική κλασμάτωση</a:t>
            </a:r>
            <a:r>
              <a:rPr lang="el-GR" sz="2800" dirty="0"/>
              <a:t>) των ιχνοστοιχείων στα πετρώματα?</a:t>
            </a:r>
          </a:p>
        </p:txBody>
      </p:sp>
    </p:spTree>
    <p:extLst>
      <p:ext uri="{BB962C8B-B14F-4D97-AF65-F5344CB8AC3E}">
        <p14:creationId xmlns:p14="http://schemas.microsoft.com/office/powerpoint/2010/main" val="41057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Συντελεστής </a:t>
            </a:r>
            <a:r>
              <a:rPr lang="el-GR" sz="2800" dirty="0"/>
              <a:t>Κατανομής (</a:t>
            </a:r>
            <a:r>
              <a:rPr lang="en-US" sz="2800" dirty="0"/>
              <a:t>Partition coefficient)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=C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/C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l-GR" sz="2800" dirty="0" smtClean="0">
                <a:solidFill>
                  <a:srgbClr val="FF0000"/>
                </a:solidFill>
              </a:rPr>
              <a:t>ανταγωνιστικό</a:t>
            </a:r>
            <a:r>
              <a:rPr lang="el-GR" sz="2800" dirty="0"/>
              <a:t>, </a:t>
            </a:r>
            <a:r>
              <a:rPr lang="el-GR" sz="2800" dirty="0">
                <a:solidFill>
                  <a:srgbClr val="0070C0"/>
                </a:solidFill>
              </a:rPr>
              <a:t>μη ανταγωνιστικό </a:t>
            </a:r>
            <a:r>
              <a:rPr lang="el-GR" sz="2800" dirty="0"/>
              <a:t>(σε σχέση με κάποιο ορυκτό) </a:t>
            </a:r>
          </a:p>
          <a:p>
            <a:r>
              <a:rPr lang="el-GR" sz="2800" dirty="0" smtClean="0"/>
              <a:t>Ολικό </a:t>
            </a:r>
            <a:r>
              <a:rPr lang="el-GR" sz="2800" dirty="0"/>
              <a:t>Σεντελεστή Κατανομής (</a:t>
            </a:r>
            <a:r>
              <a:rPr lang="en-US" sz="2800" dirty="0"/>
              <a:t>Bulk repartition coefficient) D = S </a:t>
            </a:r>
            <a:r>
              <a:rPr lang="en-US" sz="2800" dirty="0" err="1"/>
              <a:t>K</a:t>
            </a:r>
            <a:r>
              <a:rPr lang="en-US" sz="2800" baseline="-25000" dirty="0" err="1"/>
              <a:t>d</a:t>
            </a:r>
            <a:r>
              <a:rPr lang="en-US" sz="2800" dirty="0"/>
              <a:t> X</a:t>
            </a:r>
            <a:r>
              <a:rPr lang="en-US" sz="2800" baseline="-25000" dirty="0"/>
              <a:t>i</a:t>
            </a:r>
            <a:r>
              <a:rPr lang="en-US" sz="2800" dirty="0"/>
              <a:t> , </a:t>
            </a:r>
            <a:r>
              <a:rPr lang="el-GR" sz="2800" dirty="0" smtClean="0"/>
              <a:t>όπου</a:t>
            </a:r>
            <a:r>
              <a:rPr lang="el-GR" sz="2800" dirty="0"/>
              <a:t>, X</a:t>
            </a:r>
            <a:r>
              <a:rPr lang="el-GR" sz="2800" baseline="-25000" dirty="0"/>
              <a:t>i</a:t>
            </a:r>
            <a:r>
              <a:rPr lang="el-GR" sz="2800" dirty="0"/>
              <a:t> είναι η % αναλογία του κάθε ορυκτού (i) στο πέτρωμα.</a:t>
            </a:r>
          </a:p>
        </p:txBody>
      </p:sp>
    </p:spTree>
    <p:extLst>
      <p:ext uri="{BB962C8B-B14F-4D97-AF65-F5344CB8AC3E}">
        <p14:creationId xmlns:p14="http://schemas.microsoft.com/office/powerpoint/2010/main" val="20214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Κατανομή </a:t>
            </a:r>
            <a:r>
              <a:rPr lang="el-GR" dirty="0"/>
              <a:t>των </a:t>
            </a:r>
            <a:r>
              <a:rPr lang="el-GR" dirty="0" smtClean="0"/>
              <a:t>ιχνοστοιχείων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Οι </a:t>
            </a:r>
            <a:r>
              <a:rPr lang="el-GR" sz="2000" dirty="0"/>
              <a:t>τιμές των K</a:t>
            </a:r>
            <a:r>
              <a:rPr lang="el-GR" sz="2000" baseline="-25000" dirty="0"/>
              <a:t>d</a:t>
            </a:r>
            <a:r>
              <a:rPr lang="el-GR" sz="2000" dirty="0"/>
              <a:t> και D</a:t>
            </a:r>
            <a:r>
              <a:rPr lang="el-GR" sz="2000" baseline="-25000" dirty="0"/>
              <a:t>A</a:t>
            </a:r>
            <a:r>
              <a:rPr lang="el-GR" sz="2000" dirty="0"/>
              <a:t> μας δείχνουν την τάση ενός στοιχείου να προτιμά, λιγότερο ή περισσότερο, τη στερεά φάση από το τήγμα </a:t>
            </a:r>
          </a:p>
          <a:p>
            <a:r>
              <a:rPr lang="el-GR" sz="2000" b="1" dirty="0" smtClean="0">
                <a:solidFill>
                  <a:srgbClr val="C00000"/>
                </a:solidFill>
              </a:rPr>
              <a:t>D</a:t>
            </a:r>
            <a:r>
              <a:rPr lang="el-GR" sz="2000" b="1" baseline="-25000" dirty="0" smtClean="0">
                <a:solidFill>
                  <a:srgbClr val="C00000"/>
                </a:solidFill>
              </a:rPr>
              <a:t>A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&gt; 1 </a:t>
            </a:r>
            <a:r>
              <a:rPr lang="el-GR" sz="2000" dirty="0"/>
              <a:t>Tο στοιχείο είναι </a:t>
            </a:r>
            <a:r>
              <a:rPr lang="el-GR" sz="2000" b="1" dirty="0">
                <a:solidFill>
                  <a:srgbClr val="C00000"/>
                </a:solidFill>
              </a:rPr>
              <a:t>ανταγωνιστικό</a:t>
            </a:r>
            <a:r>
              <a:rPr lang="el-GR" sz="2000" b="1" dirty="0"/>
              <a:t> </a:t>
            </a:r>
            <a:r>
              <a:rPr lang="el-GR" sz="2000" dirty="0"/>
              <a:t>- </a:t>
            </a:r>
            <a:r>
              <a:rPr lang="el-GR" sz="2000" i="1" dirty="0"/>
              <a:t>compatible (συλλαμβάνεται - “captured”). </a:t>
            </a:r>
            <a:endParaRPr lang="el-GR" sz="2000" dirty="0"/>
          </a:p>
          <a:p>
            <a:r>
              <a:rPr lang="en-US" sz="2000" dirty="0"/>
              <a:t>Ni, Cr, Co, etc.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D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= 1 </a:t>
            </a:r>
            <a:r>
              <a:rPr lang="en-US" sz="2000" dirty="0"/>
              <a:t>The element </a:t>
            </a:r>
            <a:r>
              <a:rPr lang="en-US" sz="2000" dirty="0">
                <a:solidFill>
                  <a:srgbClr val="C00000"/>
                </a:solidFill>
              </a:rPr>
              <a:t>is </a:t>
            </a:r>
            <a:r>
              <a:rPr lang="en-US" sz="2000" b="1" dirty="0" err="1">
                <a:solidFill>
                  <a:srgbClr val="C00000"/>
                </a:solidFill>
              </a:rPr>
              <a:t>ουδέτερο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i="1" dirty="0"/>
              <a:t>neutral (“camouflaged”). </a:t>
            </a:r>
            <a:endParaRPr lang="en-US" sz="2000" dirty="0"/>
          </a:p>
          <a:p>
            <a:r>
              <a:rPr lang="el-GR" sz="2000" b="1" dirty="0" smtClean="0">
                <a:solidFill>
                  <a:srgbClr val="0070C0"/>
                </a:solidFill>
              </a:rPr>
              <a:t>D</a:t>
            </a:r>
            <a:r>
              <a:rPr lang="el-GR" sz="2000" b="1" baseline="-25000" dirty="0" smtClean="0">
                <a:solidFill>
                  <a:srgbClr val="0070C0"/>
                </a:solidFill>
              </a:rPr>
              <a:t>A</a:t>
            </a:r>
            <a:r>
              <a:rPr lang="el-GR" sz="2000" b="1" dirty="0" smtClean="0">
                <a:solidFill>
                  <a:srgbClr val="0070C0"/>
                </a:solidFill>
              </a:rPr>
              <a:t> </a:t>
            </a:r>
            <a:r>
              <a:rPr lang="el-GR" sz="2000" b="1" dirty="0">
                <a:solidFill>
                  <a:srgbClr val="0070C0"/>
                </a:solidFill>
              </a:rPr>
              <a:t>&lt;&lt; 1 </a:t>
            </a:r>
            <a:r>
              <a:rPr lang="el-GR" sz="2000" dirty="0"/>
              <a:t>Το στοιχείο είναι </a:t>
            </a:r>
            <a:r>
              <a:rPr lang="el-GR" sz="2000" b="1" dirty="0">
                <a:solidFill>
                  <a:srgbClr val="0070C0"/>
                </a:solidFill>
              </a:rPr>
              <a:t>μη ανταγωνιστικό </a:t>
            </a:r>
            <a:r>
              <a:rPr lang="el-GR" sz="2000" dirty="0"/>
              <a:t>-</a:t>
            </a:r>
            <a:r>
              <a:rPr lang="el-GR" sz="2000" i="1" dirty="0"/>
              <a:t>incompatible (ελεύθερο - “released”</a:t>
            </a:r>
            <a:r>
              <a:rPr lang="el-GR" sz="2000" b="1" i="1" dirty="0"/>
              <a:t>) 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- </a:t>
            </a:r>
            <a:r>
              <a:rPr lang="en-US" sz="2000" dirty="0" smtClean="0"/>
              <a:t>Large </a:t>
            </a:r>
            <a:r>
              <a:rPr lang="en-US" sz="2000" dirty="0"/>
              <a:t>Ion </a:t>
            </a:r>
            <a:r>
              <a:rPr lang="en-US" sz="2000" dirty="0" err="1"/>
              <a:t>Lithophile</a:t>
            </a:r>
            <a:r>
              <a:rPr lang="en-US" sz="2000" dirty="0"/>
              <a:t> Elements (LILE): K, </a:t>
            </a:r>
            <a:r>
              <a:rPr lang="en-US" sz="2000" dirty="0" err="1"/>
              <a:t>Rb</a:t>
            </a:r>
            <a:r>
              <a:rPr lang="en-US" sz="2000" dirty="0"/>
              <a:t>, </a:t>
            </a:r>
            <a:r>
              <a:rPr lang="en-US" sz="2000" dirty="0" err="1"/>
              <a:t>Sr</a:t>
            </a:r>
            <a:r>
              <a:rPr lang="en-US" sz="2000" dirty="0"/>
              <a:t>, Ba, </a:t>
            </a:r>
          </a:p>
          <a:p>
            <a:pPr marL="0" indent="0">
              <a:buNone/>
            </a:pPr>
            <a:r>
              <a:rPr lang="el-GR" sz="2000" dirty="0" smtClean="0"/>
              <a:t>- </a:t>
            </a:r>
            <a:r>
              <a:rPr lang="en-US" sz="2000" dirty="0" err="1" smtClean="0"/>
              <a:t>Zr</a:t>
            </a:r>
            <a:r>
              <a:rPr lang="en-US" sz="2000" dirty="0"/>
              <a:t>, U, </a:t>
            </a:r>
            <a:r>
              <a:rPr lang="en-US" sz="2000" dirty="0" err="1"/>
              <a:t>Th</a:t>
            </a:r>
            <a:r>
              <a:rPr lang="en-US" sz="2000" dirty="0"/>
              <a:t>, REE, </a:t>
            </a:r>
          </a:p>
          <a:p>
            <a:pPr marL="0" indent="0">
              <a:buNone/>
            </a:pPr>
            <a:r>
              <a:rPr lang="el-GR" sz="2000" dirty="0" smtClean="0"/>
              <a:t>- </a:t>
            </a:r>
            <a:r>
              <a:rPr lang="en-US" sz="2000" dirty="0" smtClean="0"/>
              <a:t>High </a:t>
            </a:r>
            <a:r>
              <a:rPr lang="en-US" sz="2000" dirty="0"/>
              <a:t>field strength elements (</a:t>
            </a:r>
            <a:r>
              <a:rPr lang="en-US" sz="2000" dirty="0" err="1"/>
              <a:t>Nb</a:t>
            </a:r>
            <a:r>
              <a:rPr lang="en-US" sz="2000" dirty="0"/>
              <a:t>, Ta, Ti, </a:t>
            </a:r>
            <a:r>
              <a:rPr lang="en-US" sz="2000" dirty="0" err="1"/>
              <a:t>Zr</a:t>
            </a:r>
            <a:r>
              <a:rPr lang="en-US" sz="2000" dirty="0"/>
              <a:t>, </a:t>
            </a:r>
            <a:r>
              <a:rPr lang="en-US" sz="2000" dirty="0" err="1"/>
              <a:t>Hf</a:t>
            </a:r>
            <a:r>
              <a:rPr lang="en-US" sz="2000" dirty="0"/>
              <a:t>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496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Συνοψίζοντας...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Συμπέρασμα: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Τα </a:t>
            </a:r>
            <a:r>
              <a:rPr lang="el-GR" sz="2800" b="1" dirty="0"/>
              <a:t>μη Ανταγωνιστικά στοιχεία (incompatible) </a:t>
            </a:r>
            <a:r>
              <a:rPr lang="el-GR" sz="2800" dirty="0"/>
              <a:t>έχουν </a:t>
            </a:r>
            <a:r>
              <a:rPr lang="el-GR" sz="2800" dirty="0" smtClean="0">
                <a:solidFill>
                  <a:srgbClr val="C00000"/>
                </a:solidFill>
              </a:rPr>
              <a:t>k</a:t>
            </a:r>
            <a:r>
              <a:rPr lang="el-GR" sz="2800" baseline="-25000" dirty="0" smtClean="0">
                <a:solidFill>
                  <a:srgbClr val="C00000"/>
                </a:solidFill>
              </a:rPr>
              <a:t>d</a:t>
            </a:r>
            <a:r>
              <a:rPr lang="el-GR" sz="2800" dirty="0" smtClean="0">
                <a:solidFill>
                  <a:srgbClr val="C00000"/>
                </a:solidFill>
              </a:rPr>
              <a:t>&lt;1</a:t>
            </a:r>
            <a:r>
              <a:rPr lang="el-GR" sz="2800" dirty="0" smtClean="0"/>
              <a:t> </a:t>
            </a:r>
            <a:r>
              <a:rPr lang="el-GR" sz="2800" dirty="0"/>
              <a:t>για </a:t>
            </a:r>
            <a:r>
              <a:rPr lang="el-GR" sz="2800" dirty="0">
                <a:solidFill>
                  <a:srgbClr val="C00000"/>
                </a:solidFill>
              </a:rPr>
              <a:t>όλα τα κοινά ορυκτά</a:t>
            </a:r>
            <a:r>
              <a:rPr lang="el-GR" sz="2800" dirty="0"/>
              <a:t> στο μανδύα. </a:t>
            </a:r>
          </a:p>
          <a:p>
            <a:pPr marL="0" indent="0">
              <a:buNone/>
            </a:pPr>
            <a:r>
              <a:rPr lang="el-GR" sz="2800" dirty="0"/>
              <a:t>Έτσι, τα </a:t>
            </a:r>
            <a:r>
              <a:rPr lang="el-GR" sz="2800" b="1" dirty="0"/>
              <a:t>μη Ανταγωνιστικά στοιχεία </a:t>
            </a:r>
            <a:r>
              <a:rPr lang="el-GR" sz="2800" dirty="0"/>
              <a:t>έχουν και το </a:t>
            </a:r>
            <a:r>
              <a:rPr lang="el-GR" sz="2800" dirty="0">
                <a:solidFill>
                  <a:srgbClr val="C00000"/>
                </a:solidFill>
              </a:rPr>
              <a:t>D &lt; 1</a:t>
            </a:r>
            <a:r>
              <a:rPr lang="el-GR" sz="2800" dirty="0"/>
              <a:t>, στα μανδυακά πετρώματα (περιδοτίτες) , γιατί οι ενέργειες που απαιτούνται για τις υποκατστάσεις τους είναι πολύ υψηλές, σε όλα τα μανδυακά ορυκτά.</a:t>
            </a:r>
          </a:p>
        </p:txBody>
      </p:sp>
    </p:spTree>
    <p:extLst>
      <p:ext uri="{BB962C8B-B14F-4D97-AF65-F5344CB8AC3E}">
        <p14:creationId xmlns:p14="http://schemas.microsoft.com/office/powerpoint/2010/main" val="3078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dirty="0" smtClean="0"/>
              <a:t>Χημική </a:t>
            </a:r>
            <a:r>
              <a:rPr lang="el-GR" sz="1600" b="1" dirty="0"/>
              <a:t>σύσταση </a:t>
            </a:r>
            <a:endParaRPr lang="en-US" sz="1600" dirty="0"/>
          </a:p>
          <a:p>
            <a:pPr marL="0" indent="0">
              <a:buNone/>
            </a:pPr>
            <a:r>
              <a:rPr lang="el-GR" sz="1400" dirty="0" smtClean="0"/>
              <a:t>Από </a:t>
            </a:r>
            <a:r>
              <a:rPr lang="el-GR" sz="1400" dirty="0"/>
              <a:t>όλες τις περίπλοκες ταξινομήσεις των πυριγενών πετρωμάτων η </a:t>
            </a:r>
            <a:r>
              <a:rPr lang="el-GR" sz="1400" b="1" dirty="0"/>
              <a:t>χημική σύσταση </a:t>
            </a:r>
            <a:r>
              <a:rPr lang="el-GR" sz="1400" dirty="0"/>
              <a:t>αποτελεί το πιο χαρακτηριστικό στοιχείο </a:t>
            </a:r>
            <a:r>
              <a:rPr lang="el-GR" sz="1400" b="1" dirty="0"/>
              <a:t>(ταυτότητα) </a:t>
            </a:r>
            <a:r>
              <a:rPr lang="el-GR" sz="1400" dirty="0"/>
              <a:t>για την ταξινόμηση ενός πυριγενούς πετρώματος. </a:t>
            </a:r>
          </a:p>
          <a:p>
            <a:pPr marL="0" indent="0">
              <a:buNone/>
            </a:pPr>
            <a:r>
              <a:rPr lang="el-GR" sz="1400" b="1" dirty="0"/>
              <a:t>Γιατί; </a:t>
            </a:r>
            <a:endParaRPr lang="el-GR" sz="1400" dirty="0"/>
          </a:p>
          <a:p>
            <a:pPr>
              <a:buFont typeface="+mj-lt"/>
              <a:buAutoNum type="arabicParenR"/>
            </a:pPr>
            <a:r>
              <a:rPr lang="el-GR" sz="1400" dirty="0" smtClean="0"/>
              <a:t>Η </a:t>
            </a:r>
            <a:r>
              <a:rPr lang="el-GR" sz="1400" b="1" dirty="0"/>
              <a:t>σύσταση </a:t>
            </a:r>
            <a:r>
              <a:rPr lang="el-GR" sz="1400" dirty="0"/>
              <a:t>του πετρώματος, συνήθως, αντιπροσωπεύει τη σύσταση του μάγματος, έτσι μας δίνει </a:t>
            </a:r>
            <a:r>
              <a:rPr lang="el-GR" sz="1400" b="1" dirty="0"/>
              <a:t>πληροφορίες </a:t>
            </a:r>
            <a:r>
              <a:rPr lang="el-GR" sz="1400" dirty="0"/>
              <a:t>για την πηγή του μάγματος, δηλαδή το πέτρωμα από το οποίο προήρθε το μάγμα, μέσω της διεργασίας της μερικής τήξης. </a:t>
            </a:r>
          </a:p>
          <a:p>
            <a:pPr>
              <a:buFont typeface="+mj-lt"/>
              <a:buAutoNum type="arabicParenR"/>
            </a:pPr>
            <a:r>
              <a:rPr lang="el-GR" sz="1400" dirty="0" smtClean="0"/>
              <a:t>Η </a:t>
            </a:r>
            <a:r>
              <a:rPr lang="el-GR" sz="1400" dirty="0"/>
              <a:t>χημική </a:t>
            </a:r>
            <a:r>
              <a:rPr lang="el-GR" sz="1400" b="1" dirty="0"/>
              <a:t>σύσταση </a:t>
            </a:r>
            <a:r>
              <a:rPr lang="el-GR" sz="1400" dirty="0"/>
              <a:t>του μάγματος καθορίζει, ποιά </a:t>
            </a:r>
            <a:r>
              <a:rPr lang="el-GR" sz="1400" b="1" dirty="0"/>
              <a:t>ορυκτά </a:t>
            </a:r>
            <a:r>
              <a:rPr lang="el-GR" sz="1400" dirty="0"/>
              <a:t>θα σχηματιστούν και σε ποιές αναλογίες. </a:t>
            </a:r>
          </a:p>
          <a:p>
            <a:pPr>
              <a:buFont typeface="+mj-lt"/>
              <a:buAutoNum type="arabicParenR"/>
            </a:pPr>
            <a:r>
              <a:rPr lang="el-GR" sz="1400" dirty="0" smtClean="0"/>
              <a:t>Το </a:t>
            </a:r>
            <a:r>
              <a:rPr lang="el-GR" sz="1400" dirty="0"/>
              <a:t>σύνολο των </a:t>
            </a:r>
            <a:r>
              <a:rPr lang="el-GR" sz="1400" b="1" dirty="0"/>
              <a:t>ορυκτών </a:t>
            </a:r>
            <a:r>
              <a:rPr lang="el-GR" sz="1400" dirty="0"/>
              <a:t>που κρυσταλλώνονται από ένα μάγμα ίδιας χημικής σύστασης με το πέτρωμα, λέγεται </a:t>
            </a:r>
            <a:r>
              <a:rPr lang="el-GR" sz="1400" b="1" i="1" dirty="0"/>
              <a:t>Norm </a:t>
            </a:r>
            <a:r>
              <a:rPr lang="el-GR" sz="1400" i="1" dirty="0"/>
              <a:t>(normalisation – κανονικοποίηση της χημικής σύστασης με βάση την τυπική σύσταση των ορυκτών) </a:t>
            </a:r>
            <a:r>
              <a:rPr lang="el-GR" sz="1400" dirty="0"/>
              <a:t>. Η Norm είναι η </a:t>
            </a:r>
            <a:r>
              <a:rPr lang="el-GR" sz="1400" b="1" dirty="0"/>
              <a:t>υπολογισμένη δυνητική ορυκτολογική σύσταση ενός πετρώματος</a:t>
            </a:r>
            <a:r>
              <a:rPr lang="el-GR" sz="1400" dirty="0"/>
              <a:t>. Μας βοηθά να συγκρίνουμε πετρώματα μεταξύ τους. </a:t>
            </a:r>
          </a:p>
          <a:p>
            <a:pPr>
              <a:buFont typeface="+mj-lt"/>
              <a:buAutoNum type="arabicParenR"/>
            </a:pPr>
            <a:r>
              <a:rPr lang="el-GR" sz="1400" dirty="0" smtClean="0"/>
              <a:t>Επειδή </a:t>
            </a:r>
            <a:r>
              <a:rPr lang="el-GR" sz="1400" dirty="0"/>
              <a:t>η μεταβολή στη χημική σύσταση των πετρωμάτων δίνει ένα </a:t>
            </a:r>
            <a:r>
              <a:rPr lang="el-GR" sz="1400" b="1" dirty="0"/>
              <a:t>συνεχές εύρος</a:t>
            </a:r>
            <a:r>
              <a:rPr lang="el-GR" sz="1400" dirty="0"/>
              <a:t>, δεν είναι εύκολο , στη πράξη, να ξεχωρίσουμε διαφορετικά πετρώματα. </a:t>
            </a:r>
          </a:p>
          <a:p>
            <a:pPr>
              <a:buFont typeface="+mj-lt"/>
              <a:buAutoNum type="arabicParenR"/>
            </a:pPr>
            <a:r>
              <a:rPr lang="el-GR" sz="1400" dirty="0" smtClean="0"/>
              <a:t>Η </a:t>
            </a:r>
            <a:r>
              <a:rPr lang="el-GR" sz="1400" dirty="0"/>
              <a:t>χημική </a:t>
            </a:r>
            <a:r>
              <a:rPr lang="el-GR" sz="1400" b="1" dirty="0"/>
              <a:t>σύσταση </a:t>
            </a:r>
            <a:r>
              <a:rPr lang="el-GR" sz="1400" dirty="0"/>
              <a:t>δεν μπορεί να προσδιορισθεί στο ύπαιθρο, έτσι οι χημικές ταξινομήσεις προϋποθέτουν αναλύσεις στο εργαστήριο και δεν μας βοηθούν στην εργασία υπαίθρου. </a:t>
            </a:r>
          </a:p>
        </p:txBody>
      </p:sp>
    </p:spTree>
    <p:extLst>
      <p:ext uri="{BB962C8B-B14F-4D97-AF65-F5344CB8AC3E}">
        <p14:creationId xmlns:p14="http://schemas.microsoft.com/office/powerpoint/2010/main" val="12452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Περιοδικός </a:t>
            </a:r>
            <a:r>
              <a:rPr lang="el-GR" sz="3600" dirty="0"/>
              <a:t>Πίνακας- Γεωχημική </a:t>
            </a:r>
            <a:r>
              <a:rPr lang="el-GR" sz="3600" dirty="0" smtClean="0"/>
              <a:t>θεώρηση</a:t>
            </a:r>
            <a:endParaRPr lang="el-G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44408" cy="4787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9560" y="5968747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467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ανταγωνιστικότητα εξαρτάται από τα είδη των ορυκτών και των μαγμάτων που μελετάμε. </a:t>
            </a:r>
          </a:p>
          <a:p>
            <a:r>
              <a:rPr lang="el-GR" sz="2200" dirty="0"/>
              <a:t>Ποιά στοιχεία είναι ανταγωνιστικά σε ένα βασαλτικό πέτρωμα? Γιατί?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79301"/>
            <a:ext cx="6696744" cy="4904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4368" y="5810990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341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Υπολογίζουμε </a:t>
            </a:r>
            <a:r>
              <a:rPr lang="el-GR" sz="2400" dirty="0"/>
              <a:t>το D του </a:t>
            </a:r>
            <a:r>
              <a:rPr lang="el-GR" sz="2400" i="1" dirty="0">
                <a:solidFill>
                  <a:srgbClr val="C00000"/>
                </a:solidFill>
              </a:rPr>
              <a:t>Y</a:t>
            </a:r>
            <a:r>
              <a:rPr lang="el-GR" sz="2400" i="1" baseline="-25000" dirty="0">
                <a:solidFill>
                  <a:srgbClr val="C00000"/>
                </a:solidFill>
              </a:rPr>
              <a:t>b</a:t>
            </a:r>
            <a:r>
              <a:rPr lang="el-GR" sz="2400" i="1" dirty="0"/>
              <a:t> </a:t>
            </a:r>
            <a:r>
              <a:rPr lang="el-GR" sz="2400" dirty="0"/>
              <a:t>για ένα… </a:t>
            </a:r>
            <a:endParaRPr lang="en-US" sz="2400" dirty="0" smtClean="0"/>
          </a:p>
          <a:p>
            <a:pPr lvl="1"/>
            <a:r>
              <a:rPr lang="el-GR" sz="2000" dirty="0" smtClean="0"/>
              <a:t>Λερζόλιθο </a:t>
            </a:r>
            <a:r>
              <a:rPr lang="el-GR" sz="2000" dirty="0"/>
              <a:t>(80% </a:t>
            </a:r>
            <a:r>
              <a:rPr lang="en-US" sz="2000" dirty="0" err="1"/>
              <a:t>Ol</a:t>
            </a:r>
            <a:r>
              <a:rPr lang="en-US" sz="2000" dirty="0"/>
              <a:t>, 10% </a:t>
            </a:r>
            <a:r>
              <a:rPr lang="en-US" sz="2000" dirty="0" err="1"/>
              <a:t>Opx</a:t>
            </a:r>
            <a:r>
              <a:rPr lang="en-US" sz="2000" dirty="0"/>
              <a:t>, 10%Cpx) </a:t>
            </a:r>
            <a:endParaRPr lang="en-US" sz="2000" dirty="0" smtClean="0"/>
          </a:p>
          <a:p>
            <a:pPr lvl="1"/>
            <a:r>
              <a:rPr lang="el-GR" sz="2000" dirty="0" smtClean="0"/>
              <a:t>Λερζόλιθο </a:t>
            </a:r>
            <a:r>
              <a:rPr lang="el-GR" sz="2000" dirty="0"/>
              <a:t>που περιέχει γρανάτη (70% Ol, 10% Opx-Cpx-Gt) </a:t>
            </a:r>
          </a:p>
          <a:p>
            <a:r>
              <a:rPr lang="el-GR" sz="2400" dirty="0" smtClean="0"/>
              <a:t>Υπολογίζουμε </a:t>
            </a:r>
            <a:r>
              <a:rPr lang="el-GR" sz="2400" dirty="0"/>
              <a:t>το D του </a:t>
            </a:r>
            <a:r>
              <a:rPr lang="el-GR" sz="2400" i="1" dirty="0">
                <a:solidFill>
                  <a:srgbClr val="0070C0"/>
                </a:solidFill>
              </a:rPr>
              <a:t>Sr</a:t>
            </a:r>
            <a:r>
              <a:rPr lang="el-GR" sz="2400" i="1" dirty="0"/>
              <a:t> </a:t>
            </a:r>
            <a:r>
              <a:rPr lang="el-GR" sz="2400" dirty="0"/>
              <a:t>για … </a:t>
            </a:r>
            <a:endParaRPr lang="en-US" sz="2400" dirty="0" smtClean="0"/>
          </a:p>
          <a:p>
            <a:pPr lvl="1"/>
            <a:r>
              <a:rPr lang="el-GR" sz="2000" dirty="0" smtClean="0"/>
              <a:t>Στρώσεις </a:t>
            </a:r>
            <a:r>
              <a:rPr lang="el-GR" sz="2000" dirty="0"/>
              <a:t>συσώρευσης κρυστάλλων Cpx-Plag (cumulate) (50/50) </a:t>
            </a:r>
            <a:endParaRPr lang="en-US" sz="2000" dirty="0" smtClean="0"/>
          </a:p>
          <a:p>
            <a:pPr lvl="1"/>
            <a:r>
              <a:rPr lang="el-GR" sz="2000" dirty="0" smtClean="0"/>
              <a:t>Στρώσεις </a:t>
            </a:r>
            <a:r>
              <a:rPr lang="el-GR" sz="2000" dirty="0"/>
              <a:t>συσώρευσης κρυστάλλων Cpx-Opx (cumulate) (50/50) </a:t>
            </a:r>
          </a:p>
          <a:p>
            <a:r>
              <a:rPr lang="el-GR" sz="2400" dirty="0" smtClean="0"/>
              <a:t>Πως </a:t>
            </a:r>
            <a:r>
              <a:rPr lang="el-GR" sz="2400" dirty="0"/>
              <a:t>θα εξελιχθεί η σύσταση του υπολειμματικού τήγματος? </a:t>
            </a:r>
          </a:p>
        </p:txBody>
      </p:sp>
    </p:spTree>
    <p:extLst>
      <p:ext uri="{BB962C8B-B14F-4D97-AF65-F5344CB8AC3E}">
        <p14:creationId xmlns:p14="http://schemas.microsoft.com/office/powerpoint/2010/main" val="28493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Εξιχνίαση </a:t>
            </a:r>
            <a:r>
              <a:rPr lang="el-GR" dirty="0"/>
              <a:t>συγκεκριμένων </a:t>
            </a:r>
            <a:r>
              <a:rPr lang="el-GR" dirty="0" smtClean="0"/>
              <a:t>ορυκτών: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Ni </a:t>
            </a:r>
            <a:r>
              <a:rPr lang="el-GR" sz="2000" dirty="0">
                <a:latin typeface="Calibri" panose="020F0502020204030204" pitchFamily="34" charset="0"/>
              </a:rPr>
              <a:t>μεγάλη </a:t>
            </a:r>
            <a:r>
              <a:rPr lang="el-GR" sz="2000" dirty="0" smtClean="0">
                <a:latin typeface="Calibri" panose="020F0502020204030204" pitchFamily="34" charset="0"/>
              </a:rPr>
              <a:t>κλασμάτωση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sz="2000" dirty="0" smtClean="0">
                <a:latin typeface="Calibri" panose="020F0502020204030204" pitchFamily="34" charset="0"/>
              </a:rPr>
              <a:t>ολιβίνη </a:t>
            </a:r>
            <a:r>
              <a:rPr lang="el-GR" sz="2000" dirty="0">
                <a:latin typeface="Calibri" panose="020F0502020204030204" pitchFamily="34" charset="0"/>
              </a:rPr>
              <a:t>&gt; </a:t>
            </a:r>
            <a:r>
              <a:rPr lang="el-GR" sz="2000" dirty="0" smtClean="0">
                <a:latin typeface="Calibri" panose="020F0502020204030204" pitchFamily="34" charset="0"/>
              </a:rPr>
              <a:t>πυρόξενο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Cr </a:t>
            </a:r>
            <a:r>
              <a:rPr lang="el-GR" sz="2000" dirty="0">
                <a:latin typeface="Calibri" panose="020F0502020204030204" pitchFamily="34" charset="0"/>
              </a:rPr>
              <a:t>και Sc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πυροξένους » </a:t>
            </a:r>
            <a:r>
              <a:rPr lang="el-GR" sz="2000" dirty="0" smtClean="0">
                <a:latin typeface="Calibri" panose="020F0502020204030204" pitchFamily="34" charset="0"/>
              </a:rPr>
              <a:t>ολιβίνη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l-GR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Με </a:t>
            </a:r>
            <a:r>
              <a:rPr lang="el-GR" sz="2000" dirty="0">
                <a:latin typeface="Calibri" panose="020F0502020204030204" pitchFamily="34" charset="0"/>
              </a:rPr>
              <a:t>βάση το λόγο Ni/Cr ή Ni/Sc μπορούμε να διακρίνουμε την επίδραση του ολιβίνη ή αυγίτη σε ένα μάγμα ή σε μια μαγματική σειρά πετρωμάτων που προήρθαν από μερική τήξη ή κλασματική </a:t>
            </a:r>
            <a:r>
              <a:rPr lang="el-GR" sz="2000" dirty="0" smtClean="0">
                <a:latin typeface="Calibri" panose="020F0502020204030204" pitchFamily="34" charset="0"/>
              </a:rPr>
              <a:t>κρυστάλλωση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129816"/>
            <a:ext cx="7483431" cy="2603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3023" y="5362094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683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Υπόθεση </a:t>
            </a:r>
            <a:r>
              <a:rPr lang="el-GR" dirty="0"/>
              <a:t>εργασίας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Calibri" panose="020F0502020204030204" pitchFamily="34" charset="0"/>
              </a:rPr>
              <a:t>κλασματική </a:t>
            </a:r>
            <a:r>
              <a:rPr lang="el-GR" sz="2800" dirty="0">
                <a:latin typeface="Calibri" panose="020F0502020204030204" pitchFamily="34" charset="0"/>
              </a:rPr>
              <a:t>κρυστάλλωση καθαρών φάσεων Ολιβίνη </a:t>
            </a:r>
            <a:r>
              <a:rPr lang="el-GR" sz="2800" dirty="0" smtClean="0">
                <a:latin typeface="Calibri" panose="020F0502020204030204" pitchFamily="34" charset="0"/>
              </a:rPr>
              <a:t>ή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l-GR" sz="2800" dirty="0" smtClean="0">
                <a:latin typeface="Calibri" panose="020F0502020204030204" pitchFamily="34" charset="0"/>
              </a:rPr>
              <a:t>Κλινοπυρόξενου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43" y="2371745"/>
            <a:ext cx="5499314" cy="3984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234" y="5949280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7698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Sr </a:t>
            </a:r>
            <a:r>
              <a:rPr lang="el-GR" dirty="0"/>
              <a:t>και Ba (μη ανταγωνιστικά στοιχεία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Sr</a:t>
            </a:r>
            <a:r>
              <a:rPr lang="el-GR" sz="2800" dirty="0" smtClean="0"/>
              <a:t> </a:t>
            </a:r>
            <a:r>
              <a:rPr lang="el-GR" sz="2800" dirty="0"/>
              <a:t>αποκλείεται από τα περισσότερα κοινά ορυκτά, εκτός από το </a:t>
            </a:r>
            <a:r>
              <a:rPr lang="el-GR" sz="2800" dirty="0">
                <a:solidFill>
                  <a:srgbClr val="FF0000"/>
                </a:solidFill>
              </a:rPr>
              <a:t>πλαγιόκλαστο</a:t>
            </a:r>
            <a:r>
              <a:rPr lang="el-GR" sz="2800" dirty="0"/>
              <a:t> (</a:t>
            </a:r>
            <a:r>
              <a:rPr lang="el-GR" sz="2800" dirty="0">
                <a:solidFill>
                  <a:srgbClr val="FF0000"/>
                </a:solidFill>
              </a:rPr>
              <a:t>plagioclase</a:t>
            </a:r>
            <a:r>
              <a:rPr lang="el-GR" sz="2800" dirty="0"/>
              <a:t>) </a:t>
            </a:r>
          </a:p>
          <a:p>
            <a:r>
              <a:rPr lang="el-GR" sz="2800" dirty="0" smtClean="0">
                <a:solidFill>
                  <a:srgbClr val="00B050"/>
                </a:solidFill>
              </a:rPr>
              <a:t>Ba</a:t>
            </a:r>
            <a:r>
              <a:rPr lang="el-GR" sz="2800" dirty="0" smtClean="0"/>
              <a:t> </a:t>
            </a:r>
            <a:r>
              <a:rPr lang="el-GR" sz="2800" dirty="0"/>
              <a:t>ομοίως, αποκλείεται από τα περισσότερα κοινά ορυκτά εκτός από τον </a:t>
            </a:r>
            <a:r>
              <a:rPr lang="el-GR" sz="2800" dirty="0" smtClean="0">
                <a:solidFill>
                  <a:srgbClr val="00B050"/>
                </a:solidFill>
              </a:rPr>
              <a:t>αλκαλικό </a:t>
            </a:r>
            <a:r>
              <a:rPr lang="el-GR" sz="2800" dirty="0">
                <a:solidFill>
                  <a:srgbClr val="00B050"/>
                </a:solidFill>
              </a:rPr>
              <a:t>άστριο </a:t>
            </a:r>
            <a:r>
              <a:rPr lang="el-GR" sz="2800" dirty="0"/>
              <a:t>(</a:t>
            </a:r>
            <a:r>
              <a:rPr lang="el-GR" sz="2800" dirty="0">
                <a:solidFill>
                  <a:srgbClr val="00B050"/>
                </a:solidFill>
              </a:rPr>
              <a:t>alkali feldspar</a:t>
            </a:r>
            <a:r>
              <a:rPr lang="el-GR" sz="2800" dirty="0"/>
              <a:t>) </a:t>
            </a:r>
          </a:p>
          <a:p>
            <a:r>
              <a:rPr lang="el-GR" sz="2800" dirty="0" smtClean="0"/>
              <a:t>ο </a:t>
            </a:r>
            <a:r>
              <a:rPr lang="el-GR" sz="2800" dirty="0"/>
              <a:t>λόγος </a:t>
            </a:r>
            <a:r>
              <a:rPr lang="el-GR" sz="2800" dirty="0">
                <a:solidFill>
                  <a:srgbClr val="00B050"/>
                </a:solidFill>
              </a:rPr>
              <a:t>Ba</a:t>
            </a:r>
            <a:r>
              <a:rPr lang="el-GR" sz="2800" dirty="0"/>
              <a:t>/</a:t>
            </a:r>
            <a:r>
              <a:rPr lang="el-GR" sz="2800" dirty="0">
                <a:solidFill>
                  <a:srgbClr val="FF0000"/>
                </a:solidFill>
              </a:rPr>
              <a:t>Sr</a:t>
            </a:r>
            <a:r>
              <a:rPr lang="el-GR" sz="2800" dirty="0"/>
              <a:t> μας βοηθά να διακρίνουμε εάν κρυσταλλώνεται Κ-ουχος άστριος (Kspar) ή Πλαγιόκλαστο (Plag) </a:t>
            </a:r>
          </a:p>
        </p:txBody>
      </p:sp>
    </p:spTree>
    <p:extLst>
      <p:ext uri="{BB962C8B-B14F-4D97-AF65-F5344CB8AC3E}">
        <p14:creationId xmlns:p14="http://schemas.microsoft.com/office/powerpoint/2010/main" val="33067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Λόγος </a:t>
            </a:r>
            <a:r>
              <a:rPr lang="el-GR" dirty="0"/>
              <a:t>δύο </a:t>
            </a:r>
            <a:r>
              <a:rPr lang="el-GR" dirty="0" smtClean="0"/>
              <a:t>ιχνοστοιχείων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Sr </a:t>
            </a:r>
            <a:r>
              <a:rPr lang="el-GR" sz="2400" dirty="0"/>
              <a:t>και Ba είναι </a:t>
            </a:r>
            <a:r>
              <a:rPr lang="el-GR" sz="2400" dirty="0">
                <a:solidFill>
                  <a:srgbClr val="00B050"/>
                </a:solidFill>
              </a:rPr>
              <a:t>μη ανταγωνιστικά </a:t>
            </a:r>
            <a:r>
              <a:rPr lang="el-GR" sz="2400" dirty="0"/>
              <a:t>στοιχεία: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/>
              <a:t>εισέρχονται στα πρώτα τήγματα κατά τη διεργασία της μερικής τήξης, ή εμπλουτίζονται συνεχώς στα υπολειματικά ρευστά της κλασματικής κρυστάλλωσης. </a:t>
            </a:r>
          </a:p>
          <a:p>
            <a:r>
              <a:rPr lang="el-GR" sz="2400" dirty="0" smtClean="0"/>
              <a:t>Μεταβολή </a:t>
            </a:r>
            <a:r>
              <a:rPr lang="el-GR" sz="2400" dirty="0"/>
              <a:t>της τάσης αυτής συμβαίνει όταν στα ορυκτά της κ.κ συμπεριλαμβάνεται το </a:t>
            </a:r>
            <a:r>
              <a:rPr lang="el-GR" sz="2400" dirty="0">
                <a:solidFill>
                  <a:srgbClr val="FF0000"/>
                </a:solidFill>
              </a:rPr>
              <a:t>Πλαγιόκλαστο</a:t>
            </a:r>
            <a:r>
              <a:rPr lang="el-GR" sz="2400" dirty="0"/>
              <a:t> ή/και Κ-άστριος. </a:t>
            </a:r>
          </a:p>
          <a:p>
            <a:r>
              <a:rPr lang="el-GR" sz="2400" dirty="0" smtClean="0"/>
              <a:t>Επειδή </a:t>
            </a:r>
            <a:r>
              <a:rPr lang="el-GR" sz="2400" dirty="0"/>
              <a:t>η σειρά κρυστάλλωσης είναι </a:t>
            </a:r>
            <a:r>
              <a:rPr lang="el-GR" sz="2400" dirty="0">
                <a:solidFill>
                  <a:srgbClr val="FF0000"/>
                </a:solidFill>
              </a:rPr>
              <a:t>Πλαγιόκλαστο</a:t>
            </a:r>
            <a:r>
              <a:rPr lang="el-GR" sz="2400" dirty="0"/>
              <a:t> &gt; </a:t>
            </a:r>
            <a:r>
              <a:rPr lang="el-GR" sz="2400" dirty="0">
                <a:solidFill>
                  <a:srgbClr val="00B050"/>
                </a:solidFill>
              </a:rPr>
              <a:t>Ορθόκλαστο</a:t>
            </a:r>
            <a:r>
              <a:rPr lang="el-GR" sz="2400" dirty="0"/>
              <a:t> , ο λόγος </a:t>
            </a:r>
            <a:r>
              <a:rPr lang="el-GR" sz="2400" dirty="0">
                <a:solidFill>
                  <a:srgbClr val="00B050"/>
                </a:solidFill>
              </a:rPr>
              <a:t>Ba</a:t>
            </a:r>
            <a:r>
              <a:rPr lang="el-GR" sz="2400" dirty="0"/>
              <a:t>/</a:t>
            </a:r>
            <a:r>
              <a:rPr lang="el-GR" sz="2400" dirty="0">
                <a:solidFill>
                  <a:srgbClr val="FF0000"/>
                </a:solidFill>
              </a:rPr>
              <a:t>Sr</a:t>
            </a:r>
            <a:r>
              <a:rPr lang="el-GR" sz="2400" dirty="0"/>
              <a:t> θα αυξάνεται όσο διαρκεί η κρυστάλλωση του πλαγιόκλαστου και εν συνεχεία όταν αρχίζει να κρυσταλλώνεται ορθόκλαστο θα αρχίζει να </a:t>
            </a:r>
            <a:r>
              <a:rPr lang="el-GR" sz="2400" dirty="0" smtClean="0"/>
              <a:t>μειώνεται.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899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ΠΑΡΑΔΕΙΓΜΑ: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Υπολογισμός </a:t>
            </a:r>
            <a:r>
              <a:rPr lang="el-GR" sz="2800" dirty="0"/>
              <a:t>του συντελεστή κατανομής ενός στοιχείου σε ένα μαγματικό </a:t>
            </a:r>
            <a:r>
              <a:rPr lang="el-GR" sz="2800" dirty="0" smtClean="0"/>
              <a:t>σύστημα.</a:t>
            </a:r>
            <a:endParaRPr lang="el-GR" sz="2800" dirty="0"/>
          </a:p>
          <a:p>
            <a:r>
              <a:rPr lang="el-GR" sz="2800" dirty="0" smtClean="0"/>
              <a:t>Ολικός </a:t>
            </a:r>
            <a:r>
              <a:rPr lang="el-GR" sz="2800" dirty="0"/>
              <a:t>συντελεστής κατανομής </a:t>
            </a:r>
            <a:r>
              <a:rPr lang="el-GR" sz="2800" b="1" dirty="0"/>
              <a:t>“bulk Kd”, ή </a:t>
            </a:r>
            <a:r>
              <a:rPr lang="el-GR" sz="2800" b="1" dirty="0" smtClean="0"/>
              <a:t>D</a:t>
            </a:r>
            <a:r>
              <a:rPr lang="el-GR" sz="2800" dirty="0"/>
              <a:t>.</a:t>
            </a:r>
            <a:endParaRPr lang="en-US" sz="2800" dirty="0"/>
          </a:p>
          <a:p>
            <a:r>
              <a:rPr lang="el-GR" sz="2800" dirty="0" smtClean="0"/>
              <a:t>Πχ</a:t>
            </a:r>
            <a:r>
              <a:rPr lang="el-GR" sz="2800" dirty="0"/>
              <a:t>. για ένα βασαλτικό πέτρωμα, με σύσταση: </a:t>
            </a:r>
            <a:r>
              <a:rPr lang="en-US" sz="2800" dirty="0" smtClean="0"/>
              <a:t>45</a:t>
            </a:r>
            <a:r>
              <a:rPr lang="en-US" sz="2800" dirty="0"/>
              <a:t>% olivine, 35% </a:t>
            </a:r>
            <a:r>
              <a:rPr lang="en-US" sz="2800" dirty="0" err="1"/>
              <a:t>opx</a:t>
            </a:r>
            <a:r>
              <a:rPr lang="en-US" sz="2800" dirty="0"/>
              <a:t> and 20% </a:t>
            </a:r>
            <a:r>
              <a:rPr lang="en-US" sz="2800" dirty="0" err="1" smtClean="0"/>
              <a:t>cpx</a:t>
            </a:r>
            <a:r>
              <a:rPr lang="el-GR" sz="2800" dirty="0" smtClean="0"/>
              <a:t> πως </a:t>
            </a:r>
            <a:r>
              <a:rPr lang="el-GR" sz="2800" dirty="0"/>
              <a:t>υπολογίζουμε το </a:t>
            </a:r>
            <a:r>
              <a:rPr lang="el-GR" sz="2800" b="1" dirty="0"/>
              <a:t>D </a:t>
            </a:r>
            <a:r>
              <a:rPr lang="el-GR" sz="2800" dirty="0"/>
              <a:t>του </a:t>
            </a:r>
            <a:r>
              <a:rPr lang="el-GR" sz="2800" b="1" dirty="0">
                <a:solidFill>
                  <a:srgbClr val="0070C0"/>
                </a:solidFill>
              </a:rPr>
              <a:t>Rb</a:t>
            </a:r>
            <a:r>
              <a:rPr lang="el-GR" sz="2800" b="1" dirty="0"/>
              <a:t> </a:t>
            </a:r>
            <a:r>
              <a:rPr lang="el-GR" sz="2800" dirty="0"/>
              <a:t>και του </a:t>
            </a:r>
            <a:r>
              <a:rPr lang="el-GR" sz="2800" b="1" dirty="0" smtClean="0">
                <a:solidFill>
                  <a:srgbClr val="FF0000"/>
                </a:solidFill>
              </a:rPr>
              <a:t>Co</a:t>
            </a:r>
            <a:r>
              <a:rPr lang="el-GR" sz="2800" b="1" dirty="0" smtClean="0"/>
              <a:t>.</a:t>
            </a:r>
            <a:endParaRPr lang="el-GR" sz="2800" dirty="0"/>
          </a:p>
          <a:p>
            <a:r>
              <a:rPr lang="el-GR" sz="2800" dirty="0" smtClean="0"/>
              <a:t>Χρησιμοποιώντας </a:t>
            </a:r>
            <a:r>
              <a:rPr lang="el-GR" sz="2800" dirty="0"/>
              <a:t>δεδομένα του </a:t>
            </a:r>
            <a:r>
              <a:rPr lang="el-GR" sz="2800" b="1" dirty="0"/>
              <a:t>Kd </a:t>
            </a:r>
            <a:r>
              <a:rPr lang="el-GR" sz="2800" dirty="0"/>
              <a:t>από ένα Πίνακα </a:t>
            </a:r>
            <a:r>
              <a:rPr lang="el-GR" sz="2800" dirty="0" smtClean="0"/>
              <a:t>δεδομένων.</a:t>
            </a:r>
            <a:endParaRPr lang="el-GR" sz="2800" dirty="0"/>
          </a:p>
          <a:p>
            <a:r>
              <a:rPr lang="en-US" sz="2800" dirty="0" smtClean="0"/>
              <a:t>D</a:t>
            </a:r>
            <a:r>
              <a:rPr lang="en-US" sz="2800" dirty="0"/>
              <a:t>= </a:t>
            </a:r>
            <a:r>
              <a:rPr lang="en-US" sz="2800" dirty="0" err="1"/>
              <a:t>k</a:t>
            </a:r>
            <a:r>
              <a:rPr lang="en-US" sz="2800" baseline="30000" dirty="0" err="1"/>
              <a:t>ol</a:t>
            </a:r>
            <a:r>
              <a:rPr lang="en-US" sz="2800" baseline="30000" dirty="0"/>
              <a:t>/l</a:t>
            </a:r>
            <a:r>
              <a:rPr lang="en-US" sz="2800" dirty="0"/>
              <a:t> . </a:t>
            </a:r>
            <a:r>
              <a:rPr lang="en-US" sz="2800" dirty="0" err="1"/>
              <a:t>x</a:t>
            </a:r>
            <a:r>
              <a:rPr lang="en-US" sz="2800" baseline="30000" dirty="0" err="1"/>
              <a:t>ol</a:t>
            </a:r>
            <a:r>
              <a:rPr lang="en-US" sz="2800" dirty="0"/>
              <a:t> + </a:t>
            </a:r>
            <a:r>
              <a:rPr lang="en-US" sz="2800" dirty="0" err="1"/>
              <a:t>k</a:t>
            </a:r>
            <a:r>
              <a:rPr lang="en-US" sz="2800" baseline="30000" dirty="0" err="1"/>
              <a:t>opx</a:t>
            </a:r>
            <a:r>
              <a:rPr lang="en-US" sz="2800" baseline="30000" dirty="0"/>
              <a:t>/l</a:t>
            </a:r>
            <a:r>
              <a:rPr lang="en-US" sz="2800" dirty="0"/>
              <a:t> .</a:t>
            </a:r>
            <a:r>
              <a:rPr lang="en-US" sz="2800" dirty="0" err="1"/>
              <a:t>x</a:t>
            </a:r>
            <a:r>
              <a:rPr lang="en-US" sz="2800" baseline="30000" dirty="0" err="1"/>
              <a:t>opx</a:t>
            </a:r>
            <a:r>
              <a:rPr lang="en-US" sz="2800" dirty="0"/>
              <a:t> + </a:t>
            </a:r>
            <a:r>
              <a:rPr lang="en-US" sz="2800" dirty="0" err="1"/>
              <a:t>k</a:t>
            </a:r>
            <a:r>
              <a:rPr lang="en-US" sz="2800" baseline="30000" dirty="0" err="1"/>
              <a:t>cpx</a:t>
            </a:r>
            <a:r>
              <a:rPr lang="en-US" sz="2800" baseline="30000" dirty="0"/>
              <a:t>/l</a:t>
            </a:r>
            <a:r>
              <a:rPr lang="en-US" sz="2800" dirty="0"/>
              <a:t> . </a:t>
            </a:r>
            <a:r>
              <a:rPr lang="en-US" sz="2800" dirty="0" err="1"/>
              <a:t>x</a:t>
            </a:r>
            <a:r>
              <a:rPr lang="en-US" sz="2800" baseline="30000" dirty="0" err="1"/>
              <a:t>cpx</a:t>
            </a:r>
            <a:r>
              <a:rPr lang="en-US" sz="2800" dirty="0"/>
              <a:t> ......... </a:t>
            </a:r>
          </a:p>
        </p:txBody>
      </p:sp>
    </p:spTree>
    <p:extLst>
      <p:ext uri="{BB962C8B-B14F-4D97-AF65-F5344CB8AC3E}">
        <p14:creationId xmlns:p14="http://schemas.microsoft.com/office/powerpoint/2010/main" val="28189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Υπολογισμός</a:t>
            </a:r>
            <a:r>
              <a:rPr lang="el-GR" dirty="0"/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16688"/>
              </p:ext>
            </p:extLst>
          </p:nvPr>
        </p:nvGraphicFramePr>
        <p:xfrm>
          <a:off x="611560" y="1628800"/>
          <a:ext cx="79928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189"/>
                <a:gridCol w="855284"/>
                <a:gridCol w="997831"/>
                <a:gridCol w="926558"/>
                <a:gridCol w="4643026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</a:t>
                      </a:r>
                      <a:r>
                        <a:rPr lang="en-US" sz="2000" baseline="-25000" dirty="0" smtClean="0"/>
                        <a:t>d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ol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</a:t>
                      </a:r>
                      <a:r>
                        <a:rPr lang="en-US" sz="2000" baseline="-25000" dirty="0" smtClean="0"/>
                        <a:t>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opx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</a:t>
                      </a:r>
                      <a:r>
                        <a:rPr lang="en-US" sz="2000" baseline="-25000" dirty="0" smtClean="0"/>
                        <a:t>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cpx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Bulk </a:t>
                      </a:r>
                      <a:r>
                        <a:rPr lang="el-GR" sz="2000" dirty="0" smtClean="0"/>
                        <a:t>Κ</a:t>
                      </a:r>
                      <a:r>
                        <a:rPr lang="en-US" sz="2000" baseline="-25000" dirty="0" smtClean="0"/>
                        <a:t>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 D </a:t>
                      </a:r>
                      <a:endParaRPr lang="en-US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endParaRPr 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0,45*0,006 + 0,35*0,03 + 0,2*0,04 = 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0.021</a:t>
                      </a:r>
                      <a:endParaRPr lang="en-US" sz="2000" b="0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endParaRPr 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0,45*3,8 + 0,35*3 + 0,2*1,2 = 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2000" b="0" i="0" u="none" strike="noStrike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3284984"/>
            <a:ext cx="8075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</a:rPr>
              <a:t>Συμπέρασμα</a:t>
            </a:r>
            <a:r>
              <a:rPr lang="el-GR" sz="2400" dirty="0">
                <a:latin typeface="Calibri" panose="020F0502020204030204" pitchFamily="34" charset="0"/>
              </a:rPr>
              <a:t>: 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l-GR" sz="2400" dirty="0" smtClean="0">
                <a:latin typeface="Calibri" panose="020F0502020204030204" pitchFamily="34" charset="0"/>
              </a:rPr>
              <a:t>για </a:t>
            </a:r>
            <a:r>
              <a:rPr lang="el-GR" sz="2400" dirty="0">
                <a:latin typeface="Calibri" panose="020F0502020204030204" pitchFamily="34" charset="0"/>
              </a:rPr>
              <a:t>το σύστημα που μελετάμε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l-GR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Rb</a:t>
            </a:r>
            <a:r>
              <a:rPr lang="el-GR" sz="2400" dirty="0" smtClean="0">
                <a:latin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</a:rPr>
              <a:t>D &lt; 0.01 </a:t>
            </a:r>
            <a:r>
              <a:rPr lang="el-GR" sz="2400" dirty="0" smtClean="0">
                <a:latin typeface="Wingdings 3" panose="05040102010807070707" pitchFamily="18" charset="2"/>
              </a:rPr>
              <a:t></a:t>
            </a:r>
            <a:r>
              <a:rPr lang="en-US" sz="2400" dirty="0" smtClean="0">
                <a:latin typeface="Wingdings 3" panose="05040102010807070707" pitchFamily="18" charset="2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μη-ανταγωνιστικό</a:t>
            </a:r>
            <a:r>
              <a:rPr lang="el-GR" sz="2400" b="1" dirty="0" smtClean="0">
                <a:latin typeface="Calibri" panose="020F0502020204030204" pitchFamily="34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</a:rPr>
              <a:t>(incompatible) 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r>
              <a:rPr lang="el-G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</a:t>
            </a:r>
            <a:r>
              <a:rPr lang="el-GR" sz="2400" dirty="0" smtClean="0">
                <a:latin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</a:rPr>
              <a:t>D &gt; 1 </a:t>
            </a:r>
            <a:r>
              <a:rPr lang="el-GR" sz="2400" dirty="0">
                <a:latin typeface="Wingdings 3" panose="05040102010807070707" pitchFamily="18" charset="2"/>
              </a:rPr>
              <a:t> </a:t>
            </a:r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ανταγωνιστικό</a:t>
            </a:r>
            <a:r>
              <a:rPr lang="el-GR" sz="2400" b="1" dirty="0">
                <a:latin typeface="Calibri" panose="020F0502020204030204" pitchFamily="34" charset="0"/>
              </a:rPr>
              <a:t> (compatible)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43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Κανονικοποίηση </a:t>
            </a:r>
            <a:r>
              <a:rPr lang="el-GR" dirty="0"/>
              <a:t>συστάσεων στα </a:t>
            </a:r>
            <a:r>
              <a:rPr lang="el-GR" dirty="0" smtClean="0"/>
              <a:t>διαγράμματα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Για </a:t>
            </a:r>
            <a:r>
              <a:rPr lang="el-GR" sz="2400" dirty="0"/>
              <a:t>λόγους εξομάλυνσης των </a:t>
            </a:r>
            <a:r>
              <a:rPr lang="el-GR" sz="2400" dirty="0" smtClean="0"/>
              <a:t>τιμών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 smtClean="0"/>
              <a:t>Διαιρώντας </a:t>
            </a:r>
            <a:r>
              <a:rPr lang="el-GR" sz="2400" dirty="0"/>
              <a:t>όλες τις συστάσεις με μια κοινή σύσταση, μπορούμε να κάνουμε </a:t>
            </a:r>
            <a:r>
              <a:rPr lang="el-GR" sz="2400" dirty="0" smtClean="0"/>
              <a:t>συγκρίσεις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σύσταση του χονδρίτη μετεωρίτη θεωρείται ότι αντιπροσωπεύει την πρωταρχική σύσταση της γης πριν υποστεί διαφοροποίηση (φλοιό-μανδύα-πυρήνα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 smtClean="0"/>
              <a:t>Σε </a:t>
            </a:r>
            <a:r>
              <a:rPr lang="el-GR" sz="2400" dirty="0"/>
              <a:t>μια μαγματική σειρά, το λιγότερο διαφοροποιημένο δείγμα μπορεί να χρησιμοποιηθεί για την κανονικοποίηση των υπολοίπων </a:t>
            </a:r>
            <a:r>
              <a:rPr lang="el-GR" sz="2400" dirty="0" smtClean="0"/>
              <a:t>δειγμάτων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48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Απλή ταξινόμηση ηφαιστειακών πετρωμάτων στο </a:t>
            </a:r>
            <a:r>
              <a:rPr lang="el-GR" dirty="0" smtClean="0"/>
              <a:t>ύπαιθρο</a:t>
            </a:r>
            <a:endParaRPr lang="el-G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96925"/>
              </p:ext>
            </p:extLst>
          </p:nvPr>
        </p:nvGraphicFramePr>
        <p:xfrm>
          <a:off x="426731" y="1556792"/>
          <a:ext cx="8280921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/>
                <a:gridCol w="3744417"/>
                <a:gridCol w="288031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Ονοματολογία 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Βασικά ορυκτά </a:t>
                      </a:r>
                      <a:endParaRPr lang="el-GR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(+ υαλώδης κύρια μάζα) </a:t>
                      </a:r>
                      <a:endParaRPr lang="el-GR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Άλλα ορυκτά (παρόντα ή όχι) </a:t>
                      </a:r>
                      <a:endParaRPr lang="el-GR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Βασάλτης </a:t>
                      </a:r>
                      <a:endParaRPr lang="el-G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Ολιβίνη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Olivine)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Κλινοπυρόξενος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</a:p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Ορθοπυρόξενος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</a:p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Πλαγιόκλαστο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Βασανίτης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Ολιβίνη + Αστριοειδή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Nepheline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Leucite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Ανδεσίτης </a:t>
                      </a:r>
                      <a:endParaRPr lang="el-G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(χωρίς ολιβίνη) </a:t>
                      </a:r>
                    </a:p>
                    <a:p>
                      <a:r>
                        <a:rPr lang="el-GR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άφθονο Πλαγιόκλαστο 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Κλινοπυρόξενος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</a:p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Ορθοπυρόξενος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</a:p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Κεροστίλβη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Τραχύτης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Κ-Άστριο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Sanidine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+ 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Πλαγιόκλαστο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Na-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Hornblende,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Biotite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Δακίτης 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Πλαγιόκλαστο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+ 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Κεροστίλβη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Biotite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Ρυόλιθος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Χαλαζία (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Quartz)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Sanidine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Biotite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Hornblende,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573325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+ </a:t>
            </a:r>
            <a:r>
              <a:rPr lang="el-GR" dirty="0">
                <a:latin typeface="Calibri" panose="020F0502020204030204" pitchFamily="34" charset="0"/>
              </a:rPr>
              <a:t>υαλώδης κύρια μάζα αυξάνει συνήθως από Βασάλτη </a:t>
            </a:r>
            <a:r>
              <a:rPr lang="el-GR" dirty="0">
                <a:latin typeface="Wingdings" panose="05000000000000000000" pitchFamily="2" charset="2"/>
              </a:rPr>
              <a:t> </a:t>
            </a:r>
            <a:r>
              <a:rPr lang="el-GR" dirty="0">
                <a:latin typeface="Calibri" panose="020F0502020204030204" pitchFamily="34" charset="0"/>
              </a:rPr>
              <a:t>ρυόλιθο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Συγκέντρωση </a:t>
            </a:r>
            <a:r>
              <a:rPr lang="en-US" dirty="0"/>
              <a:t>REE </a:t>
            </a:r>
            <a:r>
              <a:rPr lang="el-GR" dirty="0"/>
              <a:t>στο </a:t>
            </a:r>
            <a:r>
              <a:rPr lang="el-GR" dirty="0" smtClean="0"/>
              <a:t>δείγμα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890" y="1417638"/>
            <a:ext cx="6012233" cy="4387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5413" y="4941168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949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..</a:t>
            </a:r>
            <a:r>
              <a:rPr lang="el-GR" dirty="0"/>
              <a:t>κανονικοποιημένη σύσταση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72" y="1417638"/>
            <a:ext cx="6074855" cy="44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Σύσταση </a:t>
            </a:r>
            <a:r>
              <a:rPr lang="el-GR" sz="3600" dirty="0"/>
              <a:t>των Χονδριτών (C1 Carbonaceous Chondrites) </a:t>
            </a:r>
            <a:r>
              <a:rPr lang="el-GR" sz="3600" i="1" dirty="0"/>
              <a:t>vs. </a:t>
            </a:r>
            <a:r>
              <a:rPr lang="el-GR" sz="3600" dirty="0" smtClean="0"/>
              <a:t>Ηλιακού συστήματος</a:t>
            </a:r>
            <a:endParaRPr lang="el-GR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0207"/>
            <a:ext cx="3754760" cy="4555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96624"/>
            <a:ext cx="3960440" cy="4008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747706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4752" y="5705362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</a:t>
            </a:r>
            <a:r>
              <a:rPr lang="en-US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876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Ιοντική </a:t>
            </a:r>
            <a:r>
              <a:rPr lang="el-GR" dirty="0"/>
              <a:t>Ακτίνα των </a:t>
            </a:r>
            <a:r>
              <a:rPr lang="en-US" dirty="0"/>
              <a:t>RE</a:t>
            </a:r>
            <a:r>
              <a:rPr lang="el-GR" dirty="0"/>
              <a:t>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396" y="1700808"/>
            <a:ext cx="6151207" cy="3927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5555" y="5598051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</a:t>
            </a:r>
            <a:r>
              <a:rPr lang="en-US" sz="1600" dirty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07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Συγκρίσεις </a:t>
            </a:r>
            <a:r>
              <a:rPr lang="el-GR" dirty="0"/>
              <a:t>στα </a:t>
            </a:r>
            <a:r>
              <a:rPr lang="en-US" dirty="0"/>
              <a:t>REE “patterns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38" y="1556792"/>
            <a:ext cx="6742324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0232" y="5157192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</a:t>
            </a:r>
            <a:r>
              <a:rPr lang="en-US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820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“</a:t>
            </a:r>
            <a:r>
              <a:rPr lang="el-GR" dirty="0"/>
              <a:t>ανωμαλία” στο </a:t>
            </a:r>
            <a:r>
              <a:rPr lang="en-US" dirty="0" err="1"/>
              <a:t>Eu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17639"/>
            <a:ext cx="5552106" cy="39555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8024" y="537321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Granites </a:t>
            </a:r>
            <a:r>
              <a:rPr lang="en-US" dirty="0">
                <a:latin typeface="Calibri" panose="020F0502020204030204" pitchFamily="34" charset="0"/>
              </a:rPr>
              <a:t>from the Cape Granite Suite </a:t>
            </a:r>
          </a:p>
          <a:p>
            <a:r>
              <a:rPr lang="en-US" dirty="0">
                <a:latin typeface="Calibri" panose="020F0502020204030204" pitchFamily="34" charset="0"/>
              </a:rPr>
              <a:t>Darling-</a:t>
            </a:r>
            <a:r>
              <a:rPr lang="en-US" dirty="0" err="1">
                <a:latin typeface="Calibri" panose="020F0502020204030204" pitchFamily="34" charset="0"/>
              </a:rPr>
              <a:t>Vredenburg</a:t>
            </a:r>
            <a:r>
              <a:rPr lang="en-US" dirty="0">
                <a:latin typeface="Calibri" panose="020F0502020204030204" pitchFamily="34" charset="0"/>
              </a:rPr>
              <a:t> area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8013" y="4437112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</a:t>
            </a:r>
            <a:r>
              <a:rPr lang="en-US" sz="1600" dirty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118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Kd’s</a:t>
            </a:r>
            <a:r>
              <a:rPr lang="en-US" dirty="0" smtClean="0"/>
              <a:t> </a:t>
            </a:r>
            <a:r>
              <a:rPr lang="el-GR" dirty="0"/>
              <a:t>για το Πλαγιόκλαστο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Calibri" panose="020F0502020204030204" pitchFamily="34" charset="0"/>
              </a:rPr>
              <a:t>REEs </a:t>
            </a:r>
            <a:r>
              <a:rPr lang="el-GR" sz="2800" dirty="0">
                <a:latin typeface="Calibri" panose="020F0502020204030204" pitchFamily="34" charset="0"/>
              </a:rPr>
              <a:t>συνήθως έχουν σθένος </a:t>
            </a:r>
            <a:r>
              <a:rPr lang="el-GR" sz="2800" baseline="30000" dirty="0">
                <a:latin typeface="Calibri" panose="020F0502020204030204" pitchFamily="34" charset="0"/>
              </a:rPr>
              <a:t>3+ </a:t>
            </a:r>
            <a:r>
              <a:rPr lang="el-GR" sz="2800" dirty="0">
                <a:latin typeface="Calibri" panose="020F0502020204030204" pitchFamily="34" charset="0"/>
              </a:rPr>
              <a:t>(La</a:t>
            </a:r>
            <a:r>
              <a:rPr lang="el-GR" sz="2800" baseline="30000" dirty="0">
                <a:latin typeface="Calibri" panose="020F0502020204030204" pitchFamily="34" charset="0"/>
              </a:rPr>
              <a:t>3</a:t>
            </a:r>
            <a:r>
              <a:rPr lang="el-GR" sz="2800" baseline="30000" dirty="0" smtClean="0">
                <a:latin typeface="Calibri" panose="020F0502020204030204" pitchFamily="34" charset="0"/>
              </a:rPr>
              <a:t>+</a:t>
            </a:r>
            <a:r>
              <a:rPr lang="en-US" sz="2800" baseline="30000" dirty="0" smtClean="0">
                <a:latin typeface="Calibri" panose="020F0502020204030204" pitchFamily="34" charset="0"/>
              </a:rPr>
              <a:t> </a:t>
            </a:r>
            <a:r>
              <a:rPr lang="el-GR" sz="2800" dirty="0" smtClean="0">
                <a:latin typeface="Calibri" panose="020F0502020204030204" pitchFamily="34" charset="0"/>
              </a:rPr>
              <a:t>, </a:t>
            </a:r>
            <a:r>
              <a:rPr lang="el-GR" sz="2800" dirty="0">
                <a:latin typeface="Calibri" panose="020F0502020204030204" pitchFamily="34" charset="0"/>
              </a:rPr>
              <a:t>etc.)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Calibri" panose="020F0502020204030204" pitchFamily="34" charset="0"/>
              </a:rPr>
              <a:t>Eu</a:t>
            </a:r>
            <a:r>
              <a:rPr lang="el-GR" sz="2800" dirty="0">
                <a:latin typeface="Calibri" panose="020F0502020204030204" pitchFamily="34" charset="0"/>
              </a:rPr>
              <a:t>: μπορεί να είναι ως Eu</a:t>
            </a:r>
            <a:r>
              <a:rPr lang="el-GR" sz="2800" baseline="30000" dirty="0">
                <a:latin typeface="Calibri" panose="020F0502020204030204" pitchFamily="34" charset="0"/>
              </a:rPr>
              <a:t>3+ </a:t>
            </a:r>
            <a:r>
              <a:rPr lang="el-GR" sz="2800" dirty="0">
                <a:latin typeface="Calibri" panose="020F0502020204030204" pitchFamily="34" charset="0"/>
              </a:rPr>
              <a:t>ή Eu</a:t>
            </a:r>
            <a:r>
              <a:rPr lang="el-GR" sz="2800" baseline="30000" dirty="0">
                <a:latin typeface="Calibri" panose="020F0502020204030204" pitchFamily="34" charset="0"/>
              </a:rPr>
              <a:t>2+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Eu</a:t>
            </a:r>
            <a:r>
              <a:rPr lang="en-US" sz="2800" baseline="30000" dirty="0" smtClean="0">
                <a:latin typeface="Calibri" panose="020F0502020204030204" pitchFamily="34" charset="0"/>
              </a:rPr>
              <a:t>2</a:t>
            </a:r>
            <a:r>
              <a:rPr lang="en-US" sz="2800" baseline="30000" dirty="0">
                <a:latin typeface="Calibri" panose="020F0502020204030204" pitchFamily="34" charset="0"/>
              </a:rPr>
              <a:t>+ </a:t>
            </a:r>
            <a:r>
              <a:rPr lang="el-GR" sz="2800" dirty="0">
                <a:latin typeface="Calibri" panose="020F0502020204030204" pitchFamily="34" charset="0"/>
              </a:rPr>
              <a:t>πολύ ανταγωνιστικό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139" y="2802633"/>
            <a:ext cx="4921721" cy="3374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2860" y="5703947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</a:t>
            </a:r>
            <a:r>
              <a:rPr lang="en-US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241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Συντελεστές </a:t>
            </a:r>
            <a:r>
              <a:rPr lang="el-GR" sz="4000" dirty="0"/>
              <a:t>Κατανομής για τις </a:t>
            </a:r>
            <a:r>
              <a:rPr lang="el-GR" sz="4000" dirty="0" smtClean="0"/>
              <a:t>REEs</a:t>
            </a:r>
            <a:endParaRPr lang="el-GR" sz="4000" dirty="0"/>
          </a:p>
        </p:txBody>
      </p:sp>
      <p:sp>
        <p:nvSpPr>
          <p:cNvPr id="3" name="Rectangle 2"/>
          <p:cNvSpPr/>
          <p:nvPr/>
        </p:nvSpPr>
        <p:spPr>
          <a:xfrm>
            <a:off x="788676" y="1417638"/>
            <a:ext cx="7566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</a:rPr>
              <a:t>K</a:t>
            </a:r>
            <a:r>
              <a:rPr lang="en-US" sz="2400" baseline="-25000" dirty="0" err="1" smtClean="0">
                <a:latin typeface="Calibri" panose="020F050202020403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= C</a:t>
            </a:r>
            <a:r>
              <a:rPr lang="en-US" sz="2400" baseline="-25000" dirty="0">
                <a:latin typeface="Calibri" panose="020F0502020204030204" pitchFamily="34" charset="0"/>
              </a:rPr>
              <a:t>s</a:t>
            </a:r>
            <a:r>
              <a:rPr lang="en-US" sz="2400" dirty="0">
                <a:latin typeface="Calibri" panose="020F0502020204030204" pitchFamily="34" charset="0"/>
              </a:rPr>
              <a:t>/C</a:t>
            </a:r>
            <a:r>
              <a:rPr lang="en-US" sz="2400" baseline="-25000" dirty="0">
                <a:latin typeface="Calibri" panose="020F0502020204030204" pitchFamily="34" charset="0"/>
              </a:rPr>
              <a:t>l</a:t>
            </a:r>
            <a:r>
              <a:rPr lang="en-US" sz="2400" dirty="0">
                <a:latin typeface="Calibri" panose="020F0502020204030204" pitchFamily="34" charset="0"/>
              </a:rPr>
              <a:t> = concentration in mineral/concentration in </a:t>
            </a:r>
            <a:r>
              <a:rPr lang="en-US" sz="2400" dirty="0" smtClean="0">
                <a:latin typeface="Calibri" panose="020F0502020204030204" pitchFamily="34" charset="0"/>
              </a:rPr>
              <a:t>melt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879302"/>
            <a:ext cx="3096344" cy="4487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5733256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</a:t>
            </a:r>
            <a:r>
              <a:rPr lang="en-US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751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Συντελεστές </a:t>
            </a:r>
            <a:r>
              <a:rPr lang="el-GR" sz="4000" dirty="0"/>
              <a:t>Κατανομής των REE </a:t>
            </a:r>
            <a:r>
              <a:rPr lang="el-GR" sz="4000" dirty="0" smtClean="0"/>
              <a:t>στα</a:t>
            </a:r>
            <a:r>
              <a:rPr lang="en-US" sz="4000" dirty="0" smtClean="0"/>
              <a:t> </a:t>
            </a:r>
            <a:r>
              <a:rPr lang="el-GR" sz="4000" dirty="0" smtClean="0"/>
              <a:t>τήγματα</a:t>
            </a:r>
            <a:endParaRPr lang="el-G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28800"/>
            <a:ext cx="7521182" cy="4315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4750" y="5471134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</a:t>
            </a:r>
            <a:r>
              <a:rPr lang="en-US" sz="1600" dirty="0"/>
              <a:t>8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051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Κλασμάτωση ιχνοστοιχείων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7638"/>
            <a:ext cx="6910671" cy="4603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2587" y="5548004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</a:t>
            </a:r>
            <a:r>
              <a:rPr lang="en-US" sz="1600" dirty="0"/>
              <a:t>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426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Μαγματικές </a:t>
            </a:r>
            <a:r>
              <a:rPr lang="el-GR" sz="2400" b="1" dirty="0"/>
              <a:t>διεργασίες και μαγματική διαφοροποίηση </a:t>
            </a:r>
            <a:r>
              <a:rPr lang="el-GR" sz="2400" dirty="0"/>
              <a:t>(ανασκόπηση </a:t>
            </a:r>
            <a:r>
              <a:rPr lang="el-GR" sz="2400" dirty="0" smtClean="0"/>
              <a:t>γνώσεων</a:t>
            </a:r>
            <a:r>
              <a:rPr lang="en-US" sz="2400" dirty="0" smtClean="0"/>
              <a:t> </a:t>
            </a:r>
            <a:r>
              <a:rPr lang="el-GR" sz="2400" dirty="0" smtClean="0"/>
              <a:t>Πετρολογίας </a:t>
            </a:r>
            <a:r>
              <a:rPr lang="el-GR" sz="2400" dirty="0"/>
              <a:t>Πυριγενών) </a:t>
            </a:r>
          </a:p>
          <a:p>
            <a:r>
              <a:rPr lang="el-GR" sz="2400" b="1" dirty="0" smtClean="0"/>
              <a:t>Κύρια </a:t>
            </a:r>
            <a:r>
              <a:rPr lang="el-GR" sz="2400" b="1" dirty="0"/>
              <a:t>Στοιχεία </a:t>
            </a:r>
            <a:endParaRPr lang="el-GR" sz="2400" dirty="0"/>
          </a:p>
          <a:p>
            <a:r>
              <a:rPr lang="el-GR" sz="2400" b="1" dirty="0" smtClean="0"/>
              <a:t>Ιχνοστοχεία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444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Κλασμάτωση ιχνοστοιχείων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>(μικρό βαθμό μερικής τήξης</a:t>
            </a:r>
            <a:r>
              <a:rPr lang="el-GR" sz="4000" dirty="0" smtClean="0"/>
              <a:t>)</a:t>
            </a:r>
            <a:endParaRPr lang="el-G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28800"/>
            <a:ext cx="6134743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0352" y="5620012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034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Κανονικοποιημένα </a:t>
            </a:r>
            <a:r>
              <a:rPr lang="el-GR" sz="4000" dirty="0"/>
              <a:t>διαγράμματα REE (ως προς τη σύσταση </a:t>
            </a:r>
            <a:r>
              <a:rPr lang="el-GR" sz="4000" dirty="0" smtClean="0"/>
              <a:t>του</a:t>
            </a:r>
            <a:r>
              <a:rPr lang="en-US" sz="4000" dirty="0" smtClean="0"/>
              <a:t> </a:t>
            </a:r>
            <a:r>
              <a:rPr lang="el-GR" sz="4000" dirty="0" smtClean="0"/>
              <a:t>Chondrite</a:t>
            </a:r>
            <a:r>
              <a:rPr lang="el-GR" sz="4000" dirty="0"/>
              <a:t>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72816"/>
            <a:ext cx="5962706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4328" y="5475996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260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Κλασμάτωση </a:t>
            </a:r>
            <a:r>
              <a:rPr lang="el-GR" sz="4000" dirty="0"/>
              <a:t>Ιχνοστοιχείων κατά τη </a:t>
            </a:r>
            <a:r>
              <a:rPr lang="el-GR" sz="4000" dirty="0" smtClean="0"/>
              <a:t>διεργασία </a:t>
            </a:r>
            <a:r>
              <a:rPr lang="el-GR" sz="4000" dirty="0"/>
              <a:t>της μερικής </a:t>
            </a:r>
            <a:r>
              <a:rPr lang="el-GR" sz="4000" dirty="0" smtClean="0"/>
              <a:t>τήξης</a:t>
            </a:r>
            <a:endParaRPr lang="el-G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1947862"/>
            <a:ext cx="2619375" cy="2962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3728" y="51571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From</a:t>
            </a:r>
            <a:r>
              <a:rPr lang="en-US" dirty="0">
                <a:latin typeface="Calibri" panose="020F0502020204030204" pitchFamily="34" charset="0"/>
              </a:rPr>
              <a:t>: http://www.geo.cornell.edu/geology/classes/geo302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4476977"/>
            <a:ext cx="432048" cy="4732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6192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dirty="0" smtClean="0"/>
              <a:t>Στουραϊτη 201</a:t>
            </a:r>
            <a:r>
              <a:rPr lang="en-US" sz="2000" smtClean="0"/>
              <a:t>5</a:t>
            </a:r>
            <a:r>
              <a:rPr lang="el-GR" sz="2000" smtClean="0"/>
              <a:t>. </a:t>
            </a:r>
            <a:r>
              <a:rPr lang="el-GR" sz="2000" dirty="0"/>
              <a:t>Χριστίνα </a:t>
            </a:r>
            <a:r>
              <a:rPr lang="el-GR" sz="2000" dirty="0" smtClean="0"/>
              <a:t>Στουραϊτη. </a:t>
            </a:r>
            <a:r>
              <a:rPr lang="el-GR" sz="2000" dirty="0"/>
              <a:t>«Γεωχημεία. Γεωχημικές διεργασίες </a:t>
            </a:r>
            <a:r>
              <a:rPr lang="el-GR" sz="2000" dirty="0" smtClean="0"/>
              <a:t>στο εσωτερικό </a:t>
            </a:r>
            <a:r>
              <a:rPr lang="el-GR" sz="2000" dirty="0"/>
              <a:t>της γης». Έκδοση: 1.0.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</a:t>
            </a:r>
            <a:r>
              <a:rPr lang="el-GR" sz="2000" dirty="0" smtClean="0"/>
              <a:t>: Διάγραμμα </a:t>
            </a:r>
            <a:r>
              <a:rPr lang="en-US" sz="2000" dirty="0" err="1" smtClean="0"/>
              <a:t>Wt</a:t>
            </a:r>
            <a:r>
              <a:rPr lang="en-US" sz="2000" dirty="0" smtClean="0"/>
              <a:t>% Oxide-</a:t>
            </a:r>
            <a:r>
              <a:rPr lang="en-US" sz="2000" dirty="0" err="1" smtClean="0"/>
              <a:t>Wt</a:t>
            </a:r>
            <a:r>
              <a:rPr lang="en-US" sz="2000" dirty="0"/>
              <a:t>% </a:t>
            </a:r>
            <a:r>
              <a:rPr lang="en-US" sz="2000" dirty="0" smtClean="0"/>
              <a:t>SiO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. </a:t>
            </a:r>
            <a:r>
              <a:rPr lang="en-US" sz="2000" dirty="0"/>
              <a:t>Copyright Tulane University.</a:t>
            </a:r>
            <a:r>
              <a:rPr lang="el-GR" sz="2000" dirty="0"/>
              <a:t> Σύνδεσμος: </a:t>
            </a:r>
            <a:r>
              <a:rPr lang="en-US" sz="2000" dirty="0"/>
              <a:t>http://www.tulane.edu/~sanelson/eens212/magmadiff.htm</a:t>
            </a:r>
            <a:r>
              <a:rPr lang="el-GR" sz="2000" dirty="0"/>
              <a:t>. Πηγή: </a:t>
            </a:r>
            <a:r>
              <a:rPr lang="en-US" sz="2000" dirty="0" smtClean="0"/>
              <a:t>www.tulane.edu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2</a:t>
            </a:r>
            <a:r>
              <a:rPr lang="el-GR" sz="2000" dirty="0"/>
              <a:t>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3: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4: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5</a:t>
            </a:r>
            <a:r>
              <a:rPr lang="el-GR" sz="2000" dirty="0" smtClean="0"/>
              <a:t>: </a:t>
            </a:r>
            <a:r>
              <a:rPr lang="el-GR" sz="2000" dirty="0"/>
              <a:t>Κλασματική κρυστάλλωση</a:t>
            </a:r>
            <a:r>
              <a:rPr lang="en-US" sz="2000" dirty="0"/>
              <a:t>. </a:t>
            </a:r>
            <a:r>
              <a:rPr lang="en-US" sz="2000" dirty="0" smtClean="0"/>
              <a:t>Copyright wikimedia.org.</a:t>
            </a:r>
            <a:r>
              <a:rPr lang="el-GR" sz="2000" dirty="0" smtClean="0"/>
              <a:t> </a:t>
            </a:r>
            <a:r>
              <a:rPr lang="el-GR" sz="2000" dirty="0"/>
              <a:t>Σύνδεσμος: </a:t>
            </a:r>
            <a:r>
              <a:rPr lang="en-US" sz="2000" dirty="0"/>
              <a:t>http://commons.wikimedia.org/wiki/Category:Petrology_diagrams</a:t>
            </a:r>
            <a:r>
              <a:rPr lang="el-GR" sz="2000" dirty="0" smtClean="0"/>
              <a:t>. </a:t>
            </a:r>
            <a:r>
              <a:rPr lang="el-GR" sz="2000" dirty="0"/>
              <a:t>Πηγή: </a:t>
            </a:r>
            <a:r>
              <a:rPr lang="en-US" sz="2000" dirty="0" smtClean="0"/>
              <a:t>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dirty="0"/>
              <a:t>. Μαγματική </a:t>
            </a:r>
            <a:r>
              <a:rPr lang="el-GR" dirty="0" smtClean="0"/>
              <a:t>Διαφοροποίηση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/>
              <a:t>φυσικές διεργασίες που προκαλούν </a:t>
            </a:r>
            <a:r>
              <a:rPr lang="el-GR" sz="2400" b="1" dirty="0"/>
              <a:t>μεταβολή </a:t>
            </a:r>
            <a:r>
              <a:rPr lang="el-GR" sz="2400" dirty="0"/>
              <a:t>στη </a:t>
            </a:r>
            <a:r>
              <a:rPr lang="el-GR" sz="2400" b="1" dirty="0"/>
              <a:t>σύσταση </a:t>
            </a:r>
            <a:r>
              <a:rPr lang="el-GR" sz="2400" dirty="0"/>
              <a:t>του μάγματος, από τη στιγμή που σχηματίζεται (τήγμα - ρευστή φάση) έως ότου ολοκληρωθεί η στερεοποίηση του (πέτρωμα – στερεά φάση) </a:t>
            </a:r>
            <a:r>
              <a:rPr lang="el-GR" sz="2400" b="1" dirty="0"/>
              <a:t>μαγματική διαφοροποίηση</a:t>
            </a:r>
            <a:r>
              <a:rPr lang="el-GR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endParaRPr lang="el-GR" sz="2400" dirty="0"/>
          </a:p>
          <a:p>
            <a:r>
              <a:rPr lang="el-GR" sz="2400" dirty="0" smtClean="0"/>
              <a:t>Το </a:t>
            </a:r>
            <a:r>
              <a:rPr lang="el-GR" sz="2400" dirty="0"/>
              <a:t>σύνολο των πετρωμάτων που προέρχονται από διαφοροποίηση της σύστασης </a:t>
            </a:r>
            <a:r>
              <a:rPr lang="el-GR" sz="2400" b="1" dirty="0"/>
              <a:t>ενός </a:t>
            </a:r>
            <a:r>
              <a:rPr lang="el-GR" sz="2400" dirty="0"/>
              <a:t>αρχικού (</a:t>
            </a:r>
            <a:r>
              <a:rPr lang="el-GR" sz="2400" b="1" dirty="0"/>
              <a:t>μητρικού</a:t>
            </a:r>
            <a:r>
              <a:rPr lang="el-GR" sz="2400" dirty="0"/>
              <a:t>) μάγματος, ονομάζεται </a:t>
            </a:r>
            <a:r>
              <a:rPr lang="el-GR" sz="2400" b="1" dirty="0"/>
              <a:t>μαγματική σειρά</a:t>
            </a:r>
            <a:r>
              <a:rPr lang="el-GR" sz="2400" dirty="0"/>
              <a:t>. </a:t>
            </a:r>
          </a:p>
          <a:p>
            <a:endParaRPr lang="el-GR" sz="2400" dirty="0"/>
          </a:p>
        </p:txBody>
      </p:sp>
      <p:sp>
        <p:nvSpPr>
          <p:cNvPr id="2" name="Down Arrow 1"/>
          <p:cNvSpPr/>
          <p:nvPr/>
        </p:nvSpPr>
        <p:spPr>
          <a:xfrm>
            <a:off x="4139952" y="3501008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6</a:t>
            </a:r>
            <a:r>
              <a:rPr lang="el-GR" sz="2000" dirty="0"/>
              <a:t>: </a:t>
            </a:r>
            <a:r>
              <a:rPr lang="en-US" sz="2000" dirty="0"/>
              <a:t>Fractional crystallization. CC BY-SA Wikimedia Commons.</a:t>
            </a:r>
            <a:r>
              <a:rPr lang="el-GR" sz="2000" dirty="0"/>
              <a:t> Σύνδεσμος</a:t>
            </a:r>
            <a:r>
              <a:rPr lang="en-US" sz="2000" dirty="0"/>
              <a:t>: http://commons.wikimedia.org/wiki/Category:Petrology_diagrams</a:t>
            </a:r>
            <a:r>
              <a:rPr lang="el-GR" sz="2000" dirty="0"/>
              <a:t>. Πηγή: </a:t>
            </a:r>
            <a:r>
              <a:rPr lang="en-US" sz="2000" dirty="0"/>
              <a:t>commons.wikimedia.org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7</a:t>
            </a:r>
            <a:r>
              <a:rPr lang="el-GR" sz="2000" dirty="0" smtClean="0"/>
              <a:t>: </a:t>
            </a:r>
            <a:r>
              <a:rPr lang="en-US" sz="2000" dirty="0" err="1"/>
              <a:t>Bown’s</a:t>
            </a:r>
            <a:r>
              <a:rPr lang="en-US" sz="2000" dirty="0"/>
              <a:t> Reaction series. Copyright Tulane University.</a:t>
            </a:r>
            <a:r>
              <a:rPr lang="el-GR" sz="2000" dirty="0"/>
              <a:t> Σύνδεσμος: </a:t>
            </a:r>
            <a:r>
              <a:rPr lang="en-US" sz="2000" dirty="0"/>
              <a:t>http://www.tulane.edu/~sanelson/eens1110/igneous.htm</a:t>
            </a:r>
            <a:r>
              <a:rPr lang="el-GR" sz="2000" dirty="0" smtClean="0"/>
              <a:t>. </a:t>
            </a:r>
            <a:r>
              <a:rPr lang="el-GR" sz="2000" dirty="0"/>
              <a:t>Πηγή: </a:t>
            </a:r>
            <a:r>
              <a:rPr lang="en-US" sz="2000" dirty="0" smtClean="0"/>
              <a:t>www.tulane.edu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8</a:t>
            </a:r>
            <a:r>
              <a:rPr lang="el-GR" sz="2000" dirty="0" smtClean="0"/>
              <a:t>: </a:t>
            </a:r>
            <a:r>
              <a:rPr lang="en-US" sz="2000" dirty="0"/>
              <a:t>Phase diagram for the system </a:t>
            </a:r>
            <a:r>
              <a:rPr lang="en-US" sz="2000" dirty="0" err="1"/>
              <a:t>fosterite-fayalite</a:t>
            </a:r>
            <a:r>
              <a:rPr lang="en-US" sz="2000" dirty="0"/>
              <a:t>. Copyright University of HAWAI’I, SOEST.</a:t>
            </a:r>
            <a:r>
              <a:rPr lang="el-GR" sz="2000" dirty="0"/>
              <a:t> Σύνδεσμος: </a:t>
            </a:r>
            <a:r>
              <a:rPr lang="en-US" sz="2000" dirty="0"/>
              <a:t>http://www.soest.hawaii.edu/krubin/GG325/lect36.pdf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r>
              <a:rPr lang="el-GR" sz="2000" dirty="0"/>
              <a:t>Πηγή: </a:t>
            </a:r>
            <a:r>
              <a:rPr lang="en-US" sz="2000" dirty="0"/>
              <a:t>www.soest.hawaii.edu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9</a:t>
            </a:r>
            <a:r>
              <a:rPr lang="el-GR" sz="2000" dirty="0" smtClean="0"/>
              <a:t>: </a:t>
            </a:r>
            <a:r>
              <a:rPr lang="el-GR" sz="2000" dirty="0"/>
              <a:t>Κλασματική κρυστάλλωση</a:t>
            </a:r>
            <a:r>
              <a:rPr lang="en-US" sz="2000" dirty="0"/>
              <a:t>. Copyright Tulane University.</a:t>
            </a:r>
            <a:r>
              <a:rPr lang="el-GR" sz="2000" dirty="0"/>
              <a:t> Σύνδεσμος</a:t>
            </a:r>
            <a:r>
              <a:rPr lang="en-US" sz="2000" dirty="0"/>
              <a:t>: http://www.tulane.edu/~sanelson/eens212/magmadiff.htm</a:t>
            </a:r>
            <a:r>
              <a:rPr lang="el-GR" sz="2000" dirty="0"/>
              <a:t>. Πηγή: </a:t>
            </a:r>
            <a:r>
              <a:rPr lang="en-US" sz="2000" dirty="0"/>
              <a:t>www.tulane.edu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10</a:t>
            </a:r>
            <a:r>
              <a:rPr lang="el-GR" sz="2000" dirty="0" smtClean="0"/>
              <a:t>: </a:t>
            </a:r>
            <a:r>
              <a:rPr lang="el-GR" sz="2000" dirty="0"/>
              <a:t>Κλασματική κρυστάλλωση</a:t>
            </a:r>
            <a:r>
              <a:rPr lang="en-US" sz="2000" dirty="0"/>
              <a:t>. Copyright Tulane University.</a:t>
            </a:r>
            <a:r>
              <a:rPr lang="el-GR" sz="2000" dirty="0"/>
              <a:t> Σύνδεσμος</a:t>
            </a:r>
            <a:r>
              <a:rPr lang="en-US" sz="2000" dirty="0"/>
              <a:t>: http://www.tulane.edu/~sanelson/eens212/magmadiff.htm</a:t>
            </a:r>
            <a:r>
              <a:rPr lang="el-GR" sz="2000" dirty="0"/>
              <a:t>. Πηγή: </a:t>
            </a:r>
            <a:r>
              <a:rPr lang="en-US" sz="2000" dirty="0" smtClean="0"/>
              <a:t>www.tulane.edu</a:t>
            </a:r>
          </a:p>
        </p:txBody>
      </p:sp>
    </p:spTree>
    <p:extLst>
      <p:ext uri="{BB962C8B-B14F-4D97-AF65-F5344CB8AC3E}">
        <p14:creationId xmlns:p14="http://schemas.microsoft.com/office/powerpoint/2010/main" val="21967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(3/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11</a:t>
            </a:r>
            <a:r>
              <a:rPr lang="el-GR" sz="2000" dirty="0"/>
              <a:t>: Κλασματική κρυστάλλωση</a:t>
            </a:r>
            <a:r>
              <a:rPr lang="en-US" sz="2000" dirty="0"/>
              <a:t>. Copyright Tulane University.</a:t>
            </a:r>
            <a:r>
              <a:rPr lang="el-GR" sz="2000" dirty="0"/>
              <a:t> Σύνδεσμος</a:t>
            </a:r>
            <a:r>
              <a:rPr lang="en-US" sz="2000" dirty="0"/>
              <a:t>: http://www.tulane.edu/~sanelson/eens212/magmadiff.htm</a:t>
            </a:r>
            <a:r>
              <a:rPr lang="el-GR" sz="2000" dirty="0"/>
              <a:t>. Πηγή: </a:t>
            </a:r>
            <a:r>
              <a:rPr lang="en-US" sz="2000" dirty="0"/>
              <a:t>www.tulane.edu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12</a:t>
            </a:r>
            <a:r>
              <a:rPr lang="el-GR" sz="2000" dirty="0" smtClean="0"/>
              <a:t>: </a:t>
            </a:r>
            <a:r>
              <a:rPr lang="el-GR" sz="2000" dirty="0"/>
              <a:t>Διαφορετικοί βαθμοί μερικής τήξης</a:t>
            </a:r>
            <a:r>
              <a:rPr lang="en-US" sz="2000" dirty="0"/>
              <a:t>. Copyright Tulane University.</a:t>
            </a:r>
            <a:r>
              <a:rPr lang="el-GR" sz="2000" dirty="0"/>
              <a:t> Σύνδεσμος</a:t>
            </a:r>
            <a:r>
              <a:rPr lang="en-US" sz="2000" dirty="0"/>
              <a:t>: http://www.tulane.edu/~sanelson/eens212/magmadiff.htm</a:t>
            </a:r>
            <a:r>
              <a:rPr lang="el-GR" sz="2000" dirty="0"/>
              <a:t>. Πηγή: </a:t>
            </a:r>
            <a:r>
              <a:rPr lang="en-US" sz="2000" dirty="0" smtClean="0"/>
              <a:t>www.tulane.edu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1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l-GR" sz="2000" dirty="0"/>
              <a:t>Ανάμειξη </a:t>
            </a:r>
            <a:r>
              <a:rPr lang="el-GR" sz="2000" dirty="0" smtClean="0"/>
              <a:t>μαγμάτων</a:t>
            </a:r>
            <a:r>
              <a:rPr lang="en-US" sz="2000" dirty="0" smtClean="0"/>
              <a:t>. </a:t>
            </a:r>
            <a:r>
              <a:rPr lang="en-US" sz="2000" dirty="0"/>
              <a:t>Copyright Tulane University.</a:t>
            </a:r>
            <a:r>
              <a:rPr lang="el-GR" sz="2000" dirty="0"/>
              <a:t> Σύνδεσμος: </a:t>
            </a:r>
            <a:r>
              <a:rPr lang="en-US" sz="2000" dirty="0"/>
              <a:t>http://www.tulane.edu/~sanelson/eens1110/igneous.htm</a:t>
            </a:r>
            <a:r>
              <a:rPr lang="el-GR" sz="2000" dirty="0"/>
              <a:t>. Πηγή: </a:t>
            </a:r>
            <a:r>
              <a:rPr lang="en-US" sz="2000" dirty="0" smtClean="0"/>
              <a:t>www.tulane.edu</a:t>
            </a:r>
          </a:p>
          <a:p>
            <a:pPr marL="0" indent="0">
              <a:buNone/>
            </a:pPr>
            <a:r>
              <a:rPr lang="el-GR" sz="2000" dirty="0" smtClean="0"/>
              <a:t>Εικόνα 14: </a:t>
            </a:r>
            <a:r>
              <a:rPr lang="en-US" sz="2000" dirty="0" smtClean="0"/>
              <a:t>Copyrighted. </a:t>
            </a:r>
            <a:r>
              <a:rPr lang="el-GR" sz="2000" dirty="0" smtClean="0"/>
              <a:t>Πηγή: </a:t>
            </a:r>
            <a:r>
              <a:rPr lang="en-US" sz="2000" dirty="0" smtClean="0"/>
              <a:t>Richards, 2003.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15: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16: Περιοδικός πίνακας.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894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4</a:t>
            </a:r>
            <a:r>
              <a:rPr lang="en-US" dirty="0" smtClean="0"/>
              <a:t>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17: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18: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19: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1: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2: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3: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4: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5: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6: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7: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84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5</a:t>
            </a:r>
            <a:r>
              <a:rPr lang="en-US" dirty="0" smtClean="0"/>
              <a:t>/</a:t>
            </a:r>
            <a:r>
              <a:rPr lang="el-GR" smtClean="0"/>
              <a:t>5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8: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9: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30: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31: </a:t>
            </a:r>
            <a:r>
              <a:rPr lang="en-US" sz="2000" dirty="0" smtClean="0"/>
              <a:t>Copyrighted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32: </a:t>
            </a:r>
            <a:r>
              <a:rPr lang="en-US" sz="2000" dirty="0" smtClean="0"/>
              <a:t>Copyrighted</a:t>
            </a:r>
            <a:r>
              <a:rPr lang="el-GR" sz="2000" dirty="0" smtClean="0"/>
              <a:t>. Σύνδεσμος: </a:t>
            </a:r>
            <a:r>
              <a:rPr lang="en-US" sz="2000" dirty="0" smtClean="0">
                <a:latin typeface="Calibri" panose="020F0502020204030204" pitchFamily="34" charset="0"/>
              </a:rPr>
              <a:t>http://www.geo.cornell.edu/geology/classes/geo302</a:t>
            </a:r>
            <a:r>
              <a:rPr lang="el-GR" sz="2000" dirty="0" smtClean="0">
                <a:latin typeface="Calibri" panose="020F0502020204030204" pitchFamily="34" charset="0"/>
              </a:rPr>
              <a:t>. Πηγή: </a:t>
            </a:r>
            <a:r>
              <a:rPr lang="en-US" sz="2000" dirty="0" smtClean="0">
                <a:latin typeface="Calibri" panose="020F0502020204030204" pitchFamily="34" charset="0"/>
              </a:rPr>
              <a:t>www.geo.cornell.edu</a:t>
            </a:r>
            <a:r>
              <a:rPr lang="el-GR" sz="2000" dirty="0" smtClean="0">
                <a:latin typeface="Calibri" panose="020F0502020204030204" pitchFamily="34" charset="0"/>
              </a:rPr>
              <a:t>.</a:t>
            </a:r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393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</a:t>
            </a:r>
            <a:r>
              <a:rPr lang="el-GR" dirty="0"/>
              <a:t>. Μαγματική </a:t>
            </a:r>
            <a:r>
              <a:rPr lang="el-GR" dirty="0" smtClean="0"/>
              <a:t>Σειρά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Παράδειγματα</a:t>
            </a:r>
            <a:r>
              <a:rPr lang="el-GR" sz="2400" dirty="0"/>
              <a:t>: </a:t>
            </a:r>
          </a:p>
          <a:p>
            <a:r>
              <a:rPr lang="el-GR" sz="2400" dirty="0" smtClean="0">
                <a:solidFill>
                  <a:srgbClr val="FF0000"/>
                </a:solidFill>
              </a:rPr>
              <a:t>γρανοδιοριτικής </a:t>
            </a:r>
            <a:r>
              <a:rPr lang="el-GR" sz="2400" dirty="0">
                <a:solidFill>
                  <a:srgbClr val="FF0000"/>
                </a:solidFill>
              </a:rPr>
              <a:t>σύστασης μάγμα </a:t>
            </a:r>
            <a:r>
              <a:rPr lang="el-GR" sz="2400" dirty="0"/>
              <a:t>θα μας δώσει την εξής ακολουθία πετρωμάτων: 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Γρανοδιορίτη – Γρανίτη - Απλίτη &amp; Πηγματίτη </a:t>
            </a:r>
          </a:p>
          <a:p>
            <a:pPr marL="0" indent="0" algn="ctr">
              <a:buNone/>
            </a:pPr>
            <a:r>
              <a:rPr lang="el-GR" sz="2400" dirty="0"/>
              <a:t>μαγματική σειρά </a:t>
            </a:r>
          </a:p>
          <a:p>
            <a:r>
              <a:rPr lang="el-GR" sz="2400" dirty="0" smtClean="0">
                <a:solidFill>
                  <a:srgbClr val="0070C0"/>
                </a:solidFill>
              </a:rPr>
              <a:t>Βασαλτικής </a:t>
            </a:r>
            <a:r>
              <a:rPr lang="el-GR" sz="2400" dirty="0">
                <a:solidFill>
                  <a:srgbClr val="0070C0"/>
                </a:solidFill>
              </a:rPr>
              <a:t>σύστασης μάγμα </a:t>
            </a:r>
            <a:r>
              <a:rPr lang="el-GR" sz="2400" dirty="0"/>
              <a:t>θα μας δώσει την εξής ακολουθία πετρωμάτων: 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Βασάλτη – Βασαλτ. Ανδεσίτη – Ανδεσίτη – Δακίτη – Ρυόλιθο </a:t>
            </a:r>
          </a:p>
          <a:p>
            <a:pPr marL="0" indent="0" algn="ctr">
              <a:buNone/>
            </a:pPr>
            <a:r>
              <a:rPr lang="el-GR" sz="2400" dirty="0"/>
              <a:t>μαγματική </a:t>
            </a:r>
            <a:r>
              <a:rPr lang="el-GR" sz="2400" dirty="0" smtClean="0"/>
              <a:t>σειρά</a:t>
            </a:r>
            <a:endParaRPr lang="el-GR" sz="2400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4427984" y="510982"/>
            <a:ext cx="288032" cy="5836036"/>
          </a:xfrm>
          <a:prstGeom prst="rightBrace">
            <a:avLst>
              <a:gd name="adj1" fmla="val 8333"/>
              <a:gd name="adj2" fmla="val 4897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4445985" y="1538367"/>
            <a:ext cx="252027" cy="7561687"/>
          </a:xfrm>
          <a:prstGeom prst="rightBrace">
            <a:avLst>
              <a:gd name="adj1" fmla="val 8333"/>
              <a:gd name="adj2" fmla="val 489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Μαγματική Σειρά</a:t>
            </a:r>
            <a:r>
              <a:rPr lang="en-US" dirty="0" smtClean="0"/>
              <a:t> -</a:t>
            </a:r>
            <a:r>
              <a:rPr lang="el-GR" dirty="0" smtClean="0"/>
              <a:t> </a:t>
            </a:r>
            <a:r>
              <a:rPr lang="el-GR" dirty="0"/>
              <a:t>Κύρια </a:t>
            </a:r>
            <a:r>
              <a:rPr lang="el-GR" dirty="0" smtClean="0"/>
              <a:t>Στοιχεία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74676" y="1700808"/>
            <a:ext cx="4608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Μεταβολή </a:t>
            </a:r>
            <a:r>
              <a:rPr lang="el-GR" sz="2000" dirty="0">
                <a:latin typeface="Calibri" panose="020F0502020204030204" pitchFamily="34" charset="0"/>
              </a:rPr>
              <a:t>στη σύσταση (%) των κύριων στοιχείων σε σχέση με το SiO</a:t>
            </a:r>
            <a:r>
              <a:rPr lang="el-GR" sz="2000" baseline="-25000" dirty="0">
                <a:latin typeface="Calibri" panose="020F0502020204030204" pitchFamily="34" charset="0"/>
              </a:rPr>
              <a:t>2</a:t>
            </a:r>
            <a:r>
              <a:rPr lang="el-GR" sz="2000" dirty="0">
                <a:latin typeface="Calibri" panose="020F0502020204030204" pitchFamily="34" charset="0"/>
              </a:rPr>
              <a:t>, είναι γραμμική: </a:t>
            </a:r>
          </a:p>
          <a:p>
            <a:endParaRPr lang="el-GR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γραμμική </a:t>
            </a:r>
            <a:r>
              <a:rPr lang="el-GR" sz="2000" dirty="0">
                <a:latin typeface="Calibri" panose="020F0502020204030204" pitchFamily="34" charset="0"/>
              </a:rPr>
              <a:t>συσχέτιση – τάση (</a:t>
            </a:r>
            <a:r>
              <a:rPr lang="en-US" sz="2000" dirty="0" err="1">
                <a:latin typeface="Calibri" panose="020F0502020204030204" pitchFamily="34" charset="0"/>
              </a:rPr>
              <a:t>trendline</a:t>
            </a:r>
            <a:r>
              <a:rPr lang="en-US" sz="2000" dirty="0">
                <a:latin typeface="Calibri" panose="020F050202020403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συνεχής </a:t>
            </a:r>
            <a:r>
              <a:rPr lang="el-GR" sz="2000" dirty="0">
                <a:latin typeface="Calibri" panose="020F0502020204030204" pitchFamily="34" charset="0"/>
              </a:rPr>
              <a:t>ευθεία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Καμπύλη </a:t>
            </a:r>
            <a:r>
              <a:rPr lang="el-GR" sz="2000" dirty="0">
                <a:latin typeface="Calibri" panose="020F0502020204030204" pitchFamily="34" charset="0"/>
              </a:rPr>
              <a:t>ή τμήματα με διαφορετική κλίση (θετική ή αρνητική)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Αλλαγή </a:t>
            </a:r>
            <a:r>
              <a:rPr lang="el-GR" sz="2000" dirty="0">
                <a:latin typeface="Calibri" panose="020F0502020204030204" pitchFamily="34" charset="0"/>
              </a:rPr>
              <a:t>κλίσης στη γραμμή </a:t>
            </a:r>
            <a:r>
              <a:rPr lang="el-GR" sz="2000" dirty="0" smtClean="0">
                <a:latin typeface="Calibri" panose="020F0502020204030204" pitchFamily="34" charset="0"/>
              </a:rPr>
              <a:t>τάσης</a:t>
            </a:r>
            <a:r>
              <a:rPr lang="el-GR" sz="2000" dirty="0" smtClean="0">
                <a:latin typeface="Wingdings" panose="05000000000000000000" pitchFamily="2" charset="2"/>
              </a:rPr>
              <a:t></a:t>
            </a:r>
            <a:r>
              <a:rPr lang="el-GR" sz="2000" dirty="0" smtClean="0">
                <a:latin typeface="Calibri" panose="020F0502020204030204" pitchFamily="34" charset="0"/>
              </a:rPr>
              <a:t>ένδειξη </a:t>
            </a:r>
            <a:r>
              <a:rPr lang="el-GR" sz="2000" dirty="0">
                <a:latin typeface="Calibri" panose="020F0502020204030204" pitchFamily="34" charset="0"/>
              </a:rPr>
              <a:t>για το ορυκτο/ορυκτά που κρυσταλλώνονται από το αρχικό μάγμα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47" y="1700808"/>
            <a:ext cx="3195153" cy="3883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4408" y="527043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34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788" y="1482750"/>
            <a:ext cx="2862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</a:rPr>
              <a:t>Στην </a:t>
            </a:r>
            <a:r>
              <a:rPr lang="el-GR" sz="2400" dirty="0">
                <a:latin typeface="Calibri" panose="020F0502020204030204" pitchFamily="34" charset="0"/>
              </a:rPr>
              <a:t>πραγματικότητα παρατηρούμε μια μικρή διασπορά των τιμών, εκατέρωθεν της γραμμής τάσης (trendline)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40" y="368660"/>
            <a:ext cx="4732990" cy="4536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788" y="5301208"/>
            <a:ext cx="7901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</a:rPr>
              <a:t>Διαγράμματα </a:t>
            </a:r>
            <a:r>
              <a:rPr lang="el-GR" b="1" dirty="0">
                <a:latin typeface="Calibri" panose="020F0502020204030204" pitchFamily="34" charset="0"/>
              </a:rPr>
              <a:t>Harker για 310 αναλύσεις δειγμάτων ηφαιστειακών πετρωμάτων, (</a:t>
            </a:r>
            <a:r>
              <a:rPr lang="el-GR" b="1" dirty="0" smtClean="0">
                <a:latin typeface="Calibri" panose="020F0502020204030204" pitchFamily="34" charset="0"/>
              </a:rPr>
              <a:t>ηπειρωτικού </a:t>
            </a:r>
            <a:r>
              <a:rPr lang="el-GR" b="1" dirty="0">
                <a:latin typeface="Calibri" panose="020F0502020204030204" pitchFamily="34" charset="0"/>
              </a:rPr>
              <a:t>περιθωρίου Β. Αμερικής, (Crater Lake (Mt. Mazama), Oregon Cascades).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28384" y="4689140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700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3201</Words>
  <Application>Microsoft Office PowerPoint</Application>
  <PresentationFormat>On-screen Show (4:3)</PresentationFormat>
  <Paragraphs>486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Wingdings</vt:lpstr>
      <vt:lpstr>Wingdings 3</vt:lpstr>
      <vt:lpstr>Θέμα του Office</vt:lpstr>
      <vt:lpstr>Γεωχημεία</vt:lpstr>
      <vt:lpstr>Γεωχημικές διεργασίες στο εσωτερικό της γης</vt:lpstr>
      <vt:lpstr>Εισαγωγή </vt:lpstr>
      <vt:lpstr>Απλή ταξινόμηση ηφαιστειακών πετρωμάτων στο ύπαιθρο</vt:lpstr>
      <vt:lpstr>Περιεχόμενα</vt:lpstr>
      <vt:lpstr>1. Μαγματική Διαφοροποίηση</vt:lpstr>
      <vt:lpstr>2. Μαγματική Σειρά</vt:lpstr>
      <vt:lpstr>Μαγματική Σειρά - Κύρια Στοιχεία</vt:lpstr>
      <vt:lpstr>PowerPoint Presentation</vt:lpstr>
      <vt:lpstr>PowerPoint Presentation</vt:lpstr>
      <vt:lpstr>Εξέλιξη Βασαλτικού μάγματος</vt:lpstr>
      <vt:lpstr>Μαγματικές Σειρές  (συστάσεις πρωταρχικών μαγμάτων)</vt:lpstr>
      <vt:lpstr>Μαγματική Διαφοροποίηση</vt:lpstr>
      <vt:lpstr>Μαγματική Διαφοροποίηση</vt:lpstr>
      <vt:lpstr>PowerPoint Presentation</vt:lpstr>
      <vt:lpstr>1. Κλασματική κρυστάλλωση</vt:lpstr>
      <vt:lpstr>1. Κλασματική κρυστάλλωση</vt:lpstr>
      <vt:lpstr>1. Κλασματική κρυστάλλωση</vt:lpstr>
      <vt:lpstr>1. Κλασματική κρυστάλλωση</vt:lpstr>
      <vt:lpstr>1. Κλασματική κρυστάλλωση</vt:lpstr>
      <vt:lpstr>2. Διαφορετικοί βαθμοί μερικής τήξης της ίδιας πηγής μάγματος</vt:lpstr>
      <vt:lpstr> Μοντέλα μερικής τήξης</vt:lpstr>
      <vt:lpstr>3. Ανάμειξη μαγμάτων (magma mixing)</vt:lpstr>
      <vt:lpstr>Ανάμειξη μαγμάτων σε περιβάλλον σύγκλισης πλακών</vt:lpstr>
      <vt:lpstr>3. Ανάμειξη μαγμάτων</vt:lpstr>
      <vt:lpstr>ΙΧΝΟΣΤΟΙΧΕΙΑ</vt:lpstr>
      <vt:lpstr>PowerPoint Presentation</vt:lpstr>
      <vt:lpstr>Κατανομή των ιχνοστοιχείων</vt:lpstr>
      <vt:lpstr>Συνοψίζοντας...</vt:lpstr>
      <vt:lpstr>Περιοδικός Πίνακας- Γεωχημική θεώρηση</vt:lpstr>
      <vt:lpstr>PowerPoint Presentation</vt:lpstr>
      <vt:lpstr>Παράδειγμα</vt:lpstr>
      <vt:lpstr>Εξιχνίαση συγκεκριμένων ορυκτών:</vt:lpstr>
      <vt:lpstr>Υπόθεση εργασίας:</vt:lpstr>
      <vt:lpstr>Sr και Ba (μη ανταγωνιστικά στοιχεία)</vt:lpstr>
      <vt:lpstr>Λόγος δύο ιχνοστοιχείων</vt:lpstr>
      <vt:lpstr>ΠΑΡΑΔΕΙΓΜΑ:</vt:lpstr>
      <vt:lpstr>Υπολογισμός:</vt:lpstr>
      <vt:lpstr>Κανονικοποίηση συστάσεων στα διαγράμματα</vt:lpstr>
      <vt:lpstr>Συγκέντρωση REE στο δείγμα</vt:lpstr>
      <vt:lpstr>..κανονικοποιημένη σύσταση</vt:lpstr>
      <vt:lpstr>Σύσταση των Χονδριτών (C1 Carbonaceous Chondrites) vs. Ηλιακού συστήματος</vt:lpstr>
      <vt:lpstr>Ιοντική Ακτίνα των REΕ</vt:lpstr>
      <vt:lpstr>Συγκρίσεις στα REE “patterns”</vt:lpstr>
      <vt:lpstr>“ανωμαλία” στο Eu </vt:lpstr>
      <vt:lpstr>Kd’s για το Πλαγιόκλαστο </vt:lpstr>
      <vt:lpstr>Συντελεστές Κατανομής για τις REEs</vt:lpstr>
      <vt:lpstr>Συντελεστές Κατανομής των REE στα τήγματα</vt:lpstr>
      <vt:lpstr>Κλασμάτωση ιχνοστοιχείων</vt:lpstr>
      <vt:lpstr>Κλασμάτωση ιχνοστοιχείων (μικρό βαθμό μερικής τήξης)</vt:lpstr>
      <vt:lpstr>Κανονικοποιημένα διαγράμματα REE (ως προς τη σύσταση του Chondrite) </vt:lpstr>
      <vt:lpstr>Κλασμάτωση Ιχνοστοιχείων κατά τη διεργασία της μερικής τήξης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(1/5)</vt:lpstr>
      <vt:lpstr>Σημείωμα Χρήσης Έργων Τρίτων (2/5)</vt:lpstr>
      <vt:lpstr>Σημείωμα Χρήσης Έργων Τρίτων (3/5)</vt:lpstr>
      <vt:lpstr>Σημείωμα Χρήσης Έργων Τρίτων (4/5)</vt:lpstr>
      <vt:lpstr>Σημείωμα Χρήσης Έργων Τρίτων (5/5)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247</cp:revision>
  <dcterms:created xsi:type="dcterms:W3CDTF">2012-09-06T09:03:05Z</dcterms:created>
  <dcterms:modified xsi:type="dcterms:W3CDTF">2015-05-19T15:15:37Z</dcterms:modified>
</cp:coreProperties>
</file>