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62" r:id="rId3"/>
    <p:sldId id="266" r:id="rId4"/>
    <p:sldId id="302" r:id="rId5"/>
    <p:sldId id="301" r:id="rId6"/>
    <p:sldId id="303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290" r:id="rId48"/>
    <p:sldId id="349" r:id="rId49"/>
    <p:sldId id="299" r:id="rId50"/>
    <p:sldId id="292" r:id="rId51"/>
    <p:sldId id="291" r:id="rId52"/>
    <p:sldId id="294" r:id="rId53"/>
    <p:sldId id="293" r:id="rId54"/>
    <p:sldId id="345" r:id="rId55"/>
    <p:sldId id="346" r:id="rId56"/>
    <p:sldId id="347" r:id="rId57"/>
    <p:sldId id="350" r:id="rId5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256"/>
            <p14:sldId id="262"/>
            <p14:sldId id="266"/>
            <p14:sldId id="302"/>
            <p14:sldId id="301"/>
            <p14:sldId id="303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290"/>
            <p14:sldId id="349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  <p14:sldId id="345"/>
            <p14:sldId id="346"/>
            <p14:sldId id="347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7" autoAdjust="0"/>
    <p:restoredTop sz="99309" autoAdjust="0"/>
  </p:normalViewPr>
  <p:slideViewPr>
    <p:cSldViewPr>
      <p:cViewPr varScale="1">
        <p:scale>
          <a:sx n="80" d="100"/>
          <a:sy n="80" d="100"/>
        </p:scale>
        <p:origin x="90" y="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10/5/2015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1318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60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1277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8136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4173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8217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7982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0360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8312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7143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49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5411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996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3486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9547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818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5901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8647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302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9316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2384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1452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342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20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8464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48735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9073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2368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650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0783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2368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48540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6318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97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44135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7552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2524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08004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727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6067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3912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20060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238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653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536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711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474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Γεωχημικές διεργασίες στο</a:t>
            </a:r>
            <a:r>
              <a:rPr lang="el-GR" sz="1000" kern="1200" baseline="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εσωτερικό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της γης</a:t>
            </a:r>
            <a:endParaRPr lang="el-GR" sz="1000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Γεωχημεία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1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/>
              <a:t>Γεωχημικές διεργασίες </a:t>
            </a:r>
            <a:r>
              <a:rPr lang="el-GR" sz="2800" dirty="0" smtClean="0"/>
              <a:t>στο εσωτερικό της γης</a:t>
            </a:r>
          </a:p>
          <a:p>
            <a:endParaRPr lang="en-US" sz="2000" dirty="0" smtClean="0"/>
          </a:p>
          <a:p>
            <a:pPr>
              <a:defRPr/>
            </a:pPr>
            <a:r>
              <a:rPr lang="el-GR" sz="2800" dirty="0" smtClean="0"/>
              <a:t>Χριστίνα Στουραϊτη</a:t>
            </a:r>
            <a:endParaRPr lang="el-GR" sz="2800" dirty="0"/>
          </a:p>
          <a:p>
            <a:pPr>
              <a:defRPr/>
            </a:pPr>
            <a:r>
              <a:rPr lang="el-GR" sz="2800" dirty="0"/>
              <a:t>Σχολή Θετικών Επιστημών</a:t>
            </a:r>
          </a:p>
          <a:p>
            <a:pPr>
              <a:defRPr/>
            </a:pPr>
            <a:r>
              <a:rPr lang="el-GR" sz="2800" dirty="0"/>
              <a:t>Τμήμα Γεωλογίας και Γεωπεριβάλλοντος</a:t>
            </a:r>
            <a:endParaRPr lang="en-US" sz="2800" dirty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Βασική ορολογία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800" b="1" dirty="0" smtClean="0"/>
              <a:t>Ατομικός </a:t>
            </a:r>
            <a:r>
              <a:rPr lang="el-GR" sz="2800" b="1" dirty="0"/>
              <a:t>αριθμός (Ζ)</a:t>
            </a:r>
            <a:r>
              <a:rPr lang="el-GR" sz="2800" dirty="0"/>
              <a:t>: ο αριθμός των θετικά φορτισμένων σωματιδίων στον πυρήνα (πρωτονίων). Σε ηλεκτρικά ουδέτερα άτομα, αντιπροσωπεύει επίσης τον αριθμό των ηλεκτρονίων. </a:t>
            </a:r>
          </a:p>
          <a:p>
            <a:pPr marL="0" indent="0">
              <a:buNone/>
            </a:pPr>
            <a:r>
              <a:rPr lang="el-GR" sz="2800" b="1" dirty="0"/>
              <a:t>Μαζικός αριθμός (Α)</a:t>
            </a:r>
            <a:r>
              <a:rPr lang="el-GR" sz="2800" dirty="0"/>
              <a:t>: Ο αριθμός των νουκλεονίων, δηλαδή το άθροισμα των πρωτονίων (Z) και των νετρονίων (N): </a:t>
            </a:r>
            <a:endParaRPr lang="el-GR" sz="2800" dirty="0" smtClean="0"/>
          </a:p>
          <a:p>
            <a:pPr marL="0" indent="0" algn="ctr">
              <a:buNone/>
            </a:pPr>
            <a:r>
              <a:rPr lang="en-US" sz="2800" b="1" dirty="0" smtClean="0"/>
              <a:t>A </a:t>
            </a:r>
            <a:r>
              <a:rPr lang="en-US" sz="2800" dirty="0"/>
              <a:t>= </a:t>
            </a:r>
            <a:r>
              <a:rPr lang="en-US" sz="2800" b="1" dirty="0"/>
              <a:t>Z </a:t>
            </a:r>
            <a:r>
              <a:rPr lang="en-US" sz="2800" dirty="0"/>
              <a:t>+ </a:t>
            </a:r>
            <a:r>
              <a:rPr lang="en-US" sz="2800" b="1" dirty="0"/>
              <a:t>N </a:t>
            </a:r>
            <a:endParaRPr lang="en-US" sz="2800" dirty="0"/>
          </a:p>
          <a:p>
            <a:pPr marL="0" indent="0">
              <a:buNone/>
            </a:pPr>
            <a:r>
              <a:rPr lang="el-GR" sz="2800" dirty="0"/>
              <a:t>Δεν ισοδυναμεί με την συνολική μάζα του ατόμου αλλά μάλλον αντιπροσωπεύει έναν ακέραιο αριθμό που προσεγγίζει τη μάζα, όπως αυτή εκφράζεται σε atomic mass units (amu</a:t>
            </a:r>
            <a:r>
              <a:rPr lang="el-GR" sz="2800" dirty="0" smtClean="0"/>
              <a:t>).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070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Βασική ορολογία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1417638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/>
              <a:t>Ισότοπα</a:t>
            </a:r>
            <a:r>
              <a:rPr lang="el-GR" sz="2000" b="1" dirty="0"/>
              <a:t>: Άτομα του ίδιου στοιχείου, των οποίων οι πυρήνες έχουν τον ίδιο ατομικό, αλλά διαφορετικό μαζικό αριθμό. </a:t>
            </a:r>
            <a:endParaRPr lang="en-US" sz="2000" b="1" dirty="0" smtClean="0"/>
          </a:p>
          <a:p>
            <a:endParaRPr lang="el-GR" sz="2000" dirty="0"/>
          </a:p>
          <a:p>
            <a:r>
              <a:rPr lang="el-GR" sz="2000" dirty="0" smtClean="0"/>
              <a:t>Τα </a:t>
            </a:r>
            <a:r>
              <a:rPr lang="el-GR" sz="2000" dirty="0"/>
              <a:t>ισότοπα έχουν όμοιες χημικές ιδιότητες και μετρώνται με τη </a:t>
            </a:r>
            <a:r>
              <a:rPr lang="el-GR" sz="2000" dirty="0" smtClean="0"/>
              <a:t>χρήση</a:t>
            </a:r>
            <a:r>
              <a:rPr lang="en-US" sz="2000" dirty="0" smtClean="0"/>
              <a:t> </a:t>
            </a:r>
            <a:r>
              <a:rPr lang="el-GR" sz="2000" dirty="0" smtClean="0"/>
              <a:t>φασματογράφου </a:t>
            </a:r>
            <a:r>
              <a:rPr lang="el-GR" sz="2000" dirty="0"/>
              <a:t>μάζας. Τα περισσότερα στοιχεία έχουν τουλάχιστον 2 φυσικά ισότοπα.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39" y="3390729"/>
            <a:ext cx="6148122" cy="2789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5443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03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Μονάδες μέτρησης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Atomic </a:t>
            </a:r>
            <a:r>
              <a:rPr lang="en-US" sz="2000" b="1" dirty="0"/>
              <a:t>Mass Unit </a:t>
            </a:r>
            <a:r>
              <a:rPr lang="en-US" sz="2000" dirty="0"/>
              <a:t>– </a:t>
            </a:r>
            <a:r>
              <a:rPr lang="en-US" sz="2000" b="1" dirty="0" err="1"/>
              <a:t>amu</a:t>
            </a:r>
            <a:r>
              <a:rPr lang="en-US" sz="2000" b="1" dirty="0"/>
              <a:t> (</a:t>
            </a:r>
            <a:r>
              <a:rPr lang="el-GR" sz="2000" dirty="0"/>
              <a:t>Μονάδα Ατομικής Μάζας </a:t>
            </a:r>
            <a:r>
              <a:rPr lang="el-GR" sz="2000" b="1" dirty="0"/>
              <a:t>) </a:t>
            </a:r>
            <a:r>
              <a:rPr lang="el-GR" sz="2000" dirty="0"/>
              <a:t>= </a:t>
            </a:r>
            <a:r>
              <a:rPr lang="el-GR" sz="1800" dirty="0" smtClean="0"/>
              <a:t>1/12 </a:t>
            </a:r>
            <a:r>
              <a:rPr lang="el-GR" sz="1800" dirty="0"/>
              <a:t>της μάζας του ατόμου 12C (το αφθονότερο σταθερό ισότοπο του άνθρακα) </a:t>
            </a:r>
            <a:endParaRPr lang="en-US" sz="1800" dirty="0"/>
          </a:p>
          <a:p>
            <a:r>
              <a:rPr lang="el-GR" sz="2000" b="1" dirty="0"/>
              <a:t>Ατομικό βάρος </a:t>
            </a:r>
            <a:r>
              <a:rPr lang="el-GR" sz="2000" dirty="0"/>
              <a:t>είναι ο </a:t>
            </a:r>
            <a:r>
              <a:rPr lang="el-GR" sz="2000" b="1" dirty="0"/>
              <a:t>σταθμισμένος μέσος όρος των ατομικών μαζών των φυσικών ισοτόπων </a:t>
            </a:r>
            <a:r>
              <a:rPr lang="el-GR" sz="2000" dirty="0"/>
              <a:t>ενός στοιχείου.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b="1" dirty="0"/>
              <a:t>Παράδειγμα</a:t>
            </a:r>
            <a:r>
              <a:rPr lang="el-GR" sz="2000" dirty="0"/>
              <a:t>: </a:t>
            </a:r>
          </a:p>
          <a:p>
            <a:pPr marL="0" indent="0">
              <a:buNone/>
            </a:pPr>
            <a:r>
              <a:rPr lang="el-GR" sz="2000" dirty="0"/>
              <a:t>ένα φυσικό δείγμα του χλωρίου </a:t>
            </a:r>
            <a:r>
              <a:rPr lang="el-GR" sz="2000" i="1" dirty="0"/>
              <a:t>Cl , </a:t>
            </a:r>
            <a:r>
              <a:rPr lang="el-GR" sz="2000" dirty="0"/>
              <a:t>περιέχει ένα μίγμα από άτομα (ισότοπα) </a:t>
            </a:r>
            <a:r>
              <a:rPr lang="el-GR" sz="2000" baseline="30000" dirty="0" smtClean="0"/>
              <a:t>35</a:t>
            </a:r>
            <a:r>
              <a:rPr lang="el-GR" sz="2000" dirty="0" smtClean="0"/>
              <a:t>Cl σε </a:t>
            </a:r>
            <a:r>
              <a:rPr lang="el-GR" sz="2000" dirty="0"/>
              <a:t>ποσοστό 75.53% και άτομα (ισότοπα) </a:t>
            </a:r>
            <a:r>
              <a:rPr lang="el-GR" sz="2000" baseline="30000" dirty="0"/>
              <a:t>37</a:t>
            </a:r>
            <a:r>
              <a:rPr lang="el-GR" sz="2000" dirty="0"/>
              <a:t>Cl σε ποσοστό 24.47%. </a:t>
            </a:r>
          </a:p>
          <a:p>
            <a:pPr marL="0" indent="0">
              <a:buNone/>
            </a:pPr>
            <a:r>
              <a:rPr lang="el-GR" sz="2000" dirty="0"/>
              <a:t>Έτσι, το </a:t>
            </a:r>
            <a:r>
              <a:rPr lang="el-GR" sz="2000" b="1" dirty="0"/>
              <a:t>ατομικό βάρος </a:t>
            </a:r>
            <a:r>
              <a:rPr lang="el-GR" sz="2000" dirty="0"/>
              <a:t>προκύπτει από τον πολλαπλασιασμό της μάζας του κάθε ισοτόπου ( σε amu) πολλαπλασιασμένο με το ποσοστό αφθονίας του: </a:t>
            </a:r>
          </a:p>
          <a:p>
            <a:pPr marL="0" indent="0">
              <a:buNone/>
            </a:pPr>
            <a:r>
              <a:rPr lang="en-US" sz="2000" dirty="0" smtClean="0"/>
              <a:t>0.7553 </a:t>
            </a:r>
            <a:r>
              <a:rPr lang="en-US" sz="2000" dirty="0"/>
              <a:t>(34.97 </a:t>
            </a:r>
            <a:r>
              <a:rPr lang="en-US" sz="2000" dirty="0" err="1"/>
              <a:t>amu</a:t>
            </a:r>
            <a:r>
              <a:rPr lang="en-US" sz="2000" dirty="0"/>
              <a:t>) + 0.2447 (36.95 </a:t>
            </a:r>
            <a:r>
              <a:rPr lang="en-US" sz="2000" dirty="0" err="1"/>
              <a:t>amu</a:t>
            </a:r>
            <a:r>
              <a:rPr lang="en-US" sz="2000" dirty="0"/>
              <a:t>) = 35.45 </a:t>
            </a:r>
            <a:r>
              <a:rPr lang="en-US" sz="2000" dirty="0" err="1" smtClean="0"/>
              <a:t>amu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91341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Μονάδες μέτρησης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000" b="1" dirty="0" smtClean="0"/>
              <a:t>mole </a:t>
            </a:r>
            <a:r>
              <a:rPr lang="el-GR" sz="2000" dirty="0"/>
              <a:t>(ή γραμμομόριο) = 6.02214x10</a:t>
            </a:r>
            <a:r>
              <a:rPr lang="el-GR" sz="2000" baseline="30000" dirty="0"/>
              <a:t>23</a:t>
            </a:r>
            <a:r>
              <a:rPr lang="el-GR" sz="2000" dirty="0"/>
              <a:t> (</a:t>
            </a:r>
            <a:r>
              <a:rPr lang="el-GR" sz="2000" b="1" dirty="0"/>
              <a:t>Ν</a:t>
            </a:r>
            <a:r>
              <a:rPr lang="el-GR" sz="2000" b="1" baseline="-25000" dirty="0"/>
              <a:t>Α</a:t>
            </a:r>
            <a:r>
              <a:rPr lang="el-GR" sz="2000" dirty="0"/>
              <a:t>) «στοιχειώδης οντότητες» (άτομα, μόρια, ιόντα)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Παράδειγμα: </a:t>
            </a:r>
          </a:p>
          <a:p>
            <a:pPr marL="0" indent="0">
              <a:buNone/>
            </a:pPr>
            <a:r>
              <a:rPr lang="en-US" sz="2000" dirty="0"/>
              <a:t>1 mole of </a:t>
            </a:r>
            <a:r>
              <a:rPr lang="en-US" sz="2000" b="1" dirty="0"/>
              <a:t>H</a:t>
            </a:r>
            <a:r>
              <a:rPr lang="en-US" sz="2000" b="1" baseline="30000" dirty="0"/>
              <a:t>+</a:t>
            </a:r>
            <a:r>
              <a:rPr lang="en-US" sz="2000" dirty="0"/>
              <a:t>= 6.02214x10</a:t>
            </a:r>
            <a:r>
              <a:rPr lang="en-US" sz="2000" baseline="30000" dirty="0"/>
              <a:t>23</a:t>
            </a:r>
            <a:r>
              <a:rPr lang="en-US" sz="2000" dirty="0"/>
              <a:t> H</a:t>
            </a:r>
            <a:r>
              <a:rPr lang="en-US" sz="2000" baseline="30000" dirty="0"/>
              <a:t>+</a:t>
            </a:r>
            <a:r>
              <a:rPr lang="en-US" sz="2000" dirty="0"/>
              <a:t> ions, </a:t>
            </a:r>
          </a:p>
          <a:p>
            <a:pPr marL="0" indent="0">
              <a:buNone/>
            </a:pPr>
            <a:r>
              <a:rPr lang="en-US" sz="2000" dirty="0"/>
              <a:t>10 </a:t>
            </a:r>
            <a:r>
              <a:rPr lang="en-US" sz="2000" dirty="0" err="1"/>
              <a:t>mol</a:t>
            </a:r>
            <a:r>
              <a:rPr lang="en-US" sz="2000" dirty="0"/>
              <a:t> </a:t>
            </a:r>
            <a:r>
              <a:rPr lang="en-US" sz="2000" b="1" dirty="0" err="1"/>
              <a:t>FeOOH</a:t>
            </a:r>
            <a:r>
              <a:rPr lang="en-US" sz="2000" b="1" dirty="0"/>
              <a:t> </a:t>
            </a:r>
            <a:r>
              <a:rPr lang="en-US" sz="2000" dirty="0"/>
              <a:t>= 6.02214x10</a:t>
            </a:r>
            <a:r>
              <a:rPr lang="en-US" sz="2000" baseline="30000" dirty="0"/>
              <a:t>24</a:t>
            </a:r>
            <a:r>
              <a:rPr lang="en-US" sz="2000" dirty="0"/>
              <a:t> moles </a:t>
            </a:r>
            <a:r>
              <a:rPr lang="en-US" sz="2000" b="1" dirty="0"/>
              <a:t>Fe</a:t>
            </a:r>
            <a:r>
              <a:rPr lang="en-US" sz="2000" dirty="0"/>
              <a:t>, 6.02214x10</a:t>
            </a:r>
            <a:r>
              <a:rPr lang="en-US" sz="2000" baseline="30000" dirty="0"/>
              <a:t>24</a:t>
            </a:r>
            <a:r>
              <a:rPr lang="en-US" sz="2000" dirty="0"/>
              <a:t> moles </a:t>
            </a:r>
            <a:r>
              <a:rPr lang="en-US" sz="2000" b="1" dirty="0"/>
              <a:t>O</a:t>
            </a:r>
            <a:r>
              <a:rPr lang="en-US" sz="2000" dirty="0"/>
              <a:t>, 6.02214x10</a:t>
            </a:r>
            <a:r>
              <a:rPr lang="en-US" sz="2000" baseline="30000" dirty="0"/>
              <a:t>24</a:t>
            </a:r>
            <a:r>
              <a:rPr lang="en-US" sz="2000" dirty="0"/>
              <a:t> moles </a:t>
            </a:r>
            <a:r>
              <a:rPr lang="en-US" sz="2000" b="1" dirty="0"/>
              <a:t>OH</a:t>
            </a:r>
            <a:r>
              <a:rPr lang="en-US" sz="2000" dirty="0"/>
              <a:t>. </a:t>
            </a:r>
            <a:endParaRPr lang="el-GR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Το mole μιας ένωσης/ουσίας σχετίζεται με τη μάζα αυτής σε γραμμάρια, μέσω του τύπου του Μοριακού Βάρους. </a:t>
            </a:r>
          </a:p>
          <a:p>
            <a:pPr marL="0" indent="0">
              <a:buNone/>
            </a:pPr>
            <a:r>
              <a:rPr lang="el-GR" sz="2000" dirty="0"/>
              <a:t>Παράδειγμα: </a:t>
            </a:r>
          </a:p>
          <a:p>
            <a:pPr marL="0" indent="0">
              <a:buNone/>
            </a:pPr>
            <a:r>
              <a:rPr lang="el-GR" sz="2000" dirty="0"/>
              <a:t>Το ΜΒ του </a:t>
            </a:r>
            <a:r>
              <a:rPr lang="el-GR" sz="2000" b="1" dirty="0"/>
              <a:t>S </a:t>
            </a:r>
            <a:r>
              <a:rPr lang="el-GR" sz="2000" dirty="0"/>
              <a:t>= 32.04 g, έτσι 32.04 γραμμάρια S περιέχουν 6.02214x10</a:t>
            </a:r>
            <a:r>
              <a:rPr lang="el-GR" sz="2000" baseline="30000" dirty="0"/>
              <a:t>23</a:t>
            </a:r>
            <a:r>
              <a:rPr lang="el-GR" sz="2000" dirty="0"/>
              <a:t> άτομα </a:t>
            </a:r>
            <a:r>
              <a:rPr lang="el-GR" sz="2000" dirty="0" smtClean="0"/>
              <a:t>S.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267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Ατομική Θεωρία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Ατομικό </a:t>
            </a:r>
            <a:r>
              <a:rPr lang="el-GR" dirty="0"/>
              <a:t>πρότυπο </a:t>
            </a:r>
            <a:r>
              <a:rPr lang="en-US" dirty="0"/>
              <a:t>Bohr </a:t>
            </a:r>
          </a:p>
          <a:p>
            <a:r>
              <a:rPr lang="en-US" dirty="0" smtClean="0"/>
              <a:t>K</a:t>
            </a:r>
            <a:r>
              <a:rPr lang="el-GR" dirty="0"/>
              <a:t>βαντομηχανική </a:t>
            </a:r>
            <a:endParaRPr lang="el-GR" dirty="0" smtClean="0"/>
          </a:p>
          <a:p>
            <a:pPr lvl="1"/>
            <a:r>
              <a:rPr lang="el-GR" dirty="0" smtClean="0"/>
              <a:t>ατομικά </a:t>
            </a:r>
            <a:r>
              <a:rPr lang="el-GR" dirty="0"/>
              <a:t>τροχιακά 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1670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</a:t>
            </a:r>
            <a:r>
              <a:rPr lang="el-GR" dirty="0" smtClean="0"/>
              <a:t>υματική </a:t>
            </a:r>
            <a:r>
              <a:rPr lang="el-GR" dirty="0"/>
              <a:t>φύση του </a:t>
            </a:r>
            <a:r>
              <a:rPr lang="el-GR" dirty="0" smtClean="0"/>
              <a:t>φωτός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486269"/>
            <a:ext cx="3456383" cy="117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5" y="1417638"/>
            <a:ext cx="3814345" cy="3739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2736032"/>
            <a:ext cx="425881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λ</a:t>
            </a:r>
            <a:r>
              <a:rPr lang="el-GR" dirty="0"/>
              <a:t>: μήκος κύματος (</a:t>
            </a:r>
            <a:r>
              <a:rPr lang="en-US" dirty="0"/>
              <a:t>m) </a:t>
            </a:r>
          </a:p>
          <a:p>
            <a:r>
              <a:rPr lang="el-GR" b="1" dirty="0"/>
              <a:t>ν</a:t>
            </a:r>
            <a:r>
              <a:rPr lang="el-GR" dirty="0"/>
              <a:t>: συχνότητα (</a:t>
            </a:r>
            <a:r>
              <a:rPr lang="en-US" dirty="0"/>
              <a:t>cycles/s=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baseline="30000" dirty="0"/>
          </a:p>
          <a:p>
            <a:r>
              <a:rPr lang="el-GR" b="1" dirty="0"/>
              <a:t>c</a:t>
            </a:r>
            <a:r>
              <a:rPr lang="el-GR" dirty="0"/>
              <a:t>: ταχύτητα των ΗM κυμάτων rad (</a:t>
            </a:r>
            <a:r>
              <a:rPr lang="el-GR" dirty="0" smtClean="0"/>
              <a:t>ms</a:t>
            </a:r>
            <a:r>
              <a:rPr lang="en-US" baseline="30000" dirty="0" smtClean="0"/>
              <a:t>-1</a:t>
            </a:r>
            <a:r>
              <a:rPr lang="el-GR" dirty="0" smtClean="0"/>
              <a:t>) </a:t>
            </a:r>
            <a:endParaRPr lang="el-GR" dirty="0"/>
          </a:p>
          <a:p>
            <a:r>
              <a:rPr lang="el-GR" b="1" dirty="0"/>
              <a:t>λ = </a:t>
            </a:r>
            <a:r>
              <a:rPr lang="el-GR" b="1" dirty="0" smtClean="0"/>
              <a:t>ν/c </a:t>
            </a:r>
            <a:r>
              <a:rPr lang="el-GR" dirty="0"/>
              <a:t>and cλ = ν 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Το μήκος κύματος </a:t>
            </a:r>
            <a:r>
              <a:rPr lang="el-GR" b="1" dirty="0" smtClean="0"/>
              <a:t>λ</a:t>
            </a:r>
            <a:r>
              <a:rPr lang="el-GR" dirty="0" smtClean="0"/>
              <a:t> σχετίζεται με τη συχνότητα του μέσω της ταχύτητας του φωτός </a:t>
            </a:r>
            <a:r>
              <a:rPr lang="en-US" dirty="0" smtClean="0"/>
              <a:t>(c)</a:t>
            </a:r>
            <a:r>
              <a:rPr lang="el-GR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l-GR" b="1" dirty="0"/>
              <a:t>ταχύτητα διάδοσης </a:t>
            </a:r>
            <a:r>
              <a:rPr lang="el-GR" dirty="0"/>
              <a:t>c =2,997925x10</a:t>
            </a:r>
            <a:r>
              <a:rPr lang="el-GR" baseline="30000" dirty="0"/>
              <a:t>10</a:t>
            </a:r>
            <a:r>
              <a:rPr lang="el-GR" dirty="0"/>
              <a:t> cm/s </a:t>
            </a:r>
            <a:endParaRPr lang="en-US" dirty="0" smtClean="0"/>
          </a:p>
          <a:p>
            <a:r>
              <a:rPr lang="en-US" sz="3200" b="1" dirty="0" smtClean="0"/>
              <a:t>c</a:t>
            </a:r>
            <a:r>
              <a:rPr lang="el-GR" sz="3200" b="1" dirty="0" smtClean="0"/>
              <a:t> </a:t>
            </a:r>
            <a:r>
              <a:rPr lang="en-US" sz="3200" b="1" dirty="0" smtClean="0"/>
              <a:t>=</a:t>
            </a:r>
            <a:r>
              <a:rPr lang="el-GR" sz="3200" b="1" dirty="0" smtClean="0"/>
              <a:t> λ ν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07904" y="234888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93566" y="480627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964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Ατομικό </a:t>
            </a:r>
            <a:r>
              <a:rPr lang="el-GR" dirty="0"/>
              <a:t>πρότυπο του Bohr (1913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1700808"/>
            <a:ext cx="56886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Αποδέχτηκε </a:t>
            </a:r>
            <a:r>
              <a:rPr lang="el-GR" dirty="0"/>
              <a:t>το πυρηνικό πρότυπο του Rutherford.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Αποδέχτηκε </a:t>
            </a:r>
            <a:r>
              <a:rPr lang="el-GR" dirty="0"/>
              <a:t>ότι η </a:t>
            </a:r>
            <a:r>
              <a:rPr lang="el-GR" b="1" dirty="0"/>
              <a:t>ενέργεια είναι κβαντισμένη (hv). </a:t>
            </a: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Αποδέχτηκε </a:t>
            </a:r>
            <a:r>
              <a:rPr lang="el-GR" dirty="0"/>
              <a:t>ότι </a:t>
            </a:r>
            <a:r>
              <a:rPr lang="el-GR" b="1" dirty="0"/>
              <a:t>το ηλεκτρόνιο διαγράφει κυκλική τροχιά</a:t>
            </a:r>
            <a:r>
              <a:rPr lang="el-GR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Αποδέχτηκε </a:t>
            </a:r>
            <a:r>
              <a:rPr lang="el-GR" dirty="0"/>
              <a:t>ότι η </a:t>
            </a:r>
            <a:r>
              <a:rPr lang="el-GR" b="1" dirty="0"/>
              <a:t>στροφορμή είναι κβαντισμένη</a:t>
            </a:r>
            <a:r>
              <a:rPr lang="el-GR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Αποδέχτηκε </a:t>
            </a:r>
            <a:r>
              <a:rPr lang="el-GR" dirty="0"/>
              <a:t>ότι </a:t>
            </a:r>
            <a:r>
              <a:rPr lang="el-GR" b="1" dirty="0"/>
              <a:t>ακτινοβολία </a:t>
            </a:r>
            <a:r>
              <a:rPr lang="el-GR" dirty="0"/>
              <a:t>εκπέμπεται ή απορροφάται μόνο όταν το ηλεκτρόνιο </a:t>
            </a:r>
            <a:r>
              <a:rPr lang="el-GR" b="1" dirty="0"/>
              <a:t>μεταπίπτει </a:t>
            </a:r>
            <a:r>
              <a:rPr lang="el-GR" dirty="0"/>
              <a:t>από μία τροχιά σε άλλη. 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smtClean="0"/>
              <a:t>Η </a:t>
            </a:r>
            <a:r>
              <a:rPr lang="el-GR" dirty="0"/>
              <a:t>εκπεμπόμενη ή απορροφούμενη </a:t>
            </a:r>
            <a:r>
              <a:rPr lang="el-GR" b="1" dirty="0"/>
              <a:t>ενέργεια </a:t>
            </a:r>
            <a:r>
              <a:rPr lang="el-GR" dirty="0"/>
              <a:t>αντιστοιχεί στη διαφορά ενέργειας μεταξύ της αρχικής και της τελικής κατάστασης.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Απορρίφθηκε η θεωρία ότι το ηλεκτρόνιο πρέπει να εκπέμπει ηλεκτρομαγνητική ακτινοβολία.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82" y="1700808"/>
            <a:ext cx="2533018" cy="2016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32" y="3784178"/>
            <a:ext cx="2542600" cy="2204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2522" y="3367447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3637" y="5620382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067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Ατομικό </a:t>
            </a:r>
            <a:r>
              <a:rPr lang="el-GR" dirty="0"/>
              <a:t>πρότυπο του </a:t>
            </a:r>
            <a:r>
              <a:rPr lang="en-US" dirty="0" smtClean="0"/>
              <a:t>Bohr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8" y="1436983"/>
            <a:ext cx="7931224" cy="4604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7572" y="5681909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992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Ατομικό </a:t>
            </a:r>
            <a:r>
              <a:rPr lang="el-GR" dirty="0"/>
              <a:t>πρότυπο του </a:t>
            </a:r>
            <a:r>
              <a:rPr lang="en-US" dirty="0" smtClean="0"/>
              <a:t>Bohr</a:t>
            </a:r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457200" y="183194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/>
              <a:t>Άτομο </a:t>
            </a:r>
            <a:r>
              <a:rPr lang="el-GR" sz="2000" dirty="0"/>
              <a:t>του </a:t>
            </a:r>
            <a:r>
              <a:rPr lang="el-GR" sz="2000" b="1" dirty="0"/>
              <a:t>Η </a:t>
            </a:r>
            <a:endParaRPr lang="el-GR" sz="2000" dirty="0"/>
          </a:p>
          <a:p>
            <a:r>
              <a:rPr lang="el-GR" sz="2000" dirty="0"/>
              <a:t>•Θεμελιώδης κατάσταση: η χαμηλότερη ενεργειακή κατάσταση, δηλ. n = 1 </a:t>
            </a:r>
          </a:p>
          <a:p>
            <a:r>
              <a:rPr lang="el-GR" sz="2000" dirty="0"/>
              <a:t>•1η διεγερμένη κατάσταση: η πρώτη μετά τη θεμελιώδη, δηλ. n = 2 </a:t>
            </a:r>
          </a:p>
          <a:p>
            <a:r>
              <a:rPr lang="el-GR" sz="2000" dirty="0"/>
              <a:t>•2η διεγερμένη κατάσταση: η επόμενη, κ.ο.κ. </a:t>
            </a:r>
          </a:p>
          <a:p>
            <a:endParaRPr lang="en-US" sz="2000" dirty="0"/>
          </a:p>
          <a:p>
            <a:r>
              <a:rPr lang="el-GR" sz="2000" b="1" dirty="0"/>
              <a:t>Η θεωρία του Bohr εξήγησε το φάσμα εκπομπής του υδρογόνου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60547"/>
            <a:ext cx="6653521" cy="879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555776" y="5085184"/>
            <a:ext cx="2717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(λ, μήκος κύματος) </a:t>
            </a:r>
          </a:p>
          <a:p>
            <a:r>
              <a:rPr lang="el-GR" sz="2000" dirty="0"/>
              <a:t>Φάσμα εκπομπής του 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0060" y="4652344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647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Ατομικά τροχιακά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000" dirty="0" smtClean="0"/>
              <a:t>Τα τροχιακά ένας </a:t>
            </a:r>
            <a:r>
              <a:rPr lang="el-GR" sz="2000" dirty="0"/>
              <a:t>συνδιασμένος τρόπος κατανομής των ηλεκτρονίων: συνδυασμός της ενέργειας (κύματος) και της πιθανότητας (του σωματιδίου να βρεθεί σε δεδομένη θέση</a:t>
            </a:r>
            <a:r>
              <a:rPr lang="el-GR" sz="2000" dirty="0" smtClean="0"/>
              <a:t>).</a:t>
            </a:r>
            <a:endParaRPr lang="el-GR" sz="2000" dirty="0"/>
          </a:p>
          <a:p>
            <a:r>
              <a:rPr lang="el-GR" sz="2000" dirty="0" smtClean="0"/>
              <a:t>Ονομάζονται</a:t>
            </a:r>
            <a:r>
              <a:rPr lang="el-GR" sz="2000" dirty="0"/>
              <a:t>: τροχιακά </a:t>
            </a:r>
            <a:r>
              <a:rPr lang="en-US" sz="2000" b="1" dirty="0"/>
              <a:t>s</a:t>
            </a:r>
            <a:r>
              <a:rPr lang="en-US" sz="2000" dirty="0"/>
              <a:t> (sharp ), </a:t>
            </a:r>
            <a:r>
              <a:rPr lang="en-US" sz="2000" b="1" dirty="0"/>
              <a:t>p</a:t>
            </a:r>
            <a:r>
              <a:rPr lang="en-US" sz="2000" dirty="0"/>
              <a:t> (principal - </a:t>
            </a:r>
            <a:r>
              <a:rPr lang="el-GR" sz="2000" dirty="0"/>
              <a:t>κύριο), </a:t>
            </a:r>
            <a:r>
              <a:rPr lang="en-US" sz="2000" b="1" dirty="0"/>
              <a:t>d</a:t>
            </a:r>
            <a:r>
              <a:rPr lang="en-US" sz="2000" dirty="0"/>
              <a:t> (diffuse -</a:t>
            </a:r>
            <a:r>
              <a:rPr lang="el-GR" sz="2000" dirty="0"/>
              <a:t>διάχυτο), και </a:t>
            </a:r>
            <a:r>
              <a:rPr lang="en-US" sz="2000" b="1" dirty="0"/>
              <a:t>f</a:t>
            </a:r>
            <a:r>
              <a:rPr lang="en-US" sz="2000" dirty="0"/>
              <a:t> (fundamental - </a:t>
            </a:r>
            <a:r>
              <a:rPr lang="el-GR" sz="2000" dirty="0"/>
              <a:t>θεμελιώδεις). </a:t>
            </a:r>
          </a:p>
          <a:p>
            <a:r>
              <a:rPr lang="el-GR" sz="2000" dirty="0" smtClean="0"/>
              <a:t>Με </a:t>
            </a:r>
            <a:r>
              <a:rPr lang="el-GR" sz="2000" dirty="0"/>
              <a:t>την αύξηση του ατομικού αριθμού, κάθε νέο στοιχείο έχει ένα επιπλέον ηλεκτρόνιο στο ηλεκτρονιακό του νέφος. </a:t>
            </a:r>
          </a:p>
          <a:p>
            <a:r>
              <a:rPr lang="el-GR" sz="2000" dirty="0" smtClean="0"/>
              <a:t>Από </a:t>
            </a:r>
            <a:r>
              <a:rPr lang="el-GR" sz="2000" dirty="0"/>
              <a:t>τη θεωρία και τα πειράματα γνωρίζουμε ότι, τα ηλεκτρόνια προστίθενται με συστηματικό τρόπο, όπου πρώτα συμπληρώνονται τα τροχιακά χαμηλότερης ενέργειας. </a:t>
            </a:r>
          </a:p>
          <a:p>
            <a:r>
              <a:rPr lang="el-GR" sz="2000" dirty="0" smtClean="0"/>
              <a:t>Η </a:t>
            </a:r>
            <a:r>
              <a:rPr lang="el-GR" sz="2000" dirty="0"/>
              <a:t>διαδικασία αυτή ονομάζεται «δομή πλήρωσης aufbau» : </a:t>
            </a:r>
          </a:p>
          <a:p>
            <a:pPr marL="0" indent="0">
              <a:buNone/>
            </a:pPr>
            <a:r>
              <a:rPr lang="pt-BR" sz="2000" dirty="0"/>
              <a:t>1s -&gt; 2s -&gt; 2p -&gt; 3s -&gt; 3p -&gt; 4s -&gt; 3d -&gt; 4p -&gt; 5s, etc. . </a:t>
            </a:r>
          </a:p>
        </p:txBody>
      </p:sp>
    </p:spTree>
    <p:extLst>
      <p:ext uri="{BB962C8B-B14F-4D97-AF65-F5344CB8AC3E}">
        <p14:creationId xmlns:p14="http://schemas.microsoft.com/office/powerpoint/2010/main" val="29497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Εισαγωγή </a:t>
            </a:r>
            <a:r>
              <a:rPr lang="el-GR" sz="2800" b="1" dirty="0"/>
              <a:t>(ανασκόπηση γνώσεων Χημείας Α΄ έτους) </a:t>
            </a:r>
            <a:endParaRPr lang="el-GR" sz="2800" dirty="0"/>
          </a:p>
          <a:p>
            <a:pPr marL="400050" lvl="1" indent="0">
              <a:buNone/>
            </a:pPr>
            <a:r>
              <a:rPr lang="el-GR" dirty="0"/>
              <a:t>-Ορολογία </a:t>
            </a:r>
          </a:p>
          <a:p>
            <a:pPr marL="400050" lvl="1" indent="0">
              <a:buNone/>
            </a:pPr>
            <a:r>
              <a:rPr lang="el-GR" dirty="0"/>
              <a:t>-Δομή ατόμου </a:t>
            </a:r>
          </a:p>
          <a:p>
            <a:pPr marL="400050" lvl="1" indent="0">
              <a:buNone/>
            </a:pPr>
            <a:r>
              <a:rPr lang="el-GR" dirty="0"/>
              <a:t>-Ατομικά τροχιακά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l-GR" sz="2800" b="1" dirty="0" smtClean="0"/>
              <a:t>Περιοδικός </a:t>
            </a:r>
            <a:r>
              <a:rPr lang="el-GR" sz="2800" b="1" dirty="0"/>
              <a:t>Πίνακας </a:t>
            </a:r>
            <a:endParaRPr lang="el-GR" sz="2800" dirty="0"/>
          </a:p>
          <a:p>
            <a:pPr marL="400050" lvl="1" indent="0">
              <a:buNone/>
            </a:pPr>
            <a:r>
              <a:rPr lang="el-GR" dirty="0"/>
              <a:t>- Περιοδικές ιδιότητες των στοιχείων </a:t>
            </a:r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Ατομικά τροχιακά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</a:t>
            </a:r>
            <a:r>
              <a:rPr lang="el-GR" sz="2400" dirty="0"/>
              <a:t>ατομικά τροχιακά είναι συναρτήσεις των θέσεων του ηλεκτρονίου και όταν δεν υπάρχει ηλεκτρόνιο, αυτά υπάρχουν δυνητικά. </a:t>
            </a:r>
          </a:p>
          <a:p>
            <a:r>
              <a:rPr lang="el-GR" sz="2400" dirty="0" smtClean="0"/>
              <a:t>Περιγράφονται </a:t>
            </a:r>
            <a:r>
              <a:rPr lang="el-GR" sz="2400" dirty="0"/>
              <a:t>πλήρως από τους </a:t>
            </a:r>
            <a:r>
              <a:rPr lang="el-GR" sz="2400" b="1" dirty="0"/>
              <a:t>3 κβαντικούς αριθμούς</a:t>
            </a:r>
            <a:r>
              <a:rPr lang="el-GR" sz="2400" dirty="0"/>
              <a:t>, </a:t>
            </a:r>
            <a:r>
              <a:rPr lang="el-GR" sz="2400" b="1" dirty="0"/>
              <a:t>n</a:t>
            </a:r>
            <a:r>
              <a:rPr lang="el-GR" sz="2400" dirty="0"/>
              <a:t>, </a:t>
            </a:r>
            <a:r>
              <a:rPr lang="el-GR" sz="2400" b="1" dirty="0"/>
              <a:t>l, m</a:t>
            </a:r>
            <a:r>
              <a:rPr lang="el-GR" sz="2400" b="1" i="1" dirty="0"/>
              <a:t>l</a:t>
            </a:r>
            <a:r>
              <a:rPr lang="el-GR" sz="2400" dirty="0"/>
              <a:t>, και ανάλογα με τις τιμές αυτών ταξινομούνται ως εξής: </a:t>
            </a:r>
            <a:endParaRPr lang="el-GR" sz="2400" dirty="0" smtClean="0"/>
          </a:p>
          <a:p>
            <a:pPr lvl="1"/>
            <a:r>
              <a:rPr lang="el-GR" sz="2000" dirty="0" smtClean="0"/>
              <a:t>τα </a:t>
            </a:r>
            <a:r>
              <a:rPr lang="el-GR" sz="2000" dirty="0"/>
              <a:t>ατομικά τροχιακά που έχουν τον </a:t>
            </a:r>
            <a:r>
              <a:rPr lang="el-GR" sz="2000" b="1" dirty="0"/>
              <a:t>ίδιο κβαντικό αριθμό n </a:t>
            </a:r>
            <a:r>
              <a:rPr lang="el-GR" sz="2000" dirty="0"/>
              <a:t>αποτελούν </a:t>
            </a:r>
            <a:r>
              <a:rPr lang="el-GR" sz="2000" b="1" dirty="0"/>
              <a:t>στιβάδα</a:t>
            </a:r>
            <a:r>
              <a:rPr lang="el-GR" sz="2000" dirty="0"/>
              <a:t>, </a:t>
            </a:r>
            <a:endParaRPr lang="el-GR" sz="2000" dirty="0" smtClean="0"/>
          </a:p>
          <a:p>
            <a:pPr lvl="1"/>
            <a:r>
              <a:rPr lang="el-GR" sz="2000" dirty="0" smtClean="0"/>
              <a:t>τα </a:t>
            </a:r>
            <a:r>
              <a:rPr lang="el-GR" sz="2000" dirty="0"/>
              <a:t>ατομικά τροχιακά που έχουν τον </a:t>
            </a:r>
            <a:r>
              <a:rPr lang="el-GR" sz="2000" b="1" dirty="0"/>
              <a:t>ίδιο n </a:t>
            </a:r>
            <a:r>
              <a:rPr lang="el-GR" sz="2000" dirty="0"/>
              <a:t>και τον ίδιο </a:t>
            </a:r>
            <a:r>
              <a:rPr lang="el-GR" sz="2000" b="1" dirty="0"/>
              <a:t>l </a:t>
            </a:r>
            <a:r>
              <a:rPr lang="el-GR" sz="2000" dirty="0"/>
              <a:t>αποτελούν </a:t>
            </a:r>
            <a:r>
              <a:rPr lang="el-GR" sz="2000" b="1" dirty="0"/>
              <a:t>υποστιβάδα</a:t>
            </a:r>
            <a:r>
              <a:rPr lang="el-GR" sz="2000" dirty="0"/>
              <a:t>. Ο αριθμός των ατομικών τροχιακών που έχουν τον ίδιο κύριο κβαντικό αριθμό n ισούται με n</a:t>
            </a:r>
            <a:r>
              <a:rPr lang="el-GR" sz="2000" baseline="30000" dirty="0"/>
              <a:t>2</a:t>
            </a:r>
            <a:r>
              <a:rPr lang="el-GR" sz="2000" dirty="0"/>
              <a:t>. Ο μέγιστος αριθμός ηλεκτρονίων που μπορεί να υπάρχει σε κάθε στιβάδα ισούται με 2n</a:t>
            </a:r>
            <a:r>
              <a:rPr lang="el-GR" sz="2000" baseline="30000" dirty="0"/>
              <a:t>2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7340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ΕΠΙΤΡΕΠΤΕΣ </a:t>
            </a:r>
            <a:r>
              <a:rPr lang="el-GR" dirty="0"/>
              <a:t>ΤΙΜΕΣ ΚΒΑΝΤΙΚΩΝ ΑΡΙΘΜΩΝ ΚΑΙ ΑΤΟΜΙΚΑ </a:t>
            </a:r>
            <a:r>
              <a:rPr lang="el-GR" dirty="0" smtClean="0"/>
              <a:t>ΤΡΟΧΙΑΚΑ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5" y="1844824"/>
            <a:ext cx="7638581" cy="4141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9756" y="562587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271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Περιοδικότητα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1800" dirty="0" smtClean="0"/>
              <a:t>Όταν </a:t>
            </a:r>
            <a:r>
              <a:rPr lang="el-GR" sz="1800" dirty="0"/>
              <a:t>τα στοιχεία κατατάσσονται κατά σειρά αυξανόμενου </a:t>
            </a:r>
            <a:r>
              <a:rPr lang="el-GR" sz="1800" b="1" dirty="0"/>
              <a:t>ατομικού αριθμού</a:t>
            </a:r>
            <a:r>
              <a:rPr lang="el-GR" sz="1800" dirty="0"/>
              <a:t>, τότε εμφανίζεται περιοδικά επανάληψη των φυσικών και χημικών τους ιδιοτήτων. </a:t>
            </a:r>
          </a:p>
          <a:p>
            <a:r>
              <a:rPr lang="el-GR" sz="1800" b="1" dirty="0"/>
              <a:t>Οριζόντιες σειρές </a:t>
            </a:r>
            <a:r>
              <a:rPr lang="el-GR" sz="1800" dirty="0"/>
              <a:t>: </a:t>
            </a:r>
            <a:r>
              <a:rPr lang="el-GR" sz="1800" b="1" dirty="0"/>
              <a:t>περίοδοι </a:t>
            </a:r>
            <a:endParaRPr lang="el-GR" sz="1800" dirty="0"/>
          </a:p>
          <a:p>
            <a:pPr lvl="1"/>
            <a:r>
              <a:rPr lang="el-GR" sz="1800" dirty="0" smtClean="0"/>
              <a:t>Υπάρχουν </a:t>
            </a:r>
            <a:r>
              <a:rPr lang="el-GR" sz="1800" dirty="0"/>
              <a:t>7 περίοδοι στον Π.Π. </a:t>
            </a:r>
          </a:p>
          <a:p>
            <a:r>
              <a:rPr lang="el-GR" sz="1800" b="1" dirty="0"/>
              <a:t>Κάθετες στήλες </a:t>
            </a:r>
            <a:r>
              <a:rPr lang="el-GR" sz="1800" dirty="0"/>
              <a:t>: </a:t>
            </a:r>
            <a:r>
              <a:rPr lang="el-GR" sz="1800" b="1" dirty="0"/>
              <a:t>ομάδες </a:t>
            </a:r>
            <a:r>
              <a:rPr lang="el-GR" sz="1800" dirty="0"/>
              <a:t>(ή οικογένειες) </a:t>
            </a:r>
          </a:p>
          <a:p>
            <a:pPr lvl="1"/>
            <a:r>
              <a:rPr lang="el-GR" sz="1800" dirty="0" smtClean="0"/>
              <a:t>Υπάρχουν </a:t>
            </a:r>
            <a:r>
              <a:rPr lang="el-GR" sz="1800" dirty="0"/>
              <a:t>18 ομάδες στον Π.Π. </a:t>
            </a:r>
          </a:p>
          <a:p>
            <a:pPr lvl="1"/>
            <a:r>
              <a:rPr lang="el-GR" sz="1800" dirty="0" smtClean="0"/>
              <a:t>Τα </a:t>
            </a:r>
            <a:r>
              <a:rPr lang="el-GR" sz="1800" dirty="0"/>
              <a:t>στοιχεία μίας ομάδας εμφανίζουν παρόμοιες φυσικές και </a:t>
            </a:r>
            <a:r>
              <a:rPr lang="el-GR" sz="1800" dirty="0" smtClean="0"/>
              <a:t>χημικές ιδιότητες.</a:t>
            </a:r>
            <a:endParaRPr lang="el-GR" sz="1800" dirty="0"/>
          </a:p>
          <a:p>
            <a:r>
              <a:rPr lang="el-GR" sz="1800" b="1" dirty="0"/>
              <a:t>Ηλεκτρόνια σθένους </a:t>
            </a:r>
            <a:endParaRPr lang="el-GR" sz="1800" dirty="0"/>
          </a:p>
          <a:p>
            <a:pPr lvl="1"/>
            <a:r>
              <a:rPr lang="el-GR" sz="1800" dirty="0" smtClean="0"/>
              <a:t>Τα </a:t>
            </a:r>
            <a:r>
              <a:rPr lang="el-GR" sz="1800" dirty="0"/>
              <a:t>ηλεκτρόνια στη στάθμη με τον μεγαλύτερο κύριο κβαντικό </a:t>
            </a:r>
            <a:r>
              <a:rPr lang="el-GR" sz="1800" dirty="0" smtClean="0"/>
              <a:t>αριθμό.</a:t>
            </a:r>
            <a:endParaRPr lang="el-GR" sz="1800" dirty="0"/>
          </a:p>
          <a:p>
            <a:pPr lvl="1"/>
            <a:r>
              <a:rPr lang="el-GR" sz="1800" dirty="0" smtClean="0"/>
              <a:t>Καθορίζουν </a:t>
            </a:r>
            <a:r>
              <a:rPr lang="el-GR" sz="1800" dirty="0"/>
              <a:t>τις χημικές ιδιότητες των </a:t>
            </a:r>
            <a:r>
              <a:rPr lang="el-GR" sz="1800" dirty="0" smtClean="0"/>
              <a:t>στοιχείων.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86717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Ηλεκτρονική απεικόνιση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7020272" cy="514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4368" y="602128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104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Ομαδοποίηση </a:t>
            </a:r>
            <a:r>
              <a:rPr lang="el-GR" sz="4000" dirty="0"/>
              <a:t>στοιχείων με βάση την ηλεκτρονική δομή τους (ηλεκτρόνια εξωτερικής στοιβάδας</a:t>
            </a:r>
            <a:r>
              <a:rPr lang="el-GR" sz="4000" dirty="0" smtClean="0"/>
              <a:t>)</a:t>
            </a:r>
            <a:endParaRPr lang="el-GR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8003100" cy="3888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4368" y="5697252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740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Ομαδοποίηση Στοιχείων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Ομάδα </a:t>
            </a:r>
            <a:r>
              <a:rPr lang="el-GR" sz="2000" b="1" dirty="0"/>
              <a:t>Α: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Ομάδα IA - +1 σθένος – Αλκάλια μέταλλα, εκτός Υδρογόνου </a:t>
            </a:r>
          </a:p>
          <a:p>
            <a:pPr marL="0" indent="0">
              <a:buNone/>
            </a:pPr>
            <a:r>
              <a:rPr lang="el-GR" sz="2000" dirty="0"/>
              <a:t>Ομάδα IIA - +2 σθένος – Αλκαλικές γαίες μέταλλα </a:t>
            </a:r>
          </a:p>
          <a:p>
            <a:pPr marL="0" indent="0">
              <a:buNone/>
            </a:pPr>
            <a:r>
              <a:rPr lang="el-GR" sz="2000" dirty="0"/>
              <a:t>Ομάδα VIIA - : 5 e σε p-τροχιακά και 2 σε s-τροχιακά </a:t>
            </a:r>
          </a:p>
          <a:p>
            <a:pPr marL="0" indent="0">
              <a:buNone/>
            </a:pPr>
            <a:r>
              <a:rPr lang="el-GR" sz="2000" dirty="0"/>
              <a:t>– Στη φύση τα στοιχεία αυτά (+7 σθένος) προσλαμβάνουν 1 e και σχηματίζουν τελικά σθένος -1. </a:t>
            </a:r>
          </a:p>
          <a:p>
            <a:pPr marL="0" indent="0">
              <a:buNone/>
            </a:pPr>
            <a:r>
              <a:rPr lang="el-GR" sz="2000" dirty="0"/>
              <a:t>Ομάδα VIIΙA– Ευγενή αέρια – σθένος = 0 - όλα τα τροχιακά είναι συμπληρωμένα </a:t>
            </a:r>
          </a:p>
          <a:p>
            <a:pPr marL="0" indent="0">
              <a:buNone/>
            </a:pPr>
            <a:r>
              <a:rPr lang="el-GR" sz="2000" b="1" dirty="0"/>
              <a:t>Ομάδα Β: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- </a:t>
            </a:r>
            <a:r>
              <a:rPr lang="el-GR" sz="2000" b="1" dirty="0"/>
              <a:t>Μέταλλα μετάπτωσης </a:t>
            </a:r>
            <a:r>
              <a:rPr lang="el-GR" sz="2000" dirty="0"/>
              <a:t>(στοιχεία d – τομέα) </a:t>
            </a:r>
          </a:p>
          <a:p>
            <a:pPr marL="0" indent="0">
              <a:buNone/>
            </a:pPr>
            <a:r>
              <a:rPr lang="el-GR" sz="2000" b="1" dirty="0"/>
              <a:t>- Λανθανίδες &amp; Ακτινίδες </a:t>
            </a:r>
            <a:r>
              <a:rPr lang="el-GR" sz="2000" dirty="0"/>
              <a:t>(Εσωτερικά Στοιχεία Μετάπτωσης, f – τομέα) </a:t>
            </a:r>
            <a:endParaRPr lang="el-GR" sz="2000" dirty="0" smtClean="0"/>
          </a:p>
        </p:txBody>
      </p:sp>
    </p:spTree>
    <p:extLst>
      <p:ext uri="{BB962C8B-B14F-4D97-AF65-F5344CB8AC3E}">
        <p14:creationId xmlns:p14="http://schemas.microsoft.com/office/powerpoint/2010/main" val="6297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400" dirty="0" smtClean="0"/>
              <a:t>Ιδιότητες </a:t>
            </a:r>
            <a:r>
              <a:rPr lang="el-GR" sz="3400" dirty="0"/>
              <a:t>που οφείλονται στην ηλεκτρονική δομή της εξωτερικής </a:t>
            </a:r>
            <a:r>
              <a:rPr lang="el-GR" sz="3400" dirty="0" smtClean="0"/>
              <a:t>στιβάδας</a:t>
            </a:r>
            <a:endParaRPr lang="el-GR" sz="34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Δυναμικό </a:t>
            </a:r>
            <a:r>
              <a:rPr lang="el-GR" sz="2400" b="1" dirty="0"/>
              <a:t>ιονισμού </a:t>
            </a:r>
            <a:r>
              <a:rPr lang="el-GR" sz="2400" dirty="0"/>
              <a:t>(</a:t>
            </a:r>
            <a:r>
              <a:rPr lang="el-GR" sz="2400" b="1" dirty="0"/>
              <a:t>Ionization </a:t>
            </a:r>
            <a:r>
              <a:rPr lang="el-GR" sz="2400" b="1" dirty="0" smtClean="0"/>
              <a:t>potential</a:t>
            </a:r>
            <a:r>
              <a:rPr lang="el-GR" sz="2400" dirty="0" smtClean="0"/>
              <a:t>) </a:t>
            </a:r>
            <a:r>
              <a:rPr lang="el-GR" sz="2400" dirty="0" smtClean="0">
                <a:sym typeface="Wingdings" panose="05000000000000000000" pitchFamily="2" charset="2"/>
              </a:rPr>
              <a:t> </a:t>
            </a:r>
            <a:r>
              <a:rPr lang="el-GR" sz="2400" dirty="0" smtClean="0"/>
              <a:t>ενέργεια </a:t>
            </a:r>
            <a:r>
              <a:rPr lang="el-GR" sz="2400" dirty="0"/>
              <a:t>που απαιτείται για την απομάκρυνση ενός εξωτερικού ηλεκτρονίου από ένα άτομο. </a:t>
            </a:r>
          </a:p>
          <a:p>
            <a:r>
              <a:rPr lang="el-GR" sz="2400" b="1" dirty="0" smtClean="0"/>
              <a:t>Ηλεκτρονιακή </a:t>
            </a:r>
            <a:r>
              <a:rPr lang="el-GR" sz="2400" b="1" dirty="0"/>
              <a:t>συγγένεια </a:t>
            </a:r>
            <a:r>
              <a:rPr lang="el-GR" sz="2400" dirty="0"/>
              <a:t>(</a:t>
            </a:r>
            <a:r>
              <a:rPr lang="el-GR" sz="2400" b="1" dirty="0"/>
              <a:t>Electron </a:t>
            </a:r>
            <a:r>
              <a:rPr lang="el-GR" sz="2400" b="1" dirty="0" smtClean="0"/>
              <a:t>affinity</a:t>
            </a:r>
            <a:r>
              <a:rPr lang="el-GR" sz="2400" dirty="0" smtClean="0"/>
              <a:t>) </a:t>
            </a:r>
            <a:r>
              <a:rPr lang="el-GR" sz="2400" dirty="0" smtClean="0">
                <a:sym typeface="Wingdings" panose="05000000000000000000" pitchFamily="2" charset="2"/>
              </a:rPr>
              <a:t> </a:t>
            </a:r>
            <a:r>
              <a:rPr lang="el-GR" sz="2400" dirty="0" smtClean="0"/>
              <a:t>η </a:t>
            </a:r>
            <a:r>
              <a:rPr lang="el-GR" sz="2400" dirty="0"/>
              <a:t>ενέργεια που απελευθερώνεται όταν ένα ηλεκτρόνιο προσλαμβάνεται από ένα </a:t>
            </a:r>
            <a:r>
              <a:rPr lang="el-GR" sz="2400" dirty="0" smtClean="0"/>
              <a:t>άτομο.</a:t>
            </a:r>
            <a:endParaRPr lang="el-GR" sz="2400" dirty="0"/>
          </a:p>
          <a:p>
            <a:r>
              <a:rPr lang="el-GR" sz="2400" b="1" dirty="0" smtClean="0"/>
              <a:t>Ηλεκτραρνητικότητα </a:t>
            </a:r>
            <a:r>
              <a:rPr lang="el-GR" sz="2400" dirty="0"/>
              <a:t>(</a:t>
            </a:r>
            <a:r>
              <a:rPr lang="el-GR" sz="2400" b="1" dirty="0"/>
              <a:t>Electronegativity</a:t>
            </a:r>
            <a:r>
              <a:rPr lang="el-GR" sz="2400" dirty="0"/>
              <a:t>) </a:t>
            </a:r>
            <a:r>
              <a:rPr lang="el-GR" sz="2400" dirty="0" smtClean="0">
                <a:sym typeface="Wingdings" panose="05000000000000000000" pitchFamily="2" charset="2"/>
              </a:rPr>
              <a:t></a:t>
            </a:r>
            <a:r>
              <a:rPr lang="el-GR" sz="2400" dirty="0" smtClean="0"/>
              <a:t> </a:t>
            </a:r>
            <a:r>
              <a:rPr lang="el-GR" sz="2400" dirty="0"/>
              <a:t>ικανότητα ενός ατόμου σε ένα μόριο να έλκει προς το μέρος του ηλεκτρόνια ονομάζεται ηλεκτραρνητικότητα</a:t>
            </a:r>
            <a:r>
              <a:rPr lang="el-GR" sz="2400" dirty="0" smtClean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1732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Ατομική ακτίνα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1411414"/>
            <a:ext cx="8229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Η</a:t>
            </a:r>
            <a:r>
              <a:rPr lang="el-GR" sz="2400" b="1" dirty="0" smtClean="0"/>
              <a:t> </a:t>
            </a:r>
            <a:r>
              <a:rPr lang="el-GR" sz="2400" b="1" dirty="0"/>
              <a:t>απόσταση από το κέντρο του πυρήνα μέχρι το όριο της ηλεκτρονικής </a:t>
            </a:r>
            <a:r>
              <a:rPr lang="el-GR" sz="2400" b="1" dirty="0" smtClean="0"/>
              <a:t>πυκνότητας.</a:t>
            </a:r>
          </a:p>
          <a:p>
            <a:endParaRPr lang="en-US" sz="2000" b="1" dirty="0" smtClean="0"/>
          </a:p>
          <a:p>
            <a:r>
              <a:rPr lang="el-GR" sz="2000" b="1" dirty="0" smtClean="0"/>
              <a:t>Ομοιοπολική ακτίνα: </a:t>
            </a:r>
            <a:r>
              <a:rPr lang="el-GR" sz="2000" dirty="0" smtClean="0"/>
              <a:t>το </a:t>
            </a:r>
            <a:r>
              <a:rPr lang="el-GR" sz="2000" dirty="0"/>
              <a:t>ήμισυ της απόστασης μεταξύ των πυρήνων δύο ατόμων του ιδίου στοιχείου, ενωμένων με απλό </a:t>
            </a:r>
            <a:r>
              <a:rPr lang="el-GR" sz="2000" dirty="0" smtClean="0"/>
              <a:t>δεσμό.</a:t>
            </a:r>
            <a:endParaRPr lang="en-US" sz="2000" b="1" dirty="0" smtClean="0"/>
          </a:p>
          <a:p>
            <a:endParaRPr lang="el-GR" sz="2000" b="1" dirty="0" smtClean="0"/>
          </a:p>
          <a:p>
            <a:r>
              <a:rPr lang="el-GR" sz="2000" b="1" dirty="0" smtClean="0"/>
              <a:t>Μεταλλική ακτίνα: </a:t>
            </a:r>
            <a:r>
              <a:rPr lang="el-GR" sz="2000" dirty="0" smtClean="0"/>
              <a:t>το </a:t>
            </a:r>
            <a:r>
              <a:rPr lang="el-GR" sz="2000" dirty="0"/>
              <a:t>ήμισυ της απόστασης μεταξύ των πυρήνων δύο γειτονικών ατόμων στο μεταλλικό </a:t>
            </a:r>
            <a:r>
              <a:rPr lang="el-GR" sz="2000" dirty="0" smtClean="0"/>
              <a:t>πλέγμα.</a:t>
            </a:r>
            <a:endParaRPr lang="en-US" sz="2000" b="1" dirty="0" smtClean="0"/>
          </a:p>
          <a:p>
            <a:endParaRPr lang="el-GR" sz="2000" b="1" dirty="0" smtClean="0"/>
          </a:p>
          <a:p>
            <a:r>
              <a:rPr lang="el-GR" sz="2000" b="1" dirty="0" smtClean="0"/>
              <a:t>Ακτίνα </a:t>
            </a:r>
            <a:r>
              <a:rPr lang="en-US" sz="2000" b="1" dirty="0"/>
              <a:t>van der </a:t>
            </a:r>
            <a:r>
              <a:rPr lang="en-US" sz="2000" b="1" dirty="0" smtClean="0"/>
              <a:t>Waals</a:t>
            </a:r>
            <a:r>
              <a:rPr lang="el-GR" sz="2000" b="1" dirty="0" smtClean="0"/>
              <a:t>: </a:t>
            </a:r>
            <a:r>
              <a:rPr lang="el-GR" sz="2000" dirty="0" smtClean="0"/>
              <a:t>το </a:t>
            </a:r>
            <a:r>
              <a:rPr lang="el-GR" sz="2000" dirty="0"/>
              <a:t>ήμισυ της απόστασης μεταξύ των πυρήνων δύο ατόμων του ιδίου στοιχείου, που εφάπτονται χωρίς να συνδέονται με ομοιοπολικό </a:t>
            </a:r>
            <a:r>
              <a:rPr lang="el-GR" sz="2000" dirty="0" smtClean="0"/>
              <a:t>δεσμό.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86" y="4941168"/>
            <a:ext cx="3944614" cy="1436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4408" y="6168664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60472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Ατομική ακτίνα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457200" y="1700808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/>
              <a:t>Η </a:t>
            </a:r>
            <a:r>
              <a:rPr lang="el-GR" sz="2400" b="1" dirty="0"/>
              <a:t>ατομική ακτίνα αυξάνεται: </a:t>
            </a:r>
            <a:endParaRPr lang="el-GR" sz="2400" dirty="0"/>
          </a:p>
          <a:p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Από </a:t>
            </a:r>
            <a:r>
              <a:rPr lang="el-GR" sz="2400" dirty="0"/>
              <a:t>πάνω προς τα κάτω μέσα σε μία ομάδα (αύξηση του ατομικού αριθμού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Όπως κατεβαίνουμε στην ομάδα, σε κάθε περίοδο, έχει προστεθεί μία στιβάδα, άρα τα άτομα γίνονται μεγαλύτερα σε μέγεθος.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23" y="1417639"/>
            <a:ext cx="2301075" cy="4531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9558" y="5589241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7138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Ατομική ακτίνα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b="1" dirty="0" smtClean="0"/>
              <a:t>Η </a:t>
            </a:r>
            <a:r>
              <a:rPr lang="el-GR" sz="2800" b="1" dirty="0"/>
              <a:t>ατομική ακτίνα μειώνεται </a:t>
            </a:r>
            <a:endParaRPr lang="el-GR" sz="2800" dirty="0"/>
          </a:p>
          <a:p>
            <a:pPr lvl="1"/>
            <a:r>
              <a:rPr lang="el-GR" sz="2400" dirty="0" smtClean="0"/>
              <a:t>από </a:t>
            </a:r>
            <a:r>
              <a:rPr lang="el-GR" sz="2400" dirty="0"/>
              <a:t>αριστερά προς τα δεξιά μέσα σε μία </a:t>
            </a:r>
            <a:r>
              <a:rPr lang="el-GR" sz="2400" dirty="0" smtClean="0"/>
              <a:t>περίοδο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l-GR" sz="2800" dirty="0"/>
              <a:t>Κατά μήκος μίας περιόδου </a:t>
            </a:r>
          </a:p>
          <a:p>
            <a:pPr lvl="1"/>
            <a:r>
              <a:rPr lang="el-GR" sz="2400" dirty="0" smtClean="0"/>
              <a:t>τα </a:t>
            </a:r>
            <a:r>
              <a:rPr lang="el-GR" sz="2400" dirty="0"/>
              <a:t>ηλεκτρόνια προστίθενται στην ίδια (</a:t>
            </a:r>
            <a:r>
              <a:rPr lang="el-GR" sz="2400" dirty="0" smtClean="0"/>
              <a:t>υπο)στιβάδα</a:t>
            </a:r>
            <a:r>
              <a:rPr lang="en-US" sz="2400" dirty="0" smtClean="0"/>
              <a:t>.</a:t>
            </a:r>
            <a:endParaRPr lang="el-GR" sz="2400" dirty="0"/>
          </a:p>
          <a:p>
            <a:pPr lvl="1"/>
            <a:r>
              <a:rPr lang="el-GR" sz="2400" dirty="0" smtClean="0"/>
              <a:t>το </a:t>
            </a:r>
            <a:r>
              <a:rPr lang="el-GR" sz="2400" dirty="0"/>
              <a:t>πυρηνικό φορτίο </a:t>
            </a:r>
            <a:r>
              <a:rPr lang="el-GR" sz="2400" dirty="0" smtClean="0"/>
              <a:t>αυξάνει</a:t>
            </a:r>
            <a:r>
              <a:rPr lang="en-US" sz="2400" dirty="0" smtClean="0"/>
              <a:t>.</a:t>
            </a:r>
            <a:endParaRPr lang="el-GR" sz="2400" dirty="0"/>
          </a:p>
          <a:p>
            <a:pPr lvl="1"/>
            <a:r>
              <a:rPr lang="el-GR" sz="2400" dirty="0" smtClean="0"/>
              <a:t>τα </a:t>
            </a:r>
            <a:r>
              <a:rPr lang="el-GR" sz="2400" dirty="0"/>
              <a:t>ηλεκτρόνια έλκονται ισχυρότερα από τον </a:t>
            </a:r>
            <a:r>
              <a:rPr lang="el-GR" sz="2400" dirty="0" smtClean="0"/>
              <a:t>πυρήνα</a:t>
            </a:r>
            <a:r>
              <a:rPr lang="en-US" sz="2400" dirty="0" smtClean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6081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Γεωχημικές διεργασίες στο εσωτερικό της γης</a:t>
            </a:r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r>
              <a:rPr lang="en-US" dirty="0" smtClean="0"/>
              <a:t>-</a:t>
            </a:r>
            <a:r>
              <a:rPr lang="el-GR" dirty="0" smtClean="0"/>
              <a:t>Δομή ατόμου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l-GR" dirty="0" smtClean="0"/>
              <a:t>Περιοδικός Πίνακας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Μόνο Τίτλος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50"/>
            <a:ext cx="8229600" cy="6151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8424" y="6093296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596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ΔΡΑΣΤΙΚΟΤΗΤΑ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Τα </a:t>
            </a:r>
            <a:r>
              <a:rPr lang="el-GR" sz="2400" dirty="0"/>
              <a:t>άτομα προσπαθούν να αποκτήσουν δομή ευγενούς αερίου, δηλαδή συμπληρωμένη στιβάδα σθένους. </a:t>
            </a:r>
          </a:p>
          <a:p>
            <a:r>
              <a:rPr lang="en-US" sz="2400" dirty="0" smtClean="0"/>
              <a:t>H</a:t>
            </a:r>
            <a:r>
              <a:rPr lang="en-US" sz="2400" dirty="0"/>
              <a:t>, Li και Be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[He] </a:t>
            </a:r>
          </a:p>
          <a:p>
            <a:r>
              <a:rPr lang="el-GR" sz="2400" dirty="0" smtClean="0"/>
              <a:t>υπόλοιπα </a:t>
            </a:r>
            <a:r>
              <a:rPr lang="el-GR" sz="2400" dirty="0"/>
              <a:t>στοιχεία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l-GR" sz="2400" dirty="0" smtClean="0"/>
              <a:t> </a:t>
            </a:r>
            <a:r>
              <a:rPr lang="el-GR" sz="2400" dirty="0"/>
              <a:t>8 ηλεκτρόνια στη στιβάδα σθένους </a:t>
            </a:r>
            <a:endParaRPr lang="en-US" sz="2400" dirty="0"/>
          </a:p>
          <a:p>
            <a:pPr lvl="1"/>
            <a:r>
              <a:rPr lang="el-GR" sz="2400" dirty="0"/>
              <a:t>ΚΑΝΟΝΑΣ ΤΗΣ </a:t>
            </a:r>
            <a:r>
              <a:rPr lang="el-GR" sz="2400" dirty="0" smtClean="0"/>
              <a:t>ΟΚΤΑΔΑΣ</a:t>
            </a:r>
            <a:endParaRPr lang="el-GR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l-GR" sz="2400" dirty="0" smtClean="0"/>
              <a:t>Τα </a:t>
            </a:r>
            <a:r>
              <a:rPr lang="el-GR" sz="2400" dirty="0"/>
              <a:t>μέταλλα δίνουν ηλεκτρόνια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l-GR" sz="2400" dirty="0" smtClean="0"/>
              <a:t> </a:t>
            </a:r>
            <a:r>
              <a:rPr lang="el-GR" sz="2400" b="1" dirty="0"/>
              <a:t>ΚΑΤΙΟΝΤΑ 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Τα αμέταλλα προσλαμβάνουν ηλεκτρόνια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l-GR" sz="2400" dirty="0" smtClean="0"/>
              <a:t> </a:t>
            </a:r>
            <a:r>
              <a:rPr lang="el-GR" sz="2400" b="1" dirty="0" smtClean="0"/>
              <a:t>ΑΝΙΟΝΤΑ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466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Μόνο Τίτλος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4638"/>
            <a:ext cx="8306072" cy="5686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95818" y="566124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281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Μόνο Τίτλος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5661248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τα </a:t>
            </a:r>
            <a:r>
              <a:rPr lang="el-GR" b="1" dirty="0"/>
              <a:t>μέταλλα </a:t>
            </a:r>
            <a:r>
              <a:rPr lang="el-GR" dirty="0"/>
              <a:t>είναι δότες ηλεκτρονίων (</a:t>
            </a:r>
            <a:r>
              <a:rPr lang="el-GR" b="1" dirty="0"/>
              <a:t>μικρές τιμές </a:t>
            </a:r>
            <a:r>
              <a:rPr lang="el-GR" b="1" dirty="0" smtClean="0"/>
              <a:t>ηλεκτραρνητικότητας</a:t>
            </a:r>
            <a:r>
              <a:rPr lang="el-GR" dirty="0" smtClean="0"/>
              <a:t>)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τα </a:t>
            </a:r>
            <a:r>
              <a:rPr lang="el-GR" b="1" dirty="0"/>
              <a:t>αμέταλλα </a:t>
            </a:r>
            <a:r>
              <a:rPr lang="el-GR" dirty="0"/>
              <a:t>είναι δέκτες ηλεκτρονίων (</a:t>
            </a:r>
            <a:r>
              <a:rPr lang="el-GR" b="1" dirty="0"/>
              <a:t>μεγάλες τιμές ηλεκτραρνητικότητας</a:t>
            </a:r>
            <a:r>
              <a:rPr lang="el-GR" dirty="0"/>
              <a:t>).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29507"/>
            <a:ext cx="8028384" cy="554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6456" y="521776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00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Ηλεκτραρνητικότητα </a:t>
            </a:r>
            <a:r>
              <a:rPr lang="el-GR" sz="4000" dirty="0"/>
              <a:t>&amp; είδος χημικού </a:t>
            </a:r>
            <a:r>
              <a:rPr lang="el-GR" sz="4000" dirty="0" smtClean="0"/>
              <a:t>δεσμού</a:t>
            </a:r>
            <a:endParaRPr lang="el-GR" sz="40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dirty="0" smtClean="0"/>
              <a:t>Ο </a:t>
            </a:r>
            <a:r>
              <a:rPr lang="el-GR" sz="2800" dirty="0"/>
              <a:t>δεσμός μεταξύ ατόμων με μεγάλη </a:t>
            </a:r>
            <a:r>
              <a:rPr lang="el-GR" sz="2800" b="1" dirty="0"/>
              <a:t>διαφορά ηλεκτραρνητικότητας </a:t>
            </a:r>
            <a:r>
              <a:rPr lang="el-GR" sz="2800" dirty="0"/>
              <a:t>είναι </a:t>
            </a:r>
            <a:r>
              <a:rPr lang="el-GR" sz="2800" b="1" dirty="0"/>
              <a:t>ιοντικός</a:t>
            </a:r>
            <a:r>
              <a:rPr lang="el-GR" sz="2800" dirty="0"/>
              <a:t>. </a:t>
            </a:r>
          </a:p>
          <a:p>
            <a:r>
              <a:rPr lang="el-GR" sz="2800" dirty="0" smtClean="0"/>
              <a:t>Ο </a:t>
            </a:r>
            <a:r>
              <a:rPr lang="el-GR" sz="2800" dirty="0"/>
              <a:t>δεσμός στα διατομικά στοιχεία είναι 100% ομοιοπολικός </a:t>
            </a:r>
          </a:p>
          <a:p>
            <a:r>
              <a:rPr lang="el-GR" sz="2800" dirty="0" smtClean="0"/>
              <a:t>Ισχύς </a:t>
            </a:r>
            <a:r>
              <a:rPr lang="el-GR" sz="2800" dirty="0"/>
              <a:t>του χημικού δεσμού αυξάνει: </a:t>
            </a:r>
          </a:p>
          <a:p>
            <a:pPr lvl="1"/>
            <a:r>
              <a:rPr lang="el-GR" sz="2400" dirty="0"/>
              <a:t>Ομοιοπολικό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l-GR" sz="2400" dirty="0" smtClean="0"/>
              <a:t> </a:t>
            </a:r>
            <a:r>
              <a:rPr lang="el-GR" sz="2400" dirty="0"/>
              <a:t>Ιοντικό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l-GR" sz="2400" dirty="0" smtClean="0"/>
              <a:t> </a:t>
            </a:r>
            <a:r>
              <a:rPr lang="el-GR" sz="2400" dirty="0"/>
              <a:t>Μεταλλικό </a:t>
            </a:r>
          </a:p>
          <a:p>
            <a:pPr lvl="1"/>
            <a:r>
              <a:rPr lang="el-GR" sz="2400" dirty="0"/>
              <a:t>επηρεάζει τις φυσικές ιδιότητες του ορυκτού: σκληρότητα, σημείο τήξης, διαλυτότητα) </a:t>
            </a:r>
          </a:p>
        </p:txBody>
      </p:sp>
    </p:spTree>
    <p:extLst>
      <p:ext uri="{BB962C8B-B14F-4D97-AF65-F5344CB8AC3E}">
        <p14:creationId xmlns:p14="http://schemas.microsoft.com/office/powerpoint/2010/main" val="21092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/>
              <a:t>ΜΕΤΑΛΛΑ, ΑΜΕΤΑΛΛΑ ΚΑΙ </a:t>
            </a:r>
            <a:r>
              <a:rPr lang="el-GR" sz="4000" dirty="0" smtClean="0"/>
              <a:t>ΜΕΤΑΛΛΟΕΙΔΗ</a:t>
            </a:r>
            <a:endParaRPr lang="el-GR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984776" cy="4991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2360" y="604875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727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ΜΕΤΑΛΛΑ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1417638"/>
            <a:ext cx="4906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/>
              <a:t>Μεταλλική </a:t>
            </a:r>
            <a:r>
              <a:rPr lang="el-GR" sz="2000" b="1" dirty="0"/>
              <a:t>λάμψη 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Όλκιμα 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Ελατά 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Θερμική </a:t>
            </a:r>
            <a:r>
              <a:rPr lang="el-GR" sz="2000" dirty="0"/>
              <a:t>αγωγιμότητα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Καλή </a:t>
            </a:r>
            <a:r>
              <a:rPr lang="el-GR" sz="2000" dirty="0"/>
              <a:t>ηλεκτρική αγωγιμότητα (ελαττώνεται με αύξηση θερμ.)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/>
              <a:t>Κρυσταλλικά </a:t>
            </a:r>
            <a:r>
              <a:rPr lang="el-GR" sz="2000" b="1" dirty="0"/>
              <a:t>στερεά στη θερμοκρασία περιβάλλοντος 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Εξαίρεση</a:t>
            </a:r>
            <a:r>
              <a:rPr lang="el-GR" sz="2000" dirty="0"/>
              <a:t>: </a:t>
            </a:r>
            <a:r>
              <a:rPr lang="en-US" sz="2000" i="1" dirty="0"/>
              <a:t>Hg</a:t>
            </a:r>
            <a:r>
              <a:rPr lang="en-US" sz="2000" baseline="-25000" dirty="0"/>
              <a:t>(l)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/>
              <a:t>Ιοντικές </a:t>
            </a:r>
            <a:r>
              <a:rPr lang="el-GR" sz="2000" b="1" dirty="0"/>
              <a:t>ενώσεις 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/>
              <a:t>Σύμπλοκες </a:t>
            </a:r>
            <a:r>
              <a:rPr lang="el-GR" sz="2000" b="1" dirty="0"/>
              <a:t>ενώσεις </a:t>
            </a:r>
            <a:endParaRPr lang="el-G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Ο </a:t>
            </a:r>
            <a:r>
              <a:rPr lang="el-GR" sz="2000" dirty="0"/>
              <a:t>μεταλλικός χαρακτήρας μειώνεται κατά μήκος μίας περιόδου, ενώ αυξάνεται από πάνω προς τα κάτω σε μία ομάδα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67" y="1417638"/>
            <a:ext cx="2887195" cy="306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4952" y="4802014"/>
            <a:ext cx="3083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Φωτ</a:t>
            </a:r>
            <a:r>
              <a:rPr lang="el-GR" dirty="0"/>
              <a:t>. 1. </a:t>
            </a:r>
            <a:r>
              <a:rPr lang="el-GR" i="1" dirty="0"/>
              <a:t>Μεταλλικό ορυκτό: </a:t>
            </a:r>
            <a:endParaRPr lang="el-GR" dirty="0"/>
          </a:p>
          <a:p>
            <a:r>
              <a:rPr lang="el-GR" b="1" i="1" dirty="0"/>
              <a:t>Σιδηροπυρίτης (</a:t>
            </a:r>
            <a:r>
              <a:rPr lang="en-US" b="1" i="1" dirty="0"/>
              <a:t>Pyrite) - FeS</a:t>
            </a:r>
            <a:r>
              <a:rPr lang="en-US" sz="1200" b="1" i="1" dirty="0"/>
              <a:t>2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60122" y="414824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693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ΑΜΕΤΑΛΛΑ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2234300"/>
            <a:ext cx="4690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 smtClean="0"/>
              <a:t>Μονωτές </a:t>
            </a:r>
            <a:endParaRPr lang="el-G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dirty="0" smtClean="0"/>
              <a:t>Στη </a:t>
            </a:r>
            <a:r>
              <a:rPr lang="el-GR" sz="2800" dirty="0"/>
              <a:t>θερμοκρασία περιβάλλοντος άλλα είναι στερεά και άλλα είναι αέρια </a:t>
            </a:r>
          </a:p>
          <a:p>
            <a:r>
              <a:rPr lang="el-GR" sz="2800" dirty="0"/>
              <a:t>Εξαίρεση: </a:t>
            </a:r>
            <a:r>
              <a:rPr lang="en-US" sz="2800" dirty="0"/>
              <a:t>Br</a:t>
            </a:r>
            <a:r>
              <a:rPr lang="en-US" sz="2800" baseline="-25000" dirty="0"/>
              <a:t>2</a:t>
            </a:r>
            <a:r>
              <a:rPr lang="en-US" sz="2800" dirty="0"/>
              <a:t> (l</a:t>
            </a:r>
            <a:r>
              <a:rPr lang="en-US" sz="2800" dirty="0" smtClean="0"/>
              <a:t>)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b="1" dirty="0" smtClean="0"/>
              <a:t>Ομοιοπολικές </a:t>
            </a:r>
            <a:r>
              <a:rPr lang="el-GR" sz="2800" b="1" dirty="0"/>
              <a:t>ενώσεις </a:t>
            </a:r>
            <a:endParaRPr lang="el-GR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42609"/>
            <a:ext cx="2310205" cy="2300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54" y="3863783"/>
            <a:ext cx="2811011" cy="2096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2325" y="3404682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4408" y="5647897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0926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ΜΕΤΑΛΛΟΕΙΔΗ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57200" y="2234300"/>
            <a:ext cx="4906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Ιδιότητες </a:t>
            </a:r>
            <a:r>
              <a:rPr lang="el-GR" sz="2800" dirty="0"/>
              <a:t>και χαρακτηριστικά τόσο των μετάλλων, όσο και των </a:t>
            </a:r>
            <a:r>
              <a:rPr lang="el-GR" sz="2800" dirty="0" smtClean="0"/>
              <a:t>αμετάλλων.</a:t>
            </a:r>
            <a:endParaRPr lang="el-G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 smtClean="0"/>
              <a:t>Ημιαγωγοί</a:t>
            </a:r>
          </a:p>
          <a:p>
            <a:r>
              <a:rPr lang="el-GR" sz="2800" dirty="0" smtClean="0"/>
              <a:t>Ο </a:t>
            </a:r>
            <a:r>
              <a:rPr lang="el-GR" sz="2800" dirty="0"/>
              <a:t>πιο γνωστός: </a:t>
            </a:r>
            <a:r>
              <a:rPr lang="el-GR" sz="2800" b="1" dirty="0"/>
              <a:t>Si </a:t>
            </a:r>
            <a:endParaRPr lang="el-G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38" y="1772816"/>
            <a:ext cx="2558061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93566" y="480627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9047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Σύσταση </a:t>
            </a:r>
            <a:r>
              <a:rPr lang="el-GR" dirty="0"/>
              <a:t>του στερεού φλοιού της </a:t>
            </a:r>
            <a:r>
              <a:rPr lang="el-GR" dirty="0" smtClean="0"/>
              <a:t>Γης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16832"/>
            <a:ext cx="8133191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4408" y="4797152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4538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Βασικές αρχές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000" b="1" dirty="0" smtClean="0"/>
              <a:t>Το </a:t>
            </a:r>
            <a:r>
              <a:rPr lang="el-GR" sz="2000" b="1" dirty="0"/>
              <a:t>άτομο </a:t>
            </a:r>
            <a:r>
              <a:rPr lang="el-GR" sz="2000" dirty="0"/>
              <a:t>είναι το βασικό δομικό συστατικό των ορυκτών. </a:t>
            </a:r>
          </a:p>
          <a:p>
            <a:r>
              <a:rPr lang="el-GR" sz="2000" b="1" dirty="0" smtClean="0"/>
              <a:t>Η </a:t>
            </a:r>
            <a:r>
              <a:rPr lang="el-GR" sz="2000" b="1" dirty="0"/>
              <a:t>ύλη </a:t>
            </a:r>
            <a:r>
              <a:rPr lang="el-GR" sz="2000" dirty="0"/>
              <a:t>είναι μια ειδική μορφή της ενέργειας, έχει μάζα και καταλαμβάνει χώρο. </a:t>
            </a:r>
          </a:p>
          <a:p>
            <a:r>
              <a:rPr lang="el-GR" sz="2000" dirty="0" smtClean="0"/>
              <a:t>Ούτε </a:t>
            </a:r>
            <a:r>
              <a:rPr lang="el-GR" sz="2000" dirty="0"/>
              <a:t>η ύλη ούτε η ενέργεια μπορούν να δημιουργηθούν ή να καταστραφούν - μπορούν μόνο να μετατραπούν από μια μορφή σε άλλη. </a:t>
            </a:r>
          </a:p>
          <a:p>
            <a:r>
              <a:rPr lang="el-GR" sz="2000" b="1" dirty="0" smtClean="0"/>
              <a:t>Η </a:t>
            </a:r>
            <a:r>
              <a:rPr lang="el-GR" sz="2000" b="1" dirty="0"/>
              <a:t>ενέργεια </a:t>
            </a:r>
            <a:r>
              <a:rPr lang="el-GR" sz="2000" dirty="0"/>
              <a:t>είναι η ικανότητα της ύλης να παράγει έργο και έχει διάφορες μορφές, όπως οι εξής: </a:t>
            </a:r>
          </a:p>
          <a:p>
            <a:pPr marL="400050" lvl="1" indent="0">
              <a:buNone/>
            </a:pPr>
            <a:r>
              <a:rPr lang="el-GR" sz="1600" dirty="0"/>
              <a:t>- </a:t>
            </a:r>
            <a:r>
              <a:rPr lang="el-GR" sz="1600" b="1" i="1" dirty="0"/>
              <a:t>Δυναμική, Κινητική, Ηλεκτρική, Θερμική, Χημική, Πυρηνική </a:t>
            </a:r>
            <a:endParaRPr lang="el-GR" sz="1600" dirty="0"/>
          </a:p>
          <a:p>
            <a:pPr marL="400050" lvl="1" indent="0">
              <a:buNone/>
            </a:pPr>
            <a:r>
              <a:rPr lang="el-GR" sz="1600" dirty="0"/>
              <a:t>- </a:t>
            </a:r>
            <a:r>
              <a:rPr lang="el-GR" sz="1600" b="1" i="1" dirty="0"/>
              <a:t>Ακτινοβολίας </a:t>
            </a:r>
            <a:r>
              <a:rPr lang="el-GR" sz="1600" dirty="0"/>
              <a:t>(η μόνη μορφή στην οποία υπάρχει μια απουσία ύλης) </a:t>
            </a:r>
          </a:p>
          <a:p>
            <a:r>
              <a:rPr lang="el-GR" sz="2000" dirty="0" smtClean="0"/>
              <a:t>Τα </a:t>
            </a:r>
            <a:r>
              <a:rPr lang="el-GR" sz="2000" dirty="0"/>
              <a:t>άτομα αποτελούν τη μικρότερη υποδιαίρεση της ύλης η οποία διατηρεί το χαρακτηριστικά των στοιχείων. </a:t>
            </a:r>
          </a:p>
        </p:txBody>
      </p:sp>
    </p:spTree>
    <p:extLst>
      <p:ext uri="{BB962C8B-B14F-4D97-AF65-F5344CB8AC3E}">
        <p14:creationId xmlns:p14="http://schemas.microsoft.com/office/powerpoint/2010/main" val="35396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Ορυκτά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dirty="0" smtClean="0"/>
              <a:t>Στα </a:t>
            </a:r>
            <a:r>
              <a:rPr lang="el-GR" sz="2800" dirty="0"/>
              <a:t>περισσότερα συνήθη ορυκτά, τα συστατικά τους συνδέονται με </a:t>
            </a:r>
            <a:r>
              <a:rPr lang="el-GR" sz="2800" b="1" dirty="0"/>
              <a:t>ιοντικούς δεσμούς</a:t>
            </a:r>
            <a:r>
              <a:rPr lang="el-GR" sz="2800" dirty="0"/>
              <a:t>: </a:t>
            </a:r>
          </a:p>
          <a:p>
            <a:pPr lvl="1"/>
            <a:r>
              <a:rPr lang="el-GR" sz="2400" b="1" dirty="0" smtClean="0"/>
              <a:t>ανιόντα Οξυγόνου </a:t>
            </a:r>
            <a:r>
              <a:rPr lang="el-GR" sz="2400" dirty="0" smtClean="0"/>
              <a:t>συνδέονται </a:t>
            </a:r>
            <a:r>
              <a:rPr lang="el-GR" sz="2400" dirty="0"/>
              <a:t>με άλλα στοιχεία, τα οποία </a:t>
            </a:r>
            <a:r>
              <a:rPr lang="el-GR" sz="2400" dirty="0" smtClean="0"/>
              <a:t>συμπεριφέρονται </a:t>
            </a:r>
            <a:r>
              <a:rPr lang="el-GR" sz="2400" dirty="0"/>
              <a:t>ως </a:t>
            </a:r>
            <a:r>
              <a:rPr lang="el-GR" sz="2400" b="1" dirty="0" smtClean="0"/>
              <a:t>κατιόντα.</a:t>
            </a:r>
            <a:endParaRPr lang="el-GR" sz="2400" dirty="0"/>
          </a:p>
          <a:p>
            <a:r>
              <a:rPr lang="el-GR" sz="2800" dirty="0" smtClean="0"/>
              <a:t>Στις </a:t>
            </a:r>
            <a:r>
              <a:rPr lang="el-GR" sz="2800" b="1" dirty="0"/>
              <a:t>πυριτικές ενώσεις </a:t>
            </a:r>
            <a:r>
              <a:rPr lang="el-GR" sz="2800" dirty="0"/>
              <a:t>και στο SiO</a:t>
            </a:r>
            <a:r>
              <a:rPr lang="el-GR" sz="2800" baseline="-25000" dirty="0"/>
              <a:t>2</a:t>
            </a:r>
            <a:r>
              <a:rPr lang="el-GR" sz="2800" dirty="0"/>
              <a:t> οι δεσμοί </a:t>
            </a:r>
            <a:r>
              <a:rPr lang="el-GR" sz="2800" b="1" dirty="0"/>
              <a:t>Si-O </a:t>
            </a:r>
            <a:r>
              <a:rPr lang="el-GR" sz="2800" dirty="0"/>
              <a:t>ενδιάμεσοι μεταξύ </a:t>
            </a:r>
            <a:r>
              <a:rPr lang="el-GR" sz="2800" b="1" dirty="0"/>
              <a:t>ιοντικού-ομοιοπολικού</a:t>
            </a:r>
            <a:r>
              <a:rPr lang="el-GR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15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Κύρια στοιχεία (</a:t>
            </a:r>
            <a:r>
              <a:rPr lang="en-US" dirty="0"/>
              <a:t>major elements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b="1" dirty="0" smtClean="0"/>
              <a:t>Κύρια </a:t>
            </a:r>
            <a:r>
              <a:rPr lang="el-GR" sz="2800" b="1" dirty="0"/>
              <a:t>στοιχεία</a:t>
            </a:r>
            <a:r>
              <a:rPr lang="el-GR" sz="2800" dirty="0"/>
              <a:t>: 11 στοιχεία </a:t>
            </a:r>
            <a:r>
              <a:rPr lang="el-GR" sz="2800" dirty="0" smtClean="0">
                <a:sym typeface="Wingdings" panose="05000000000000000000" pitchFamily="2" charset="2"/>
              </a:rPr>
              <a:t></a:t>
            </a:r>
            <a:r>
              <a:rPr lang="el-GR" sz="2800" dirty="0" smtClean="0"/>
              <a:t> </a:t>
            </a:r>
            <a:r>
              <a:rPr lang="el-GR" sz="2800" dirty="0"/>
              <a:t>από τα στοιχεία αυτά σχηματίζονται το 99% των πυριγενών πετρωμάτων </a:t>
            </a:r>
          </a:p>
          <a:p>
            <a:r>
              <a:rPr lang="it-IT" sz="2800" b="1" dirty="0"/>
              <a:t>O, Si, Al, Fe, Ca, Na, K, Mg, Mn, P, Ti </a:t>
            </a:r>
            <a:endParaRPr lang="it-IT" sz="2800" dirty="0"/>
          </a:p>
          <a:p>
            <a:r>
              <a:rPr lang="el-GR" sz="2800" dirty="0" smtClean="0"/>
              <a:t>Από </a:t>
            </a:r>
            <a:r>
              <a:rPr lang="el-GR" sz="2800" dirty="0"/>
              <a:t>την σχετική αφθονία των κύριων στοιχείων προσδιορίζουμε τις αναλογίες των κύριων ορυκτών από τα οποία αποτελείται το πέτρωμα </a:t>
            </a:r>
          </a:p>
        </p:txBody>
      </p:sp>
    </p:spTree>
    <p:extLst>
      <p:ext uri="{BB962C8B-B14F-4D97-AF65-F5344CB8AC3E}">
        <p14:creationId xmlns:p14="http://schemas.microsoft.com/office/powerpoint/2010/main" val="32067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Ιχνοστοιχεία </a:t>
            </a:r>
            <a:r>
              <a:rPr lang="el-GR" dirty="0"/>
              <a:t>(</a:t>
            </a:r>
            <a:r>
              <a:rPr lang="en-US" dirty="0"/>
              <a:t>trace elements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b="1" dirty="0" smtClean="0"/>
              <a:t>Ιχνοστοιχεία</a:t>
            </a:r>
            <a:r>
              <a:rPr lang="el-GR" sz="2800" dirty="0"/>
              <a:t>: δεν υπάρχει αυστηρός ορισμός. Συνήθως η αφθονία τους είναι &lt; 0,1% στην επί τις % κατά βάρος σύσταση των πετρωμάτων</a:t>
            </a:r>
            <a:r>
              <a:rPr lang="el-GR" sz="2800"/>
              <a:t>.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122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Μόνο Τίτλος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" y="188640"/>
            <a:ext cx="6674070" cy="60346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8344" y="5949280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5221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Κανόνες </a:t>
            </a:r>
            <a:r>
              <a:rPr lang="el-GR" dirty="0"/>
              <a:t>του </a:t>
            </a:r>
            <a:r>
              <a:rPr lang="en-US" dirty="0" smtClean="0"/>
              <a:t>Goldschmidt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 smtClean="0"/>
              <a:t>Ένας </a:t>
            </a:r>
            <a:r>
              <a:rPr lang="el-GR" sz="2800" dirty="0"/>
              <a:t>βασικός παράγοντας που επηρεάζει την </a:t>
            </a:r>
            <a:r>
              <a:rPr lang="el-GR" sz="2800" b="1" dirty="0"/>
              <a:t>κατανομή των διαφόρων στοιχείων </a:t>
            </a:r>
            <a:r>
              <a:rPr lang="el-GR" sz="2800" dirty="0"/>
              <a:t>στα διάφορα πετρώματα, είναι οι υποκαταστάσεις στοιχείων στο κρυσταλλικό πλέγμα των ορυκτών. </a:t>
            </a:r>
          </a:p>
        </p:txBody>
      </p:sp>
    </p:spTree>
    <p:extLst>
      <p:ext uri="{BB962C8B-B14F-4D97-AF65-F5344CB8AC3E}">
        <p14:creationId xmlns:p14="http://schemas.microsoft.com/office/powerpoint/2010/main" val="16197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Κανόνες </a:t>
            </a:r>
            <a:r>
              <a:rPr lang="el-GR" dirty="0"/>
              <a:t>του </a:t>
            </a:r>
            <a:r>
              <a:rPr lang="en-US" dirty="0" smtClean="0"/>
              <a:t>Goldschmidt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800" dirty="0" smtClean="0"/>
              <a:t>Κανόνες </a:t>
            </a:r>
            <a:r>
              <a:rPr lang="el-GR" sz="2800" dirty="0"/>
              <a:t>που διέπουν τις υποκαταστάσεις των ιόντων (ιχνοστοιχείων) στα ορυκτά, είναι οι εξής: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Οι </a:t>
            </a:r>
            <a:r>
              <a:rPr lang="el-GR" sz="2800" b="1" dirty="0"/>
              <a:t>ακτίνες των δύο ιόντων </a:t>
            </a:r>
            <a:r>
              <a:rPr lang="el-GR" sz="2800" dirty="0"/>
              <a:t>να διαφέρουν &lt; 15%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Η </a:t>
            </a:r>
            <a:r>
              <a:rPr lang="el-GR" sz="2800" b="1" dirty="0"/>
              <a:t>διαφορά σθένους </a:t>
            </a:r>
            <a:r>
              <a:rPr lang="el-GR" sz="2800" dirty="0"/>
              <a:t>να μην είναι μεγαλύτερη από </a:t>
            </a:r>
            <a:r>
              <a:rPr lang="el-GR" sz="2800" b="1" dirty="0"/>
              <a:t>1 </a:t>
            </a:r>
            <a:r>
              <a:rPr lang="el-GR" sz="2800" dirty="0"/>
              <a:t>και με την προϋπόθεση ότι διατηρείται η ουδετερότητα φορτίου στο ορυκτό.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Ιόντα </a:t>
            </a:r>
            <a:r>
              <a:rPr lang="el-GR" sz="2800" dirty="0"/>
              <a:t>με </a:t>
            </a:r>
            <a:r>
              <a:rPr lang="el-GR" sz="2800" b="1" dirty="0"/>
              <a:t>μεγαλύτερο ιοντικό δυναμικό </a:t>
            </a:r>
            <a:r>
              <a:rPr lang="el-GR" sz="2800" dirty="0"/>
              <a:t>σχηματίζουν </a:t>
            </a:r>
            <a:r>
              <a:rPr lang="el-GR" sz="2800" dirty="0" smtClean="0"/>
              <a:t>ισχυρότερους </a:t>
            </a:r>
            <a:r>
              <a:rPr lang="el-GR" sz="2800" dirty="0"/>
              <a:t>δεσμούς με τα ιόντα γύρω τους.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Ακόμα </a:t>
            </a:r>
            <a:r>
              <a:rPr lang="el-GR" sz="2800" dirty="0"/>
              <a:t>και άν οι προϋποθέσεις του μεγέθους και του φορτίου ικανοποιούνται, τα ιόντα θα πρέπει να έχουν </a:t>
            </a:r>
            <a:r>
              <a:rPr lang="el-GR" sz="2800" b="1" dirty="0"/>
              <a:t>παρόμοιες ηλεκτραρνητικότητες</a:t>
            </a:r>
            <a:r>
              <a:rPr lang="el-GR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1897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Βιβλιογραφικές αναφορές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Σημειώσεις </a:t>
            </a:r>
            <a:r>
              <a:rPr lang="el-GR" sz="2400" dirty="0"/>
              <a:t>Ανόργανης Χημείας (1ου έτους) </a:t>
            </a:r>
          </a:p>
          <a:p>
            <a:r>
              <a:rPr lang="el-GR" sz="2400" dirty="0" smtClean="0"/>
              <a:t>Γ</a:t>
            </a:r>
            <a:r>
              <a:rPr lang="el-GR" sz="2400" dirty="0"/>
              <a:t>. Πνευματικάκης, Χ. Μητσοπούλου, Κ. Μεθενίτης. 2006. Βασικές Αρχές Ανόργανης Χημείας. Εκδόσεις </a:t>
            </a:r>
            <a:r>
              <a:rPr lang="el-GR" sz="2400" i="1" dirty="0"/>
              <a:t>ΣΤΑΜΟΥΛΗ</a:t>
            </a:r>
            <a:r>
              <a:rPr lang="el-GR" sz="2400" dirty="0"/>
              <a:t>. </a:t>
            </a:r>
          </a:p>
          <a:p>
            <a:r>
              <a:rPr lang="el-GR" sz="2400" dirty="0" smtClean="0"/>
              <a:t>Π</a:t>
            </a:r>
            <a:r>
              <a:rPr lang="el-GR" sz="2400" dirty="0"/>
              <a:t>. Μητρόπουλος &amp; Α. Κελεπερτζής. 2012. Μαθήματα Γεωχημείας. Εκδόσεις </a:t>
            </a:r>
            <a:r>
              <a:rPr lang="el-GR" sz="2400" i="1" dirty="0"/>
              <a:t>ΣΥΜΜΕΤΡΙΑ </a:t>
            </a:r>
            <a:endParaRPr lang="el-GR" sz="2400" dirty="0"/>
          </a:p>
          <a:p>
            <a:r>
              <a:rPr lang="en-US" sz="2400" dirty="0" smtClean="0"/>
              <a:t> </a:t>
            </a:r>
            <a:r>
              <a:rPr lang="en-US" sz="2400" dirty="0"/>
              <a:t>K. </a:t>
            </a:r>
            <a:r>
              <a:rPr lang="en-US" sz="2400" dirty="0" err="1"/>
              <a:t>Misra</a:t>
            </a:r>
            <a:r>
              <a:rPr lang="en-US" sz="2400" dirty="0"/>
              <a:t>. Introduction to Geochemistry. 2012. </a:t>
            </a:r>
            <a:r>
              <a:rPr lang="en-US" sz="2400" i="1" dirty="0"/>
              <a:t>WILEY-BLACKWELL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036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06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1.0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Δομή </a:t>
            </a:r>
            <a:r>
              <a:rPr lang="el-GR" dirty="0"/>
              <a:t>του ατόμου – Περιοδικός </a:t>
            </a:r>
            <a:r>
              <a:rPr lang="el-GR" dirty="0" smtClean="0"/>
              <a:t>Πίνακας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76872"/>
            <a:ext cx="3672408" cy="3080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7" y="1988840"/>
            <a:ext cx="3753599" cy="369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530120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1</a:t>
            </a:r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8384" y="530120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2</a:t>
            </a:r>
            <a:endParaRPr lang="en-US" sz="16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000" dirty="0"/>
              <a:t>Copyright Εθνικόν και Καποδιστριακόν Πανεπιστήμιον Αθηνών</a:t>
            </a:r>
            <a:r>
              <a:rPr lang="en-US" sz="2000" dirty="0"/>
              <a:t>, </a:t>
            </a:r>
            <a:r>
              <a:rPr lang="el-GR" sz="2000" dirty="0"/>
              <a:t>Χριστίνα </a:t>
            </a:r>
            <a:r>
              <a:rPr lang="el-GR" sz="2000" dirty="0" smtClean="0"/>
              <a:t>Στουραΐτη 2015. </a:t>
            </a:r>
            <a:r>
              <a:rPr lang="el-GR" sz="2000" dirty="0"/>
              <a:t>Χριστίνα Στουραΐτη</a:t>
            </a:r>
            <a:r>
              <a:rPr lang="el-GR" sz="2000" dirty="0" smtClean="0"/>
              <a:t>. </a:t>
            </a:r>
            <a:r>
              <a:rPr lang="el-GR" sz="2000" dirty="0"/>
              <a:t>«Γεωχημεία. Γεωχημικές διεργασίες </a:t>
            </a:r>
            <a:r>
              <a:rPr lang="el-GR" sz="2000" dirty="0" smtClean="0"/>
              <a:t>στο εσωτερικό </a:t>
            </a:r>
            <a:r>
              <a:rPr lang="el-GR" sz="2000" dirty="0"/>
              <a:t>της γης». Έκδοση: 1.0. Αθήνα </a:t>
            </a:r>
            <a:r>
              <a:rPr lang="el-GR" sz="2000" dirty="0" smtClean="0"/>
              <a:t>2015. </a:t>
            </a:r>
            <a:r>
              <a:rPr lang="el-GR" sz="2000" dirty="0"/>
              <a:t>Διαθέσιμο από τη δικτυακή διεύθυνση: </a:t>
            </a:r>
            <a:r>
              <a:rPr lang="en-US" sz="2000" dirty="0"/>
              <a:t>http://opencourses.uoa.gr/courses/GEOL</a:t>
            </a:r>
            <a:r>
              <a:rPr lang="el-GR" sz="2000" dirty="0"/>
              <a:t>2</a:t>
            </a:r>
            <a:r>
              <a:rPr lang="en-US" sz="2000" dirty="0"/>
              <a:t>/</a:t>
            </a:r>
            <a:r>
              <a:rPr lang="el-GR" sz="2000" dirty="0" smtClean="0"/>
              <a:t>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</a:t>
            </a:r>
            <a:r>
              <a:rPr lang="el-GR" dirty="0"/>
              <a:t>5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</a:t>
            </a:r>
            <a:r>
              <a:rPr lang="el-GR" sz="2000" dirty="0"/>
              <a:t>:</a:t>
            </a:r>
            <a:r>
              <a:rPr lang="en-US" sz="2000" dirty="0"/>
              <a:t> Atomic structure</a:t>
            </a:r>
            <a:r>
              <a:rPr lang="el-GR" sz="2000" dirty="0"/>
              <a:t>. </a:t>
            </a:r>
            <a:r>
              <a:rPr lang="en-US" sz="2000" dirty="0"/>
              <a:t>Copyright quimica.wikia.com</a:t>
            </a:r>
            <a:r>
              <a:rPr lang="el-GR" sz="2000" dirty="0"/>
              <a:t>. Σύνδεσμος</a:t>
            </a:r>
            <a:r>
              <a:rPr lang="en-US" sz="2000" dirty="0"/>
              <a:t>: http://quimica.wikia.com/wiki/Uranio</a:t>
            </a:r>
            <a:r>
              <a:rPr lang="el-GR" sz="2000" dirty="0"/>
              <a:t>. Πηγή</a:t>
            </a:r>
            <a:r>
              <a:rPr lang="en-US" sz="2000" dirty="0"/>
              <a:t>: http://</a:t>
            </a:r>
            <a:r>
              <a:rPr lang="en-US" sz="2000" dirty="0" smtClean="0"/>
              <a:t>quimica.wikia.com</a:t>
            </a:r>
            <a:r>
              <a:rPr lang="el-GR" sz="2000" dirty="0" smtClean="0"/>
              <a:t>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2:</a:t>
            </a:r>
            <a:r>
              <a:rPr lang="en-US" sz="2000" dirty="0" smtClean="0"/>
              <a:t> </a:t>
            </a:r>
            <a:r>
              <a:rPr lang="el-GR" sz="2000" dirty="0" smtClean="0"/>
              <a:t>Σχέση της ηλεκτρονικής δομής των ατόμων </a:t>
            </a:r>
            <a:r>
              <a:rPr lang="el-GR" sz="2000" dirty="0"/>
              <a:t>των στοιχείων </a:t>
            </a:r>
            <a:r>
              <a:rPr lang="el-GR" sz="2000" dirty="0" smtClean="0"/>
              <a:t>με τις ιδιότητές τους και με τη θέση τους στον περιοδικό πίνακα. </a:t>
            </a:r>
            <a:r>
              <a:rPr lang="en-US" sz="2000" dirty="0" smtClean="0"/>
              <a:t>Copyrighted.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3</a:t>
            </a:r>
            <a:r>
              <a:rPr lang="el-GR" sz="2000" dirty="0" smtClean="0"/>
              <a:t>: </a:t>
            </a:r>
            <a:r>
              <a:rPr lang="en-US" sz="2000" dirty="0" smtClean="0"/>
              <a:t>Atomic structure. </a:t>
            </a:r>
            <a:r>
              <a:rPr lang="en-US" sz="2000" dirty="0"/>
              <a:t>Copyright </a:t>
            </a:r>
            <a:r>
              <a:rPr lang="en-US" sz="2000" dirty="0" smtClean="0"/>
              <a:t>pinterest.com.</a:t>
            </a:r>
            <a:r>
              <a:rPr lang="el-GR" sz="2000" dirty="0" smtClean="0"/>
              <a:t> </a:t>
            </a:r>
            <a:r>
              <a:rPr lang="el-GR" sz="2000" dirty="0"/>
              <a:t>Σ</a:t>
            </a:r>
            <a:r>
              <a:rPr lang="el-GR" sz="2000" dirty="0" smtClean="0"/>
              <a:t>ύνδεσμος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smtClean="0"/>
              <a:t>www.pinterest.com/gpickart/physical-science</a:t>
            </a:r>
            <a:r>
              <a:rPr lang="el-GR" sz="2000" dirty="0" smtClean="0"/>
              <a:t>. Πηγή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smtClean="0"/>
              <a:t>www.pinterest.com</a:t>
            </a:r>
            <a:r>
              <a:rPr lang="el-GR" sz="2000" dirty="0" smtClean="0"/>
              <a:t> 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4</a:t>
            </a:r>
            <a:r>
              <a:rPr lang="el-GR" sz="2000" dirty="0" smtClean="0"/>
              <a:t>: </a:t>
            </a:r>
            <a:r>
              <a:rPr lang="en-US" sz="2000" dirty="0"/>
              <a:t>Dmitri Mendeleev. Copyright</a:t>
            </a:r>
            <a:r>
              <a:rPr lang="el-GR" sz="2000" dirty="0"/>
              <a:t> </a:t>
            </a:r>
            <a:r>
              <a:rPr lang="en-US" sz="2000" dirty="0"/>
              <a:t>Kiwi Web </a:t>
            </a:r>
            <a:r>
              <a:rPr lang="en-US" sz="2000" dirty="0" smtClean="0"/>
              <a:t>Chemistry </a:t>
            </a:r>
            <a:r>
              <a:rPr lang="en-US" sz="2000" dirty="0"/>
              <a:t>New Zealand</a:t>
            </a:r>
            <a:r>
              <a:rPr lang="el-GR" sz="2000" dirty="0"/>
              <a:t>. Σύνδεσμος</a:t>
            </a:r>
            <a:r>
              <a:rPr lang="en-US" sz="2000" dirty="0"/>
              <a:t>: www.chemistry.co.nz. </a:t>
            </a:r>
            <a:r>
              <a:rPr lang="el-GR" sz="2000" dirty="0"/>
              <a:t>Πηγή</a:t>
            </a:r>
            <a:r>
              <a:rPr lang="en-US" sz="2000" dirty="0"/>
              <a:t>: http://</a:t>
            </a:r>
            <a:r>
              <a:rPr lang="en-US" sz="2000" dirty="0" smtClean="0"/>
              <a:t>www.chemistry.co.nz/mendeleev.htm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2/</a:t>
            </a:r>
            <a:r>
              <a:rPr lang="el-GR" dirty="0"/>
              <a:t>5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5</a:t>
            </a:r>
            <a:r>
              <a:rPr lang="el-GR" sz="2000" dirty="0"/>
              <a:t>:</a:t>
            </a:r>
            <a:r>
              <a:rPr lang="en-US" sz="2000" dirty="0"/>
              <a:t> Henry Moseley</a:t>
            </a:r>
            <a:r>
              <a:rPr lang="el-GR" sz="2000" dirty="0"/>
              <a:t>. </a:t>
            </a:r>
            <a:r>
              <a:rPr lang="en-US" sz="2000" dirty="0"/>
              <a:t>Copyright</a:t>
            </a:r>
            <a:r>
              <a:rPr lang="el-GR" sz="2000" dirty="0"/>
              <a:t> </a:t>
            </a:r>
            <a:r>
              <a:rPr lang="en-US" sz="2000" dirty="0"/>
              <a:t> Wikimedia Commons</a:t>
            </a:r>
            <a:r>
              <a:rPr lang="el-GR" sz="2000" dirty="0"/>
              <a:t>. Σύνδεσμος</a:t>
            </a:r>
            <a:r>
              <a:rPr lang="en-US" sz="2000" dirty="0"/>
              <a:t>: http://commons.wikimedia.org/wiki/File:Henry_Moseley.jpg</a:t>
            </a:r>
            <a:r>
              <a:rPr lang="el-GR" sz="2000" dirty="0"/>
              <a:t>. Πηγή</a:t>
            </a:r>
            <a:r>
              <a:rPr lang="en-US" sz="2000" dirty="0"/>
              <a:t>: http://commons.wikimedia.org</a:t>
            </a:r>
            <a:r>
              <a:rPr lang="el-GR" sz="2000" dirty="0"/>
              <a:t> </a:t>
            </a: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6</a:t>
            </a:r>
            <a:r>
              <a:rPr lang="el-GR" sz="2000" dirty="0" smtClean="0"/>
              <a:t>: </a:t>
            </a:r>
            <a:r>
              <a:rPr lang="en-US" sz="2000" dirty="0"/>
              <a:t>Periodic Table - Atomic Properties of the Elements</a:t>
            </a:r>
            <a:r>
              <a:rPr lang="el-GR" sz="2000" dirty="0"/>
              <a:t>. </a:t>
            </a:r>
            <a:r>
              <a:rPr lang="en-US" sz="2000" dirty="0"/>
              <a:t>Copyright</a:t>
            </a:r>
            <a:r>
              <a:rPr lang="el-GR" sz="2000" dirty="0"/>
              <a:t> </a:t>
            </a:r>
            <a:r>
              <a:rPr lang="en-US" sz="2000" dirty="0"/>
              <a:t> Wikimedia Commons</a:t>
            </a:r>
            <a:r>
              <a:rPr lang="el-GR" sz="2000" dirty="0"/>
              <a:t>. Σύνδεσμος: </a:t>
            </a:r>
            <a:r>
              <a:rPr lang="en-US" sz="2000" dirty="0"/>
              <a:t>http://commons.wikimedia.org/wiki/File:Periodic_Table_-_Atomic_Properties_of_the_Elements.png</a:t>
            </a:r>
            <a:r>
              <a:rPr lang="el-GR" sz="2000" dirty="0"/>
              <a:t>. Πηγή: </a:t>
            </a:r>
            <a:r>
              <a:rPr lang="en-US" sz="2000" dirty="0"/>
              <a:t>http://</a:t>
            </a:r>
            <a:r>
              <a:rPr lang="en-US" sz="2000" dirty="0" smtClean="0"/>
              <a:t>commons.wikimedia.org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7: </a:t>
            </a:r>
            <a:r>
              <a:rPr lang="el-GR" sz="2000" dirty="0"/>
              <a:t>Δομή του </a:t>
            </a:r>
            <a:r>
              <a:rPr lang="el-GR" sz="2000" dirty="0" smtClean="0"/>
              <a:t>ατόμου. </a:t>
            </a:r>
            <a:r>
              <a:rPr lang="en-US" sz="2000" dirty="0" smtClean="0"/>
              <a:t>Copyrighted</a:t>
            </a:r>
            <a:r>
              <a:rPr lang="el-GR" sz="2000" dirty="0" smtClean="0"/>
              <a:t>.</a:t>
            </a:r>
            <a:endParaRPr lang="en-US" sz="2000" dirty="0"/>
          </a:p>
          <a:p>
            <a:pPr marL="0" indent="0">
              <a:buNone/>
            </a:pPr>
            <a:r>
              <a:rPr lang="el-GR" sz="2000" dirty="0" smtClean="0"/>
              <a:t>Εικόνα 8: </a:t>
            </a:r>
            <a:r>
              <a:rPr lang="en-GB" sz="2000" dirty="0"/>
              <a:t>Carbon </a:t>
            </a:r>
            <a:r>
              <a:rPr lang="en-GB" sz="2000" dirty="0" smtClean="0"/>
              <a:t>isotopes </a:t>
            </a:r>
            <a:r>
              <a:rPr lang="en-GB" sz="2000" dirty="0"/>
              <a:t>(12, 13, 14). Peter </a:t>
            </a:r>
            <a:r>
              <a:rPr lang="en-GB" sz="2000" dirty="0" smtClean="0"/>
              <a:t>Bull</a:t>
            </a:r>
            <a:r>
              <a:rPr lang="el-GR" sz="2000" dirty="0" smtClean="0"/>
              <a:t>, </a:t>
            </a:r>
            <a:r>
              <a:rPr lang="en-US" sz="2000" dirty="0" smtClean="0"/>
              <a:t>Copyrighted</a:t>
            </a:r>
            <a:r>
              <a:rPr lang="el-GR" sz="2000" dirty="0" smtClean="0"/>
              <a:t>.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Εικόνες </a:t>
            </a:r>
            <a:r>
              <a:rPr lang="en-US" sz="2000" dirty="0" smtClean="0"/>
              <a:t>9, 10</a:t>
            </a:r>
            <a:r>
              <a:rPr lang="el-GR" sz="2000" dirty="0" smtClean="0"/>
              <a:t>: </a:t>
            </a:r>
            <a:r>
              <a:rPr lang="en-US" sz="2000" dirty="0"/>
              <a:t>EM propagation and spectrum. Copyright University of Texas Arlington.</a:t>
            </a:r>
            <a:r>
              <a:rPr lang="el-GR" sz="2000" dirty="0"/>
              <a:t> Σύνδεσμος</a:t>
            </a:r>
            <a:r>
              <a:rPr lang="en-US" sz="2000" dirty="0"/>
              <a:t>: http://www.uta.edu/faculty/mattioli/geol_4063/lect_1_quantum_bohr_review.pdf</a:t>
            </a:r>
            <a:r>
              <a:rPr lang="el-GR" sz="2000" dirty="0"/>
              <a:t>. </a:t>
            </a:r>
            <a:r>
              <a:rPr lang="el-GR" sz="2000" dirty="0" smtClean="0"/>
              <a:t>Πηγή: </a:t>
            </a:r>
            <a:r>
              <a:rPr lang="en-US" sz="2000" dirty="0" smtClean="0"/>
              <a:t>www.uta.edu</a:t>
            </a:r>
            <a:r>
              <a:rPr lang="el-GR" sz="2000" dirty="0" smtClean="0"/>
              <a:t>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809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3/</a:t>
            </a:r>
            <a:r>
              <a:rPr lang="el-GR" dirty="0"/>
              <a:t>5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11: </a:t>
            </a:r>
            <a:r>
              <a:rPr lang="en-US" sz="2000" dirty="0" err="1"/>
              <a:t>Niels</a:t>
            </a:r>
            <a:r>
              <a:rPr lang="en-US" sz="2000" dirty="0"/>
              <a:t> Bohr. Copyright</a:t>
            </a:r>
            <a:r>
              <a:rPr lang="el-GR" sz="2000" dirty="0"/>
              <a:t> </a:t>
            </a:r>
            <a:r>
              <a:rPr lang="en-US" sz="2000" dirty="0"/>
              <a:t>what-when-how.com</a:t>
            </a:r>
            <a:r>
              <a:rPr lang="el-GR" sz="2000" dirty="0"/>
              <a:t>. Σύνδεσμος</a:t>
            </a:r>
            <a:r>
              <a:rPr lang="en-US" sz="2000" dirty="0"/>
              <a:t>: http://what-when-how.com/physicists/bohr-niels-henrik-david-physicist</a:t>
            </a:r>
            <a:r>
              <a:rPr lang="el-GR" sz="2000" dirty="0"/>
              <a:t>. Πηγή</a:t>
            </a:r>
            <a:r>
              <a:rPr lang="en-US" sz="2000" dirty="0"/>
              <a:t>: http://what-when-how.com</a:t>
            </a:r>
          </a:p>
          <a:p>
            <a:pPr marL="0" indent="0">
              <a:buNone/>
            </a:pPr>
            <a:r>
              <a:rPr lang="el-GR" sz="2000" dirty="0"/>
              <a:t>Εικόνα 12: </a:t>
            </a:r>
            <a:r>
              <a:rPr lang="el-GR" sz="2000" dirty="0" smtClean="0"/>
              <a:t>Μετάπτωση ηλεκτρονίου και εκπομπή ακτινοβολίας κατά το Ατομικό </a:t>
            </a:r>
            <a:r>
              <a:rPr lang="el-GR" sz="2000" dirty="0"/>
              <a:t>πρότυπο του </a:t>
            </a:r>
            <a:r>
              <a:rPr lang="el-GR" sz="2000" dirty="0" smtClean="0"/>
              <a:t>Bohr. </a:t>
            </a:r>
            <a:r>
              <a:rPr lang="en-US" sz="2000" dirty="0" smtClean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14: Φάσμα εκπομπής του υδρογόνου. </a:t>
            </a:r>
            <a:r>
              <a:rPr lang="en-US" sz="2000" dirty="0"/>
              <a:t>Copyrighted.</a:t>
            </a: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16</a:t>
            </a:r>
            <a:r>
              <a:rPr lang="el-GR" sz="2000" dirty="0" smtClean="0"/>
              <a:t>: </a:t>
            </a:r>
            <a:r>
              <a:rPr lang="el-GR" sz="2000" dirty="0"/>
              <a:t>Ηλεκτρονική </a:t>
            </a:r>
            <a:r>
              <a:rPr lang="el-GR" sz="2000" dirty="0" smtClean="0"/>
              <a:t>απεικόνιση. </a:t>
            </a:r>
            <a:r>
              <a:rPr lang="en-US" sz="2000" dirty="0" smtClean="0"/>
              <a:t>Copyrighted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17</a:t>
            </a:r>
            <a:r>
              <a:rPr lang="el-GR" sz="2000" dirty="0" smtClean="0"/>
              <a:t>: </a:t>
            </a:r>
            <a:r>
              <a:rPr lang="el-GR" sz="2000" dirty="0"/>
              <a:t>Ομαδοποίηση στοιχείων με βάση την ηλεκτρονική δομή τους (ηλεκτρόνια εξωτερικής στοιβάδας</a:t>
            </a:r>
            <a:r>
              <a:rPr lang="el-GR" sz="2000" dirty="0" smtClean="0"/>
              <a:t>). </a:t>
            </a:r>
            <a:r>
              <a:rPr lang="en-US" sz="2000" dirty="0" smtClean="0"/>
              <a:t>Copyrighted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18: </a:t>
            </a:r>
            <a:r>
              <a:rPr lang="en-US" sz="2000" dirty="0"/>
              <a:t>Atomic radius. Copyright</a:t>
            </a:r>
            <a:r>
              <a:rPr lang="el-GR" sz="2000" dirty="0"/>
              <a:t> </a:t>
            </a:r>
            <a:r>
              <a:rPr lang="en-US" sz="2000" dirty="0"/>
              <a:t>Pearson Prentice Hall, Inc.</a:t>
            </a:r>
            <a:r>
              <a:rPr lang="el-GR" sz="2000" dirty="0"/>
              <a:t> Σύνδεσμος</a:t>
            </a:r>
            <a:r>
              <a:rPr lang="en-US" sz="2000" dirty="0"/>
              <a:t>: http://wps.prenhall.com/esm_hillpetrucci_genchem_4/0,8603,1079855-,00.html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Πηγή</a:t>
            </a:r>
            <a:r>
              <a:rPr lang="en-US" sz="2000" dirty="0"/>
              <a:t>: </a:t>
            </a:r>
            <a:r>
              <a:rPr lang="en-US" sz="2000" dirty="0" smtClean="0"/>
              <a:t>www.pearson.com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19</a:t>
            </a:r>
            <a:r>
              <a:rPr lang="el-GR" sz="2000" dirty="0" smtClean="0"/>
              <a:t>: </a:t>
            </a:r>
            <a:r>
              <a:rPr lang="el-GR" sz="2000" dirty="0" smtClean="0"/>
              <a:t>Ατομική ακτίνα. </a:t>
            </a:r>
            <a:r>
              <a:rPr lang="en-US" sz="2000" dirty="0" smtClean="0"/>
              <a:t>Copyrighted</a:t>
            </a:r>
            <a:endParaRPr lang="el-GR" sz="2000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1336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4/</a:t>
            </a:r>
            <a:r>
              <a:rPr lang="el-GR" dirty="0"/>
              <a:t>5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20: </a:t>
            </a:r>
            <a:r>
              <a:rPr lang="en-US" sz="2000" dirty="0"/>
              <a:t>CPK Atomic-Ionic Radii. Copyright</a:t>
            </a:r>
            <a:r>
              <a:rPr lang="el-GR" sz="2000" dirty="0"/>
              <a:t> </a:t>
            </a:r>
            <a:r>
              <a:rPr lang="en-US" sz="2000" dirty="0"/>
              <a:t>Crystal Maker Software</a:t>
            </a:r>
            <a:r>
              <a:rPr lang="el-GR" sz="2000" dirty="0"/>
              <a:t>. Σύνδεσμος</a:t>
            </a:r>
            <a:r>
              <a:rPr lang="en-US" sz="2000" dirty="0"/>
              <a:t>: http://www.crystalmaker.com/support/tutorials/crystalmaker/atomic-radii/resources/CPK_Atomic_Ionic_Radii.jpg</a:t>
            </a:r>
            <a:r>
              <a:rPr lang="el-GR" sz="2000" dirty="0"/>
              <a:t>. Πηγή</a:t>
            </a:r>
            <a:r>
              <a:rPr lang="en-US" sz="2000" dirty="0"/>
              <a:t>: http://www.crystalmaker.com</a:t>
            </a:r>
          </a:p>
          <a:p>
            <a:pPr marL="0" indent="0">
              <a:buNone/>
            </a:pPr>
            <a:r>
              <a:rPr lang="el-GR" sz="2000" dirty="0"/>
              <a:t>Εικόνες </a:t>
            </a:r>
            <a:r>
              <a:rPr lang="en-US" sz="2000" dirty="0"/>
              <a:t>21, 22</a:t>
            </a:r>
            <a:r>
              <a:rPr lang="el-GR" sz="2000" dirty="0"/>
              <a:t>: </a:t>
            </a:r>
            <a:r>
              <a:rPr lang="en-US" sz="2000" dirty="0"/>
              <a:t>Periodic table of the elements. 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23: </a:t>
            </a:r>
            <a:r>
              <a:rPr lang="en-US" sz="2000" dirty="0"/>
              <a:t>Periodic table. Copyright</a:t>
            </a:r>
            <a:r>
              <a:rPr lang="el-GR" sz="2000" dirty="0"/>
              <a:t> </a:t>
            </a:r>
            <a:r>
              <a:rPr lang="en-US" sz="2000" dirty="0" err="1"/>
              <a:t>Atlassian</a:t>
            </a:r>
            <a:r>
              <a:rPr lang="en-US" sz="2000" dirty="0"/>
              <a:t>. </a:t>
            </a:r>
            <a:r>
              <a:rPr lang="el-GR" sz="2000" dirty="0"/>
              <a:t>Σύνδεσμος</a:t>
            </a:r>
            <a:r>
              <a:rPr lang="en-US" sz="2000" dirty="0"/>
              <a:t>: https://wiki.brown.edu/confluence/display/CHEM/Periodic+table</a:t>
            </a:r>
            <a:r>
              <a:rPr lang="el-GR" sz="2000" dirty="0"/>
              <a:t>. Πηγή</a:t>
            </a:r>
            <a:r>
              <a:rPr lang="en-US" sz="2000" dirty="0"/>
              <a:t>: wiki.brown.edu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l-GR" sz="2000" dirty="0" smtClean="0"/>
              <a:t>24: Σιδηροπυρίτης (</a:t>
            </a:r>
            <a:r>
              <a:rPr lang="en-US" sz="2000" dirty="0" smtClean="0"/>
              <a:t>Pyrite)</a:t>
            </a:r>
            <a:r>
              <a:rPr lang="el-GR" sz="2000" dirty="0" smtClean="0"/>
              <a:t>. </a:t>
            </a:r>
            <a:r>
              <a:rPr lang="en-US" sz="2000" dirty="0" smtClean="0"/>
              <a:t>Copyright</a:t>
            </a:r>
            <a:r>
              <a:rPr lang="el-GR" sz="2000" dirty="0" smtClean="0"/>
              <a:t> </a:t>
            </a:r>
            <a:r>
              <a:rPr lang="en-US" sz="2000" dirty="0" smtClean="0"/>
              <a:t>Wikipedia</a:t>
            </a:r>
            <a:r>
              <a:rPr lang="el-GR" sz="2000" dirty="0" smtClean="0"/>
              <a:t>.</a:t>
            </a:r>
            <a:r>
              <a:rPr lang="en-US" sz="2000" dirty="0" smtClean="0"/>
              <a:t>org</a:t>
            </a:r>
            <a:r>
              <a:rPr lang="el-GR" sz="2000" dirty="0" smtClean="0"/>
              <a:t>. Σύνδεσμος: </a:t>
            </a:r>
            <a:r>
              <a:rPr lang="en-US" sz="2000" dirty="0" smtClean="0"/>
              <a:t>http://en.wikipedia.org/wiki/Pyrite</a:t>
            </a:r>
            <a:r>
              <a:rPr lang="el-GR" sz="2000" dirty="0" smtClean="0"/>
              <a:t>. Πηγή: </a:t>
            </a:r>
            <a:r>
              <a:rPr lang="en-US" sz="2000" dirty="0" smtClean="0"/>
              <a:t>en.wikipedia.org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25:</a:t>
            </a:r>
            <a:r>
              <a:rPr lang="en-US" sz="2000" dirty="0" smtClean="0"/>
              <a:t> </a:t>
            </a:r>
            <a:r>
              <a:rPr lang="en-US" sz="2000" dirty="0"/>
              <a:t>Nonmetals. Copyright Bridal Association of America. </a:t>
            </a:r>
            <a:r>
              <a:rPr lang="el-GR" sz="2000" dirty="0"/>
              <a:t>Σύνδεσμος: </a:t>
            </a:r>
            <a:r>
              <a:rPr lang="en-US" sz="2000" dirty="0"/>
              <a:t>http://www.bridalassociationofamerica.com/clipart/rings/</a:t>
            </a:r>
            <a:r>
              <a:rPr lang="el-GR" sz="2000" dirty="0"/>
              <a:t>. Πηγή: </a:t>
            </a:r>
            <a:r>
              <a:rPr lang="en-US" sz="2000" dirty="0" smtClean="0"/>
              <a:t>www.bridalassociationofamerica.com</a:t>
            </a:r>
            <a:endParaRPr lang="el-GR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626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5</a:t>
            </a:r>
            <a:r>
              <a:rPr lang="en-US" dirty="0" smtClean="0"/>
              <a:t>/</a:t>
            </a:r>
            <a:r>
              <a:rPr lang="el-GR" dirty="0"/>
              <a:t>5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l-GR" sz="2000" dirty="0"/>
              <a:t>26: </a:t>
            </a:r>
            <a:r>
              <a:rPr lang="en-US" sz="2000" dirty="0"/>
              <a:t>The Sulphur (S)</a:t>
            </a:r>
            <a:r>
              <a:rPr lang="el-GR" sz="2000" dirty="0"/>
              <a:t>. </a:t>
            </a:r>
            <a:r>
              <a:rPr lang="en-US" sz="2000" dirty="0"/>
              <a:t>Copyright </a:t>
            </a:r>
            <a:r>
              <a:rPr lang="en-US" sz="2000" dirty="0" err="1"/>
              <a:t>ThePeriodicElements</a:t>
            </a:r>
            <a:r>
              <a:rPr lang="en-US" sz="2000" dirty="0"/>
              <a:t>. </a:t>
            </a:r>
            <a:r>
              <a:rPr lang="el-GR" sz="2000" dirty="0"/>
              <a:t>Σύνδεσμος</a:t>
            </a:r>
            <a:r>
              <a:rPr lang="en-US" sz="2000" dirty="0"/>
              <a:t>: http://www.theperiodicelements.com/elements/view/S/index.html</a:t>
            </a:r>
            <a:r>
              <a:rPr lang="el-GR" sz="2000" dirty="0"/>
              <a:t>. Πηγή</a:t>
            </a:r>
            <a:r>
              <a:rPr lang="en-US" sz="2000" dirty="0"/>
              <a:t>: www.theperiodicelements.com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27: </a:t>
            </a:r>
            <a:r>
              <a:rPr lang="en-US" sz="2000" dirty="0"/>
              <a:t>The Silicon (Si). Copyright The University of Sheffield. </a:t>
            </a:r>
            <a:r>
              <a:rPr lang="el-GR" sz="2000" dirty="0"/>
              <a:t>Σύνδεσμος</a:t>
            </a:r>
            <a:r>
              <a:rPr lang="en-US" sz="2000" dirty="0"/>
              <a:t>: http://www.webelements.co.uk/_media/elements/element_pictures/Si.jpg. </a:t>
            </a:r>
            <a:r>
              <a:rPr lang="el-GR" sz="2000" dirty="0"/>
              <a:t>Πηγή</a:t>
            </a:r>
            <a:r>
              <a:rPr lang="en-US" sz="2000" dirty="0"/>
              <a:t>: </a:t>
            </a:r>
            <a:r>
              <a:rPr lang="en-US" sz="2000" dirty="0" smtClean="0"/>
              <a:t>www.webelements.co.uk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28: </a:t>
            </a:r>
            <a:r>
              <a:rPr lang="en-US" sz="2000" dirty="0"/>
              <a:t>Crustal Abundance of Elements. Copyright McGraw-Hill Companies, Inc.</a:t>
            </a:r>
            <a:endParaRPr lang="el-GR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6492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Μόνο Τίτλος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7" y="274638"/>
            <a:ext cx="7802326" cy="6021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3123" y="5935665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3</a:t>
            </a:r>
            <a:endParaRPr lang="en-US" sz="16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&amp; Περιοδικός Πίνακας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386262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Ο Περιοδικός Πίνακας επινοήθηκε το 1869 από τον Julius Meyer και Dmitri Mendeleev.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Η πρώτη κατάταξη των στοιχείων έγινε με βάση το ατομικό τους βάρος.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Οργανώνει τα στοιχεία σε ομάδες και οικογένειες με παρόμοιες χημικές και φυσικές ιδιότητες. </a:t>
            </a:r>
            <a:endParaRPr lang="el-GR" sz="2000" dirty="0" smtClean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To 1913 o Henry Moseley έλυσε οριστικά το θέμα της ταξινόμησης τοποθετώντας τα στοιχεία σε σειρά, κατά αύξοντα ατομικό αριθμό και έτσι οριστικοποιήθηκε ο Περιοδικός Πίνακας όπως τον ξέρουμε σήμερα.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81" y="1473986"/>
            <a:ext cx="2686798" cy="194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46" y="3499037"/>
            <a:ext cx="1739267" cy="2596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44408" y="314096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2360" y="5805264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5</a:t>
            </a:r>
            <a:endParaRPr lang="en-US" sz="16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Μόνο Τίτλος</a:t>
            </a:r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2" y="116632"/>
            <a:ext cx="7919871" cy="6084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8424" y="5877272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833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Δομή </a:t>
            </a:r>
            <a:r>
              <a:rPr lang="el-GR" dirty="0"/>
              <a:t>του </a:t>
            </a:r>
            <a:r>
              <a:rPr lang="el-GR" dirty="0" smtClean="0"/>
              <a:t>ατόμου</a:t>
            </a:r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462826" y="1484784"/>
            <a:ext cx="36051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Πρωτόνιο</a:t>
            </a:r>
          </a:p>
          <a:p>
            <a:r>
              <a:rPr lang="el-GR" sz="2000" dirty="0"/>
              <a:t>θετικά φορτισμένο σωματίδιο</a:t>
            </a:r>
          </a:p>
          <a:p>
            <a:r>
              <a:rPr lang="el-GR" sz="2000" dirty="0"/>
              <a:t>m = 1,67252*10</a:t>
            </a:r>
            <a:r>
              <a:rPr lang="el-GR" sz="2000" baseline="30000" dirty="0"/>
              <a:t>-24</a:t>
            </a:r>
            <a:r>
              <a:rPr lang="el-GR" sz="2000" dirty="0"/>
              <a:t> g</a:t>
            </a:r>
          </a:p>
          <a:p>
            <a:r>
              <a:rPr lang="el-GR" sz="2000" dirty="0"/>
              <a:t>q = 1,6022*10</a:t>
            </a:r>
            <a:r>
              <a:rPr lang="el-GR" sz="2000" baseline="30000" dirty="0"/>
              <a:t>-19</a:t>
            </a:r>
            <a:r>
              <a:rPr lang="el-GR" sz="2000" dirty="0"/>
              <a:t> </a:t>
            </a:r>
            <a:r>
              <a:rPr lang="el-GR" sz="2000" dirty="0" smtClean="0"/>
              <a:t>C</a:t>
            </a:r>
          </a:p>
          <a:p>
            <a:endParaRPr lang="el-GR" sz="2000" dirty="0"/>
          </a:p>
          <a:p>
            <a:r>
              <a:rPr lang="el-GR" sz="2000" b="1" dirty="0"/>
              <a:t>Νετρόνιο</a:t>
            </a:r>
          </a:p>
          <a:p>
            <a:r>
              <a:rPr lang="el-GR" sz="2000" dirty="0"/>
              <a:t>ηλεκτρικά ουδέτερο σωματίδιο</a:t>
            </a:r>
          </a:p>
          <a:p>
            <a:r>
              <a:rPr lang="el-GR" sz="2000" dirty="0"/>
              <a:t>m = 1,6749*10</a:t>
            </a:r>
            <a:r>
              <a:rPr lang="el-GR" sz="2000" baseline="30000" dirty="0"/>
              <a:t>-24</a:t>
            </a:r>
            <a:r>
              <a:rPr lang="el-GR" sz="2000" dirty="0"/>
              <a:t> g</a:t>
            </a:r>
          </a:p>
          <a:p>
            <a:r>
              <a:rPr lang="el-GR" sz="2000" dirty="0"/>
              <a:t>q = 0 </a:t>
            </a:r>
            <a:r>
              <a:rPr lang="el-GR" sz="2000" dirty="0" smtClean="0"/>
              <a:t>C</a:t>
            </a:r>
          </a:p>
          <a:p>
            <a:endParaRPr lang="el-GR" sz="2000" dirty="0"/>
          </a:p>
          <a:p>
            <a:r>
              <a:rPr lang="el-GR" sz="2000" b="1" dirty="0"/>
              <a:t>Ηλεκτρόνιο</a:t>
            </a:r>
          </a:p>
          <a:p>
            <a:r>
              <a:rPr lang="el-GR" sz="2000" dirty="0"/>
              <a:t>αρνητικά φορτισμένο σωματίδιο</a:t>
            </a:r>
          </a:p>
          <a:p>
            <a:r>
              <a:rPr lang="el-GR" sz="2000" dirty="0"/>
              <a:t>m = 9,1093897*10</a:t>
            </a:r>
            <a:r>
              <a:rPr lang="el-GR" sz="2000" baseline="30000" dirty="0"/>
              <a:t>-28</a:t>
            </a:r>
            <a:r>
              <a:rPr lang="el-GR" sz="2000" dirty="0"/>
              <a:t> g</a:t>
            </a:r>
          </a:p>
          <a:p>
            <a:r>
              <a:rPr lang="el-GR" sz="2000" dirty="0"/>
              <a:t>q = 1,6022*10</a:t>
            </a:r>
            <a:r>
              <a:rPr lang="el-GR" sz="2000" baseline="30000" dirty="0"/>
              <a:t>-19</a:t>
            </a:r>
            <a:r>
              <a:rPr lang="el-GR" sz="2000" dirty="0"/>
              <a:t> C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03" y="1484784"/>
            <a:ext cx="2664797" cy="4727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4831" y="2694111"/>
            <a:ext cx="1322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Πυρήνας</a:t>
            </a:r>
            <a:endParaRPr lang="en-US" sz="2400" b="1" dirty="0"/>
          </a:p>
        </p:txBody>
      </p:sp>
      <p:sp>
        <p:nvSpPr>
          <p:cNvPr id="5" name="Right Brace 4"/>
          <p:cNvSpPr/>
          <p:nvPr/>
        </p:nvSpPr>
        <p:spPr>
          <a:xfrm>
            <a:off x="3848262" y="1628800"/>
            <a:ext cx="504056" cy="25922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8424" y="5852608"/>
            <a:ext cx="36004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en-US" sz="1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2289</TotalTime>
  <Words>2955</Words>
  <Application>Microsoft Office PowerPoint</Application>
  <PresentationFormat>On-screen Show (4:3)</PresentationFormat>
  <Paragraphs>422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Θέμα του Office</vt:lpstr>
      <vt:lpstr>Γεωχημεία</vt:lpstr>
      <vt:lpstr>Περιεχόμενα ενότητας</vt:lpstr>
      <vt:lpstr>Γεωχημικές διεργασίες στο εσωτερικό της γης</vt:lpstr>
      <vt:lpstr>Βασικές αρχές</vt:lpstr>
      <vt:lpstr>Δομή του ατόμου – Περιοδικός Πίνακας</vt:lpstr>
      <vt:lpstr>Μόνο Τίτλος</vt:lpstr>
      <vt:lpstr>Στοιχεία &amp; Περιοδικός Πίνακας</vt:lpstr>
      <vt:lpstr>Μόνο Τίτλος</vt:lpstr>
      <vt:lpstr>Δομή του ατόμου</vt:lpstr>
      <vt:lpstr>Βασική ορολογία</vt:lpstr>
      <vt:lpstr>Βασική ορολογία</vt:lpstr>
      <vt:lpstr>Μονάδες μέτρησης</vt:lpstr>
      <vt:lpstr>Μονάδες μέτρησης</vt:lpstr>
      <vt:lpstr>Ατομική Θεωρία</vt:lpstr>
      <vt:lpstr>Κυματική φύση του φωτός</vt:lpstr>
      <vt:lpstr>Ατομικό πρότυπο του Bohr (1913)</vt:lpstr>
      <vt:lpstr>Ατομικό πρότυπο του Bohr</vt:lpstr>
      <vt:lpstr>Ατομικό πρότυπο του Bohr</vt:lpstr>
      <vt:lpstr>Ατομικά τροχιακά</vt:lpstr>
      <vt:lpstr>Ατομικά τροχιακά</vt:lpstr>
      <vt:lpstr>ΕΠΙΤΡΕΠΤΕΣ ΤΙΜΕΣ ΚΒΑΝΤΙΚΩΝ ΑΡΙΘΜΩΝ ΚΑΙ ΑΤΟΜΙΚΑ ΤΡΟΧΙΑΚΑ</vt:lpstr>
      <vt:lpstr>Περιοδικότητα</vt:lpstr>
      <vt:lpstr>Ηλεκτρονική απεικόνιση</vt:lpstr>
      <vt:lpstr>Ομαδοποίηση στοιχείων με βάση την ηλεκτρονική δομή τους (ηλεκτρόνια εξωτερικής στοιβάδας)</vt:lpstr>
      <vt:lpstr>Ομαδοποίηση Στοιχείων</vt:lpstr>
      <vt:lpstr>Ιδιότητες που οφείλονται στην ηλεκτρονική δομή της εξωτερικής στιβάδας</vt:lpstr>
      <vt:lpstr>Ατομική ακτίνα</vt:lpstr>
      <vt:lpstr>Ατομική ακτίνα</vt:lpstr>
      <vt:lpstr>Ατομική ακτίνα</vt:lpstr>
      <vt:lpstr>Μόνο Τίτλος</vt:lpstr>
      <vt:lpstr>ΔΡΑΣΤΙΚΟΤΗΤΑ</vt:lpstr>
      <vt:lpstr>Μόνο Τίτλος</vt:lpstr>
      <vt:lpstr>Μόνο Τίτλος</vt:lpstr>
      <vt:lpstr>Ηλεκτραρνητικότητα &amp; είδος χημικού δεσμού</vt:lpstr>
      <vt:lpstr>ΜΕΤΑΛΛΑ, ΑΜΕΤΑΛΛΑ ΚΑΙ ΜΕΤΑΛΛΟΕΙΔΗ</vt:lpstr>
      <vt:lpstr>ΜΕΤΑΛΛΑ</vt:lpstr>
      <vt:lpstr>ΑΜΕΤΑΛΛΑ</vt:lpstr>
      <vt:lpstr>ΜΕΤΑΛΛΟΕΙΔΗ</vt:lpstr>
      <vt:lpstr>Σύσταση του στερεού φλοιού της Γης</vt:lpstr>
      <vt:lpstr>Ορυκτά</vt:lpstr>
      <vt:lpstr>Κύρια στοιχεία (major elements)</vt:lpstr>
      <vt:lpstr>Ιχνοστοιχεία (trace elements)</vt:lpstr>
      <vt:lpstr>Μόνο Τίτλος</vt:lpstr>
      <vt:lpstr>Κανόνες του Goldschmidt</vt:lpstr>
      <vt:lpstr>Κανόνες του Goldschmidt</vt:lpstr>
      <vt:lpstr>Βιβλιογραφικές αναφορές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(1/5)</vt:lpstr>
      <vt:lpstr>Σημείωμα Χρήσης Έργων Τρίτων (2/5)</vt:lpstr>
      <vt:lpstr>Σημείωμα Χρήσης Έργων Τρίτων (3/5)</vt:lpstr>
      <vt:lpstr>Σημείωμα Χρήσης Έργων Τρίτων (4/5)</vt:lpstr>
      <vt:lpstr>Σημείωμα Χρήσης Έργων Τρίτων (5/5)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giannis</cp:lastModifiedBy>
  <cp:revision>265</cp:revision>
  <dcterms:created xsi:type="dcterms:W3CDTF">2012-09-06T09:03:05Z</dcterms:created>
  <dcterms:modified xsi:type="dcterms:W3CDTF">2015-05-10T14:36:39Z</dcterms:modified>
</cp:coreProperties>
</file>