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1"/>
  </p:notesMasterIdLst>
  <p:sldIdLst>
    <p:sldId id="256" r:id="rId3"/>
    <p:sldId id="261" r:id="rId4"/>
    <p:sldId id="262" r:id="rId5"/>
    <p:sldId id="264" r:id="rId6"/>
    <p:sldId id="302" r:id="rId7"/>
    <p:sldId id="301" r:id="rId8"/>
    <p:sldId id="266" r:id="rId9"/>
    <p:sldId id="265" r:id="rId10"/>
    <p:sldId id="274" r:id="rId11"/>
    <p:sldId id="267" r:id="rId12"/>
    <p:sldId id="288" r:id="rId13"/>
    <p:sldId id="277" r:id="rId14"/>
    <p:sldId id="269" r:id="rId15"/>
    <p:sldId id="278" r:id="rId16"/>
    <p:sldId id="270" r:id="rId17"/>
    <p:sldId id="272" r:id="rId18"/>
    <p:sldId id="303" r:id="rId19"/>
    <p:sldId id="279" r:id="rId20"/>
    <p:sldId id="273" r:id="rId21"/>
    <p:sldId id="280" r:id="rId22"/>
    <p:sldId id="290" r:id="rId23"/>
    <p:sldId id="295" r:id="rId24"/>
    <p:sldId id="299" r:id="rId25"/>
    <p:sldId id="292" r:id="rId26"/>
    <p:sldId id="291" r:id="rId27"/>
    <p:sldId id="294" r:id="rId28"/>
    <p:sldId id="293" r:id="rId29"/>
    <p:sldId id="300" r:id="rId30"/>
  </p:sldIdLst>
  <p:sldSz cx="9144000" cy="6858000" type="screen4x3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302"/>
            <p14:sldId id="301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303"/>
            <p14:sldId id="279"/>
            <p14:sldId id="27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Προετοιμασία διαλυμάτων για χημική ανάλυση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Προετοιμασία διαλυμάτων για χημική ανάλυση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Προετοιμασία διαλυμάτων για χημική ανάλυση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Προετοιμασία διαλυμάτων για χημική ανάλυση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Προετοιμασία διαλυμάτων για χημική ανάλυση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Προετοιμασία διαλυμάτων για χημική ανάλυση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Προετοιμασία διαλυμάτων για χημική ανάλυση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-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800" dirty="0" smtClean="0"/>
              <a:t>Προετοιμασία διαλυμάτων για χημική ανάλυση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ΣΧΕΣΗ ΚΟΚΟΜΕΤΡΙΑΣ / ΟΡΥΚΤΟΛΟΓΙΑΣ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3840" y="5889555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3</a:t>
            </a:r>
            <a:endParaRPr lang="el-GR" dirty="0" smtClean="0"/>
          </a:p>
        </p:txBody>
      </p:sp>
      <p:pic>
        <p:nvPicPr>
          <p:cNvPr id="3076" name="Picture 4" descr="ΣΧΕΣΗ ΚΟΚΟΜΕΤΡΙΑΣ / ΟΡΥΚΤΟΛΟΓΙΑΣ" title="Διάγραμμα κοκκομετρίας και ορυκτολογία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63" y="1557338"/>
            <a:ext cx="6955631" cy="4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29573" y="5592663"/>
            <a:ext cx="1387935" cy="3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/>
          <a:p>
            <a:r>
              <a:rPr lang="el-GR" altLang="el-GR" sz="2000" dirty="0">
                <a:latin typeface="Arial" charset="0"/>
              </a:rPr>
              <a:t>άμμος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491880" y="5597877"/>
            <a:ext cx="1387935" cy="3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/>
          <a:p>
            <a:r>
              <a:rPr lang="el-GR" altLang="el-GR" sz="2000" dirty="0">
                <a:latin typeface="Arial" charset="0"/>
              </a:rPr>
              <a:t>ιλύς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730457" y="5610951"/>
            <a:ext cx="1387935" cy="3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63" tIns="43781" rIns="87563" bIns="43781"/>
          <a:lstStyle/>
          <a:p>
            <a:r>
              <a:rPr lang="el-GR" altLang="el-GR" sz="2000" dirty="0">
                <a:latin typeface="Arial" charset="0"/>
              </a:rPr>
              <a:t>άργιλος</a:t>
            </a:r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ΤΡΟΠΟΣ ΕΜΦΑΝΙΣΗΣ ΑΝΑΛΥΤΗ ΣΕ ΣΤΕΡΕΑ ΔΕΙΓΜΑΤΑ</a:t>
            </a:r>
            <a:endParaRPr lang="el-GR" sz="3600" dirty="0"/>
          </a:p>
        </p:txBody>
      </p:sp>
      <p:pic>
        <p:nvPicPr>
          <p:cNvPr id="4098" name="Picture 2" descr="ΤΡΟΠΟΣ ΕΜΦΑΝΙΣΗΣ ΑΝΑΛΥΤΗ ΣΕ ΣΤΕΡΕΑ ΔΕΙΓΜΑΤΑ" title="ΤΡΟΠΟΣ ΕΜΦΑΝΙΣΗΣ ΑΝΑΛΥΤΗ ΣΕ ΣΤΕΡΕΑ ΔΕΙΓΜΑΤΑ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7" y="1557338"/>
            <a:ext cx="6858406" cy="433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7703840" y="5889555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ΔΙΑΛΥΤΟΠΟΙΗΣΗ ΓΕΩΛΟΓΙΚΩΝ ΥΛΙΚΩΝ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Στοιχεία που συγκρατούνται στο πλέγμα πρωτογενών πυριτικών ορυκτών περιέχονται συνήθως στο </a:t>
            </a:r>
            <a:r>
              <a:rPr lang="el-GR" dirty="0" err="1" smtClean="0"/>
              <a:t>αδρόκοκκο</a:t>
            </a:r>
            <a:r>
              <a:rPr lang="el-GR" dirty="0" smtClean="0"/>
              <a:t> </a:t>
            </a:r>
            <a:r>
              <a:rPr lang="el-GR" dirty="0"/>
              <a:t>κλάσμα της </a:t>
            </a:r>
            <a:r>
              <a:rPr lang="el-GR" dirty="0" err="1"/>
              <a:t>κοκκομετρίας</a:t>
            </a:r>
            <a:r>
              <a:rPr lang="el-GR" dirty="0"/>
              <a:t> και απαιτούν ισχυρή όξινη προσβολή για την απελευθέρωσή τους στο προς ανάλυση διάλυμα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Στοιχεία προσροφημένα στην επιφάνεια αργιλικών ορυκτών, οξειδίων </a:t>
            </a:r>
            <a:r>
              <a:rPr lang="el-GR" dirty="0" err="1"/>
              <a:t>Fe</a:t>
            </a:r>
            <a:r>
              <a:rPr lang="el-GR" dirty="0"/>
              <a:t>, </a:t>
            </a:r>
            <a:r>
              <a:rPr lang="el-GR" dirty="0" err="1"/>
              <a:t>Mn</a:t>
            </a:r>
            <a:r>
              <a:rPr lang="el-GR" dirty="0"/>
              <a:t>, ή οργανικής ύλης, τα οποία πιθανότατα έχουν βρεθεί σε αυτές τις θέσεις μέσω μεταφοράς τους από φυσικά διαλύματα, περιέχονται κυρίως στο λεπτόκοκκο κλάσμα της </a:t>
            </a:r>
            <a:r>
              <a:rPr lang="el-GR" dirty="0" err="1"/>
              <a:t>κοκκομετρίας</a:t>
            </a:r>
            <a:r>
              <a:rPr lang="el-GR" dirty="0"/>
              <a:t> και μπορούν να απελευθερωθούν στο προς ανάλυση διάλυμα με ασθενή προσβολή οξέων.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ΕΚΛΕΚΤΙΚΗ ΕΚΧΥΛΙΣΗ/</a:t>
            </a:r>
            <a:br>
              <a:rPr lang="el-GR" sz="3600" dirty="0"/>
            </a:br>
            <a:r>
              <a:rPr lang="el-GR" sz="3600" dirty="0"/>
              <a:t>ΑΣΘΕΝΗΣ ΟΞΙΝΗ ΠΡΟΣΒΟΛΗ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altLang="el-GR" dirty="0" smtClean="0"/>
          </a:p>
          <a:p>
            <a:pPr>
              <a:buFont typeface="Wingdings" pitchFamily="2" charset="2"/>
              <a:buNone/>
            </a:pPr>
            <a:r>
              <a:rPr lang="fr-FR" altLang="el-GR" dirty="0" smtClean="0"/>
              <a:t>Tr </a:t>
            </a:r>
            <a:r>
              <a:rPr lang="fr-FR" altLang="el-GR" dirty="0"/>
              <a:t>– X + Me</a:t>
            </a:r>
            <a:r>
              <a:rPr lang="fr-FR" altLang="el-GR" baseline="30000" dirty="0"/>
              <a:t>2+ </a:t>
            </a:r>
            <a:r>
              <a:rPr lang="fr-FR" altLang="el-GR" dirty="0"/>
              <a:t>⤍</a:t>
            </a:r>
            <a:r>
              <a:rPr lang="fr-FR" altLang="el-GR" dirty="0" smtClean="0"/>
              <a:t> </a:t>
            </a:r>
            <a:r>
              <a:rPr lang="fr-FR" altLang="el-GR" dirty="0"/>
              <a:t>Me – X +Tr</a:t>
            </a:r>
            <a:r>
              <a:rPr lang="fr-FR" altLang="el-GR" baseline="30000" dirty="0"/>
              <a:t>2+</a:t>
            </a:r>
            <a:endParaRPr lang="en-US" altLang="el-GR" baseline="30000" dirty="0"/>
          </a:p>
          <a:p>
            <a:pPr>
              <a:buFont typeface="Wingdings" pitchFamily="2" charset="2"/>
              <a:buNone/>
            </a:pPr>
            <a:endParaRPr lang="el-GR" altLang="el-GR" dirty="0" smtClean="0"/>
          </a:p>
          <a:p>
            <a:pPr>
              <a:buFont typeface="Wingdings" pitchFamily="2" charset="2"/>
              <a:buNone/>
            </a:pPr>
            <a:r>
              <a:rPr lang="en-US" altLang="el-GR" dirty="0" smtClean="0"/>
              <a:t>Όπ</a:t>
            </a:r>
            <a:r>
              <a:rPr lang="en-US" altLang="el-GR" dirty="0" err="1" smtClean="0"/>
              <a:t>ου</a:t>
            </a:r>
            <a:r>
              <a:rPr lang="el-GR" altLang="el-GR" dirty="0" smtClean="0"/>
              <a:t>:	 </a:t>
            </a:r>
          </a:p>
          <a:p>
            <a:pPr>
              <a:buFont typeface="Wingdings" pitchFamily="2" charset="2"/>
              <a:buNone/>
            </a:pPr>
            <a:r>
              <a:rPr lang="fr-FR" altLang="el-GR" dirty="0" smtClean="0"/>
              <a:t>Tr</a:t>
            </a:r>
            <a:r>
              <a:rPr lang="fr-FR" altLang="el-GR" dirty="0"/>
              <a:t>	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το</a:t>
            </a:r>
            <a:r>
              <a:rPr lang="fr-FR" altLang="el-GR" dirty="0" smtClean="0"/>
              <a:t>  </a:t>
            </a:r>
            <a:r>
              <a:rPr lang="en-US" altLang="el-GR" dirty="0" err="1"/>
              <a:t>ιχνοκ</a:t>
            </a:r>
            <a:r>
              <a:rPr lang="en-US" altLang="el-GR" dirty="0"/>
              <a:t>ατιόν</a:t>
            </a:r>
          </a:p>
          <a:p>
            <a:pPr>
              <a:buFont typeface="Wingdings" pitchFamily="2" charset="2"/>
              <a:buNone/>
            </a:pPr>
            <a:r>
              <a:rPr lang="en-US" altLang="el-GR" dirty="0" smtClean="0"/>
              <a:t>Me</a:t>
            </a:r>
            <a:r>
              <a:rPr lang="el-GR" altLang="el-GR" dirty="0" smtClean="0"/>
              <a:t>, ένα </a:t>
            </a:r>
            <a:r>
              <a:rPr lang="el-GR" altLang="el-GR" dirty="0"/>
              <a:t>κύριο κατιόν</a:t>
            </a:r>
            <a:endParaRPr lang="en-US" altLang="el-GR" dirty="0"/>
          </a:p>
          <a:p>
            <a:pPr>
              <a:buFont typeface="Wingdings" pitchFamily="2" charset="2"/>
              <a:buNone/>
            </a:pPr>
            <a:r>
              <a:rPr lang="en-US" altLang="el-GR" dirty="0" smtClean="0"/>
              <a:t>X</a:t>
            </a:r>
            <a:r>
              <a:rPr lang="el-GR" altLang="el-GR" dirty="0" smtClean="0"/>
              <a:t>, αργιλικό </a:t>
            </a:r>
            <a:r>
              <a:rPr lang="el-GR" altLang="el-GR" dirty="0"/>
              <a:t>ορυκτό ή κολλοειδές </a:t>
            </a:r>
            <a:r>
              <a:rPr lang="el-GR" altLang="el-GR" dirty="0" smtClean="0"/>
              <a:t>σωματίδιο</a:t>
            </a:r>
            <a:r>
              <a:rPr lang="el-GR" alt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err="1"/>
              <a:t>Μέθοδ</a:t>
            </a:r>
            <a:r>
              <a:rPr lang="en-US" sz="3600" dirty="0"/>
              <a:t>o</a:t>
            </a:r>
            <a:r>
              <a:rPr lang="el-GR" sz="3600" dirty="0"/>
              <a:t>ς Διαδοχικών Εκχυλίσεων  </a:t>
            </a:r>
            <a:br>
              <a:rPr lang="el-GR" sz="3600" dirty="0"/>
            </a:br>
            <a:r>
              <a:rPr lang="el-GR" sz="3600" dirty="0"/>
              <a:t>(</a:t>
            </a:r>
            <a:r>
              <a:rPr lang="en-US" sz="3600" dirty="0"/>
              <a:t>Tessier et al., 1979,  Li &amp; Thornton, 2001)</a:t>
            </a:r>
            <a:endParaRPr lang="el-GR" sz="3600" dirty="0"/>
          </a:p>
        </p:txBody>
      </p:sp>
      <p:graphicFrame>
        <p:nvGraphicFramePr>
          <p:cNvPr id="12" name="Group 47" title="Μέθοδoς Διαδοχικών Εκχυλίσεων  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5691072"/>
              </p:ext>
            </p:extLst>
          </p:nvPr>
        </p:nvGraphicFramePr>
        <p:xfrm>
          <a:off x="251521" y="1557339"/>
          <a:ext cx="8634042" cy="4263597"/>
        </p:xfrm>
        <a:graphic>
          <a:graphicData uri="http://schemas.openxmlformats.org/drawingml/2006/table">
            <a:tbl>
              <a:tblPr firstRow="1"/>
              <a:tblGrid>
                <a:gridCol w="929761"/>
                <a:gridCol w="1781429"/>
                <a:gridCol w="3978635"/>
                <a:gridCol w="1944217"/>
              </a:tblGrid>
              <a:tr h="575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Στάδιο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Φάση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Κλάσμα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Αντιδραστήριο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Ανταλλάξιμη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Προσροφημένο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MgCl</a:t>
                      </a:r>
                      <a:r>
                        <a:rPr kumimoji="0" lang="en-GB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el-GR" altLang="el-G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ΙΙ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Ανθρακική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Ανθρακικό και προσροφημένο κλάσμα με μηχανισμούς ειδικής προσρόφησης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NaOAc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el-G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III</a:t>
                      </a:r>
                      <a:endParaRPr kumimoji="0" lang="el-GR" altLang="el-G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Αναγώγιμη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Κλάσμα συνδεδεμένο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 οξείδια </a:t>
                      </a:r>
                      <a:r>
                        <a:rPr kumimoji="0" lang="en-GB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 / </a:t>
                      </a:r>
                      <a:r>
                        <a:rPr kumimoji="0" lang="en-GB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Mn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NH</a:t>
                      </a:r>
                      <a:r>
                        <a:rPr kumimoji="0" lang="en-GB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.OH.HCl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el-G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IV</a:t>
                      </a:r>
                      <a:endParaRPr kumimoji="0" lang="el-GR" altLang="el-G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Οξειδώσιμη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Κλάσμα συνδεδεμένο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 οργανικές και θειούχες ενώσεις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</a:t>
                      </a:r>
                      <a:r>
                        <a:rPr kumimoji="0" lang="en-GB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</a:t>
                      </a:r>
                      <a:r>
                        <a:rPr kumimoji="0" lang="en-GB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NH</a:t>
                      </a:r>
                      <a:r>
                        <a:rPr kumimoji="0" lang="en-GB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GB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OAc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el-G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</a:t>
                      </a:r>
                      <a:endParaRPr kumimoji="0" lang="el-GR" altLang="el-G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Υπολειμματική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Κλάσμα στο πλέγμα πυριτικών και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αργιλοπυριτικών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ορυκτών/ φάσεων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HF + HClO</a:t>
                      </a:r>
                      <a:r>
                        <a:rPr kumimoji="0" lang="en-GB" alt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GB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+ HNO</a:t>
                      </a:r>
                      <a:r>
                        <a:rPr kumimoji="0" lang="en-GB" alt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el-GR" altLang="el-GR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01888" y="5851872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ΜΕΡΙΚΗ ΔΙΑΛΥΤΟΠΟΙΗΣΗ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Αντιδραστήριο: </a:t>
            </a:r>
            <a:r>
              <a:rPr lang="el-GR" b="1" dirty="0"/>
              <a:t>βασιλικό νερό (</a:t>
            </a:r>
            <a:r>
              <a:rPr lang="el-GR" b="1" dirty="0" err="1"/>
              <a:t>aqua</a:t>
            </a:r>
            <a:r>
              <a:rPr lang="el-GR" b="1" dirty="0"/>
              <a:t> </a:t>
            </a:r>
            <a:r>
              <a:rPr lang="el-GR" b="1" dirty="0" err="1"/>
              <a:t>regia</a:t>
            </a:r>
            <a:r>
              <a:rPr lang="el-GR" b="1" dirty="0"/>
              <a:t>), </a:t>
            </a:r>
            <a:r>
              <a:rPr lang="el-GR" dirty="0"/>
              <a:t>διάλυμα πυκνού υδροχλωρικού και νιτρικού οξέος σε αναλογία </a:t>
            </a:r>
            <a:r>
              <a:rPr lang="el-GR" dirty="0" smtClean="0"/>
              <a:t>3 </a:t>
            </a:r>
            <a:r>
              <a:rPr lang="el-GR" dirty="0"/>
              <a:t>: 1. </a:t>
            </a:r>
          </a:p>
          <a:p>
            <a:pPr marL="0" indent="0">
              <a:buNone/>
            </a:pPr>
            <a:r>
              <a:rPr lang="el-GR" dirty="0"/>
              <a:t>		</a:t>
            </a:r>
            <a:r>
              <a:rPr lang="el-GR" dirty="0" smtClean="0"/>
              <a:t>3HCl </a:t>
            </a:r>
            <a:r>
              <a:rPr lang="el-GR" dirty="0"/>
              <a:t>+ HNO</a:t>
            </a:r>
            <a:r>
              <a:rPr lang="el-GR" baseline="-25000" dirty="0"/>
              <a:t>3</a:t>
            </a:r>
            <a:r>
              <a:rPr lang="el-GR" dirty="0"/>
              <a:t> 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2 H</a:t>
            </a:r>
            <a:r>
              <a:rPr lang="el-GR" baseline="-25000" dirty="0"/>
              <a:t>2</a:t>
            </a:r>
            <a:r>
              <a:rPr lang="el-GR" dirty="0"/>
              <a:t>O + </a:t>
            </a:r>
            <a:r>
              <a:rPr lang="el-GR" dirty="0" err="1"/>
              <a:t>NOCl</a:t>
            </a:r>
            <a:r>
              <a:rPr lang="el-GR" dirty="0"/>
              <a:t> + </a:t>
            </a:r>
            <a:r>
              <a:rPr lang="el-GR" dirty="0" smtClean="0"/>
              <a:t>Cl</a:t>
            </a:r>
            <a:r>
              <a:rPr lang="el-GR" baseline="-25000" dirty="0" smtClean="0"/>
              <a:t>2</a:t>
            </a:r>
          </a:p>
          <a:p>
            <a:pPr marL="0" indent="0">
              <a:buNone/>
            </a:pPr>
            <a:endParaRPr lang="el-GR" baseline="-25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Ισχυρό διαλυτικό μέσο για τα </a:t>
            </a:r>
            <a:r>
              <a:rPr lang="el-GR" dirty="0" err="1"/>
              <a:t>σουλφίδια</a:t>
            </a:r>
            <a:r>
              <a:rPr lang="el-GR" dirty="0"/>
              <a:t> λόγω των οξειδωτικών ιδιοτήτων του.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Επιπλέον </a:t>
            </a:r>
            <a:r>
              <a:rPr lang="el-GR" dirty="0" err="1"/>
              <a:t>διαλυτοποιεί</a:t>
            </a:r>
            <a:r>
              <a:rPr lang="el-GR" dirty="0"/>
              <a:t> οξείδια του σιδήρου, </a:t>
            </a:r>
            <a:r>
              <a:rPr lang="el-GR" dirty="0" err="1"/>
              <a:t>απατίτη</a:t>
            </a:r>
            <a:r>
              <a:rPr lang="el-GR" dirty="0"/>
              <a:t>, οξείδια του ουρανίου και του μολυβδαινίου, ενώ έχει περιορισμένη δράση επί των πυριτικών ενώσεων.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Ακατάλληλο για </a:t>
            </a:r>
            <a:r>
              <a:rPr lang="el-GR" dirty="0" err="1"/>
              <a:t>διαλυτοποιήσεις</a:t>
            </a:r>
            <a:r>
              <a:rPr lang="el-GR" dirty="0"/>
              <a:t> δειγμάτων με υψηλό περιεχόμενο οργανικής ύλης.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ΟΛΙΚΗ </a:t>
            </a:r>
            <a:r>
              <a:rPr lang="el-GR" altLang="el-GR" dirty="0" smtClean="0"/>
              <a:t>ΔΙΑΛΥΤΟΠΟΙΗΣΗ (1/2)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Αρχικά οξείδωση της οργανικής ύλης με χρήση νιτρικού οξέος και ακολούθως θέρμανση με </a:t>
            </a:r>
            <a:r>
              <a:rPr lang="el-GR" sz="2800" dirty="0" err="1"/>
              <a:t>υδροφθορικό</a:t>
            </a:r>
            <a:r>
              <a:rPr lang="el-GR" sz="2800" dirty="0"/>
              <a:t> οξύ ή μίγμα νιτρικού, </a:t>
            </a:r>
            <a:r>
              <a:rPr lang="el-GR" sz="2800" dirty="0" err="1"/>
              <a:t>υπερχλωρικού</a:t>
            </a:r>
            <a:r>
              <a:rPr lang="el-GR" sz="2800" dirty="0"/>
              <a:t> και </a:t>
            </a:r>
            <a:r>
              <a:rPr lang="el-GR" sz="2800" dirty="0" err="1"/>
              <a:t>υδροφθορικού</a:t>
            </a:r>
            <a:r>
              <a:rPr lang="el-GR" sz="2800" dirty="0"/>
              <a:t> οξέων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/>
              <a:t>Προσβολή του πυριτικού πλέγματος των ορυκτών. Η περίσσεια του πυριτίου απομακρύνεται από το δείγμα υπό τη μορφή του αερίου SiF</a:t>
            </a:r>
            <a:r>
              <a:rPr lang="el-GR" sz="2800" baseline="-25000" dirty="0"/>
              <a:t>4</a:t>
            </a:r>
            <a:r>
              <a:rPr lang="el-GR" sz="2800" dirty="0"/>
              <a:t>. 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ΟΛΙΚΗ </a:t>
            </a:r>
            <a:r>
              <a:rPr lang="el-GR" altLang="el-GR" dirty="0" smtClean="0"/>
              <a:t>ΔΙΑΛΥΤΟΠΟΙΗΣΗ (2/2)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Προσδιορισμός πτητικών χημικών στοιχείων, π.χ. </a:t>
            </a:r>
            <a:r>
              <a:rPr lang="el-GR" sz="2400" dirty="0" err="1"/>
              <a:t>As</a:t>
            </a:r>
            <a:r>
              <a:rPr lang="el-GR" sz="2400" dirty="0"/>
              <a:t>, θα πρέπει να χρησιμοποιούνται κλειστά δοχεία ώστε να αποφεύγεται η απώλεια τους από το δείγμα. 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 smtClean="0"/>
              <a:t>Ορισμένα </a:t>
            </a:r>
            <a:r>
              <a:rPr lang="el-GR" sz="2400" dirty="0"/>
              <a:t>ανθεκτικά ορυκτά όπως ο </a:t>
            </a:r>
            <a:r>
              <a:rPr lang="el-GR" sz="2400" dirty="0" err="1"/>
              <a:t>βαρίτης</a:t>
            </a:r>
            <a:r>
              <a:rPr lang="el-GR" sz="2400" dirty="0"/>
              <a:t> και το ζιρκόνιο δεν διαλύονται πλήρως με την παραπάνω διαδικασία. 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Για τον προσδιορισμό των σπανίων γαιών και του πυριτίου σε γεωλογικά δείγματα απαιτείται σύντηξη με </a:t>
            </a:r>
            <a:r>
              <a:rPr lang="el-GR" sz="2400" dirty="0" err="1"/>
              <a:t>μεταβορικό</a:t>
            </a:r>
            <a:r>
              <a:rPr lang="el-GR" sz="2400" dirty="0"/>
              <a:t>/ </a:t>
            </a:r>
            <a:r>
              <a:rPr lang="el-GR" sz="2400" dirty="0" err="1"/>
              <a:t>τετραβορικό</a:t>
            </a:r>
            <a:r>
              <a:rPr lang="el-GR" sz="2400" dirty="0"/>
              <a:t> </a:t>
            </a:r>
            <a:r>
              <a:rPr lang="el-GR" sz="2400" dirty="0" err="1"/>
              <a:t>λίθιο</a:t>
            </a:r>
            <a:r>
              <a:rPr lang="el-GR" sz="2400" dirty="0"/>
              <a:t>. και οδηγείται για ανάλυση. </a:t>
            </a:r>
          </a:p>
        </p:txBody>
      </p:sp>
    </p:spTree>
    <p:extLst>
      <p:ext uri="{BB962C8B-B14F-4D97-AF65-F5344CB8AC3E}">
        <p14:creationId xmlns:p14="http://schemas.microsoft.com/office/powerpoint/2010/main" val="7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ΒΙΟΛΟΓΙΚΑ ΥΛΙΚΑ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Ξηρή αποτέφρωση – </a:t>
            </a:r>
            <a:r>
              <a:rPr lang="el-GR" dirty="0" err="1"/>
              <a:t>dry</a:t>
            </a:r>
            <a:r>
              <a:rPr lang="el-GR" dirty="0"/>
              <a:t> </a:t>
            </a:r>
            <a:r>
              <a:rPr lang="el-GR" dirty="0" err="1"/>
              <a:t>ashing</a:t>
            </a:r>
            <a:r>
              <a:rPr lang="el-GR" dirty="0"/>
              <a:t>, είτε υγρή αποτέφρωση – </a:t>
            </a:r>
            <a:r>
              <a:rPr lang="el-GR" dirty="0" err="1"/>
              <a:t>wet</a:t>
            </a:r>
            <a:r>
              <a:rPr lang="el-GR" dirty="0"/>
              <a:t> </a:t>
            </a:r>
            <a:r>
              <a:rPr lang="el-GR" dirty="0" err="1"/>
              <a:t>ashing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Η ξηρή αποτέφρωση συντελείται με θέρμανση επί 4-12 ώρες σε θερμοκρασία 450- 600 </a:t>
            </a:r>
            <a:r>
              <a:rPr lang="el-GR" baseline="30000" dirty="0" err="1"/>
              <a:t>ο</a:t>
            </a:r>
            <a:r>
              <a:rPr lang="el-GR" dirty="0" err="1"/>
              <a:t>C</a:t>
            </a:r>
            <a:r>
              <a:rPr lang="el-GR" dirty="0"/>
              <a:t>. Το ανόργανο στερεό υπόλειμμα (τέφρα) της διαδικασίας </a:t>
            </a:r>
            <a:r>
              <a:rPr lang="el-GR" dirty="0" err="1"/>
              <a:t>διαλυτοποιείται</a:t>
            </a:r>
            <a:r>
              <a:rPr lang="el-GR" dirty="0"/>
              <a:t> εύκολα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Πτητικά </a:t>
            </a:r>
            <a:r>
              <a:rPr lang="el-GR" dirty="0"/>
              <a:t>στοιχεία όπως τα </a:t>
            </a:r>
            <a:r>
              <a:rPr lang="el-GR" dirty="0" err="1"/>
              <a:t>As</a:t>
            </a:r>
            <a:r>
              <a:rPr lang="el-GR" dirty="0"/>
              <a:t>, </a:t>
            </a:r>
            <a:r>
              <a:rPr lang="el-GR" dirty="0" err="1"/>
              <a:t>Se</a:t>
            </a:r>
            <a:r>
              <a:rPr lang="el-GR" dirty="0"/>
              <a:t>, </a:t>
            </a:r>
            <a:r>
              <a:rPr lang="el-GR" dirty="0" err="1"/>
              <a:t>Pb</a:t>
            </a:r>
            <a:r>
              <a:rPr lang="el-GR" dirty="0"/>
              <a:t>, Cd 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αυτόκλειστο σύστημα μικροκυμάτων με δοχεία </a:t>
            </a:r>
            <a:r>
              <a:rPr lang="el-GR" dirty="0" err="1"/>
              <a:t>Teflon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ΥΔΑΤΙΚΑ ΔΕΙΓΜΑΤΑ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Δεν </a:t>
            </a:r>
            <a:r>
              <a:rPr lang="el-GR" dirty="0"/>
              <a:t>απαιτούν </a:t>
            </a:r>
            <a:r>
              <a:rPr lang="el-GR" dirty="0" err="1"/>
              <a:t>διαλυτοποίηση</a:t>
            </a:r>
            <a:r>
              <a:rPr lang="el-GR" dirty="0"/>
              <a:t> με εξαίρεση περιπτώσεις μεγάλης περιεκτικότητας αιωρούμενων στερεών.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Τυπική προετοιμασία των δειγμάτων νερού για χημική ανάλυση περιλαμβάνει διήθηση με χρήση φίλτρου 0.45 μ. και </a:t>
            </a:r>
            <a:r>
              <a:rPr lang="el-GR" dirty="0" err="1"/>
              <a:t>οξύνιση</a:t>
            </a:r>
            <a:r>
              <a:rPr lang="el-GR" dirty="0"/>
              <a:t> στην ύπαιθρο.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Δείγματα υγρών αποβλήτων μπορεί να περιέχουν υψηλές συγκεντρώσεις μετάλλων σε ποικιλία υποστρωμάτων και απαιτούν </a:t>
            </a:r>
            <a:r>
              <a:rPr lang="el-GR" dirty="0" err="1"/>
              <a:t>διαλυτοποίηση</a:t>
            </a:r>
            <a:r>
              <a:rPr lang="el-GR" dirty="0"/>
              <a:t> ώστε αυτά να απελευθερωθούν σε ένα ομοιογενές διάλυμα πριν από τη χημική ανάλυση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ΠΕΡΙΕΧΟΜΕΝΑ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Εισαγωγή </a:t>
            </a:r>
            <a:r>
              <a:rPr lang="el-GR" dirty="0"/>
              <a:t>στις </a:t>
            </a:r>
            <a:r>
              <a:rPr lang="el-GR" dirty="0" err="1"/>
              <a:t>φασματομετρικές</a:t>
            </a:r>
            <a:r>
              <a:rPr lang="el-GR" dirty="0"/>
              <a:t> τεχνικές ανάλυσης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Προετοιμασία δειγμάτων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Διαλυτοποίηση</a:t>
            </a:r>
            <a:r>
              <a:rPr lang="el-GR" dirty="0"/>
              <a:t> δειγμάτων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Προετοιμασία διαλυμάτων για χημική </a:t>
            </a:r>
            <a:r>
              <a:rPr lang="el-GR" dirty="0" smtClean="0"/>
              <a:t>ανάλυση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</a:t>
            </a:r>
            <a:r>
              <a:rPr lang="el-GR" sz="2000" dirty="0" smtClean="0"/>
              <a:t>Προετοιμασία διαλυμάτων για χημική ανάλυση».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</a:t>
            </a:r>
            <a:r>
              <a:rPr lang="el-GR" altLang="el-GR" sz="2000" dirty="0" smtClean="0"/>
              <a:t>Ηλεκτρομαγνητικό φάσμα </a:t>
            </a:r>
            <a:r>
              <a:rPr lang="en-US" altLang="el-GR" sz="2000" dirty="0" smtClean="0"/>
              <a:t>&amp;</a:t>
            </a:r>
            <a:r>
              <a:rPr lang="el-GR" altLang="el-GR" sz="2000" dirty="0" smtClean="0"/>
              <a:t> αναλυτικές τεχνικές. </a:t>
            </a:r>
            <a:r>
              <a:rPr lang="en-US" altLang="el-GR" sz="2000" dirty="0" smtClean="0"/>
              <a:t>Copyright Elsevier B.V. </a:t>
            </a:r>
            <a:r>
              <a:rPr lang="el-GR" altLang="el-GR" sz="2000" dirty="0" smtClean="0"/>
              <a:t>Πηγή: </a:t>
            </a:r>
            <a:r>
              <a:rPr lang="en-US" altLang="el-GR" sz="2000" dirty="0" smtClean="0"/>
              <a:t>Inorganic and organic geochemistry technique, by </a:t>
            </a:r>
            <a:r>
              <a:rPr lang="en-US" altLang="el-GR" sz="2000" dirty="0" err="1" smtClean="0"/>
              <a:t>Vutchkov</a:t>
            </a:r>
            <a:r>
              <a:rPr lang="en-US" altLang="el-GR" sz="2000" dirty="0" smtClean="0"/>
              <a:t> M., </a:t>
            </a:r>
            <a:r>
              <a:rPr lang="en-US" altLang="el-GR" sz="2000" dirty="0" err="1" smtClean="0"/>
              <a:t>Lalor</a:t>
            </a:r>
            <a:r>
              <a:rPr lang="en-US" altLang="el-GR" sz="2000" dirty="0" smtClean="0"/>
              <a:t> G., </a:t>
            </a:r>
            <a:r>
              <a:rPr lang="en-US" altLang="el-GR" sz="2000" dirty="0" err="1" smtClean="0"/>
              <a:t>Macko</a:t>
            </a:r>
            <a:r>
              <a:rPr lang="en-US" altLang="el-GR" sz="2000" dirty="0" smtClean="0"/>
              <a:t> S. In Essentials of Medical Geology, 2005. Edited by O. </a:t>
            </a:r>
            <a:r>
              <a:rPr lang="en-US" altLang="el-GR" sz="2000" dirty="0" err="1" smtClean="0"/>
              <a:t>Selinus</a:t>
            </a:r>
            <a:r>
              <a:rPr lang="en-US" altLang="el-GR" sz="2000" dirty="0" smtClean="0"/>
              <a:t> et al.</a:t>
            </a:r>
          </a:p>
          <a:p>
            <a:pPr marL="0" indent="0">
              <a:buNone/>
            </a:pPr>
            <a:r>
              <a:rPr lang="el-GR" sz="2000" dirty="0" smtClean="0"/>
              <a:t>Εικόνα 4: </a:t>
            </a:r>
            <a:r>
              <a:rPr lang="el-GR" altLang="el-GR" sz="2000" dirty="0" smtClean="0"/>
              <a:t>Τρόπος εμφάνισης αναλυτή σε στερεά δείγματα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Copyright Academic Press, London, 1970. </a:t>
            </a:r>
            <a:r>
              <a:rPr lang="el-GR" altLang="el-GR" sz="2000" dirty="0" smtClean="0"/>
              <a:t>Πηγή: </a:t>
            </a:r>
            <a:r>
              <a:rPr lang="en-US" altLang="el-GR" sz="2000" dirty="0" smtClean="0"/>
              <a:t>Geochemistry in Mineral Exploration, by Rose A.W., Hawkes H.E. and Webb J.S.</a:t>
            </a: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2: </a:t>
            </a:r>
            <a:r>
              <a:rPr lang="el-GR" sz="2000" dirty="0" err="1" smtClean="0"/>
              <a:t>Μέθοδ</a:t>
            </a:r>
            <a:r>
              <a:rPr lang="en-US" sz="2000" dirty="0" smtClean="0"/>
              <a:t>o</a:t>
            </a:r>
            <a:r>
              <a:rPr lang="el-GR" sz="2000" dirty="0"/>
              <a:t>ς Διαδοχικών </a:t>
            </a:r>
            <a:r>
              <a:rPr lang="el-GR" sz="2000" dirty="0" smtClean="0"/>
              <a:t>Εκχυλίσεων</a:t>
            </a:r>
            <a:r>
              <a:rPr lang="el-GR" sz="2000" dirty="0" smtClean="0">
                <a:solidFill>
                  <a:srgbClr val="FF0000"/>
                </a:solidFill>
              </a:rPr>
              <a:t>. </a:t>
            </a:r>
            <a:r>
              <a:rPr lang="en-US" altLang="el-GR" sz="2000" dirty="0" smtClean="0"/>
              <a:t>Copyright Elsevier B.V. </a:t>
            </a:r>
            <a:r>
              <a:rPr lang="el-GR" altLang="el-GR" sz="2000" dirty="0" err="1" smtClean="0"/>
              <a:t>Πηγη</a:t>
            </a:r>
            <a:r>
              <a:rPr lang="el-GR" altLang="el-GR" sz="2000" dirty="0" smtClean="0"/>
              <a:t>: </a:t>
            </a:r>
            <a:r>
              <a:rPr lang="en-US" altLang="el-GR" sz="2000" dirty="0" smtClean="0"/>
              <a:t>Chemical partitioning of trace and major elements in soils contaminated by mining and smelting activities, by Li X. and Thornton I. In Applied Geochemistry, 16 (2001): 1693-1706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ΤΕΧΝΙΚΕΣ ΑΝΑΛΥΣΗΣ ΔΙΑΛΥΜΑΤΩΝ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alt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Ατομική </a:t>
            </a:r>
            <a:r>
              <a:rPr lang="el-GR" altLang="el-GR" dirty="0"/>
              <a:t>Φασματοσκοπία </a:t>
            </a:r>
            <a:r>
              <a:rPr lang="en-US" altLang="el-GR" dirty="0"/>
              <a:t>(AS)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/>
              <a:t>Φασματοσκοπία Μάζας </a:t>
            </a:r>
            <a:r>
              <a:rPr lang="en-US" altLang="el-GR" dirty="0"/>
              <a:t>(MS)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/>
              <a:t>Ηλεκτροχημικές τεχνικές </a:t>
            </a:r>
            <a:r>
              <a:rPr lang="en-US" altLang="el-GR" dirty="0"/>
              <a:t>(ET)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/>
              <a:t>ΦΑΣΜΑΤΟΣΚΟΠΙΚΕΣ ΑΝΑΛΥΤΙΚΕΣ </a:t>
            </a:r>
            <a:r>
              <a:rPr lang="el-GR" altLang="el-GR" sz="3600" dirty="0" smtClean="0"/>
              <a:t>ΤΕΧΝΙΚΕΣ</a:t>
            </a:r>
            <a:r>
              <a:rPr lang="en-US" altLang="el-GR" sz="3600" dirty="0" smtClean="0"/>
              <a:t> (1/2)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US" altLang="el-GR" sz="2800" dirty="0" smtClean="0"/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Αναλυτικές </a:t>
            </a:r>
            <a:r>
              <a:rPr lang="el-GR" altLang="el-GR" sz="2800" dirty="0"/>
              <a:t>τεχνικές</a:t>
            </a:r>
            <a:r>
              <a:rPr lang="en-US" altLang="el-GR" sz="2800" dirty="0"/>
              <a:t>:</a:t>
            </a:r>
            <a:r>
              <a:rPr lang="el-GR" altLang="el-GR" sz="2800" dirty="0"/>
              <a:t> Φασματοσκοπικές και μη φασματοσκοπικές ή κλασσικές, υγρές χημικές. </a:t>
            </a:r>
            <a:endParaRPr lang="en-US" altLang="el-GR" sz="2800" dirty="0" smtClean="0"/>
          </a:p>
          <a:p>
            <a:pPr marL="0" indent="0">
              <a:lnSpc>
                <a:spcPct val="80000"/>
              </a:lnSpc>
              <a:buNone/>
            </a:pPr>
            <a:endParaRPr lang="el-GR" altLang="el-GR" sz="2800" dirty="0"/>
          </a:p>
          <a:p>
            <a:pPr>
              <a:lnSpc>
                <a:spcPct val="80000"/>
              </a:lnSpc>
            </a:pPr>
            <a:r>
              <a:rPr lang="en-US" altLang="el-GR" sz="2800" dirty="0"/>
              <a:t>O</a:t>
            </a:r>
            <a:r>
              <a:rPr lang="el-GR" altLang="el-GR" sz="2800" dirty="0"/>
              <a:t>ι φασματοσκοπικές τεχνικές χρησιμοποιούν την αλληλεπίδραση της </a:t>
            </a:r>
            <a:r>
              <a:rPr lang="el-GR" altLang="el-GR" sz="2800" dirty="0" err="1"/>
              <a:t>ηλεκρομαγνητικής</a:t>
            </a:r>
            <a:r>
              <a:rPr lang="el-GR" altLang="el-GR" sz="2800" dirty="0"/>
              <a:t> ακτινοβολίας με το γεωχημικό δείγμα για την πραγματοποίηση της χημικής ανάλυσης. 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/>
              <a:t>ΦΑΣΜΑΤΟΣΚΟΠΙΚΕΣ ΑΝΑΛΥΤΙΚΕΣ </a:t>
            </a:r>
            <a:r>
              <a:rPr lang="el-GR" altLang="el-GR" sz="3600" dirty="0" smtClean="0"/>
              <a:t>ΤΕΧΝΙΚΕΣ</a:t>
            </a:r>
            <a:r>
              <a:rPr lang="en-US" altLang="el-GR" sz="3600" dirty="0" smtClean="0"/>
              <a:t> (2/2)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800" dirty="0" smtClean="0"/>
              <a:t>Ηλεκτρομαγνητική </a:t>
            </a:r>
            <a:r>
              <a:rPr lang="el-GR" altLang="el-GR" sz="2800" dirty="0"/>
              <a:t>ακτινοβολία</a:t>
            </a:r>
            <a:r>
              <a:rPr lang="en-US" altLang="el-GR" sz="2800" dirty="0"/>
              <a:t>: </a:t>
            </a:r>
            <a:r>
              <a:rPr lang="el-GR" altLang="el-GR" sz="2800" dirty="0"/>
              <a:t>ρεύμα φωτονίων κινούμενο </a:t>
            </a:r>
            <a:r>
              <a:rPr lang="el-GR" altLang="el-GR" sz="2800" dirty="0" err="1"/>
              <a:t>κυματοειδώς</a:t>
            </a:r>
            <a:r>
              <a:rPr lang="el-GR" altLang="el-GR" sz="2800" dirty="0"/>
              <a:t> με ταχύτητα ίση με αυτή του φωτός. Τα φωτόνια μπορεί να εκφραστούν ως ενέργεια (Ε), μήκος κύματος (λ) ή συχνότητα (</a:t>
            </a:r>
            <a:r>
              <a:rPr lang="el-GR" altLang="el-GR" sz="2800" i="1" dirty="0"/>
              <a:t>ν</a:t>
            </a:r>
            <a:r>
              <a:rPr lang="el-GR" altLang="el-GR" sz="2800" dirty="0"/>
              <a:t>). </a:t>
            </a:r>
            <a:endParaRPr lang="en-US" altLang="el-GR" sz="28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l-GR" sz="2800" dirty="0"/>
          </a:p>
          <a:p>
            <a:pPr>
              <a:lnSpc>
                <a:spcPct val="80000"/>
              </a:lnSpc>
            </a:pPr>
            <a:r>
              <a:rPr lang="en-US" altLang="el-GR" sz="2800" dirty="0"/>
              <a:t>E</a:t>
            </a:r>
            <a:r>
              <a:rPr lang="el-GR" altLang="el-GR" sz="2800" dirty="0" err="1"/>
              <a:t>ξίσωση</a:t>
            </a:r>
            <a:r>
              <a:rPr lang="el-GR" altLang="el-GR" sz="2800" dirty="0"/>
              <a:t> του </a:t>
            </a:r>
            <a:r>
              <a:rPr lang="en-US" altLang="el-GR" sz="2800" dirty="0"/>
              <a:t>Max Planck</a:t>
            </a:r>
            <a:r>
              <a:rPr lang="el-GR" altLang="el-GR" sz="2800" dirty="0"/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800" dirty="0"/>
              <a:t>				</a:t>
            </a:r>
            <a:r>
              <a:rPr lang="en-US" altLang="el-GR" sz="2800" dirty="0"/>
              <a:t>E</a:t>
            </a:r>
            <a:r>
              <a:rPr lang="el-GR" altLang="el-GR" sz="2800" dirty="0"/>
              <a:t> = </a:t>
            </a:r>
            <a:r>
              <a:rPr lang="en-US" altLang="el-GR" sz="2800" dirty="0"/>
              <a:t>h</a:t>
            </a:r>
            <a:r>
              <a:rPr lang="el-GR" altLang="el-GR" sz="2800" i="1" dirty="0"/>
              <a:t>ν</a:t>
            </a:r>
            <a:r>
              <a:rPr lang="el-GR" altLang="el-GR" sz="2800" dirty="0"/>
              <a:t> = </a:t>
            </a:r>
            <a:r>
              <a:rPr lang="en-US" altLang="el-GR" sz="2800" dirty="0" err="1"/>
              <a:t>hc</a:t>
            </a:r>
            <a:r>
              <a:rPr lang="el-GR" altLang="el-GR" sz="2800" dirty="0"/>
              <a:t> /λ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800" dirty="0"/>
              <a:t>	</a:t>
            </a:r>
            <a:r>
              <a:rPr lang="el-GR" altLang="el-GR" sz="2800" dirty="0"/>
              <a:t>όπου, (h) η σταθερά του </a:t>
            </a:r>
            <a:r>
              <a:rPr lang="en-US" altLang="el-GR" sz="2800" dirty="0"/>
              <a:t>Planck</a:t>
            </a:r>
            <a:r>
              <a:rPr lang="el-GR" altLang="el-GR" sz="2800" dirty="0"/>
              <a:t> (4.136 10-15 </a:t>
            </a:r>
            <a:r>
              <a:rPr lang="en-US" altLang="el-GR" sz="2800" dirty="0" err="1" smtClean="0"/>
              <a:t>eV</a:t>
            </a:r>
            <a:r>
              <a:rPr lang="en-US" altLang="el-GR" sz="2800" dirty="0" err="1" smtClean="0">
                <a:latin typeface="Cambria"/>
              </a:rPr>
              <a:t>⦁</a:t>
            </a:r>
            <a:r>
              <a:rPr lang="en-US" altLang="el-GR" sz="2800" dirty="0" err="1" smtClean="0"/>
              <a:t>sec</a:t>
            </a:r>
            <a:r>
              <a:rPr lang="el-GR" altLang="el-GR" sz="2800" dirty="0"/>
              <a:t>) και (c) η ταχύτητα του φωτός (</a:t>
            </a:r>
            <a:r>
              <a:rPr lang="el-GR" altLang="el-GR" sz="2800" dirty="0" smtClean="0"/>
              <a:t>3</a:t>
            </a:r>
            <a:r>
              <a:rPr lang="el-GR" altLang="el-GR" sz="2800" dirty="0" smtClean="0">
                <a:latin typeface="Cambria"/>
              </a:rPr>
              <a:t>⦁</a:t>
            </a:r>
            <a:r>
              <a:rPr lang="el-GR" altLang="el-GR" sz="2800" dirty="0" smtClean="0"/>
              <a:t>10</a:t>
            </a:r>
            <a:r>
              <a:rPr lang="el-GR" altLang="el-GR" sz="2800" baseline="30000" dirty="0" smtClean="0"/>
              <a:t>8</a:t>
            </a:r>
            <a:r>
              <a:rPr lang="el-GR" altLang="el-GR" sz="2800" dirty="0" smtClean="0"/>
              <a:t> </a:t>
            </a:r>
            <a:r>
              <a:rPr lang="en-US" altLang="el-GR" sz="2800" dirty="0"/>
              <a:t>m</a:t>
            </a:r>
            <a:r>
              <a:rPr lang="el-GR" altLang="el-GR" sz="2800" dirty="0"/>
              <a:t> /</a:t>
            </a:r>
            <a:r>
              <a:rPr lang="en-US" altLang="el-GR" sz="2800" dirty="0"/>
              <a:t>sec</a:t>
            </a:r>
            <a:r>
              <a:rPr lang="el-GR" altLang="el-GR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294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1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ΣΥΓΚΕΝΤΡΩΣΗ ΣΤΟΙΧΕΙΩΝ</a:t>
            </a:r>
            <a:r>
              <a:rPr lang="en-US" altLang="el-GR" sz="2800" dirty="0"/>
              <a:t> &amp;</a:t>
            </a:r>
            <a:r>
              <a:rPr lang="el-GR" altLang="el-GR" sz="2800" dirty="0"/>
              <a:t> ΑΝΑΛΥΤΙΚΕΣ ΤΕΧΝΙΚΕΣ</a:t>
            </a:r>
            <a:endParaRPr lang="el-GR" sz="2800" dirty="0"/>
          </a:p>
        </p:txBody>
      </p:sp>
      <p:graphicFrame>
        <p:nvGraphicFramePr>
          <p:cNvPr id="10" name="Group 107" title="ΣΥΓΚΕΝΤΡΩΣΗ ΣΤΟΙΧΕΙΩΝ &amp; ΑΝΑΛΥΤΙΚΕΣ ΤΕΧΝΙΚΕΣ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8303828"/>
              </p:ext>
            </p:extLst>
          </p:nvPr>
        </p:nvGraphicFramePr>
        <p:xfrm>
          <a:off x="463550" y="1557338"/>
          <a:ext cx="8148321" cy="3762871"/>
        </p:xfrm>
        <a:graphic>
          <a:graphicData uri="http://schemas.openxmlformats.org/drawingml/2006/table">
            <a:tbl>
              <a:tblPr firstRow="1"/>
              <a:tblGrid>
                <a:gridCol w="1780858"/>
                <a:gridCol w="3689350"/>
                <a:gridCol w="2678113"/>
              </a:tblGrid>
              <a:tr h="619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Συγκέντρωση 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Χημικό Στοιχείο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Αναλυτική Τεχνική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Κύρια στοιχεία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O, Si, Al, Fe, Ca, Mg, Na, K, Ti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XRF, INAA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5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Ολιγοστοιχεία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Sr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V,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Νi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Zr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Zn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Rb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Y,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Nd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Li,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Nb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B,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Dy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S,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Gd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Hf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Sn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Er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Yb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Ge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Eu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INAA, XRF, TXRF, AAS,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ICP-AES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Ιχνοστοιχεία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As, Mo, Pd, Cs, Ta, W, U, Ho, T, Tl, Tm, Lu, Sb, Cd, Ag, Bi, Se, In, Au, </a:t>
                      </a:r>
                      <a:r>
                        <a:rPr kumimoji="0" lang="fr-F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</a:t>
                      </a:r>
                      <a:r>
                        <a:rPr kumimoji="0" lang="fr-F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Ir, Os</a:t>
                      </a:r>
                      <a:endParaRPr kumimoji="0" lang="fr-F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INAA, RNAA, ICP-MS,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fr-F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TXRF</a:t>
                      </a:r>
                      <a:endParaRPr kumimoji="0" lang="fr-F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ΗΛΕΚΤΡΟΜΑΓΝΗΤΙΚΟ ΦΑΣΜΑ </a:t>
            </a:r>
            <a:r>
              <a:rPr lang="en-US" altLang="el-GR" sz="2800" dirty="0"/>
              <a:t>&amp;</a:t>
            </a:r>
            <a:r>
              <a:rPr lang="el-GR" altLang="el-GR" sz="2800" dirty="0"/>
              <a:t> ΑΝΑΛΥΤΙΚΕΣ ΤΕΧΝΙΚΕΣ</a:t>
            </a:r>
            <a:endParaRPr lang="el-GR" sz="2800" dirty="0"/>
          </a:p>
        </p:txBody>
      </p:sp>
      <p:pic>
        <p:nvPicPr>
          <p:cNvPr id="1026" name="Picture 2" descr="ΗΛΕΚΤΡΟΜΑΓΝΗΤΙΚΟ ΦΑΣΜΑ &amp; ΑΝΑΛΥΤΙΚΕΣ ΤΕΧΝΙΚΕΣ" title="ΗΛΕΚΤΡΟΜΑΓΝΗΤΙΚΟ ΦΑΣΜΑ &amp; ΑΝΑΛΥΤΙΚΕΣ ΤΕΧΝΙΚΕ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667787"/>
            <a:ext cx="8229600" cy="43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6007536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Τεχνικές Ατομικής </a:t>
            </a:r>
            <a:r>
              <a:rPr lang="el-GR" dirty="0"/>
              <a:t>Φ</a:t>
            </a:r>
            <a:r>
              <a:rPr lang="el-GR" dirty="0" smtClean="0"/>
              <a:t>ασματοσκοπίας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2</a:t>
            </a:r>
            <a:endParaRPr lang="el-GR" dirty="0" smtClean="0"/>
          </a:p>
        </p:txBody>
      </p:sp>
      <p:grpSp>
        <p:nvGrpSpPr>
          <p:cNvPr id="45" name="Ομάδα 44" descr="Τεχνικές Ατομικής Φασματοσκοπίας" title="Τεχνικές Ατομικής Φασματοσκοπίας"/>
          <p:cNvGrpSpPr/>
          <p:nvPr/>
        </p:nvGrpSpPr>
        <p:grpSpPr>
          <a:xfrm>
            <a:off x="600868" y="1795462"/>
            <a:ext cx="7866063" cy="3925887"/>
            <a:chOff x="577850" y="712788"/>
            <a:chExt cx="7866063" cy="3925887"/>
          </a:xfrm>
        </p:grpSpPr>
        <p:sp>
          <p:nvSpPr>
            <p:cNvPr id="46" name="Text Box 5" descr="Τεχνικές Ατομικής Φασματοσκοπίας"/>
            <p:cNvSpPr txBox="1">
              <a:spLocks noChangeArrowheads="1"/>
            </p:cNvSpPr>
            <p:nvPr/>
          </p:nvSpPr>
          <p:spPr bwMode="auto">
            <a:xfrm>
              <a:off x="3336925" y="712788"/>
              <a:ext cx="2763838" cy="1093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l-GR" altLang="el-GR" sz="2000" b="1"/>
                <a:t>ΑΤΟΜΙΚΗ ΦΑΣΜΑΤΟΣΚΟΠΙΑ</a:t>
              </a:r>
            </a:p>
          </p:txBody>
        </p:sp>
        <p:sp>
          <p:nvSpPr>
            <p:cNvPr id="47" name="Text Box 6" descr="[DECORATIVE]"/>
            <p:cNvSpPr txBox="1">
              <a:spLocks noChangeArrowheads="1"/>
            </p:cNvSpPr>
            <p:nvPr/>
          </p:nvSpPr>
          <p:spPr bwMode="auto">
            <a:xfrm>
              <a:off x="949325" y="2625725"/>
              <a:ext cx="1782763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sz="2000"/>
                <a:t>Απορρόφηση</a:t>
              </a:r>
            </a:p>
          </p:txBody>
        </p:sp>
        <p:sp>
          <p:nvSpPr>
            <p:cNvPr id="48" name="Text Box 7" descr="[DECORATIVE]"/>
            <p:cNvSpPr txBox="1">
              <a:spLocks noChangeArrowheads="1"/>
            </p:cNvSpPr>
            <p:nvPr/>
          </p:nvSpPr>
          <p:spPr bwMode="auto">
            <a:xfrm>
              <a:off x="577850" y="4262438"/>
              <a:ext cx="979488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/>
                <a:t>FAAS</a:t>
              </a:r>
            </a:p>
          </p:txBody>
        </p:sp>
        <p:sp>
          <p:nvSpPr>
            <p:cNvPr id="49" name="Text Box 8" descr="[DECORATIVE]"/>
            <p:cNvSpPr txBox="1">
              <a:spLocks noChangeArrowheads="1"/>
            </p:cNvSpPr>
            <p:nvPr/>
          </p:nvSpPr>
          <p:spPr bwMode="auto">
            <a:xfrm>
              <a:off x="4035425" y="2630488"/>
              <a:ext cx="1562100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/>
                <a:t>Εκπομπή</a:t>
              </a:r>
            </a:p>
          </p:txBody>
        </p:sp>
        <p:sp>
          <p:nvSpPr>
            <p:cNvPr id="50" name="Text Box 9" descr="[DECORATIVE]"/>
            <p:cNvSpPr txBox="1">
              <a:spLocks noChangeArrowheads="1"/>
            </p:cNvSpPr>
            <p:nvPr/>
          </p:nvSpPr>
          <p:spPr bwMode="auto">
            <a:xfrm>
              <a:off x="2457450" y="4262438"/>
              <a:ext cx="1058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/>
                <a:t>GFAAS</a:t>
              </a:r>
            </a:p>
          </p:txBody>
        </p:sp>
        <p:sp>
          <p:nvSpPr>
            <p:cNvPr id="51" name="Text Box 10" descr="[DECORATIVE]"/>
            <p:cNvSpPr txBox="1">
              <a:spLocks noChangeArrowheads="1"/>
            </p:cNvSpPr>
            <p:nvPr/>
          </p:nvSpPr>
          <p:spPr bwMode="auto">
            <a:xfrm>
              <a:off x="3711575" y="4262438"/>
              <a:ext cx="822325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/>
                <a:t>FEP</a:t>
              </a:r>
            </a:p>
          </p:txBody>
        </p:sp>
        <p:sp>
          <p:nvSpPr>
            <p:cNvPr id="52" name="Text Box 11" descr="[DECORATIVE]"/>
            <p:cNvSpPr txBox="1">
              <a:spLocks noChangeArrowheads="1"/>
            </p:cNvSpPr>
            <p:nvPr/>
          </p:nvSpPr>
          <p:spPr bwMode="auto">
            <a:xfrm>
              <a:off x="4886325" y="4262438"/>
              <a:ext cx="1174750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/>
                <a:t>ICPAES</a:t>
              </a:r>
            </a:p>
          </p:txBody>
        </p:sp>
        <p:cxnSp>
          <p:nvCxnSpPr>
            <p:cNvPr id="53" name="AutoShape 12" descr="[DECORATIVE]"/>
            <p:cNvCxnSpPr>
              <a:cxnSpLocks noChangeShapeType="1"/>
              <a:stCxn id="46" idx="2"/>
              <a:endCxn id="47" idx="0"/>
            </p:cNvCxnSpPr>
            <p:nvPr/>
          </p:nvCxnSpPr>
          <p:spPr bwMode="auto">
            <a:xfrm rot="5400000">
              <a:off x="2870994" y="777081"/>
              <a:ext cx="819150" cy="28781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3" descr="[DECORATIVE]"/>
            <p:cNvCxnSpPr>
              <a:cxnSpLocks noChangeShapeType="1"/>
              <a:stCxn id="46" idx="2"/>
              <a:endCxn id="49" idx="0"/>
            </p:cNvCxnSpPr>
            <p:nvPr/>
          </p:nvCxnSpPr>
          <p:spPr bwMode="auto">
            <a:xfrm rot="16200000" flipH="1">
              <a:off x="4356100" y="2170113"/>
              <a:ext cx="823913" cy="96837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4" descr="[DECORATIVE]"/>
            <p:cNvCxnSpPr>
              <a:cxnSpLocks noChangeShapeType="1"/>
              <a:stCxn id="47" idx="2"/>
              <a:endCxn id="48" idx="0"/>
            </p:cNvCxnSpPr>
            <p:nvPr/>
          </p:nvCxnSpPr>
          <p:spPr bwMode="auto">
            <a:xfrm rot="5400000">
              <a:off x="839787" y="3260726"/>
              <a:ext cx="1230313" cy="773112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5" descr="[DECORATIVE]"/>
            <p:cNvCxnSpPr>
              <a:cxnSpLocks noChangeShapeType="1"/>
              <a:stCxn id="47" idx="2"/>
              <a:endCxn id="50" idx="0"/>
            </p:cNvCxnSpPr>
            <p:nvPr/>
          </p:nvCxnSpPr>
          <p:spPr bwMode="auto">
            <a:xfrm rot="16200000" flipH="1">
              <a:off x="1799431" y="3074194"/>
              <a:ext cx="1230313" cy="1146175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6" descr="[DECORATIVE]"/>
            <p:cNvCxnSpPr>
              <a:cxnSpLocks noChangeShapeType="1"/>
              <a:stCxn id="49" idx="2"/>
              <a:endCxn id="51" idx="0"/>
            </p:cNvCxnSpPr>
            <p:nvPr/>
          </p:nvCxnSpPr>
          <p:spPr bwMode="auto">
            <a:xfrm rot="5400000">
              <a:off x="3841750" y="3287713"/>
              <a:ext cx="1255713" cy="693737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7" descr="[DECORATIVE]"/>
            <p:cNvCxnSpPr>
              <a:cxnSpLocks noChangeShapeType="1"/>
              <a:stCxn id="49" idx="2"/>
              <a:endCxn id="52" idx="0"/>
            </p:cNvCxnSpPr>
            <p:nvPr/>
          </p:nvCxnSpPr>
          <p:spPr bwMode="auto">
            <a:xfrm rot="16200000" flipH="1">
              <a:off x="4517231" y="3305969"/>
              <a:ext cx="1255713" cy="657225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 Box 19" descr="[DECORATIVE]"/>
            <p:cNvSpPr txBox="1">
              <a:spLocks noChangeArrowheads="1"/>
            </p:cNvSpPr>
            <p:nvPr/>
          </p:nvSpPr>
          <p:spPr bwMode="auto">
            <a:xfrm>
              <a:off x="6877050" y="2924175"/>
              <a:ext cx="1566863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dirty="0"/>
                <a:t>Φθορισμός</a:t>
              </a:r>
            </a:p>
          </p:txBody>
        </p:sp>
        <p:sp>
          <p:nvSpPr>
            <p:cNvPr id="60" name="Text Box 20" descr="[DECORATIVE]"/>
            <p:cNvSpPr txBox="1">
              <a:spLocks noChangeArrowheads="1"/>
            </p:cNvSpPr>
            <p:nvPr/>
          </p:nvSpPr>
          <p:spPr bwMode="auto">
            <a:xfrm>
              <a:off x="7253288" y="4210050"/>
              <a:ext cx="78581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/>
                <a:t>AFS</a:t>
              </a:r>
            </a:p>
          </p:txBody>
        </p:sp>
        <p:cxnSp>
          <p:nvCxnSpPr>
            <p:cNvPr id="61" name="AutoShape 21" descr="[DECORATIVE]"/>
            <p:cNvCxnSpPr>
              <a:cxnSpLocks noChangeShapeType="1"/>
            </p:cNvCxnSpPr>
            <p:nvPr/>
          </p:nvCxnSpPr>
          <p:spPr bwMode="auto">
            <a:xfrm>
              <a:off x="4706938" y="2024063"/>
              <a:ext cx="2151062" cy="969962"/>
            </a:xfrm>
            <a:prstGeom prst="bentConnector3">
              <a:avLst>
                <a:gd name="adj1" fmla="val 682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22" descr="[DECORATIVE]"/>
            <p:cNvCxnSpPr>
              <a:cxnSpLocks noChangeShapeType="1"/>
            </p:cNvCxnSpPr>
            <p:nvPr/>
          </p:nvCxnSpPr>
          <p:spPr bwMode="auto">
            <a:xfrm rot="16200000" flipH="1">
              <a:off x="7192169" y="3756819"/>
              <a:ext cx="903287" cy="3175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ΠΡΟΕΤΟΙΜΑΣΙΑ </a:t>
            </a:r>
            <a:r>
              <a:rPr lang="el-GR" altLang="el-GR" dirty="0" smtClean="0"/>
              <a:t>ΔΕΙΓΜΑΤΩΝ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Ξήρανση 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Απομάκρυνση νερού σε φούρνο Τ&lt; 60 </a:t>
            </a:r>
            <a:r>
              <a:rPr lang="el-GR" baseline="30000" dirty="0" err="1"/>
              <a:t>ο</a:t>
            </a:r>
            <a:r>
              <a:rPr lang="el-GR" dirty="0" err="1"/>
              <a:t>C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Κονιοποίηση/ κοσκίνισμα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Μείωση μάζας </a:t>
            </a:r>
            <a:r>
              <a:rPr lang="el-GR" dirty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μέθοδος τεταρτημορίων ή με μηχανικά μέσα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3:44:0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E6DA9A71-33E6-4B2E-B67B-43CF8830E37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1264</Words>
  <Application>Microsoft Office PowerPoint</Application>
  <PresentationFormat>Προβολή στην οθόνη (4:3)</PresentationFormat>
  <Paragraphs>209</Paragraphs>
  <Slides>28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Υδρογεωχημεία -  Αναλυτική Γεωχημεία</vt:lpstr>
      <vt:lpstr>ΠΕΡΙΕΧΟΜΕΝΑ</vt:lpstr>
      <vt:lpstr>ΤΕΧΝΙΚΕΣ ΑΝΑΛΥΣΗΣ ΔΙΑΛΥΜΑΤΩΝ</vt:lpstr>
      <vt:lpstr>ΦΑΣΜΑΤΟΣΚΟΠΙΚΕΣ ΑΝΑΛΥΤΙΚΕΣ ΤΕΧΝΙΚΕΣ (1/2)</vt:lpstr>
      <vt:lpstr>ΦΑΣΜΑΤΟΣΚΟΠΙΚΕΣ ΑΝΑΛΥΤΙΚΕΣ ΤΕΧΝΙΚΕΣ (2/2)</vt:lpstr>
      <vt:lpstr>ΣΥΓΚΕΝΤΡΩΣΗ ΣΤΟΙΧΕΙΩΝ &amp; ΑΝΑΛΥΤΙΚΕΣ ΤΕΧΝΙΚΕΣ</vt:lpstr>
      <vt:lpstr>ΗΛΕΚΤΡΟΜΑΓΝΗΤΙΚΟ ΦΑΣΜΑ &amp; ΑΝΑΛΥΤΙΚΕΣ ΤΕΧΝΙΚΕΣ</vt:lpstr>
      <vt:lpstr>Τεχνικές Ατομικής Φασματοσκοπίας</vt:lpstr>
      <vt:lpstr>ΠΡΟΕΤΟΙΜΑΣΙΑ ΔΕΙΓΜΑΤΩΝ</vt:lpstr>
      <vt:lpstr>ΣΧΕΣΗ ΚΟΚΟΜΕΤΡΙΑΣ / ΟΡΥΚΤΟΛΟΓΙΑΣ</vt:lpstr>
      <vt:lpstr>ΤΡΟΠΟΣ ΕΜΦΑΝΙΣΗΣ ΑΝΑΛΥΤΗ ΣΕ ΣΤΕΡΕΑ ΔΕΙΓΜΑΤΑ</vt:lpstr>
      <vt:lpstr>ΔΙΑΛΥΤΟΠΟΙΗΣΗ ΓΕΩΛΟΓΙΚΩΝ ΥΛΙΚΩΝ</vt:lpstr>
      <vt:lpstr>ΕΚΛΕΚΤΙΚΗ ΕΚΧΥΛΙΣΗ/ ΑΣΘΕΝΗΣ ΟΞΙΝΗ ΠΡΟΣΒΟΛΗ</vt:lpstr>
      <vt:lpstr>Μέθοδoς Διαδοχικών Εκχυλίσεων   (Tessier et al., 1979,  Li &amp; Thornton, 2001)</vt:lpstr>
      <vt:lpstr>ΜΕΡΙΚΗ ΔΙΑΛΥΤΟΠΟΙΗΣΗ</vt:lpstr>
      <vt:lpstr>ΟΛΙΚΗ ΔΙΑΛΥΤΟΠΟΙΗΣΗ (1/2)</vt:lpstr>
      <vt:lpstr>ΟΛΙΚΗ ΔΙΑΛΥΤΟΠΟΙΗΣΗ (2/2)</vt:lpstr>
      <vt:lpstr>ΒΙΟΛΟΓΙΚΑ ΥΛΙΚΑ</vt:lpstr>
      <vt:lpstr>ΥΔΑΤΙΚΑ ΔΕΙΓΜΑΤΑ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Αριάδνη Αργυράκη</dc:creator>
  <cp:keywords>Αναλυτική γεωχημεία</cp:keywords>
  <cp:lastModifiedBy>Hara</cp:lastModifiedBy>
  <cp:revision>189</cp:revision>
  <dcterms:created xsi:type="dcterms:W3CDTF">2012-09-06T09:03:05Z</dcterms:created>
  <dcterms:modified xsi:type="dcterms:W3CDTF">2015-07-23T12:45:12Z</dcterms:modified>
  <cp:category>Προετοιμασία διαλυμάτων για ανάλυση</cp:category>
</cp:coreProperties>
</file>