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3"/>
  </p:notesMasterIdLst>
  <p:sldIdLst>
    <p:sldId id="256" r:id="rId3"/>
    <p:sldId id="262" r:id="rId4"/>
    <p:sldId id="264" r:id="rId5"/>
    <p:sldId id="301" r:id="rId6"/>
    <p:sldId id="266" r:id="rId7"/>
    <p:sldId id="265" r:id="rId8"/>
    <p:sldId id="274" r:id="rId9"/>
    <p:sldId id="267" r:id="rId10"/>
    <p:sldId id="288" r:id="rId11"/>
    <p:sldId id="277" r:id="rId12"/>
    <p:sldId id="269" r:id="rId13"/>
    <p:sldId id="278" r:id="rId14"/>
    <p:sldId id="270" r:id="rId15"/>
    <p:sldId id="272" r:id="rId16"/>
    <p:sldId id="279" r:id="rId17"/>
    <p:sldId id="273" r:id="rId18"/>
    <p:sldId id="281" r:id="rId19"/>
    <p:sldId id="284" r:id="rId20"/>
    <p:sldId id="282" r:id="rId21"/>
    <p:sldId id="283" r:id="rId22"/>
    <p:sldId id="285" r:id="rId23"/>
    <p:sldId id="286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280" r:id="rId44"/>
    <p:sldId id="290" r:id="rId45"/>
    <p:sldId id="295" r:id="rId46"/>
    <p:sldId id="299" r:id="rId47"/>
    <p:sldId id="292" r:id="rId48"/>
    <p:sldId id="291" r:id="rId49"/>
    <p:sldId id="294" r:id="rId50"/>
    <p:sldId id="293" r:id="rId51"/>
    <p:sldId id="300" r:id="rId52"/>
  </p:sldIdLst>
  <p:sldSz cx="9144000" cy="6858000" type="screen4x3"/>
  <p:notesSz cx="6858000" cy="9144000"/>
  <p:custDataLst>
    <p:tags r:id="rId5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4"/>
            <p14:sldId id="301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Δειγματοληψία Γεωχημικών </a:t>
            </a:r>
            <a:r>
              <a:rPr lang="el-GR" sz="1000" dirty="0" err="1" smtClean="0">
                <a:solidFill>
                  <a:srgbClr val="5075BC"/>
                </a:solidFill>
              </a:rPr>
              <a:t>Διασκοπήσεων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Δειγματοληψία Γεωχημικών </a:t>
            </a:r>
            <a:r>
              <a:rPr lang="el-GR" sz="1000" dirty="0" err="1" smtClean="0">
                <a:solidFill>
                  <a:srgbClr val="5075BC"/>
                </a:solidFill>
              </a:rPr>
              <a:t>Διασκοπήσεων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Δειγματοληψία Γεωχημικών </a:t>
            </a:r>
            <a:r>
              <a:rPr lang="el-GR" sz="1000" dirty="0" err="1" smtClean="0">
                <a:solidFill>
                  <a:srgbClr val="5075BC"/>
                </a:solidFill>
              </a:rPr>
              <a:t>Διασκοπήσεων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Δειγματοληψία Γεωχημικών </a:t>
            </a:r>
            <a:r>
              <a:rPr lang="el-GR" sz="1000" dirty="0" err="1" smtClean="0">
                <a:solidFill>
                  <a:srgbClr val="5075BC"/>
                </a:solidFill>
              </a:rPr>
              <a:t>Διασκοπήσεων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Δειγματοληψία Γεωχημικών </a:t>
            </a:r>
            <a:r>
              <a:rPr lang="el-GR" sz="1000" dirty="0" err="1" smtClean="0">
                <a:solidFill>
                  <a:srgbClr val="5075BC"/>
                </a:solidFill>
              </a:rPr>
              <a:t>Διασκοπήσεων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Δειγματοληψία Γεωχημικών </a:t>
            </a:r>
            <a:r>
              <a:rPr lang="el-GR" sz="1000" dirty="0" err="1" smtClean="0">
                <a:solidFill>
                  <a:srgbClr val="5075BC"/>
                </a:solidFill>
              </a:rPr>
              <a:t>Διασκοπήσεων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Δειγματοληψία Γεωχημικών </a:t>
            </a:r>
            <a:r>
              <a:rPr lang="el-GR" sz="1000" dirty="0" err="1" smtClean="0">
                <a:solidFill>
                  <a:srgbClr val="5075BC"/>
                </a:solidFill>
              </a:rPr>
              <a:t>Διασκοπήσεων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My%20Documents\GEOLOGIKO\Skouries\skouriesphotos\auger_sampling1.MPG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My%20Documents\GEOLOGIKO\Skouries\skouriesphotos\soil_sampling2.MPG" TargetMode="Externa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y%20Documents\GEOLOGIKO\Dissertations\Kypritidou\elaionasfotos\MOV03775.M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y%20Documents\GEOLOGIKO\Dissertations\Kypritidou\elaionasfotos\MOV03777.M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5075BC"/>
                </a:solidFill>
                <a:ea typeface="+mj-ea"/>
                <a:cs typeface="+mj-cs"/>
              </a:rPr>
              <a:t>Ενότητα </a:t>
            </a:r>
            <a:r>
              <a:rPr lang="el-GR" sz="2400" dirty="0" smtClean="0">
                <a:solidFill>
                  <a:srgbClr val="5075BC"/>
                </a:solidFill>
                <a:ea typeface="+mj-ea"/>
                <a:cs typeface="+mj-cs"/>
              </a:rPr>
              <a:t>2:</a:t>
            </a:r>
            <a:r>
              <a:rPr lang="en-US" sz="2400" dirty="0" smtClean="0">
                <a:solidFill>
                  <a:srgbClr val="5075BC"/>
                </a:solidFill>
                <a:ea typeface="+mj-ea"/>
                <a:cs typeface="+mj-cs"/>
              </a:rPr>
              <a:t> </a:t>
            </a:r>
            <a:r>
              <a:rPr lang="el-GR" sz="2400" dirty="0" smtClean="0"/>
              <a:t>Δειγματοληψία Γεωχημικών </a:t>
            </a:r>
            <a:r>
              <a:rPr lang="el-GR" sz="2400" dirty="0" err="1" smtClean="0"/>
              <a:t>Διασκοπήσεων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ΙΖΗΜΑΤΑ ΡΕΜΑΤΩΝ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Εκτεταμένη διασπορά</a:t>
            </a:r>
            <a:r>
              <a:rPr lang="en-US" altLang="el-GR" dirty="0"/>
              <a:t> </a:t>
            </a:r>
            <a:r>
              <a:rPr lang="en-US" altLang="el-GR" dirty="0">
                <a:sym typeface="Wingdings" pitchFamily="2" charset="2"/>
              </a:rPr>
              <a:t> </a:t>
            </a:r>
            <a:r>
              <a:rPr lang="el-GR" altLang="el-GR" dirty="0">
                <a:sym typeface="Wingdings" pitchFamily="2" charset="2"/>
              </a:rPr>
              <a:t>μεγάλη ικανότητα εντοπισμού γεωχημικής ανωμαλίας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Υψηλές συγκεντρώσεις στα κατάντη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l-GR" altLang="el-GR" dirty="0">
                <a:sym typeface="Wingdings" pitchFamily="2" charset="2"/>
              </a:rPr>
              <a:t> πηγή ανωμαλίας στα ανάντη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dirty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dirty="0">
                <a:sym typeface="Wingdings" pitchFamily="2" charset="2"/>
              </a:rPr>
              <a:t>Εκτεταμένες λεκάνες</a:t>
            </a:r>
            <a:r>
              <a:rPr lang="en-US" altLang="el-GR" dirty="0">
                <a:sym typeface="Wingdings" pitchFamily="2" charset="2"/>
              </a:rPr>
              <a:t> </a:t>
            </a:r>
            <a:r>
              <a:rPr lang="el-GR" altLang="el-GR" dirty="0">
                <a:sym typeface="Wingdings" pitchFamily="2" charset="2"/>
              </a:rPr>
              <a:t>κάλυψη όλου του υδρογραφικού δικτύου / ανάντη συμβολής ρεμάτων ίδιας τάξης</a:t>
            </a:r>
            <a:r>
              <a:rPr lang="el-GR" altLang="el-GR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Ανάμιξη 5</a:t>
            </a:r>
            <a:r>
              <a:rPr lang="en-US" altLang="el-GR" dirty="0"/>
              <a:t>-</a:t>
            </a:r>
            <a:r>
              <a:rPr lang="el-GR" altLang="el-GR" dirty="0"/>
              <a:t>10 σημείων απόστασης 250</a:t>
            </a:r>
            <a:r>
              <a:rPr lang="en-US" altLang="el-GR" dirty="0"/>
              <a:t>- </a:t>
            </a:r>
            <a:r>
              <a:rPr lang="el-GR" altLang="el-GR" dirty="0"/>
              <a:t>500 </a:t>
            </a:r>
            <a:r>
              <a:rPr lang="en-US" altLang="el-GR" dirty="0"/>
              <a:t>m</a:t>
            </a:r>
            <a:r>
              <a:rPr lang="el-GR" altLang="el-GR" dirty="0"/>
              <a:t> ξεκινώντας από τα κατάντη. Ποσότητα &gt; 5</a:t>
            </a:r>
            <a:r>
              <a:rPr lang="en-US" altLang="el-GR" dirty="0"/>
              <a:t>kg.</a:t>
            </a:r>
            <a:r>
              <a:rPr lang="el-GR" alt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Δειγματοληψία ιζήματος ρέματος</a:t>
            </a:r>
            <a:endParaRPr lang="el-GR" dirty="0"/>
          </a:p>
        </p:txBody>
      </p:sp>
      <p:pic>
        <p:nvPicPr>
          <p:cNvPr id="4098" name="Picture 2" descr="Δειγματοληψία ιζήματος ρέματος" title="Δειγματοληψία ιζήματος ρέματος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00" y="1557338"/>
            <a:ext cx="568809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524328" y="5748092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4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ΜΕΘΟΔΟΣ ΥΔΡΟΜΗΧΑΝΙΚΟΥ ΕΜΠΛΟΥΤΙΣΜΟΥ</a:t>
            </a:r>
          </a:p>
        </p:txBody>
      </p:sp>
      <p:pic>
        <p:nvPicPr>
          <p:cNvPr id="12" name="Picture 15" descr="strea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916113"/>
            <a:ext cx="3240087" cy="43245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nybsats120" title="ΜΕΘΟΔΟΣ ΥΔΡΟΜΗΧΑΝΙΚΟΥ ΕΜΠΛΟΥΤΙΣΜΟ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916113"/>
            <a:ext cx="2376115" cy="21665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19376" y="598196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6</a:t>
            </a:r>
            <a:endParaRPr lang="el-GR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356902" y="4058065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7</a:t>
            </a:r>
            <a:endParaRPr lang="el-G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62205" y="598196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5</a:t>
            </a:r>
            <a:endParaRPr lang="el-GR" dirty="0" smtClean="0"/>
          </a:p>
        </p:txBody>
      </p:sp>
      <p:pic>
        <p:nvPicPr>
          <p:cNvPr id="6146" name="Picture 2" descr="[DECORATIVE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5" y="3535292"/>
            <a:ext cx="1936130" cy="25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ΠΛΗΜΜΥΡΙΚΑ ΙΖΗΜΑΤΑ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dirty="0"/>
              <a:t>Αντανακλά τη σύσταση του </a:t>
            </a:r>
            <a:r>
              <a:rPr lang="el-GR" altLang="el-GR" dirty="0" err="1"/>
              <a:t>αλλουβίου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Λεπτόκοκκο </a:t>
            </a:r>
            <a:r>
              <a:rPr lang="el-GR" altLang="el-GR" dirty="0"/>
              <a:t>ίζημα (περιβάλλον χαμηλής ενέργειας)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/>
              <a:t>Επιφανειακά δείγματα</a:t>
            </a:r>
            <a:r>
              <a:rPr lang="en-US" altLang="el-GR" dirty="0"/>
              <a:t> (0- 25 cm) </a:t>
            </a:r>
            <a:r>
              <a:rPr lang="en-US" altLang="el-GR" dirty="0">
                <a:sym typeface="Wingdings" pitchFamily="2" charset="2"/>
              </a:rPr>
              <a:t> </a:t>
            </a:r>
            <a:r>
              <a:rPr lang="el-GR" altLang="el-GR" dirty="0">
                <a:sym typeface="Wingdings" pitchFamily="2" charset="2"/>
              </a:rPr>
              <a:t>ανθρωπογενείς επιδράσεις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sym typeface="Wingdings" pitchFamily="2" charset="2"/>
              </a:rPr>
              <a:t>Δείγματα βάθους </a:t>
            </a:r>
            <a:r>
              <a:rPr lang="en-US" altLang="el-GR" dirty="0">
                <a:sym typeface="Wingdings" pitchFamily="2" charset="2"/>
              </a:rPr>
              <a:t> </a:t>
            </a:r>
            <a:r>
              <a:rPr lang="el-GR" altLang="el-GR" dirty="0">
                <a:sym typeface="Wingdings" pitchFamily="2" charset="2"/>
              </a:rPr>
              <a:t>φυσικές τιμές γεωχημικού πλαισίου.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sym typeface="Wingdings" pitchFamily="2" charset="2"/>
              </a:rPr>
              <a:t>Απαιτούμενη ποσότητα</a:t>
            </a:r>
            <a:r>
              <a:rPr lang="en-US" altLang="el-GR" dirty="0">
                <a:sym typeface="Wingdings" pitchFamily="2" charset="2"/>
              </a:rPr>
              <a:t>: </a:t>
            </a:r>
            <a:r>
              <a:rPr lang="el-GR" altLang="el-GR" dirty="0">
                <a:sym typeface="Wingdings" pitchFamily="2" charset="2"/>
              </a:rPr>
              <a:t>2 </a:t>
            </a:r>
            <a:r>
              <a:rPr lang="en-US" altLang="el-GR" dirty="0">
                <a:sym typeface="Wingdings" pitchFamily="2" charset="2"/>
              </a:rPr>
              <a:t>kg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/>
              <a:t>Συλλογή από όρυγμα που ανοίγεται με </a:t>
            </a:r>
            <a:r>
              <a:rPr lang="el-GR" altLang="el-GR" dirty="0" smtClean="0"/>
              <a:t>φτυάρι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Συγκεντρώσεις ιζημάτων </a:t>
            </a:r>
            <a:endParaRPr lang="el-GR" dirty="0"/>
          </a:p>
        </p:txBody>
      </p:sp>
      <p:pic>
        <p:nvPicPr>
          <p:cNvPr id="9" name="Picture 6" descr="Συγκεντρώσεις ιζημάτων" title="Συγκεντρώσεις ιζημάτων 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334" y="1910290"/>
            <a:ext cx="6947295" cy="4327022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7651496" y="530120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8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ΕΔΑΦΙΚΟΙ ΟΡΙΖΟΝΤΕΣ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altLang="el-GR" dirty="0" smtClean="0"/>
          </a:p>
          <a:p>
            <a:pPr marL="0" indent="0">
              <a:buNone/>
            </a:pPr>
            <a:endParaRPr lang="el-GR" altLang="el-GR" dirty="0" smtClean="0"/>
          </a:p>
          <a:p>
            <a:pPr marL="0" indent="0">
              <a:buNone/>
            </a:pPr>
            <a:r>
              <a:rPr lang="el-GR" altLang="el-GR" dirty="0" smtClean="0"/>
              <a:t>Οργανική </a:t>
            </a:r>
            <a:r>
              <a:rPr lang="el-GR" altLang="el-GR" dirty="0"/>
              <a:t>ύλη/ ανόργανα υλικά</a:t>
            </a:r>
          </a:p>
          <a:p>
            <a:pPr marL="0" indent="0">
              <a:buNone/>
            </a:pPr>
            <a:r>
              <a:rPr lang="el-GR" altLang="el-GR" dirty="0"/>
              <a:t>Ανοιχτόχρωμος ορίζοντας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altLang="el-GR" dirty="0"/>
              <a:t>Καστανέρυθρος ορίζοντας,</a:t>
            </a:r>
          </a:p>
          <a:p>
            <a:pPr marL="0" indent="0">
              <a:buNone/>
            </a:pPr>
            <a:r>
              <a:rPr lang="el-GR" altLang="el-GR" dirty="0"/>
              <a:t>Ζώνη εμπλουτισμού στοιχείων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altLang="el-GR" dirty="0"/>
              <a:t>Αποσαθρωμένο υλικό μητρικού</a:t>
            </a:r>
          </a:p>
          <a:p>
            <a:pPr marL="0" indent="0">
              <a:buNone/>
            </a:pPr>
            <a:r>
              <a:rPr lang="el-GR" altLang="el-GR" dirty="0"/>
              <a:t>πετρώματος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altLang="el-GR" dirty="0"/>
              <a:t>Υγιές μητρικό </a:t>
            </a:r>
            <a:r>
              <a:rPr lang="el-GR" altLang="el-GR" dirty="0" smtClean="0"/>
              <a:t>πέτρωμα</a:t>
            </a:r>
            <a:endParaRPr lang="el-GR" altLang="el-GR" dirty="0"/>
          </a:p>
        </p:txBody>
      </p:sp>
      <p:pic>
        <p:nvPicPr>
          <p:cNvPr id="9" name="Picture 24" descr="SOILTAMU" title="ΕΔΑΦΙΚΟΙ ΟΡΙΖΟΝΤ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3"/>
            <a:ext cx="4391595" cy="476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832" y="586237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9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ΕΔΑΦΙΚΑ ΔΕΙΓΜΑΤΑ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Περιορισμένη </a:t>
            </a:r>
            <a:r>
              <a:rPr lang="el-GR" altLang="el-GR" dirty="0"/>
              <a:t>διασπορά σε σχέση με τα ιζήματα 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l-GR" altLang="el-GR" dirty="0">
                <a:sym typeface="Wingdings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sym typeface="Wingdings" pitchFamily="2" charset="2"/>
              </a:rPr>
              <a:t>μικρότερες αποστάσεις δειγμάτων (έως 200</a:t>
            </a:r>
            <a:r>
              <a:rPr lang="en-US" altLang="el-GR" dirty="0">
                <a:sym typeface="Wingdings" pitchFamily="2" charset="2"/>
              </a:rPr>
              <a:t>m)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l-GR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Επακόλουθο </a:t>
            </a:r>
            <a:r>
              <a:rPr lang="el-GR" altLang="el-GR" dirty="0"/>
              <a:t>στάδιο μετά από δειγματοληψία ιζημάτων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Μάζα </a:t>
            </a:r>
            <a:r>
              <a:rPr lang="el-GR" altLang="el-GR" dirty="0"/>
              <a:t>δείγματος 500 </a:t>
            </a:r>
            <a:r>
              <a:rPr lang="en-US" altLang="el-GR" dirty="0"/>
              <a:t>–</a:t>
            </a:r>
            <a:r>
              <a:rPr lang="el-GR" altLang="el-GR" dirty="0"/>
              <a:t> 1000 </a:t>
            </a:r>
            <a:r>
              <a:rPr lang="en-US" altLang="el-GR" dirty="0"/>
              <a:t>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Συλλογή </a:t>
            </a:r>
            <a:r>
              <a:rPr lang="el-GR" altLang="el-GR" dirty="0"/>
              <a:t>με χρήση σέσουλας ή ειδικών χειροκίνητων </a:t>
            </a:r>
            <a:r>
              <a:rPr lang="el-GR" altLang="el-GR" dirty="0" smtClean="0"/>
              <a:t>γεωτρύπανων</a:t>
            </a:r>
            <a:r>
              <a:rPr lang="en-US" altLang="el-GR" dirty="0" smtClean="0"/>
              <a:t> </a:t>
            </a:r>
            <a:r>
              <a:rPr lang="en-US" altLang="el-GR" dirty="0"/>
              <a:t>(auger)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ΕΡΓΑΛΕΙΑ ΣΥΛΛΟΓΗΣ ΕΔΑΦΙΚΩΝ </a:t>
            </a:r>
            <a:r>
              <a:rPr lang="el-GR" sz="3200" dirty="0" smtClean="0"/>
              <a:t>ΔΕΙΓΜΑΤΩΝ (1/2)</a:t>
            </a:r>
            <a:endParaRPr lang="el-GR" sz="3200" dirty="0"/>
          </a:p>
        </p:txBody>
      </p:sp>
      <p:pic>
        <p:nvPicPr>
          <p:cNvPr id="7" name="Picture 21" descr="subsamp" title="ΕΡΓΑΛΕΙΑ ΣΥΛΛΟΓΗΣ ΕΔΑΦΙΚΩΝ ΔΕΙΓΜΑΤΩΝ 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735532"/>
            <a:ext cx="4815712" cy="42137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6256" y="586237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/>
              <a:t>ΕΡΓΑΛΕΙΑ ΣΥΛΛΟΓΗΣ ΕΔΑΦΙΚΩΝ ΔΕΙΓΜΑΤΩΝ </a:t>
            </a:r>
            <a:r>
              <a:rPr lang="el-GR" sz="3200" dirty="0" smtClean="0"/>
              <a:t>(2/2</a:t>
            </a:r>
            <a:r>
              <a:rPr lang="el-GR" sz="3200" dirty="0"/>
              <a:t>)</a:t>
            </a:r>
          </a:p>
        </p:txBody>
      </p:sp>
      <p:graphicFrame>
        <p:nvGraphicFramePr>
          <p:cNvPr id="7" name="Θέση περιεχομένου 6" title="ΕΡΓΑΛΕΙΑ ΣΥΛΛΟΓΗΣ ΕΔΑΦΙΚΩΝ ΔΕΙΓΜΑΤΩΝ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9275284"/>
              </p:ext>
            </p:extLst>
          </p:nvPr>
        </p:nvGraphicFramePr>
        <p:xfrm>
          <a:off x="323528" y="1340768"/>
          <a:ext cx="4428000" cy="331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orelPhotoPaint.Image.8" r:id="rId5" imgW="2880000" imgH="2157714" progId="CorelPhotoPaint.Image.8">
                  <p:embed/>
                </p:oleObj>
              </mc:Choice>
              <mc:Fallback>
                <p:oleObj name="CorelPhotoPaint.Image.8" r:id="rId5" imgW="2880000" imgH="2157714" progId="CorelPhotoPaint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4428000" cy="3317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Θέση περιεχομένου 7" title="ΕΡΓΑΛΕΙΑ ΣΥΛΛΟΓΗΣ ΕΔΑΦΙΚΩΝ ΔΕΙΓΜΑΤΩΝ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16890"/>
              </p:ext>
            </p:extLst>
          </p:nvPr>
        </p:nvGraphicFramePr>
        <p:xfrm>
          <a:off x="4788024" y="2276872"/>
          <a:ext cx="4119450" cy="33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orelPhotoPaint.Image.8" r:id="rId7" imgW="2880000" imgH="2157714" progId="CorelPhotoPaint.Image.8">
                  <p:embed/>
                </p:oleObj>
              </mc:Choice>
              <mc:Fallback>
                <p:oleObj name="CorelPhotoPaint.Image.8" r:id="rId7" imgW="2880000" imgH="2157714" progId="CorelPhotoPaint.Imag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276872"/>
                        <a:ext cx="4119450" cy="331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36296" y="567485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465313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11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ΣΥΛΛΟΓΗ ΕΔΑΦΟΥΣ ΜΕ </a:t>
            </a:r>
            <a:r>
              <a:rPr lang="en-US" altLang="el-GR" dirty="0"/>
              <a:t>HAND AUGER</a:t>
            </a:r>
            <a:endParaRPr lang="el-GR" altLang="el-GR" dirty="0"/>
          </a:p>
        </p:txBody>
      </p:sp>
      <p:pic>
        <p:nvPicPr>
          <p:cNvPr id="4" name="auger_sampling1.MPG" title="ΣΥΛΛΟΓΗ ΕΔΑΦΟΥΣ ΜΕ HAND AUGER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2397"/>
            <a:ext cx="5113113" cy="38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567485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ΠΕΡΙΕΧΟΜΕΝΑ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l-GR" altLang="el-GR" b="1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 smtClean="0"/>
              <a:t>Γενικά </a:t>
            </a:r>
            <a:r>
              <a:rPr lang="el-GR" altLang="el-GR" dirty="0"/>
              <a:t>στοιχεία/ Ορολογία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Μεθοδολογίες δειγματοληψίας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Συνήθη μέσα δειγματοληψίας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/>
              <a:t>ΣΥΛΛΟΓΗ ΕΔΑΦΟΥΣ ΜΕ ΣΕΣΟΥΛΑ</a:t>
            </a:r>
          </a:p>
        </p:txBody>
      </p:sp>
      <p:pic>
        <p:nvPicPr>
          <p:cNvPr id="4" name="soil_sampling2.MPG" title="ΣΥΛΛΟΓΗ ΕΔΑΦΟΥΣ ΜΕ ΣΕΣΟΥΛΑ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3142"/>
            <a:ext cx="5768131" cy="43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567485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ΠΕΤΡΩΜΑΤΑ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>
                <a:latin typeface="Arial" charset="0"/>
              </a:rPr>
              <a:t> </a:t>
            </a:r>
            <a:endParaRPr lang="el-GR" altLang="el-GR" sz="2400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l-GR" altLang="el-GR" sz="2400" dirty="0" smtClean="0">
                <a:latin typeface="Arial" charset="0"/>
              </a:rPr>
              <a:t>Πληροφορίες </a:t>
            </a:r>
            <a:r>
              <a:rPr lang="el-GR" altLang="el-GR" sz="2400" dirty="0">
                <a:latin typeface="Arial" charset="0"/>
              </a:rPr>
              <a:t>για το αληθές δυναμικό ως προς το περιεχόμενο στοιχείων</a:t>
            </a:r>
          </a:p>
          <a:p>
            <a:pPr>
              <a:buFontTx/>
              <a:buChar char="•"/>
            </a:pPr>
            <a:endParaRPr lang="el-GR" altLang="el-GR" sz="24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l-GR" altLang="el-GR" sz="2400" dirty="0">
                <a:latin typeface="Arial" charset="0"/>
              </a:rPr>
              <a:t> Άμεσος εντοπισμός </a:t>
            </a:r>
            <a:r>
              <a:rPr lang="el-GR" altLang="el-GR" sz="2400" dirty="0" err="1">
                <a:latin typeface="Arial" charset="0"/>
              </a:rPr>
              <a:t>μεταλλοφορίας</a:t>
            </a:r>
            <a:r>
              <a:rPr lang="el-GR" altLang="el-GR" sz="2400" dirty="0">
                <a:latin typeface="Arial" charset="0"/>
              </a:rPr>
              <a:t> εντός της </a:t>
            </a:r>
            <a:r>
              <a:rPr lang="el-GR" altLang="el-GR" sz="2400" dirty="0" err="1">
                <a:latin typeface="Arial" charset="0"/>
              </a:rPr>
              <a:t>άλου</a:t>
            </a:r>
            <a:r>
              <a:rPr lang="el-GR" altLang="el-GR" sz="2400" dirty="0">
                <a:latin typeface="Arial" charset="0"/>
              </a:rPr>
              <a:t> πρωτογενούς διασποράς</a:t>
            </a:r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ΠΕΤΡΩΜΑΤΑ (2/2)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sz="3300" b="1" dirty="0"/>
              <a:t>Μεμονωμένο δείγμα (</a:t>
            </a:r>
            <a:r>
              <a:rPr lang="el-GR" sz="3300" b="1" dirty="0" err="1"/>
              <a:t>Grab</a:t>
            </a:r>
            <a:r>
              <a:rPr lang="el-GR" sz="3300" b="1" dirty="0"/>
              <a:t> </a:t>
            </a:r>
            <a:r>
              <a:rPr lang="el-GR" sz="3300" b="1" dirty="0" err="1"/>
              <a:t>Sample</a:t>
            </a:r>
            <a:r>
              <a:rPr lang="el-GR" sz="3300" b="1" dirty="0"/>
              <a:t>): </a:t>
            </a:r>
            <a:r>
              <a:rPr lang="el-GR" sz="3300" dirty="0" err="1"/>
              <a:t>Τέμαχος</a:t>
            </a:r>
            <a:r>
              <a:rPr lang="el-GR" sz="3300" dirty="0"/>
              <a:t> υγιούς πετρώματος</a:t>
            </a:r>
          </a:p>
          <a:p>
            <a:r>
              <a:rPr lang="el-GR" sz="3300" dirty="0"/>
              <a:t> </a:t>
            </a:r>
            <a:r>
              <a:rPr lang="el-GR" sz="3300" b="1" dirty="0"/>
              <a:t>Σύνθετο δείγμα (</a:t>
            </a:r>
            <a:r>
              <a:rPr lang="el-GR" sz="3300" b="1" dirty="0" err="1"/>
              <a:t>Composite</a:t>
            </a:r>
            <a:r>
              <a:rPr lang="el-GR" sz="3300" b="1" dirty="0"/>
              <a:t> </a:t>
            </a:r>
            <a:r>
              <a:rPr lang="el-GR" sz="3300" b="1" dirty="0" err="1"/>
              <a:t>Sample</a:t>
            </a:r>
            <a:r>
              <a:rPr lang="el-GR" sz="3300" b="1" dirty="0"/>
              <a:t>): </a:t>
            </a:r>
            <a:r>
              <a:rPr lang="el-GR" sz="3300" dirty="0"/>
              <a:t>Προέρχεται από ανάμιξη θραυσμάτων ομοιογενούς πετρώματος από περιοχή διαστάσεων 1.5x1.5 m.</a:t>
            </a:r>
          </a:p>
          <a:p>
            <a:r>
              <a:rPr lang="el-GR" sz="3300" dirty="0"/>
              <a:t> </a:t>
            </a:r>
            <a:r>
              <a:rPr lang="el-GR" sz="3300" b="1" dirty="0"/>
              <a:t>Τραβέρσα θραυσμάτων (</a:t>
            </a:r>
            <a:r>
              <a:rPr lang="el-GR" sz="3300" b="1" dirty="0" err="1"/>
              <a:t>Chip</a:t>
            </a:r>
            <a:r>
              <a:rPr lang="el-GR" sz="3300" b="1" dirty="0"/>
              <a:t> </a:t>
            </a:r>
            <a:r>
              <a:rPr lang="el-GR" sz="3300" b="1" dirty="0" err="1"/>
              <a:t>Channel</a:t>
            </a:r>
            <a:r>
              <a:rPr lang="el-GR" sz="3300" b="1" dirty="0"/>
              <a:t> </a:t>
            </a:r>
            <a:r>
              <a:rPr lang="el-GR" sz="3300" b="1" dirty="0" err="1"/>
              <a:t>Sample</a:t>
            </a:r>
            <a:r>
              <a:rPr lang="el-GR" sz="3300" b="1" dirty="0"/>
              <a:t>): </a:t>
            </a:r>
            <a:r>
              <a:rPr lang="el-GR" sz="3300" dirty="0"/>
              <a:t>Θραύσματα πετρώματος συλλέγονται ανά τακτά διαστήματα κατά μήκος μιας ευθείας που κόβει την επιφανειακή εμφάνιση του πετρώματος. </a:t>
            </a:r>
          </a:p>
          <a:p>
            <a:r>
              <a:rPr lang="el-GR" sz="3300" dirty="0"/>
              <a:t> </a:t>
            </a:r>
            <a:r>
              <a:rPr lang="el-GR" sz="3300" b="1" dirty="0"/>
              <a:t>Δείγματα μεταλλεύματος (</a:t>
            </a:r>
            <a:r>
              <a:rPr lang="el-GR" sz="3300" b="1" dirty="0" err="1"/>
              <a:t>High</a:t>
            </a:r>
            <a:r>
              <a:rPr lang="el-GR" sz="3300" b="1" dirty="0"/>
              <a:t> </a:t>
            </a:r>
            <a:r>
              <a:rPr lang="el-GR" sz="3300" b="1" dirty="0" err="1"/>
              <a:t>Grade</a:t>
            </a:r>
            <a:r>
              <a:rPr lang="el-GR" sz="3300" b="1" dirty="0"/>
              <a:t> </a:t>
            </a:r>
            <a:r>
              <a:rPr lang="el-GR" sz="3300" b="1" dirty="0" err="1"/>
              <a:t>Sample</a:t>
            </a:r>
            <a:r>
              <a:rPr lang="el-GR" sz="3300" b="1" dirty="0"/>
              <a:t>): </a:t>
            </a:r>
            <a:r>
              <a:rPr lang="el-GR" sz="3300" dirty="0"/>
              <a:t>Δείγματα αυτού του τύπου αποτελούνται από υλικό με εμφανή μακροσκοπικά χαρακτηριστικά της </a:t>
            </a:r>
            <a:r>
              <a:rPr lang="el-GR" sz="3300" dirty="0" err="1"/>
              <a:t>μεταλλοφορίας</a:t>
            </a:r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ΒΛΑΣΤΗΣΗ (1/2)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l-GR" altLang="el-GR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3600" dirty="0" smtClean="0"/>
              <a:t>Στόχοι </a:t>
            </a:r>
            <a:r>
              <a:rPr lang="el-GR" altLang="el-GR" sz="3600" dirty="0"/>
              <a:t>έρευνας</a:t>
            </a:r>
            <a:r>
              <a:rPr lang="en-US" altLang="el-GR" sz="3600" dirty="0"/>
              <a:t> </a:t>
            </a:r>
            <a:r>
              <a:rPr lang="en-US" altLang="el-GR" sz="3600" dirty="0">
                <a:sym typeface="Wingdings" pitchFamily="2" charset="2"/>
              </a:rPr>
              <a:t> </a:t>
            </a:r>
            <a:r>
              <a:rPr lang="el-GR" altLang="el-GR" sz="3600" dirty="0">
                <a:sym typeface="Wingdings" pitchFamily="2" charset="2"/>
              </a:rPr>
              <a:t>Μεθοδολογία επιλογής</a:t>
            </a:r>
            <a:r>
              <a:rPr lang="en-US" altLang="el-GR" sz="3600" dirty="0"/>
              <a:t> </a:t>
            </a:r>
            <a:endParaRPr lang="el-GR" altLang="el-GR" sz="3600" dirty="0"/>
          </a:p>
          <a:p>
            <a:pPr>
              <a:buFont typeface="Wingdings" panose="05000000000000000000" pitchFamily="2" charset="2"/>
              <a:buChar char="§"/>
            </a:pPr>
            <a:endParaRPr lang="el-GR" altLang="el-G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3600" dirty="0"/>
              <a:t>Κρίσιμοι παράγοντες</a:t>
            </a:r>
            <a:r>
              <a:rPr lang="en-US" altLang="el-GR" sz="3600" dirty="0"/>
              <a:t>:</a:t>
            </a:r>
            <a:r>
              <a:rPr lang="en-US" altLang="el-GR" sz="3600" b="1" i="1" dirty="0"/>
              <a:t> </a:t>
            </a:r>
            <a:endParaRPr lang="el-GR" altLang="el-GR" sz="3600" b="1" i="1" dirty="0" smtClean="0"/>
          </a:p>
          <a:p>
            <a:pPr marL="0" indent="0">
              <a:buNone/>
            </a:pPr>
            <a:r>
              <a:rPr lang="el-GR" altLang="el-GR" sz="3600" dirty="0" smtClean="0"/>
              <a:t>Μέγεθος </a:t>
            </a:r>
            <a:r>
              <a:rPr lang="el-GR" altLang="el-GR" sz="3600" dirty="0"/>
              <a:t>φυτού, στάδιο ανάπτυξης, εποχή δειγματοληψίας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altLang="el-G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3600" dirty="0"/>
              <a:t>Επαρκής ποσότητα / Σύνθεση δειγμάτων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103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ΒΛΑΣΤΗΣΗ </a:t>
            </a:r>
            <a:r>
              <a:rPr lang="el-GR" altLang="el-GR" dirty="0" smtClean="0"/>
              <a:t>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Ρίζες: </a:t>
            </a:r>
            <a:r>
              <a:rPr lang="el-GR" sz="2800" dirty="0"/>
              <a:t>άμεση σχέση με το έδαφος, πληροφορίες για τα </a:t>
            </a:r>
            <a:r>
              <a:rPr lang="el-GR" sz="2800" dirty="0" err="1"/>
              <a:t>πεδολογικά</a:t>
            </a:r>
            <a:r>
              <a:rPr lang="el-GR" sz="2800" dirty="0"/>
              <a:t>, γεωχημικά χαρακτηριστικά μιας περιοχής. </a:t>
            </a:r>
          </a:p>
          <a:p>
            <a:r>
              <a:rPr lang="el-GR" sz="2800" b="1" dirty="0"/>
              <a:t>Φύλλα </a:t>
            </a:r>
            <a:r>
              <a:rPr lang="el-GR" sz="2800" dirty="0"/>
              <a:t>φυλλοβόλων δένδρων, λίγο πριν από την αποβολή τους - μελέτη συγκεντρώσεων χημικών στοιχείων που ανακυκλώνονται στο περιβάλλον. </a:t>
            </a:r>
          </a:p>
          <a:p>
            <a:r>
              <a:rPr lang="el-GR" sz="2800" b="1" dirty="0"/>
              <a:t>Φυτικά σπέρματα</a:t>
            </a:r>
            <a:r>
              <a:rPr lang="el-GR" sz="2800" dirty="0"/>
              <a:t> εύκολη συλλογή, απαραίτητη η συλλογή μεγάλης ποσότητας δείγματος καθώς οι συγκεντρώσεις των περισσότερων ιχνοστοιχείων στα σπέρματα είναι πολύ χαμηλές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2349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 δειγματοληψίας βλάστησης</a:t>
            </a:r>
            <a:endParaRPr lang="el-GR" dirty="0"/>
          </a:p>
        </p:txBody>
      </p:sp>
      <p:graphicFrame>
        <p:nvGraphicFramePr>
          <p:cNvPr id="6" name="Group 106" title="Στοιχεία δειγματοληψίας βλάστηση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314475"/>
              </p:ext>
            </p:extLst>
          </p:nvPr>
        </p:nvGraphicFramePr>
        <p:xfrm>
          <a:off x="683568" y="1557339"/>
          <a:ext cx="7848872" cy="4535958"/>
        </p:xfrm>
        <a:graphic>
          <a:graphicData uri="http://schemas.openxmlformats.org/drawingml/2006/table">
            <a:tbl>
              <a:tblPr firstCol="1"/>
              <a:tblGrid>
                <a:gridCol w="2329667"/>
                <a:gridCol w="5519205"/>
              </a:tblGrid>
              <a:tr h="94738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Σκοπός </a:t>
                      </a:r>
                      <a:r>
                        <a:rPr kumimoji="0" lang="el-GR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διασκόπισης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Παρακολούθηση περιβαλλοντικών παραμέτρων, 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εντοπισμός 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πηγής γεωχημικής ανωμαλίας (κοίτασμα ή 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ρύπανση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9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Μέθοδος συλλογή 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δειγμάτων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Βάσει προϋπάρχουσας γνώσης ή θεωρίας πιθανοτήτων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9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Δείγματα φυτικών 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ειδών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Ένα είδος κατά μήκος τραβέρσας ή ποικιλία ειδών 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συχνής 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εμφάνισης στην περιοχή μελέτης.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2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Φυτικά όργανα</a:t>
                      </a:r>
                      <a:endParaRPr kumimoji="0" lang="el-GR" alt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Κυρίως φύλλα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9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Περίοδος 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δειγματοληψίας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Κυρίως προς το τέλος της περιόδου ανάπτυξης (μέγιστη 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συγκέντρωση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4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Σημαντικές 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επισημάνσεις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Απαιτείται αναγνώριση σταδίου ανάπτυξης κάθε φυτού 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που 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λαμβάνεται ως δείγμα. Τα όργανα που λαμβάνονται 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θα </a:t>
                      </a: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πρέπει να έχουν κοινή ηλικία.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08760" y="6093296"/>
            <a:ext cx="136815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2718316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ΝΕΡΟ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 smtClean="0"/>
              <a:t>Πληροφορίες </a:t>
            </a:r>
            <a:r>
              <a:rPr lang="el-GR" altLang="el-GR" sz="2600" dirty="0"/>
              <a:t>για την σύσταση των πετρωμάτων με τα οποία βρίσκεται σε επαφή. Προτεραιότητα στην παρακολούθηση των ποιοτικών χαρακτηριστικών του νερού τα οποία επιδρούν άμεσα στην ανθρώπινη υγεία.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/>
              <a:t>Τρόπος λήψης υδατικών δειγμάτων </a:t>
            </a:r>
            <a:r>
              <a:rPr lang="en-US" altLang="el-GR" sz="2600" dirty="0">
                <a:sym typeface="Wingdings" pitchFamily="2" charset="2"/>
              </a:rPr>
              <a:t></a:t>
            </a:r>
            <a:r>
              <a:rPr lang="el-GR" altLang="el-GR" sz="2600" dirty="0"/>
              <a:t> στόχος της έρευνας</a:t>
            </a:r>
            <a:r>
              <a:rPr lang="en-US" altLang="el-GR" sz="2600" dirty="0"/>
              <a:t>, </a:t>
            </a:r>
            <a:r>
              <a:rPr lang="el-GR" altLang="el-GR" sz="2600" dirty="0"/>
              <a:t>τύπος </a:t>
            </a:r>
            <a:r>
              <a:rPr lang="el-GR" altLang="el-GR" sz="2600" dirty="0" err="1"/>
              <a:t>υδροφορέα</a:t>
            </a:r>
            <a:r>
              <a:rPr lang="el-GR" altLang="el-GR" sz="2600" dirty="0"/>
              <a:t> (υπόγειος ή επιφανειακός). </a:t>
            </a:r>
            <a:endParaRPr lang="en-US" altLang="el-GR" sz="26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2600" dirty="0"/>
              <a:t>Προσδιορισμός</a:t>
            </a:r>
            <a:r>
              <a:rPr lang="en-US" altLang="el-GR" sz="2600" dirty="0"/>
              <a:t>: </a:t>
            </a:r>
            <a:r>
              <a:rPr lang="el-GR" altLang="el-GR" sz="2600" dirty="0"/>
              <a:t>τύπος δειγμάτων, όγκος, χρονική περίοδος δειγματοληψίας, συχνότητα λήψης δειγμάτων, τρόπος συλλογής και συντήρησης, κρίσιμες παράμετροι που πρέπει να προσδιορισθούν κατά την εργασία υπαίθρου, τύποι των δοχείων </a:t>
            </a:r>
          </a:p>
        </p:txBody>
      </p:sp>
    </p:spTree>
    <p:extLst>
      <p:ext uri="{BB962C8B-B14F-4D97-AF65-F5344CB8AC3E}">
        <p14:creationId xmlns:p14="http://schemas.microsoft.com/office/powerpoint/2010/main" val="80092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ΝΕΡΟ </a:t>
            </a:r>
            <a:r>
              <a:rPr lang="el-GR" altLang="el-GR" dirty="0" smtClean="0"/>
              <a:t>(2/2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Αν τα δείγματα πρόκειται να αναλυθούν για ιχνοστοιχεία </a:t>
            </a:r>
            <a:r>
              <a:rPr lang="en-US" altLang="el-GR" sz="2800" dirty="0">
                <a:sym typeface="Wingdings" pitchFamily="2" charset="2"/>
              </a:rPr>
              <a:t></a:t>
            </a:r>
            <a:r>
              <a:rPr lang="el-GR" altLang="el-GR" sz="2800" dirty="0"/>
              <a:t> φιλτράρισμα και </a:t>
            </a:r>
            <a:r>
              <a:rPr lang="el-GR" altLang="el-GR" sz="2800" dirty="0" err="1"/>
              <a:t>οξύνιση</a:t>
            </a:r>
            <a:r>
              <a:rPr lang="el-GR" altLang="el-GR" sz="2800" dirty="0"/>
              <a:t> επί τόπου.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Στην περίπτωση συλλογής επιφανειακών υδάτων από ρέματα η λήψη του δείγματος γίνεται με προσοχή ώστε να μην ανασηκωθεί υλικό ιζήματος από τον πυθμένα. Η συλλογή γίνεται πάντα από τα κατάντη προς τα ανάντη του ρέματος.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38504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ΠΑΡΑΜΕΤΡΟΙ ΠΡΩΤΟΚΚΟΛΟΥ ΔΕΙΓΜΑΤΟΛΗΨΙΑΣ </a:t>
            </a:r>
            <a:r>
              <a:rPr lang="el-GR" sz="3600" dirty="0" smtClean="0"/>
              <a:t>ΥΔΑΤΩΝ (1/2)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Tx/>
              <a:buFont typeface="Wingdings" pitchFamily="2" charset="2"/>
              <a:buChar char="ü"/>
            </a:pPr>
            <a:endParaRPr lang="el-GR" altLang="el-GR" dirty="0" smtClean="0"/>
          </a:p>
          <a:p>
            <a:pPr>
              <a:buSzTx/>
              <a:buFont typeface="Wingdings" pitchFamily="2" charset="2"/>
              <a:buChar char="ü"/>
            </a:pPr>
            <a:r>
              <a:rPr lang="el-GR" altLang="el-GR" dirty="0" smtClean="0"/>
              <a:t>τύπος δειγμάτων </a:t>
            </a:r>
            <a:r>
              <a:rPr lang="el-GR" altLang="el-GR" dirty="0"/>
              <a:t>(επιφανειακά/ υπόγεια</a:t>
            </a:r>
            <a:r>
              <a:rPr lang="el-GR" altLang="el-GR" dirty="0" smtClean="0"/>
              <a:t>)</a:t>
            </a:r>
          </a:p>
          <a:p>
            <a:pPr marL="0" indent="0">
              <a:buSzTx/>
              <a:buNone/>
            </a:pPr>
            <a:endParaRPr lang="el-GR" altLang="el-GR" dirty="0"/>
          </a:p>
          <a:p>
            <a:pPr>
              <a:buSzTx/>
              <a:buFont typeface="Wingdings" pitchFamily="2" charset="2"/>
              <a:buChar char="ü"/>
            </a:pPr>
            <a:r>
              <a:rPr lang="el-GR" altLang="el-GR" dirty="0"/>
              <a:t>όγκος </a:t>
            </a:r>
            <a:r>
              <a:rPr lang="el-GR" altLang="el-GR" dirty="0" smtClean="0"/>
              <a:t>δείγματος</a:t>
            </a:r>
          </a:p>
          <a:p>
            <a:pPr marL="0" indent="0">
              <a:buSzTx/>
              <a:buNone/>
            </a:pPr>
            <a:endParaRPr lang="el-GR" altLang="el-GR" dirty="0"/>
          </a:p>
          <a:p>
            <a:pPr>
              <a:buSzTx/>
              <a:buFont typeface="Wingdings" pitchFamily="2" charset="2"/>
              <a:buChar char="ü"/>
            </a:pPr>
            <a:r>
              <a:rPr lang="el-GR" altLang="el-GR" dirty="0"/>
              <a:t>χρονική περίοδος </a:t>
            </a:r>
            <a:r>
              <a:rPr lang="el-GR" altLang="el-GR" dirty="0" smtClean="0"/>
              <a:t>δειγματοληψίας</a:t>
            </a:r>
          </a:p>
          <a:p>
            <a:pPr marL="0" indent="0">
              <a:buSzTx/>
              <a:buNone/>
            </a:pPr>
            <a:endParaRPr lang="el-GR" altLang="el-GR" dirty="0"/>
          </a:p>
          <a:p>
            <a:pPr>
              <a:buSzTx/>
              <a:buFont typeface="Wingdings" pitchFamily="2" charset="2"/>
              <a:buChar char="ü"/>
            </a:pPr>
            <a:r>
              <a:rPr lang="el-GR" altLang="el-GR" dirty="0"/>
              <a:t>συχνότητα λήψης </a:t>
            </a:r>
            <a:r>
              <a:rPr lang="el-GR" altLang="el-GR" dirty="0" smtClean="0"/>
              <a:t>δειγμάτων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93128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ΠΑΡΑΜΕΤΡΟΙ ΠΡΩΤΟΚΚΟΛΟΥ ΔΕΙΓΜΑΤΟΛΗΨΙΑΣ </a:t>
            </a:r>
            <a:r>
              <a:rPr lang="el-GR" sz="3600" dirty="0" smtClean="0"/>
              <a:t>ΥΔΑΤΩΝ (2/2)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Tx/>
              <a:buFont typeface="Wingdings" pitchFamily="2" charset="2"/>
              <a:buChar char="ü"/>
            </a:pPr>
            <a:endParaRPr lang="el-GR" altLang="el-GR" sz="2800" dirty="0" smtClean="0"/>
          </a:p>
          <a:p>
            <a:pPr>
              <a:buSzTx/>
              <a:buFont typeface="Wingdings" pitchFamily="2" charset="2"/>
              <a:buChar char="ü"/>
            </a:pPr>
            <a:r>
              <a:rPr lang="el-GR" altLang="el-GR" sz="2800" dirty="0" smtClean="0"/>
              <a:t>τρόπος </a:t>
            </a:r>
            <a:r>
              <a:rPr lang="el-GR" altLang="el-GR" sz="2800" dirty="0"/>
              <a:t>συλλογής και </a:t>
            </a:r>
            <a:r>
              <a:rPr lang="el-GR" altLang="el-GR" sz="2800" dirty="0" smtClean="0"/>
              <a:t>συντήρησης</a:t>
            </a:r>
          </a:p>
          <a:p>
            <a:pPr marL="0" indent="0">
              <a:buSzTx/>
              <a:buNone/>
            </a:pPr>
            <a:endParaRPr lang="el-GR" altLang="el-GR" sz="2800" dirty="0"/>
          </a:p>
          <a:p>
            <a:pPr>
              <a:buSzTx/>
              <a:buFont typeface="Wingdings" pitchFamily="2" charset="2"/>
              <a:buChar char="ü"/>
            </a:pPr>
            <a:r>
              <a:rPr lang="el-GR" altLang="el-GR" sz="2800" dirty="0"/>
              <a:t>κρίσιμες παράμετροι που πρέπει να προσδιορισθούν κατά την εργασία </a:t>
            </a:r>
            <a:r>
              <a:rPr lang="el-GR" altLang="el-GR" sz="2800" dirty="0" smtClean="0"/>
              <a:t>υπαίθρου</a:t>
            </a:r>
          </a:p>
          <a:p>
            <a:pPr marL="0" indent="0">
              <a:buSzTx/>
              <a:buNone/>
            </a:pPr>
            <a:endParaRPr lang="el-GR" altLang="el-GR" sz="2800" dirty="0"/>
          </a:p>
          <a:p>
            <a:pPr>
              <a:buSzTx/>
              <a:buFont typeface="Wingdings" pitchFamily="2" charset="2"/>
              <a:buChar char="ü"/>
            </a:pPr>
            <a:r>
              <a:rPr lang="el-GR" altLang="el-GR" sz="2800" dirty="0"/>
              <a:t>τύποι των δοχείων που θα </a:t>
            </a:r>
            <a:r>
              <a:rPr lang="el-GR" altLang="el-GR" sz="2800" dirty="0" smtClean="0"/>
              <a:t>χρησιμοποιηθούν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9833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ΓΕΝΙΚΑ ΠΕΡΙ ΔΕΙΓΜΑΤΟΛΗΨΙΑΣ</a:t>
            </a:r>
            <a:endParaRPr lang="el-GR" sz="44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Συλλογή στην ύπαιθρο και προετοιμασία για χημική ανάλυση γεωλογικών υλικών (έδαφος, ιζήματα ρεμάτων, πετρώματα, νερά) και βιολογικών υλικών όπως φυτά.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Ιστορικά </a:t>
            </a:r>
            <a:r>
              <a:rPr lang="en-US" altLang="el-GR" sz="2400" dirty="0">
                <a:sym typeface="Wingdings" pitchFamily="2" charset="2"/>
              </a:rPr>
              <a:t> </a:t>
            </a:r>
            <a:r>
              <a:rPr lang="el-GR" altLang="el-GR" sz="2400" dirty="0"/>
              <a:t>κεντρικός στόχος ο εντοπισμός κοιτασμάτων.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Σύγχρονες εφαρμογές</a:t>
            </a:r>
            <a:r>
              <a:rPr lang="en-US" altLang="el-GR" sz="2400" dirty="0">
                <a:sym typeface="Wingdings" pitchFamily="2" charset="2"/>
              </a:rPr>
              <a:t> </a:t>
            </a:r>
            <a:r>
              <a:rPr lang="el-GR" altLang="el-GR" sz="2400" dirty="0"/>
              <a:t>ποικιλία ανόργανων και οργανικών υποστρωμάτων.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Θεμελιώδες στάδιο της χημικής ανάλυσης </a:t>
            </a:r>
            <a:r>
              <a:rPr lang="en-US" altLang="el-GR" sz="2400" dirty="0">
                <a:sym typeface="Wingdings" pitchFamily="2" charset="2"/>
              </a:rPr>
              <a:t> </a:t>
            </a:r>
            <a:r>
              <a:rPr lang="el-GR" altLang="el-GR" sz="2400" dirty="0">
                <a:sym typeface="Wingdings" pitchFamily="2" charset="2"/>
              </a:rPr>
              <a:t>Σ</a:t>
            </a:r>
            <a:r>
              <a:rPr lang="el-GR" altLang="el-GR" sz="2400" dirty="0"/>
              <a:t>ωστός σχεδιασμός δειγματοληψίας υπαίθρου, συντήρησης των γεωχημικών δειγμάτων και προετοιμασίας τους στο εργαστήριο</a:t>
            </a:r>
            <a:r>
              <a:rPr lang="en-US" altLang="el-GR" sz="2400" dirty="0">
                <a:sym typeface="Wingdings" pitchFamily="2" charset="2"/>
              </a:rPr>
              <a:t> </a:t>
            </a:r>
            <a:r>
              <a:rPr lang="el-GR" altLang="el-GR" sz="2400" dirty="0"/>
              <a:t>έγκυρα αποτελέσματα χημικής ανάλυσης. (παράδειγμα </a:t>
            </a:r>
            <a:r>
              <a:rPr lang="en-US" altLang="el-GR" sz="2400" dirty="0"/>
              <a:t>Fe2+ </a:t>
            </a:r>
            <a:r>
              <a:rPr lang="el-GR" altLang="el-GR" sz="2400" dirty="0"/>
              <a:t>στο υπόγειο νερό</a:t>
            </a:r>
            <a:r>
              <a:rPr lang="el-GR" altLang="el-GR" sz="2400" dirty="0" smtClean="0"/>
              <a:t>).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ΔΕΙΓΜΑΤΟΛΗΨΙΑ ΥΠΟΓΕΙΟΥ ΝΕΡΟΥ (</a:t>
            </a:r>
            <a:r>
              <a:rPr lang="el-GR" sz="3600" dirty="0" smtClean="0"/>
              <a:t>1/2) </a:t>
            </a:r>
            <a:br>
              <a:rPr lang="el-GR" sz="3600" dirty="0" smtClean="0"/>
            </a:br>
            <a:r>
              <a:rPr lang="el-GR" sz="3600" dirty="0" smtClean="0"/>
              <a:t>ΑΝΤΛΙΣΗ </a:t>
            </a:r>
            <a:r>
              <a:rPr lang="el-GR" sz="3600" dirty="0"/>
              <a:t>ΚΑΙ </a:t>
            </a:r>
            <a:r>
              <a:rPr lang="el-GR" sz="3600" dirty="0" smtClean="0"/>
              <a:t>ΕΠΑΝΑΦΟΡΤΙΣΗ</a:t>
            </a:r>
            <a:endParaRPr lang="el-GR" sz="3600" dirty="0"/>
          </a:p>
        </p:txBody>
      </p:sp>
      <p:pic>
        <p:nvPicPr>
          <p:cNvPr id="4" name="MOV03775.MPG" title="ΑΝΤΛΙΣΗ ΚΑΙ ΕΠΑΝΑΦΟΡΤΙΣΗ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1310"/>
            <a:ext cx="6007457" cy="45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589088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15</a:t>
            </a:r>
          </a:p>
        </p:txBody>
      </p:sp>
    </p:spTree>
    <p:extLst>
      <p:ext uri="{BB962C8B-B14F-4D97-AF65-F5344CB8AC3E}">
        <p14:creationId xmlns:p14="http://schemas.microsoft.com/office/powerpoint/2010/main" val="40176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ΔΕΙΓΜΑΤΟΛΗΨΙΑ ΥΠΟΓΕΙΟΥ ΝΕΡΟΥ </a:t>
            </a:r>
            <a:r>
              <a:rPr lang="el-GR" sz="3600" dirty="0" smtClean="0"/>
              <a:t>(2/2</a:t>
            </a:r>
            <a:r>
              <a:rPr lang="el-GR" sz="3600" dirty="0"/>
              <a:t>)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ΣΥΛΛΟΓΗ </a:t>
            </a:r>
            <a:r>
              <a:rPr lang="el-GR" sz="3600" dirty="0"/>
              <a:t>ΜΕ </a:t>
            </a:r>
            <a:r>
              <a:rPr lang="el-GR" sz="3600" dirty="0" smtClean="0"/>
              <a:t>BEILER</a:t>
            </a:r>
            <a:endParaRPr lang="el-GR" sz="3600" dirty="0"/>
          </a:p>
        </p:txBody>
      </p:sp>
      <p:pic>
        <p:nvPicPr>
          <p:cNvPr id="4" name="MOV03777.MPG" title="ΣΥΛΛΟΓΗ ΜΕ BEILER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2" y="1493298"/>
            <a:ext cx="6367498" cy="477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589088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16</a:t>
            </a:r>
          </a:p>
        </p:txBody>
      </p:sp>
    </p:spTree>
    <p:extLst>
      <p:ext uri="{BB962C8B-B14F-4D97-AF65-F5344CB8AC3E}">
        <p14:creationId xmlns:p14="http://schemas.microsoft.com/office/powerpoint/2010/main" val="34452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Μέτρηση της θερμοκρασίας δείγματος νερού</a:t>
            </a:r>
            <a:endParaRPr lang="el-GR" dirty="0"/>
          </a:p>
        </p:txBody>
      </p:sp>
      <p:pic>
        <p:nvPicPr>
          <p:cNvPr id="4" name="Picture 215" descr="DSC003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557338"/>
            <a:ext cx="6138095" cy="4603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589088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17</a:t>
            </a:r>
          </a:p>
        </p:txBody>
      </p:sp>
    </p:spTree>
    <p:extLst>
      <p:ext uri="{BB962C8B-B14F-4D97-AF65-F5344CB8AC3E}">
        <p14:creationId xmlns:p14="http://schemas.microsoft.com/office/powerpoint/2010/main" val="384753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Οξίνηση</a:t>
            </a:r>
            <a:r>
              <a:rPr lang="el-GR" dirty="0" smtClean="0"/>
              <a:t> δειγμάτων νερού</a:t>
            </a:r>
            <a:endParaRPr lang="el-GR" dirty="0"/>
          </a:p>
        </p:txBody>
      </p:sp>
      <p:pic>
        <p:nvPicPr>
          <p:cNvPr id="4" name="Picture 18" descr="DSC019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t="1025" b="20461"/>
          <a:stretch>
            <a:fillRect/>
          </a:stretch>
        </p:blipFill>
        <p:spPr>
          <a:xfrm>
            <a:off x="899592" y="1557337"/>
            <a:ext cx="6408751" cy="46682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574672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18</a:t>
            </a:r>
          </a:p>
        </p:txBody>
      </p:sp>
    </p:spTree>
    <p:extLst>
      <p:ext uri="{BB962C8B-B14F-4D97-AF65-F5344CB8AC3E}">
        <p14:creationId xmlns:p14="http://schemas.microsoft.com/office/powerpoint/2010/main" val="3222397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ΠΗΓΑΔΙΑ/ ΓΕΩΤΡΗΣΕΙΣ/ </a:t>
            </a:r>
            <a:r>
              <a:rPr lang="el-GR" dirty="0" smtClean="0"/>
              <a:t>ΠΗΓΕΣ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πηγάδια </a:t>
            </a:r>
            <a:r>
              <a:rPr lang="el-GR" sz="2400" dirty="0" smtClean="0"/>
              <a:t>⤍ </a:t>
            </a:r>
          </a:p>
          <a:p>
            <a:pPr marL="0" indent="0">
              <a:buNone/>
            </a:pPr>
            <a:r>
              <a:rPr lang="el-GR" sz="2400" dirty="0" smtClean="0"/>
              <a:t>πλησίον </a:t>
            </a:r>
            <a:r>
              <a:rPr lang="el-GR" sz="2400" dirty="0"/>
              <a:t>αγωγού παροχής προσέχοντας το δείγμα να μην περιέχει φυσαλίδες αέρα οι οποίες μπορεί να επηρεάσουν την κατάσταση οξείδωσης των διαλυμένων στοιχείων ή την πίεση άλλων αερίων του διαλύματος. Ο χρόνος λήψης του δείγματος καθορίζεται μετά από παρακολούθηση των τιμών του </a:t>
            </a:r>
            <a:r>
              <a:rPr lang="el-GR" sz="2400" dirty="0" err="1"/>
              <a:t>pH</a:t>
            </a:r>
            <a:r>
              <a:rPr lang="el-GR" sz="2400" dirty="0"/>
              <a:t>, της θερμοκρασίας και της αγωγιμότητας. </a:t>
            </a:r>
          </a:p>
        </p:txBody>
      </p:sp>
    </p:spTree>
    <p:extLst>
      <p:ext uri="{BB962C8B-B14F-4D97-AF65-F5344CB8AC3E}">
        <p14:creationId xmlns:p14="http://schemas.microsoft.com/office/powerpoint/2010/main" val="2870667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ΠΗΓΑΔΙΑ/ ΓΕΩΤΡΗΣΕΙΣ/ </a:t>
            </a:r>
            <a:r>
              <a:rPr lang="el-GR" dirty="0" smtClean="0"/>
              <a:t>ΠΗΓΕΣ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γεωτρήσεις</a:t>
            </a:r>
            <a:r>
              <a:rPr lang="el-GR" sz="2400" dirty="0" smtClean="0"/>
              <a:t>  </a:t>
            </a:r>
            <a:r>
              <a:rPr lang="el-GR" sz="2400" dirty="0"/>
              <a:t>⤍ </a:t>
            </a:r>
            <a:r>
              <a:rPr lang="el-GR" sz="2400" dirty="0" smtClean="0"/>
              <a:t> </a:t>
            </a:r>
          </a:p>
          <a:p>
            <a:pPr marL="0" indent="0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δυνατό να επηρεάζεται από το υλικό των μεταλλικών σωληνώσεων. Γι αυτό το λόγο η γεώτρηση πρέπει να τίθεται σε λειτουργία επί αρκετή ώρα πριν τη λήψη του δείγματος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  <a:endParaRPr lang="el-GR" sz="2400" dirty="0"/>
          </a:p>
          <a:p>
            <a:r>
              <a:rPr lang="el-GR" sz="2400" b="1" dirty="0"/>
              <a:t>πηγές</a:t>
            </a:r>
            <a:r>
              <a:rPr lang="el-GR" sz="2400" dirty="0"/>
              <a:t>  ⤍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 </a:t>
            </a:r>
            <a:r>
              <a:rPr lang="el-GR" sz="2400" dirty="0"/>
              <a:t>η λήψη του δείγματος πρέπει να γίνεται στο πλησιέστερο δυνατόν σημείο </a:t>
            </a:r>
            <a:r>
              <a:rPr lang="el-GR" sz="2400" dirty="0" err="1"/>
              <a:t>εκφόρτισης</a:t>
            </a:r>
            <a:r>
              <a:rPr lang="el-GR" sz="2400" dirty="0"/>
              <a:t> του νερού ενώ πρέπει να σημειώνεται και η παροχή της πηγής. </a:t>
            </a:r>
          </a:p>
        </p:txBody>
      </p:sp>
    </p:spTree>
    <p:extLst>
      <p:ext uri="{BB962C8B-B14F-4D97-AF65-F5344CB8AC3E}">
        <p14:creationId xmlns:p14="http://schemas.microsoft.com/office/powerpoint/2010/main" val="1065393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ΑΕΡΙΑ/ ΑΙΩΡΟΥΜΕΝΑ ΣΩΜΑΤΙΔΙΑ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800" dirty="0"/>
              <a:t>Σωματίδια με αεροδυναμική διάμετρο &lt; 50 </a:t>
            </a:r>
            <a:r>
              <a:rPr lang="en-US" altLang="el-GR" sz="2800" dirty="0"/>
              <a:t>TSP</a:t>
            </a:r>
            <a:r>
              <a:rPr lang="el-GR" altLang="el-GR" sz="2800" dirty="0"/>
              <a:t> (</a:t>
            </a:r>
            <a:r>
              <a:rPr lang="en-US" altLang="el-GR" sz="2800" dirty="0"/>
              <a:t>Total Suspended Particulates</a:t>
            </a:r>
            <a:r>
              <a:rPr lang="el-GR" altLang="el-GR" sz="2800" dirty="0"/>
              <a:t>) </a:t>
            </a:r>
            <a:r>
              <a:rPr lang="en-US" altLang="el-GR" sz="2800" dirty="0">
                <a:sym typeface="Wingdings" pitchFamily="2" charset="2"/>
              </a:rPr>
              <a:t></a:t>
            </a:r>
            <a:r>
              <a:rPr lang="el-GR" altLang="el-GR" sz="2800" dirty="0"/>
              <a:t> αιωρούνται στην ατμόσφαιρα,</a:t>
            </a:r>
          </a:p>
          <a:p>
            <a:pPr>
              <a:lnSpc>
                <a:spcPct val="80000"/>
              </a:lnSpc>
            </a:pPr>
            <a:endParaRPr lang="en-US" altLang="el-GR" sz="2800" dirty="0"/>
          </a:p>
          <a:p>
            <a:pPr>
              <a:lnSpc>
                <a:spcPct val="80000"/>
              </a:lnSpc>
            </a:pPr>
            <a:r>
              <a:rPr lang="el-GR" altLang="el-GR" sz="2800" dirty="0"/>
              <a:t>Αεροδυναμική διάμετρος &lt; 10 μ</a:t>
            </a:r>
            <a:r>
              <a:rPr lang="en-US" altLang="el-GR" sz="2800" dirty="0"/>
              <a:t>m </a:t>
            </a:r>
            <a:r>
              <a:rPr lang="el-GR" altLang="el-GR" sz="2800" dirty="0"/>
              <a:t>(</a:t>
            </a:r>
            <a:r>
              <a:rPr lang="en-US" altLang="el-GR" sz="2800" dirty="0"/>
              <a:t>PM</a:t>
            </a:r>
            <a:r>
              <a:rPr lang="el-GR" altLang="el-GR" sz="2800" dirty="0"/>
              <a:t>10) μπορούν να μεταφέρονται με τον άνεμο σε μεγάλες αποστάσεις και να εισέρχονται στο ανθρώπινο αναπνευστικό σύστημα</a:t>
            </a:r>
          </a:p>
          <a:p>
            <a:pPr>
              <a:lnSpc>
                <a:spcPct val="80000"/>
              </a:lnSpc>
            </a:pPr>
            <a:endParaRPr lang="el-GR" altLang="el-GR" sz="2800" dirty="0"/>
          </a:p>
          <a:p>
            <a:pPr>
              <a:lnSpc>
                <a:spcPct val="80000"/>
              </a:lnSpc>
            </a:pPr>
            <a:r>
              <a:rPr lang="el-GR" altLang="el-GR" sz="2800" dirty="0"/>
              <a:t>Σωματίδια διαμέτρου &lt; 2.5 μ</a:t>
            </a:r>
            <a:r>
              <a:rPr lang="en-US" altLang="el-GR" sz="2800" dirty="0"/>
              <a:t>m</a:t>
            </a:r>
            <a:r>
              <a:rPr lang="el-GR" altLang="el-GR" sz="2800" dirty="0"/>
              <a:t> (</a:t>
            </a:r>
            <a:r>
              <a:rPr lang="en-US" altLang="el-GR" sz="2800" dirty="0"/>
              <a:t>PM</a:t>
            </a:r>
            <a:r>
              <a:rPr lang="el-GR" altLang="el-GR" sz="2800" dirty="0"/>
              <a:t>2.5) έχουν την ικανότητα να σκεδάζουν το φως έχοντας επιπτώσεις στην ορατότητα και την </a:t>
            </a:r>
            <a:r>
              <a:rPr lang="el-GR" altLang="el-GR" sz="2800" dirty="0" smtClean="0"/>
              <a:t>υγεία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258550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ΦΙΛΤΡΑ ΣΥΛΛΟΓΗΣ ΑΕΡΙΩΝ/ </a:t>
            </a:r>
            <a:r>
              <a:rPr lang="el-GR" sz="3600" dirty="0" smtClean="0"/>
              <a:t>ΣΩΜΑΤΙΔΙΩΝ (1/2)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Συνήθη υλικά οι μεμβράνες </a:t>
            </a:r>
            <a:r>
              <a:rPr lang="el-GR" dirty="0" err="1"/>
              <a:t>Teflon</a:t>
            </a:r>
            <a:r>
              <a:rPr lang="el-GR" dirty="0"/>
              <a:t> (</a:t>
            </a:r>
            <a:r>
              <a:rPr lang="el-GR" dirty="0" err="1"/>
              <a:t>Teflon</a:t>
            </a:r>
            <a:r>
              <a:rPr lang="el-GR" dirty="0"/>
              <a:t>-</a:t>
            </a:r>
            <a:r>
              <a:rPr lang="el-GR" dirty="0" err="1"/>
              <a:t>membrane</a:t>
            </a:r>
            <a:r>
              <a:rPr lang="el-GR" dirty="0"/>
              <a:t>) και οι </a:t>
            </a:r>
            <a:r>
              <a:rPr lang="el-GR" dirty="0" err="1"/>
              <a:t>χαλαζιακές</a:t>
            </a:r>
            <a:r>
              <a:rPr lang="el-GR" dirty="0"/>
              <a:t> ίνες (</a:t>
            </a:r>
            <a:r>
              <a:rPr lang="el-GR" dirty="0" err="1"/>
              <a:t>quartz</a:t>
            </a:r>
            <a:r>
              <a:rPr lang="el-GR" dirty="0"/>
              <a:t>-</a:t>
            </a:r>
            <a:r>
              <a:rPr lang="el-GR" dirty="0" err="1"/>
              <a:t>fiber</a:t>
            </a:r>
            <a:r>
              <a:rPr lang="el-GR" dirty="0"/>
              <a:t>). Για τη συλλογή αερίων χρησιμοποιούνται συχνά φίλτρα ινών κυτταρίνης (</a:t>
            </a:r>
            <a:r>
              <a:rPr lang="el-GR" dirty="0" err="1"/>
              <a:t>cellulose</a:t>
            </a:r>
            <a:r>
              <a:rPr lang="el-GR" dirty="0"/>
              <a:t>-</a:t>
            </a:r>
            <a:r>
              <a:rPr lang="el-GR" dirty="0" err="1"/>
              <a:t>fiber</a:t>
            </a:r>
            <a:r>
              <a:rPr lang="el-GR" dirty="0" smtClean="0"/>
              <a:t>).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Μηχανική σταθερότητα κατά τη χρήση και ανθεκτικότητα κατά την προσαρμογή στην αντλία </a:t>
            </a:r>
            <a:r>
              <a:rPr lang="el-GR" dirty="0" smtClean="0"/>
              <a:t>αέρα.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Σταθερότητα σε θερμοκρασιακές μεταβολές, ώστε να διατηρείται το μέγεθος της οπής του φίλτρου.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069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ΦΙΛΤΡΑ ΣΥΛΛΟΓΗΣ ΑΕΡΙΩΝ/ </a:t>
            </a:r>
            <a:r>
              <a:rPr lang="el-GR" sz="3600" dirty="0" smtClean="0"/>
              <a:t>ΣΩΜΑΤΙΔΙΩΝ (2/2)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Χημική </a:t>
            </a:r>
            <a:r>
              <a:rPr lang="el-GR" dirty="0"/>
              <a:t>σταθερότητα, ώστε το υλικό του φίλτρου να μην αντιδρά με το συλλεγμένο υλικό και να μην απορροφά αέρια τα οποία δεν αποτελούν αναλυτικό στόχο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Ικανότητα συγκράτησης των σωματιδίων της διαμέτρου που θέλουμε να προσδιορίσουμε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Μηδενικές συγκεντρώσεις των προς προσδιορισμό στοιχείων στο υλικό του φίλτρου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Χαμηλό κόστος και επαρκής διαθεσιμότητα.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1617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ΟΡΓΑΝΑ ΜΕΤΡΗΣΗΣ ΚΑΙ ΣΥΛΛΟΓΗΣ ΑΙΩΡΟΥΜΕΝΩΝ ΣΩΜΑΤΙΔΙΩΝ</a:t>
            </a:r>
          </a:p>
        </p:txBody>
      </p:sp>
      <p:pic>
        <p:nvPicPr>
          <p:cNvPr id="5" name="Picture 7" descr="DSC037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264" y="1600200"/>
            <a:ext cx="3394472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DSC037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264" y="1600200"/>
            <a:ext cx="3394472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8304" y="574672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74672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19</a:t>
            </a:r>
          </a:p>
        </p:txBody>
      </p:sp>
    </p:spTree>
    <p:extLst>
      <p:ext uri="{BB962C8B-B14F-4D97-AF65-F5344CB8AC3E}">
        <p14:creationId xmlns:p14="http://schemas.microsoft.com/office/powerpoint/2010/main" val="87704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graphicFrame>
        <p:nvGraphicFramePr>
          <p:cNvPr id="10" name="Group 259" title="Ορισμοί αναλυτικής χημείας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6380317"/>
              </p:ext>
            </p:extLst>
          </p:nvPr>
        </p:nvGraphicFramePr>
        <p:xfrm>
          <a:off x="539552" y="1124744"/>
          <a:ext cx="8000698" cy="5212080"/>
        </p:xfrm>
        <a:graphic>
          <a:graphicData uri="http://schemas.openxmlformats.org/drawingml/2006/table">
            <a:tbl>
              <a:tblPr firstRow="1"/>
              <a:tblGrid>
                <a:gridCol w="2083372"/>
                <a:gridCol w="5917326"/>
              </a:tblGrid>
              <a:tr h="3149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Όρος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Περιγραφή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0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Δείγμα υπαίθρου ή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Χονδρικό δείγμα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Κλάσμα του υλικού δειγματοληψίας που λαμβάνεται στην ύπαιθρο,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αντιπροσωπευτικό του γεωχημικού πληθυσμού που μελετάται.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3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Δειγματοληπτικός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στόχος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συνολική ποσότητα πρώτης ύλης ή βιομηχανικού προϊόντος ή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περιοχή καθορισμένου εμβαδού από όπου θα ληφθούν τα δείγματα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υπαίθρου.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3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Πρωτόκολλο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δειγματοληψίας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Μια προκαθορισμένη μεθοδολογικά διαδικασία ενεργειών σύμφωνα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 την οποία θα ληφθούν τα δείγματα υπαίθρου από τον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δειγματοληπτικό στόχο.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0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Σημειακό δείγμα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Τμήμα του δειγματοληπτικού στόχου επιλεγμένο σύμφωνα με το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πρωτόκολλο δειγματοληψίας.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0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Αθροιστικό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(σύνθετο) δείγμα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Δείγμα που προέρχεται από μίξη σημειακών δειγμάτων.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0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Εργαστηριακό δείγμα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Το προς ανάλυση υλικό που προέκυψε από το δείγμα υπαίθρου μετά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από κατάλληλη επεξεργασία.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Εργαστηριακό δοκίμιο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Μέρος του εργαστηριακού δείγματος, έτοιμο προς ανάλυση.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0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Αναλυτικό δοκίμιο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Κλάσμα του εργαστηριακού δοκιμίου στο οποίο πραγματοποιείται η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χημική ανάλυση.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2240" y="759024"/>
            <a:ext cx="136815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EIKONA SEM </a:t>
            </a:r>
            <a:r>
              <a:rPr lang="el-GR" sz="3600" dirty="0"/>
              <a:t>ΣΩΜΑΤΙΔΙΑ ΣΕ </a:t>
            </a:r>
            <a:r>
              <a:rPr lang="en-US" sz="3600" dirty="0"/>
              <a:t>GLASS FIBER </a:t>
            </a:r>
            <a:r>
              <a:rPr lang="en-US" sz="3600" dirty="0" smtClean="0"/>
              <a:t>FILTER</a:t>
            </a:r>
            <a:r>
              <a:rPr lang="el-GR" sz="3600" dirty="0" smtClean="0"/>
              <a:t> (1/2)</a:t>
            </a:r>
            <a:endParaRPr lang="en-US" sz="3600" dirty="0"/>
          </a:p>
        </p:txBody>
      </p:sp>
      <p:pic>
        <p:nvPicPr>
          <p:cNvPr id="4" name="Picture 4" descr="4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7338"/>
            <a:ext cx="6192688" cy="44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574672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21</a:t>
            </a:r>
          </a:p>
        </p:txBody>
      </p:sp>
    </p:spTree>
    <p:extLst>
      <p:ext uri="{BB962C8B-B14F-4D97-AF65-F5344CB8AC3E}">
        <p14:creationId xmlns:p14="http://schemas.microsoft.com/office/powerpoint/2010/main" val="3092313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EIKONA SEM </a:t>
            </a:r>
            <a:r>
              <a:rPr lang="el-GR" sz="3600" dirty="0"/>
              <a:t>ΣΩΜΑΤΙΔΙΑ ΣΕ </a:t>
            </a:r>
            <a:r>
              <a:rPr lang="en-US" sz="3600" dirty="0"/>
              <a:t>GLASS FIBER </a:t>
            </a:r>
            <a:r>
              <a:rPr lang="en-US" sz="3600" dirty="0" smtClean="0"/>
              <a:t>FILTER</a:t>
            </a:r>
            <a:r>
              <a:rPr lang="el-GR" sz="3600" dirty="0" smtClean="0"/>
              <a:t> (2/2)</a:t>
            </a:r>
            <a:endParaRPr lang="en-US" sz="3600" dirty="0"/>
          </a:p>
        </p:txBody>
      </p:sp>
      <p:pic>
        <p:nvPicPr>
          <p:cNvPr id="4" name="Picture 4" descr="AL_4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7338"/>
            <a:ext cx="626469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574672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22</a:t>
            </a:r>
          </a:p>
        </p:txBody>
      </p:sp>
    </p:spTree>
    <p:extLst>
      <p:ext uri="{BB962C8B-B14F-4D97-AF65-F5344CB8AC3E}">
        <p14:creationId xmlns:p14="http://schemas.microsoft.com/office/powerpoint/2010/main" val="568319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Δειγματοληψία Γεωχημικών </a:t>
            </a:r>
            <a:r>
              <a:rPr lang="el-GR" dirty="0" err="1" smtClean="0"/>
              <a:t>Διασκοπήσεων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Δειγματοληψία Γεωχημικών </a:t>
            </a:r>
            <a:r>
              <a:rPr lang="el-GR" sz="2000" dirty="0" err="1" smtClean="0"/>
              <a:t>Διασκοπήσεων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5: Σκίτσο </a:t>
            </a:r>
            <a:r>
              <a:rPr lang="en-US" sz="2000" dirty="0" smtClean="0"/>
              <a:t>clipart. </a:t>
            </a:r>
            <a:r>
              <a:rPr lang="el-GR" sz="2000" dirty="0" smtClean="0"/>
              <a:t>Ελεύθερη διανομή.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wikimedia.org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7</a:t>
            </a:r>
            <a:r>
              <a:rPr lang="el-GR" sz="2000" dirty="0" smtClean="0"/>
              <a:t>: Εργαλεία </a:t>
            </a:r>
            <a:r>
              <a:rPr lang="el-GR" sz="2000" dirty="0" err="1" smtClean="0"/>
              <a:t>υδρομηχανικού</a:t>
            </a:r>
            <a:r>
              <a:rPr lang="el-GR" sz="2000" dirty="0" smtClean="0"/>
              <a:t> εμπλουτισμού.  </a:t>
            </a:r>
            <a:r>
              <a:rPr lang="en-US" sz="2000" dirty="0" smtClean="0"/>
              <a:t>Copyright </a:t>
            </a:r>
            <a:r>
              <a:rPr lang="en-US" sz="2000" dirty="0" err="1" smtClean="0"/>
              <a:t>Goldprice</a:t>
            </a:r>
            <a:r>
              <a:rPr lang="en-US" sz="2000" dirty="0" smtClean="0"/>
              <a:t> </a:t>
            </a:r>
            <a:r>
              <a:rPr lang="en-US" sz="2000" dirty="0" err="1" smtClean="0"/>
              <a:t>Inc</a:t>
            </a:r>
            <a:r>
              <a:rPr lang="el-GR" sz="2000" dirty="0" smtClean="0"/>
              <a:t>, </a:t>
            </a:r>
            <a:r>
              <a:rPr lang="el-GR" sz="2000" dirty="0" smtClean="0"/>
              <a:t>2013. Σύνδεσμος: </a:t>
            </a:r>
            <a:r>
              <a:rPr lang="en-US" sz="2000" dirty="0"/>
              <a:t>http://gold-prospecting.goldprice.org/2009/01/gold-prospecting-equipment.html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8</a:t>
            </a:r>
            <a:r>
              <a:rPr lang="el-GR" sz="2000" dirty="0" smtClean="0"/>
              <a:t>: </a:t>
            </a:r>
            <a:r>
              <a:rPr lang="el-GR" sz="2000" dirty="0"/>
              <a:t>Συγκεντρώσεις ιζημάτων </a:t>
            </a:r>
            <a:r>
              <a:rPr lang="en-US" sz="2000" dirty="0" smtClean="0"/>
              <a:t>. Copyright . </a:t>
            </a:r>
            <a:r>
              <a:rPr lang="el-GR" sz="2000" dirty="0" smtClean="0"/>
              <a:t>Πηγή: </a:t>
            </a:r>
            <a:r>
              <a:rPr lang="en-US" sz="2000" dirty="0" smtClean="0"/>
              <a:t>FOREGS geochemical mapping-Field manual. </a:t>
            </a:r>
            <a:r>
              <a:rPr lang="en-US" sz="2000" dirty="0"/>
              <a:t>Geological Survey of Finland, Guide 47, 1998. </a:t>
            </a:r>
            <a:r>
              <a:rPr lang="en-US" sz="2000" dirty="0" smtClean="0"/>
              <a:t>Edited  by </a:t>
            </a:r>
            <a:r>
              <a:rPr lang="en-US" sz="2000" dirty="0" err="1" smtClean="0"/>
              <a:t>Salminen</a:t>
            </a:r>
            <a:r>
              <a:rPr lang="en-US" sz="2000" dirty="0"/>
              <a:t>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http</a:t>
            </a:r>
            <a:r>
              <a:rPr lang="en-US" sz="2000" dirty="0"/>
              <a:t>://weppi.gtk.fi/publ/foregsatlas</a:t>
            </a:r>
            <a:r>
              <a:rPr lang="en-US" sz="2000" dirty="0" smtClean="0"/>
              <a:t>/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9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Εδαφικοί ορίζοντες. </a:t>
            </a:r>
            <a:r>
              <a:rPr lang="en-US" sz="2000" dirty="0" smtClean="0"/>
              <a:t>Copyright D.W. Reed, The Horticultural Map of Texas (TAMU). </a:t>
            </a:r>
            <a:r>
              <a:rPr lang="el-GR" sz="2000" dirty="0" smtClean="0"/>
              <a:t>Σύνδεσμος: </a:t>
            </a:r>
            <a:r>
              <a:rPr lang="en-US" sz="2000" dirty="0"/>
              <a:t>http://</a:t>
            </a:r>
            <a:r>
              <a:rPr lang="en-US" sz="2000" dirty="0" smtClean="0"/>
              <a:t>generalhorticulture.tamu.edu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10: Εργαλεία συλλογής δειγμάτων.  </a:t>
            </a:r>
            <a:r>
              <a:rPr lang="en-US" sz="2000" dirty="0" smtClean="0"/>
              <a:t>Copyright </a:t>
            </a:r>
            <a:r>
              <a:rPr lang="en-US" sz="2000" dirty="0" err="1" smtClean="0"/>
              <a:t>ThemePacific</a:t>
            </a:r>
            <a:r>
              <a:rPr lang="en-US" sz="2000" dirty="0" smtClean="0"/>
              <a:t>. </a:t>
            </a:r>
            <a:r>
              <a:rPr lang="el-GR" sz="2000" dirty="0" smtClean="0"/>
              <a:t>Σύνδεσμος: </a:t>
            </a:r>
            <a:r>
              <a:rPr lang="en-US" sz="2000" dirty="0"/>
              <a:t>http://</a:t>
            </a:r>
            <a:r>
              <a:rPr lang="en-US" sz="2000" dirty="0" smtClean="0"/>
              <a:t>www.denichsoiltest.com/apparatus/augering.html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ΣΗΜΑΝΤΙΚΟΙ ΠΑΡΑΜΕΤΡΟΙ</a:t>
            </a:r>
          </a:p>
        </p:txBody>
      </p:sp>
      <p:grpSp>
        <p:nvGrpSpPr>
          <p:cNvPr id="119" name="Ομάδα 118" descr="ΣΗΜΑΝΤΙΚΟΙ ΠΑΡΑΜΕΤΡΟΙ" title="Παραμετροι δειγματοληψίας"/>
          <p:cNvGrpSpPr/>
          <p:nvPr/>
        </p:nvGrpSpPr>
        <p:grpSpPr>
          <a:xfrm>
            <a:off x="900113" y="1956594"/>
            <a:ext cx="7313612" cy="3767137"/>
            <a:chOff x="900113" y="2205038"/>
            <a:chExt cx="7313612" cy="3767137"/>
          </a:xfrm>
        </p:grpSpPr>
        <p:grpSp>
          <p:nvGrpSpPr>
            <p:cNvPr id="120" name="Group 1643"/>
            <p:cNvGrpSpPr>
              <a:grpSpLocks/>
            </p:cNvGrpSpPr>
            <p:nvPr/>
          </p:nvGrpSpPr>
          <p:grpSpPr bwMode="auto">
            <a:xfrm>
              <a:off x="6300788" y="2492375"/>
              <a:ext cx="1912937" cy="2068513"/>
              <a:chOff x="3969" y="1570"/>
              <a:chExt cx="1205" cy="1303"/>
            </a:xfrm>
          </p:grpSpPr>
          <p:pic>
            <p:nvPicPr>
              <p:cNvPr id="140" name="Picture 1617" descr="ΣΗΜΑΝΤΙΚΟΙ ΠΑΡΑΜΕΤΡΟΙ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2069"/>
                <a:ext cx="816" cy="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" name="Text Box 1642" descr="[DECORATIVE]"/>
              <p:cNvSpPr txBox="1">
                <a:spLocks noChangeArrowheads="1"/>
              </p:cNvSpPr>
              <p:nvPr/>
            </p:nvSpPr>
            <p:spPr bwMode="auto">
              <a:xfrm>
                <a:off x="3969" y="1570"/>
                <a:ext cx="1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el-GR" dirty="0"/>
                  <a:t>Διαθέσιμοι πόροι</a:t>
                </a:r>
              </a:p>
            </p:txBody>
          </p:sp>
        </p:grpSp>
        <p:grpSp>
          <p:nvGrpSpPr>
            <p:cNvPr id="121" name="Group 1640"/>
            <p:cNvGrpSpPr>
              <a:grpSpLocks/>
            </p:cNvGrpSpPr>
            <p:nvPr/>
          </p:nvGrpSpPr>
          <p:grpSpPr bwMode="auto">
            <a:xfrm>
              <a:off x="900113" y="2205038"/>
              <a:ext cx="3878262" cy="2841625"/>
              <a:chOff x="567" y="1389"/>
              <a:chExt cx="2443" cy="1790"/>
            </a:xfrm>
          </p:grpSpPr>
          <p:sp>
            <p:nvSpPr>
              <p:cNvPr id="137" name="Freeform 1621" descr="[DECORATIVE]"/>
              <p:cNvSpPr>
                <a:spLocks/>
              </p:cNvSpPr>
              <p:nvPr/>
            </p:nvSpPr>
            <p:spPr bwMode="auto">
              <a:xfrm>
                <a:off x="975" y="1888"/>
                <a:ext cx="2035" cy="1291"/>
              </a:xfrm>
              <a:custGeom>
                <a:avLst/>
                <a:gdLst>
                  <a:gd name="T0" fmla="*/ 603 w 2035"/>
                  <a:gd name="T1" fmla="*/ 179 h 1291"/>
                  <a:gd name="T2" fmla="*/ 464 w 2035"/>
                  <a:gd name="T3" fmla="*/ 59 h 1291"/>
                  <a:gd name="T4" fmla="*/ 405 w 2035"/>
                  <a:gd name="T5" fmla="*/ 20 h 1291"/>
                  <a:gd name="T6" fmla="*/ 345 w 2035"/>
                  <a:gd name="T7" fmla="*/ 0 h 1291"/>
                  <a:gd name="T8" fmla="*/ 87 w 2035"/>
                  <a:gd name="T9" fmla="*/ 30 h 1291"/>
                  <a:gd name="T10" fmla="*/ 8 w 2035"/>
                  <a:gd name="T11" fmla="*/ 139 h 1291"/>
                  <a:gd name="T12" fmla="*/ 77 w 2035"/>
                  <a:gd name="T13" fmla="*/ 437 h 1291"/>
                  <a:gd name="T14" fmla="*/ 67 w 2035"/>
                  <a:gd name="T15" fmla="*/ 635 h 1291"/>
                  <a:gd name="T16" fmla="*/ 37 w 2035"/>
                  <a:gd name="T17" fmla="*/ 695 h 1291"/>
                  <a:gd name="T18" fmla="*/ 8 w 2035"/>
                  <a:gd name="T19" fmla="*/ 804 h 1291"/>
                  <a:gd name="T20" fmla="*/ 17 w 2035"/>
                  <a:gd name="T21" fmla="*/ 983 h 1291"/>
                  <a:gd name="T22" fmla="*/ 97 w 2035"/>
                  <a:gd name="T23" fmla="*/ 1122 h 1291"/>
                  <a:gd name="T24" fmla="*/ 127 w 2035"/>
                  <a:gd name="T25" fmla="*/ 1182 h 1291"/>
                  <a:gd name="T26" fmla="*/ 157 w 2035"/>
                  <a:gd name="T27" fmla="*/ 1191 h 1291"/>
                  <a:gd name="T28" fmla="*/ 196 w 2035"/>
                  <a:gd name="T29" fmla="*/ 1241 h 1291"/>
                  <a:gd name="T30" fmla="*/ 315 w 2035"/>
                  <a:gd name="T31" fmla="*/ 1271 h 1291"/>
                  <a:gd name="T32" fmla="*/ 474 w 2035"/>
                  <a:gd name="T33" fmla="*/ 1261 h 1291"/>
                  <a:gd name="T34" fmla="*/ 554 w 2035"/>
                  <a:gd name="T35" fmla="*/ 1241 h 1291"/>
                  <a:gd name="T36" fmla="*/ 693 w 2035"/>
                  <a:gd name="T37" fmla="*/ 1182 h 1291"/>
                  <a:gd name="T38" fmla="*/ 772 w 2035"/>
                  <a:gd name="T39" fmla="*/ 1142 h 1291"/>
                  <a:gd name="T40" fmla="*/ 832 w 2035"/>
                  <a:gd name="T41" fmla="*/ 1122 h 1291"/>
                  <a:gd name="T42" fmla="*/ 862 w 2035"/>
                  <a:gd name="T43" fmla="*/ 1112 h 1291"/>
                  <a:gd name="T44" fmla="*/ 1080 w 2035"/>
                  <a:gd name="T45" fmla="*/ 1132 h 1291"/>
                  <a:gd name="T46" fmla="*/ 1110 w 2035"/>
                  <a:gd name="T47" fmla="*/ 1162 h 1291"/>
                  <a:gd name="T48" fmla="*/ 1219 w 2035"/>
                  <a:gd name="T49" fmla="*/ 1191 h 1291"/>
                  <a:gd name="T50" fmla="*/ 1318 w 2035"/>
                  <a:gd name="T51" fmla="*/ 1221 h 1291"/>
                  <a:gd name="T52" fmla="*/ 1358 w 2035"/>
                  <a:gd name="T53" fmla="*/ 1241 h 1291"/>
                  <a:gd name="T54" fmla="*/ 1428 w 2035"/>
                  <a:gd name="T55" fmla="*/ 1251 h 1291"/>
                  <a:gd name="T56" fmla="*/ 1765 w 2035"/>
                  <a:gd name="T57" fmla="*/ 1251 h 1291"/>
                  <a:gd name="T58" fmla="*/ 1914 w 2035"/>
                  <a:gd name="T59" fmla="*/ 1132 h 1291"/>
                  <a:gd name="T60" fmla="*/ 1994 w 2035"/>
                  <a:gd name="T61" fmla="*/ 1003 h 1291"/>
                  <a:gd name="T62" fmla="*/ 2024 w 2035"/>
                  <a:gd name="T63" fmla="*/ 913 h 1291"/>
                  <a:gd name="T64" fmla="*/ 2033 w 2035"/>
                  <a:gd name="T65" fmla="*/ 884 h 1291"/>
                  <a:gd name="T66" fmla="*/ 2024 w 2035"/>
                  <a:gd name="T67" fmla="*/ 725 h 1291"/>
                  <a:gd name="T68" fmla="*/ 1875 w 2035"/>
                  <a:gd name="T69" fmla="*/ 516 h 1291"/>
                  <a:gd name="T70" fmla="*/ 1775 w 2035"/>
                  <a:gd name="T71" fmla="*/ 447 h 1291"/>
                  <a:gd name="T72" fmla="*/ 1597 w 2035"/>
                  <a:gd name="T73" fmla="*/ 357 h 1291"/>
                  <a:gd name="T74" fmla="*/ 1309 w 2035"/>
                  <a:gd name="T75" fmla="*/ 258 h 1291"/>
                  <a:gd name="T76" fmla="*/ 802 w 2035"/>
                  <a:gd name="T77" fmla="*/ 228 h 1291"/>
                  <a:gd name="T78" fmla="*/ 603 w 2035"/>
                  <a:gd name="T79" fmla="*/ 179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35" h="1291">
                    <a:moveTo>
                      <a:pt x="603" y="179"/>
                    </a:moveTo>
                    <a:cubicBezTo>
                      <a:pt x="557" y="131"/>
                      <a:pt x="530" y="81"/>
                      <a:pt x="464" y="59"/>
                    </a:cubicBezTo>
                    <a:cubicBezTo>
                      <a:pt x="444" y="46"/>
                      <a:pt x="427" y="27"/>
                      <a:pt x="405" y="20"/>
                    </a:cubicBezTo>
                    <a:cubicBezTo>
                      <a:pt x="385" y="13"/>
                      <a:pt x="345" y="0"/>
                      <a:pt x="345" y="0"/>
                    </a:cubicBezTo>
                    <a:cubicBezTo>
                      <a:pt x="237" y="6"/>
                      <a:pt x="181" y="11"/>
                      <a:pt x="87" y="30"/>
                    </a:cubicBezTo>
                    <a:cubicBezTo>
                      <a:pt x="38" y="61"/>
                      <a:pt x="24" y="85"/>
                      <a:pt x="8" y="139"/>
                    </a:cubicBezTo>
                    <a:cubicBezTo>
                      <a:pt x="15" y="283"/>
                      <a:pt x="0" y="335"/>
                      <a:pt x="77" y="437"/>
                    </a:cubicBezTo>
                    <a:cubicBezTo>
                      <a:pt x="74" y="503"/>
                      <a:pt x="73" y="569"/>
                      <a:pt x="67" y="635"/>
                    </a:cubicBezTo>
                    <a:cubicBezTo>
                      <a:pt x="64" y="669"/>
                      <a:pt x="51" y="665"/>
                      <a:pt x="37" y="695"/>
                    </a:cubicBezTo>
                    <a:cubicBezTo>
                      <a:pt x="18" y="738"/>
                      <a:pt x="16" y="760"/>
                      <a:pt x="8" y="804"/>
                    </a:cubicBezTo>
                    <a:cubicBezTo>
                      <a:pt x="11" y="864"/>
                      <a:pt x="6" y="924"/>
                      <a:pt x="17" y="983"/>
                    </a:cubicBezTo>
                    <a:cubicBezTo>
                      <a:pt x="23" y="1017"/>
                      <a:pt x="77" y="1092"/>
                      <a:pt x="97" y="1122"/>
                    </a:cubicBezTo>
                    <a:cubicBezTo>
                      <a:pt x="109" y="1141"/>
                      <a:pt x="111" y="1166"/>
                      <a:pt x="127" y="1182"/>
                    </a:cubicBezTo>
                    <a:cubicBezTo>
                      <a:pt x="134" y="1189"/>
                      <a:pt x="147" y="1188"/>
                      <a:pt x="157" y="1191"/>
                    </a:cubicBezTo>
                    <a:cubicBezTo>
                      <a:pt x="170" y="1208"/>
                      <a:pt x="178" y="1229"/>
                      <a:pt x="196" y="1241"/>
                    </a:cubicBezTo>
                    <a:cubicBezTo>
                      <a:pt x="201" y="1245"/>
                      <a:pt x="301" y="1267"/>
                      <a:pt x="315" y="1271"/>
                    </a:cubicBezTo>
                    <a:cubicBezTo>
                      <a:pt x="368" y="1268"/>
                      <a:pt x="421" y="1268"/>
                      <a:pt x="474" y="1261"/>
                    </a:cubicBezTo>
                    <a:cubicBezTo>
                      <a:pt x="501" y="1258"/>
                      <a:pt x="554" y="1241"/>
                      <a:pt x="554" y="1241"/>
                    </a:cubicBezTo>
                    <a:cubicBezTo>
                      <a:pt x="596" y="1213"/>
                      <a:pt x="644" y="1193"/>
                      <a:pt x="693" y="1182"/>
                    </a:cubicBezTo>
                    <a:cubicBezTo>
                      <a:pt x="719" y="1169"/>
                      <a:pt x="746" y="1155"/>
                      <a:pt x="772" y="1142"/>
                    </a:cubicBezTo>
                    <a:cubicBezTo>
                      <a:pt x="791" y="1132"/>
                      <a:pt x="812" y="1129"/>
                      <a:pt x="832" y="1122"/>
                    </a:cubicBezTo>
                    <a:cubicBezTo>
                      <a:pt x="842" y="1119"/>
                      <a:pt x="862" y="1112"/>
                      <a:pt x="862" y="1112"/>
                    </a:cubicBezTo>
                    <a:cubicBezTo>
                      <a:pt x="935" y="1117"/>
                      <a:pt x="1013" y="1102"/>
                      <a:pt x="1080" y="1132"/>
                    </a:cubicBezTo>
                    <a:cubicBezTo>
                      <a:pt x="1093" y="1138"/>
                      <a:pt x="1097" y="1156"/>
                      <a:pt x="1110" y="1162"/>
                    </a:cubicBezTo>
                    <a:cubicBezTo>
                      <a:pt x="1144" y="1178"/>
                      <a:pt x="1183" y="1180"/>
                      <a:pt x="1219" y="1191"/>
                    </a:cubicBezTo>
                    <a:cubicBezTo>
                      <a:pt x="1282" y="1233"/>
                      <a:pt x="1210" y="1191"/>
                      <a:pt x="1318" y="1221"/>
                    </a:cubicBezTo>
                    <a:cubicBezTo>
                      <a:pt x="1332" y="1225"/>
                      <a:pt x="1344" y="1237"/>
                      <a:pt x="1358" y="1241"/>
                    </a:cubicBezTo>
                    <a:cubicBezTo>
                      <a:pt x="1381" y="1247"/>
                      <a:pt x="1405" y="1248"/>
                      <a:pt x="1428" y="1251"/>
                    </a:cubicBezTo>
                    <a:cubicBezTo>
                      <a:pt x="1544" y="1291"/>
                      <a:pt x="1631" y="1262"/>
                      <a:pt x="1765" y="1251"/>
                    </a:cubicBezTo>
                    <a:cubicBezTo>
                      <a:pt x="1820" y="1214"/>
                      <a:pt x="1863" y="1174"/>
                      <a:pt x="1914" y="1132"/>
                    </a:cubicBezTo>
                    <a:cubicBezTo>
                      <a:pt x="1931" y="1082"/>
                      <a:pt x="1972" y="1051"/>
                      <a:pt x="1994" y="1003"/>
                    </a:cubicBezTo>
                    <a:cubicBezTo>
                      <a:pt x="2007" y="974"/>
                      <a:pt x="2014" y="943"/>
                      <a:pt x="2024" y="913"/>
                    </a:cubicBezTo>
                    <a:cubicBezTo>
                      <a:pt x="2027" y="903"/>
                      <a:pt x="2033" y="884"/>
                      <a:pt x="2033" y="884"/>
                    </a:cubicBezTo>
                    <a:cubicBezTo>
                      <a:pt x="2030" y="831"/>
                      <a:pt x="2035" y="777"/>
                      <a:pt x="2024" y="725"/>
                    </a:cubicBezTo>
                    <a:cubicBezTo>
                      <a:pt x="2013" y="673"/>
                      <a:pt x="1928" y="534"/>
                      <a:pt x="1875" y="516"/>
                    </a:cubicBezTo>
                    <a:cubicBezTo>
                      <a:pt x="1847" y="474"/>
                      <a:pt x="1823" y="459"/>
                      <a:pt x="1775" y="447"/>
                    </a:cubicBezTo>
                    <a:cubicBezTo>
                      <a:pt x="1713" y="396"/>
                      <a:pt x="1678" y="390"/>
                      <a:pt x="1597" y="357"/>
                    </a:cubicBezTo>
                    <a:cubicBezTo>
                      <a:pt x="1509" y="321"/>
                      <a:pt x="1404" y="280"/>
                      <a:pt x="1309" y="258"/>
                    </a:cubicBezTo>
                    <a:cubicBezTo>
                      <a:pt x="1154" y="222"/>
                      <a:pt x="939" y="232"/>
                      <a:pt x="802" y="228"/>
                    </a:cubicBezTo>
                    <a:cubicBezTo>
                      <a:pt x="717" y="219"/>
                      <a:pt x="676" y="212"/>
                      <a:pt x="603" y="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" name="Text Box 1635" descr="[DECORATIVE]"/>
              <p:cNvSpPr txBox="1">
                <a:spLocks noChangeArrowheads="1"/>
              </p:cNvSpPr>
              <p:nvPr/>
            </p:nvSpPr>
            <p:spPr bwMode="auto">
              <a:xfrm>
                <a:off x="567" y="1389"/>
                <a:ext cx="216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dirty="0"/>
                  <a:t>Μέγεθος Δειγματοληπτικού Στόχου</a:t>
                </a:r>
              </a:p>
            </p:txBody>
          </p:sp>
          <p:sp>
            <p:nvSpPr>
              <p:cNvPr id="139" name="Line 1636" descr="[DECORATIVE]"/>
              <p:cNvSpPr>
                <a:spLocks noChangeShapeType="1"/>
              </p:cNvSpPr>
              <p:nvPr/>
            </p:nvSpPr>
            <p:spPr bwMode="auto">
              <a:xfrm>
                <a:off x="1020" y="1661"/>
                <a:ext cx="46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22" name="Picture 1634" descr="[DECORATIVE]" title="ευρώ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3952875"/>
              <a:ext cx="1000125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3" name="Group 1641"/>
            <p:cNvGrpSpPr>
              <a:grpSpLocks/>
            </p:cNvGrpSpPr>
            <p:nvPr/>
          </p:nvGrpSpPr>
          <p:grpSpPr bwMode="auto">
            <a:xfrm>
              <a:off x="1527175" y="3502025"/>
              <a:ext cx="3119438" cy="2470150"/>
              <a:chOff x="962" y="2206"/>
              <a:chExt cx="1965" cy="1556"/>
            </a:xfrm>
          </p:grpSpPr>
          <p:grpSp>
            <p:nvGrpSpPr>
              <p:cNvPr id="124" name="Group 1633"/>
              <p:cNvGrpSpPr>
                <a:grpSpLocks/>
              </p:cNvGrpSpPr>
              <p:nvPr/>
            </p:nvGrpSpPr>
            <p:grpSpPr bwMode="auto">
              <a:xfrm>
                <a:off x="1021" y="2206"/>
                <a:ext cx="1906" cy="803"/>
                <a:chOff x="2970" y="1933"/>
                <a:chExt cx="1906" cy="803"/>
              </a:xfrm>
            </p:grpSpPr>
            <p:sp>
              <p:nvSpPr>
                <p:cNvPr id="128" name="AutoShape 1622" descr="[DECORATIVE]"/>
                <p:cNvSpPr>
                  <a:spLocks noChangeArrowheads="1"/>
                </p:cNvSpPr>
                <p:nvPr/>
              </p:nvSpPr>
              <p:spPr bwMode="auto">
                <a:xfrm>
                  <a:off x="3334" y="2251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" name="AutoShape 1623" descr="[DECORATIVE]"/>
                <p:cNvSpPr>
                  <a:spLocks noChangeArrowheads="1"/>
                </p:cNvSpPr>
                <p:nvPr/>
              </p:nvSpPr>
              <p:spPr bwMode="auto">
                <a:xfrm>
                  <a:off x="4422" y="2523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" name="AutoShape 1624" descr="[DECORATIVE]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" name="AutoShape 1625" descr="[DECORATIVE]"/>
                <p:cNvSpPr>
                  <a:spLocks noChangeArrowheads="1"/>
                </p:cNvSpPr>
                <p:nvPr/>
              </p:nvSpPr>
              <p:spPr bwMode="auto">
                <a:xfrm>
                  <a:off x="2970" y="2523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2" name="AutoShape 1628" descr="[DECORATIVE]"/>
                <p:cNvSpPr>
                  <a:spLocks noChangeArrowheads="1"/>
                </p:cNvSpPr>
                <p:nvPr/>
              </p:nvSpPr>
              <p:spPr bwMode="auto">
                <a:xfrm>
                  <a:off x="3016" y="1933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" name="AutoShape 1629" descr="[DECORATIVE]"/>
                <p:cNvSpPr>
                  <a:spLocks noChangeArrowheads="1"/>
                </p:cNvSpPr>
                <p:nvPr/>
              </p:nvSpPr>
              <p:spPr bwMode="auto">
                <a:xfrm>
                  <a:off x="3651" y="1933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4" name="AutoShape 1630" descr="[DECORATIVE]"/>
                <p:cNvSpPr>
                  <a:spLocks noChangeArrowheads="1"/>
                </p:cNvSpPr>
                <p:nvPr/>
              </p:nvSpPr>
              <p:spPr bwMode="auto">
                <a:xfrm>
                  <a:off x="4286" y="1933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" name="AutoShape 1631" descr="[DECORATIVE]"/>
                <p:cNvSpPr>
                  <a:spLocks noChangeArrowheads="1"/>
                </p:cNvSpPr>
                <p:nvPr/>
              </p:nvSpPr>
              <p:spPr bwMode="auto">
                <a:xfrm>
                  <a:off x="4014" y="2251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6" name="AutoShape 1632" descr="[DECORATIVE]"/>
                <p:cNvSpPr>
                  <a:spLocks noChangeArrowheads="1"/>
                </p:cNvSpPr>
                <p:nvPr/>
              </p:nvSpPr>
              <p:spPr bwMode="auto">
                <a:xfrm>
                  <a:off x="4694" y="2251"/>
                  <a:ext cx="182" cy="213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5" name="Text Box 1637" descr="[DECORATIVE]"/>
              <p:cNvSpPr txBox="1">
                <a:spLocks noChangeArrowheads="1"/>
              </p:cNvSpPr>
              <p:nvPr/>
            </p:nvSpPr>
            <p:spPr bwMode="auto">
              <a:xfrm>
                <a:off x="962" y="3531"/>
                <a:ext cx="133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el-GR"/>
                  <a:t>Αριθμός δειγμάτων</a:t>
                </a:r>
              </a:p>
            </p:txBody>
          </p:sp>
          <p:sp>
            <p:nvSpPr>
              <p:cNvPr id="126" name="Line 1638" descr="[DECORATIVE]"/>
              <p:cNvSpPr>
                <a:spLocks noChangeShapeType="1"/>
              </p:cNvSpPr>
              <p:nvPr/>
            </p:nvSpPr>
            <p:spPr bwMode="auto">
              <a:xfrm flipH="1" flipV="1">
                <a:off x="1156" y="3067"/>
                <a:ext cx="182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7" name="Line 1639" descr="[DECORATIVE]"/>
              <p:cNvSpPr>
                <a:spLocks noChangeShapeType="1"/>
              </p:cNvSpPr>
              <p:nvPr/>
            </p:nvSpPr>
            <p:spPr bwMode="auto">
              <a:xfrm flipV="1">
                <a:off x="1655" y="2976"/>
                <a:ext cx="136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801439" y="5664640"/>
            <a:ext cx="1336675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1: </a:t>
            </a:r>
            <a:r>
              <a:rPr lang="el-GR" sz="2000" dirty="0"/>
              <a:t>Ορισμοί αναλυτικής </a:t>
            </a:r>
            <a:r>
              <a:rPr lang="el-GR" sz="2000" dirty="0" smtClean="0"/>
              <a:t>χημείας.  </a:t>
            </a:r>
            <a:r>
              <a:rPr lang="en-US" sz="2000" dirty="0" smtClean="0"/>
              <a:t>Copyright Royal Society of Chemistry, 2015. </a:t>
            </a:r>
            <a:r>
              <a:rPr lang="el-GR" sz="2000" dirty="0" smtClean="0"/>
              <a:t>Πηγή: </a:t>
            </a:r>
            <a:r>
              <a:rPr lang="en-US" sz="2000" dirty="0"/>
              <a:t>Quality concepts and practices applied to sampling – an exploratory study, </a:t>
            </a:r>
            <a:r>
              <a:rPr lang="en-US" sz="2000" dirty="0" smtClean="0"/>
              <a:t>by Thompson M &amp; Ramsey M.H.. In Analyst</a:t>
            </a:r>
            <a:r>
              <a:rPr lang="en-US" sz="2000" dirty="0"/>
              <a:t>, </a:t>
            </a:r>
            <a:r>
              <a:rPr lang="en-US" sz="2000" dirty="0" smtClean="0"/>
              <a:t>120 (1995), </a:t>
            </a:r>
            <a:r>
              <a:rPr lang="en-US" sz="2000" dirty="0"/>
              <a:t>261. (βιβ</a:t>
            </a:r>
            <a:r>
              <a:rPr lang="en-US" sz="2000" dirty="0" err="1"/>
              <a:t>λιοθήκη</a:t>
            </a:r>
            <a:r>
              <a:rPr lang="en-US" sz="2000" dirty="0"/>
              <a:t> ΕΚΕΦΕ </a:t>
            </a:r>
            <a:r>
              <a:rPr lang="en-US" sz="2000" dirty="0" err="1"/>
              <a:t>Δημόκριτος</a:t>
            </a:r>
            <a:r>
              <a:rPr lang="en-US" sz="2000" dirty="0" smtClean="0"/>
              <a:t>).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ΜΕΘΟΔΟΛΟΓΙΕΣ ΛΗΨΗΣ </a:t>
            </a:r>
            <a:r>
              <a:rPr lang="el-GR" dirty="0" smtClean="0"/>
              <a:t>ΔΕΙΓΜΑΤΩΝ (1/2)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Στόχος </a:t>
            </a:r>
            <a:r>
              <a:rPr lang="el-GR" dirty="0"/>
              <a:t>έρευνας </a:t>
            </a:r>
            <a:r>
              <a:rPr lang="el-GR" dirty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Μεθοδολογία </a:t>
            </a:r>
            <a:r>
              <a:rPr lang="el-GR" dirty="0" smtClean="0"/>
              <a:t>δειγματοληψίας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 στερεά δείγματα: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Στατιστική θεωρία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Προϋπάρχουσα </a:t>
            </a:r>
            <a:r>
              <a:rPr lang="el-GR" dirty="0" smtClean="0"/>
              <a:t>γνώση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ΜΕΘΟΔΟΛΟΓΙΕΣ ΛΗΨΗΣ ΔΕΙΓΜΑΤΩΝ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Συστηματική </a:t>
            </a:r>
            <a:r>
              <a:rPr lang="el-GR" dirty="0"/>
              <a:t>ή τυχαία κατανομή θέσεων στο χώρο</a:t>
            </a:r>
          </a:p>
          <a:p>
            <a:r>
              <a:rPr lang="el-GR" dirty="0"/>
              <a:t>Συνήθως κανονικός </a:t>
            </a:r>
            <a:r>
              <a:rPr lang="el-GR" dirty="0" err="1" smtClean="0"/>
              <a:t>κάνναβος</a:t>
            </a:r>
            <a:r>
              <a:rPr lang="el-GR" dirty="0" smtClean="0"/>
              <a:t> 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πλεονεκτήματα</a:t>
            </a:r>
          </a:p>
          <a:p>
            <a:r>
              <a:rPr lang="el-GR" dirty="0"/>
              <a:t>Διαστάσεις </a:t>
            </a:r>
            <a:r>
              <a:rPr lang="el-GR" dirty="0" err="1" smtClean="0"/>
              <a:t>καννάβου</a:t>
            </a:r>
            <a:r>
              <a:rPr lang="el-GR" dirty="0" smtClean="0"/>
              <a:t> </a:t>
            </a:r>
            <a:r>
              <a:rPr lang="el-GR" dirty="0">
                <a:latin typeface="Cambria"/>
              </a:rPr>
              <a:t>⤍ </a:t>
            </a:r>
            <a:r>
              <a:rPr lang="el-GR" dirty="0" smtClean="0"/>
              <a:t>εμπειρικοί </a:t>
            </a:r>
            <a:r>
              <a:rPr lang="el-GR" dirty="0"/>
              <a:t>μαθηματικοί τύπο</a:t>
            </a:r>
          </a:p>
          <a:p>
            <a:r>
              <a:rPr lang="el-GR" dirty="0"/>
              <a:t>Εντοπισμός θέσης με GPS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ΣΧΗΜΑΤΙΚΑ ΠΡΩΤΟΚΟΛΛΑ ΣΥΣΤΗΜΑΤΙΚΗΣ ΥΠΑΙΘΡΙΑΣ ΔΕΙΓΜΑΤΟΛΗΨΙΑΣ ΕΔΑΦΟΥΣ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4648" y="579700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2</a:t>
            </a:r>
            <a:endParaRPr lang="el-GR" dirty="0" smtClean="0"/>
          </a:p>
        </p:txBody>
      </p:sp>
      <p:pic>
        <p:nvPicPr>
          <p:cNvPr id="2050" name="Picture 2" descr="ΣΧΗΜΑΤΙΚΑ ΠΡΩΤΟΚΟΛΛΑ ΣΥΣΤΗΜΑΤΙΚΗΣ ΥΠΑΙΘΡΙΑΣ ΔΕΙΓΜΑΤΟΛΗΨΙΑΣ ΕΔΑΦΟΥΣ" title="Πρωτόκολλα δειγματοληψίας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1" y="1557338"/>
            <a:ext cx="7043421" cy="467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 ΣΥΣΤΗΜΑΤΙΚΑ ΠΡΩΤΟΚΟΛΛΑ ΔΕΙΓΜΑΤΟΛΗΨΙΑΣ ΕΔΑΦΟΥΣ</a:t>
            </a:r>
          </a:p>
        </p:txBody>
      </p:sp>
      <p:grpSp>
        <p:nvGrpSpPr>
          <p:cNvPr id="16" name="Ομάδα 15" descr="ΜΗ ΣΥΣΤΗΜΑΤΙΚΑ ΠΡΩΤΟΚΟΛΛΑ ΔΕΙΓΜΑΤΟΛΗΨΙΑΣ ΕΔΑΦΟΥΣ" title="Μη συστηματική δειγματοληψία"/>
          <p:cNvGrpSpPr/>
          <p:nvPr/>
        </p:nvGrpSpPr>
        <p:grpSpPr>
          <a:xfrm>
            <a:off x="827088" y="1989138"/>
            <a:ext cx="7408862" cy="4255435"/>
            <a:chOff x="827088" y="1989138"/>
            <a:chExt cx="7408862" cy="4614862"/>
          </a:xfrm>
        </p:grpSpPr>
        <p:sp>
          <p:nvSpPr>
            <p:cNvPr id="17" name="Oval 17" descr="ΜΗ ΣΥΣΤΗΜΑΤΙΚΑ ΠΡΩΤΟΚΟΛΛΑ ΔΕΙΓΜΑΤΟΛΗΨΙΑΣ ΕΔΑΦΟΥΣ"/>
            <p:cNvSpPr>
              <a:spLocks noChangeArrowheads="1"/>
            </p:cNvSpPr>
            <p:nvPr/>
          </p:nvSpPr>
          <p:spPr bwMode="auto">
            <a:xfrm>
              <a:off x="1476375" y="3284538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Oval 18" descr="[DECORATIVE]"/>
            <p:cNvSpPr>
              <a:spLocks noChangeArrowheads="1"/>
            </p:cNvSpPr>
            <p:nvPr/>
          </p:nvSpPr>
          <p:spPr bwMode="auto">
            <a:xfrm>
              <a:off x="1835150" y="4005263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Oval 19" descr="[DECORATIVE]"/>
            <p:cNvSpPr>
              <a:spLocks noChangeArrowheads="1"/>
            </p:cNvSpPr>
            <p:nvPr/>
          </p:nvSpPr>
          <p:spPr bwMode="auto">
            <a:xfrm>
              <a:off x="2268538" y="4724400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Oval 20" descr="[DECORATIVE]"/>
            <p:cNvSpPr>
              <a:spLocks noChangeArrowheads="1"/>
            </p:cNvSpPr>
            <p:nvPr/>
          </p:nvSpPr>
          <p:spPr bwMode="auto">
            <a:xfrm>
              <a:off x="2700338" y="5589588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Oval 21" descr="[DECORATIVE]"/>
            <p:cNvSpPr>
              <a:spLocks noChangeArrowheads="1"/>
            </p:cNvSpPr>
            <p:nvPr/>
          </p:nvSpPr>
          <p:spPr bwMode="auto">
            <a:xfrm>
              <a:off x="3132138" y="4652963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Oval 22" descr="[DECORATIVE]"/>
            <p:cNvSpPr>
              <a:spLocks noChangeArrowheads="1"/>
            </p:cNvSpPr>
            <p:nvPr/>
          </p:nvSpPr>
          <p:spPr bwMode="auto">
            <a:xfrm>
              <a:off x="3563938" y="3716338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" name="Oval 23" descr="[DECORATIVE]"/>
            <p:cNvSpPr>
              <a:spLocks noChangeArrowheads="1"/>
            </p:cNvSpPr>
            <p:nvPr/>
          </p:nvSpPr>
          <p:spPr bwMode="auto">
            <a:xfrm>
              <a:off x="3995738" y="2779713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" name="Oval 24" descr="[DECORATIVE]"/>
            <p:cNvSpPr>
              <a:spLocks noChangeArrowheads="1"/>
            </p:cNvSpPr>
            <p:nvPr/>
          </p:nvSpPr>
          <p:spPr bwMode="auto">
            <a:xfrm>
              <a:off x="4500563" y="3716338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Oval 25" descr="[DECORATIVE]"/>
            <p:cNvSpPr>
              <a:spLocks noChangeArrowheads="1"/>
            </p:cNvSpPr>
            <p:nvPr/>
          </p:nvSpPr>
          <p:spPr bwMode="auto">
            <a:xfrm>
              <a:off x="5005388" y="4652963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" name="Oval 26" descr="[DECORATIVE]"/>
            <p:cNvSpPr>
              <a:spLocks noChangeArrowheads="1"/>
            </p:cNvSpPr>
            <p:nvPr/>
          </p:nvSpPr>
          <p:spPr bwMode="auto">
            <a:xfrm>
              <a:off x="5510213" y="5589588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Oval 27" descr="[DECORATIVE]"/>
            <p:cNvSpPr>
              <a:spLocks noChangeArrowheads="1"/>
            </p:cNvSpPr>
            <p:nvPr/>
          </p:nvSpPr>
          <p:spPr bwMode="auto">
            <a:xfrm>
              <a:off x="5940425" y="4581525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Oval 28" descr="[DECORATIVE]"/>
            <p:cNvSpPr>
              <a:spLocks noChangeArrowheads="1"/>
            </p:cNvSpPr>
            <p:nvPr/>
          </p:nvSpPr>
          <p:spPr bwMode="auto">
            <a:xfrm>
              <a:off x="6370638" y="3573463"/>
              <a:ext cx="288925" cy="2873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" name="Oval 29" descr="[DECORATIVE]"/>
            <p:cNvSpPr>
              <a:spLocks noChangeArrowheads="1"/>
            </p:cNvSpPr>
            <p:nvPr/>
          </p:nvSpPr>
          <p:spPr bwMode="auto">
            <a:xfrm>
              <a:off x="6800850" y="2565400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" name="Line 32" descr="[DECORATIVE]"/>
            <p:cNvSpPr>
              <a:spLocks noChangeShapeType="1"/>
            </p:cNvSpPr>
            <p:nvPr/>
          </p:nvSpPr>
          <p:spPr bwMode="auto">
            <a:xfrm>
              <a:off x="1619250" y="3429000"/>
              <a:ext cx="1223963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34" descr="[DECORATIVE]"/>
            <p:cNvSpPr>
              <a:spLocks noChangeShapeType="1"/>
            </p:cNvSpPr>
            <p:nvPr/>
          </p:nvSpPr>
          <p:spPr bwMode="auto">
            <a:xfrm flipV="1">
              <a:off x="2843213" y="2924175"/>
              <a:ext cx="1296987" cy="280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Line 35" descr="[DECORATIVE]"/>
            <p:cNvSpPr>
              <a:spLocks noChangeShapeType="1"/>
            </p:cNvSpPr>
            <p:nvPr/>
          </p:nvSpPr>
          <p:spPr bwMode="auto">
            <a:xfrm>
              <a:off x="4140200" y="2924175"/>
              <a:ext cx="1511300" cy="280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37" descr="[DECORATIVE]"/>
            <p:cNvSpPr>
              <a:spLocks noChangeShapeType="1"/>
            </p:cNvSpPr>
            <p:nvPr/>
          </p:nvSpPr>
          <p:spPr bwMode="auto">
            <a:xfrm flipV="1">
              <a:off x="5651500" y="2708275"/>
              <a:ext cx="1296988" cy="3025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Line 39" descr="[DECORATIVE]"/>
            <p:cNvSpPr>
              <a:spLocks noChangeShapeType="1"/>
            </p:cNvSpPr>
            <p:nvPr/>
          </p:nvSpPr>
          <p:spPr bwMode="auto">
            <a:xfrm>
              <a:off x="1763713" y="2420938"/>
              <a:ext cx="504825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0" descr="[DECORATIVE]"/>
            <p:cNvSpPr>
              <a:spLocks/>
            </p:cNvSpPr>
            <p:nvPr/>
          </p:nvSpPr>
          <p:spPr bwMode="auto">
            <a:xfrm>
              <a:off x="1116013" y="2205038"/>
              <a:ext cx="6335712" cy="4103687"/>
            </a:xfrm>
            <a:custGeom>
              <a:avLst/>
              <a:gdLst>
                <a:gd name="T0" fmla="*/ 136 w 3991"/>
                <a:gd name="T1" fmla="*/ 499 h 2585"/>
                <a:gd name="T2" fmla="*/ 998 w 3991"/>
                <a:gd name="T3" fmla="*/ 499 h 2585"/>
                <a:gd name="T4" fmla="*/ 1088 w 3991"/>
                <a:gd name="T5" fmla="*/ 136 h 2585"/>
                <a:gd name="T6" fmla="*/ 3901 w 3991"/>
                <a:gd name="T7" fmla="*/ 0 h 2585"/>
                <a:gd name="T8" fmla="*/ 3991 w 3991"/>
                <a:gd name="T9" fmla="*/ 1270 h 2585"/>
                <a:gd name="T10" fmla="*/ 3674 w 3991"/>
                <a:gd name="T11" fmla="*/ 2495 h 2585"/>
                <a:gd name="T12" fmla="*/ 272 w 3991"/>
                <a:gd name="T13" fmla="*/ 2585 h 2585"/>
                <a:gd name="T14" fmla="*/ 0 w 3991"/>
                <a:gd name="T15" fmla="*/ 499 h 2585"/>
                <a:gd name="T16" fmla="*/ 136 w 3991"/>
                <a:gd name="T17" fmla="*/ 499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1" h="2585">
                  <a:moveTo>
                    <a:pt x="136" y="499"/>
                  </a:moveTo>
                  <a:lnTo>
                    <a:pt x="998" y="499"/>
                  </a:lnTo>
                  <a:lnTo>
                    <a:pt x="1088" y="136"/>
                  </a:lnTo>
                  <a:lnTo>
                    <a:pt x="3901" y="0"/>
                  </a:lnTo>
                  <a:lnTo>
                    <a:pt x="3991" y="1270"/>
                  </a:lnTo>
                  <a:lnTo>
                    <a:pt x="3674" y="2495"/>
                  </a:lnTo>
                  <a:lnTo>
                    <a:pt x="272" y="2585"/>
                  </a:lnTo>
                  <a:lnTo>
                    <a:pt x="0" y="499"/>
                  </a:lnTo>
                  <a:lnTo>
                    <a:pt x="136" y="499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Text Box 38" descr="[DECORATIVE]"/>
            <p:cNvSpPr txBox="1">
              <a:spLocks noChangeArrowheads="1"/>
            </p:cNvSpPr>
            <p:nvPr/>
          </p:nvSpPr>
          <p:spPr bwMode="auto">
            <a:xfrm>
              <a:off x="827088" y="1989138"/>
              <a:ext cx="204628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/>
                <a:t>Δειγματοληπτικός </a:t>
              </a:r>
            </a:p>
            <a:p>
              <a:r>
                <a:rPr lang="el-GR" altLang="el-GR"/>
                <a:t>στόχος</a:t>
              </a:r>
            </a:p>
          </p:txBody>
        </p:sp>
        <p:sp>
          <p:nvSpPr>
            <p:cNvPr id="37" name="Text Box 40" descr="[DECORATIVE]"/>
            <p:cNvSpPr txBox="1">
              <a:spLocks noChangeArrowheads="1"/>
            </p:cNvSpPr>
            <p:nvPr/>
          </p:nvSpPr>
          <p:spPr bwMode="auto">
            <a:xfrm>
              <a:off x="5724525" y="6237288"/>
              <a:ext cx="25114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dirty="0"/>
                <a:t>Σημεία δειγματοληψίας</a:t>
              </a:r>
            </a:p>
          </p:txBody>
        </p:sp>
        <p:sp>
          <p:nvSpPr>
            <p:cNvPr id="38" name="Line 41" descr="[DECORATIVE]"/>
            <p:cNvSpPr>
              <a:spLocks noChangeShapeType="1"/>
            </p:cNvSpPr>
            <p:nvPr/>
          </p:nvSpPr>
          <p:spPr bwMode="auto">
            <a:xfrm flipH="1" flipV="1">
              <a:off x="5724525" y="5876925"/>
              <a:ext cx="21590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Line 42" descr="[DECORATIVE]"/>
            <p:cNvSpPr>
              <a:spLocks noChangeShapeType="1"/>
            </p:cNvSpPr>
            <p:nvPr/>
          </p:nvSpPr>
          <p:spPr bwMode="auto">
            <a:xfrm flipH="1" flipV="1">
              <a:off x="6227763" y="4941888"/>
              <a:ext cx="2159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10071" y="569039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3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3:51:27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8,9,10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7,8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8,9,10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1,4,5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10,7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119,2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8,2050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6,40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4098,44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9,10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6CF8AE6-B936-43FF-8439-FF79C65FD88D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1886</Words>
  <Application>Microsoft Office PowerPoint</Application>
  <PresentationFormat>Προβολή στην οθόνη (4:3)</PresentationFormat>
  <Paragraphs>320</Paragraphs>
  <Slides>50</Slides>
  <Notes>31</Notes>
  <HiddenSlides>0</HiddenSlides>
  <MMClips>4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2" baseType="lpstr">
      <vt:lpstr>Θέμα του Office</vt:lpstr>
      <vt:lpstr>CorelPhotoPaint.Image.8</vt:lpstr>
      <vt:lpstr>Υδρογεωχημεία –  Αναλυτική Γεωχημεία</vt:lpstr>
      <vt:lpstr>ΠΕΡΙΕΧΟΜΕΝΑ</vt:lpstr>
      <vt:lpstr>ΓΕΝΙΚΑ ΠΕΡΙ ΔΕΙΓΜΑΤΟΛΗΨΙΑΣ</vt:lpstr>
      <vt:lpstr>Ορισμοί</vt:lpstr>
      <vt:lpstr>ΣΗΜΑΝΤΙΚΟΙ ΠΑΡΑΜΕΤΡΟΙ</vt:lpstr>
      <vt:lpstr>ΜΕΘΟΔΟΛΟΓΙΕΣ ΛΗΨΗΣ ΔΕΙΓΜΑΤΩΝ (1/2)</vt:lpstr>
      <vt:lpstr>ΜΕΘΟΔΟΛΟΓΙΕΣ ΛΗΨΗΣ ΔΕΙΓΜΑΤΩΝ (2/2)</vt:lpstr>
      <vt:lpstr>ΣΧΗΜΑΤΙΚΑ ΠΡΩΤΟΚΟΛΛΑ ΣΥΣΤΗΜΑΤΙΚΗΣ ΥΠΑΙΘΡΙΑΣ ΔΕΙΓΜΑΤΟΛΗΨΙΑΣ ΕΔΑΦΟΥΣ</vt:lpstr>
      <vt:lpstr>ΜΗ ΣΥΣΤΗΜΑΤΙΚΑ ΠΡΩΤΟΚΟΛΛΑ ΔΕΙΓΜΑΤΟΛΗΨΙΑΣ ΕΔΑΦΟΥΣ</vt:lpstr>
      <vt:lpstr>ΙΖΗΜΑΤΑ ΡΕΜΑΤΩΝ</vt:lpstr>
      <vt:lpstr>Δειγματοληψία ιζήματος ρέματος</vt:lpstr>
      <vt:lpstr>ΜΕΘΟΔΟΣ ΥΔΡΟΜΗΧΑΝΙΚΟΥ ΕΜΠΛΟΥΤΙΣΜΟΥ</vt:lpstr>
      <vt:lpstr>ΠΛΗΜΜΥΡΙΚΑ ΙΖΗΜΑΤΑ</vt:lpstr>
      <vt:lpstr>Συγκεντρώσεις ιζημάτων </vt:lpstr>
      <vt:lpstr>ΕΔΑΦΙΚΟΙ ΟΡΙΖΟΝΤΕΣ</vt:lpstr>
      <vt:lpstr>ΕΔΑΦΙΚΑ ΔΕΙΓΜΑΤΑ</vt:lpstr>
      <vt:lpstr>ΕΡΓΑΛΕΙΑ ΣΥΛΛΟΓΗΣ ΕΔΑΦΙΚΩΝ ΔΕΙΓΜΑΤΩΝ (1/2)</vt:lpstr>
      <vt:lpstr>ΕΡΓΑΛΕΙΑ ΣΥΛΛΟΓΗΣ ΕΔΑΦΙΚΩΝ ΔΕΙΓΜΑΤΩΝ (2/2)</vt:lpstr>
      <vt:lpstr>ΣΥΛΛΟΓΗ ΕΔΑΦΟΥΣ ΜΕ HAND AUGER</vt:lpstr>
      <vt:lpstr>ΣΥΛΛΟΓΗ ΕΔΑΦΟΥΣ ΜΕ ΣΕΣΟΥΛΑ</vt:lpstr>
      <vt:lpstr>ΠΕΤΡΩΜΑΤΑ (1/2)</vt:lpstr>
      <vt:lpstr>ΠΕΤΡΩΜΑΤΑ (2/2)</vt:lpstr>
      <vt:lpstr>ΒΛΑΣΤΗΣΗ (1/2)</vt:lpstr>
      <vt:lpstr>ΒΛΑΣΤΗΣΗ (2/2)</vt:lpstr>
      <vt:lpstr>Στοιχεία δειγματοληψίας βλάστησης</vt:lpstr>
      <vt:lpstr>ΝΕΡΟ (1/2)</vt:lpstr>
      <vt:lpstr>ΝΕΡΟ (2/2)</vt:lpstr>
      <vt:lpstr>ΠΑΡΑΜΕΤΡΟΙ ΠΡΩΤΟΚΚΟΛΟΥ ΔΕΙΓΜΑΤΟΛΗΨΙΑΣ ΥΔΑΤΩΝ (1/2)</vt:lpstr>
      <vt:lpstr>ΠΑΡΑΜΕΤΡΟΙ ΠΡΩΤΟΚΚΟΛΟΥ ΔΕΙΓΜΑΤΟΛΗΨΙΑΣ ΥΔΑΤΩΝ (2/2)</vt:lpstr>
      <vt:lpstr>ΔΕΙΓΜΑΤΟΛΗΨΙΑ ΥΠΟΓΕΙΟΥ ΝΕΡΟΥ (1/2)  ΑΝΤΛΙΣΗ ΚΑΙ ΕΠΑΝΑΦΟΡΤΙΣΗ</vt:lpstr>
      <vt:lpstr>ΔΕΙΓΜΑΤΟΛΗΨΙΑ ΥΠΟΓΕΙΟΥ ΝΕΡΟΥ (2/2)  ΣΥΛΛΟΓΗ ΜΕ BEILER</vt:lpstr>
      <vt:lpstr>Μέτρηση της θερμοκρασίας δείγματος νερού</vt:lpstr>
      <vt:lpstr>Οξίνηση δειγμάτων νερού</vt:lpstr>
      <vt:lpstr>ΠΗΓΑΔΙΑ/ ΓΕΩΤΡΗΣΕΙΣ/ ΠΗΓΕΣ (1/2)</vt:lpstr>
      <vt:lpstr>ΠΗΓΑΔΙΑ/ ΓΕΩΤΡΗΣΕΙΣ/ ΠΗΓΕΣ (2/2)</vt:lpstr>
      <vt:lpstr>ΑΕΡΙΑ/ ΑΙΩΡΟΥΜΕΝΑ ΣΩΜΑΤΙΔΙΑ</vt:lpstr>
      <vt:lpstr>ΦΙΛΤΡΑ ΣΥΛΛΟΓΗΣ ΑΕΡΙΩΝ/ ΣΩΜΑΤΙΔΙΩΝ (1/2)</vt:lpstr>
      <vt:lpstr>ΦΙΛΤΡΑ ΣΥΛΛΟΓΗΣ ΑΕΡΙΩΝ/ ΣΩΜΑΤΙΔΙΩΝ (2/2)</vt:lpstr>
      <vt:lpstr>ΟΡΓΑΝΑ ΜΕΤΡΗΣΗΣ ΚΑΙ ΣΥΛΛΟΓΗΣ ΑΙΩΡΟΥΜΕΝΩΝ ΣΩΜΑΤΙΔΙΩΝ</vt:lpstr>
      <vt:lpstr>EIKONA SEM ΣΩΜΑΤΙΔΙΑ ΣΕ GLASS FIBER FILTER (1/2)</vt:lpstr>
      <vt:lpstr>EIKONA SEM ΣΩΜΑΤΙΔΙΑ ΣΕ GLASS FIBER FILTER (2/2)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Αριάδνη Αργυράκη</dc:creator>
  <cp:keywords>Αναλυτική γεωχημεία</cp:keywords>
  <cp:lastModifiedBy>Hara</cp:lastModifiedBy>
  <cp:revision>195</cp:revision>
  <dcterms:created xsi:type="dcterms:W3CDTF">2012-09-06T09:03:05Z</dcterms:created>
  <dcterms:modified xsi:type="dcterms:W3CDTF">2015-07-23T12:51:47Z</dcterms:modified>
  <cp:category>Γεωχημικές διασκοπήσεις </cp:category>
</cp:coreProperties>
</file>