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Lst>
  <p:notesMasterIdLst>
    <p:notesMasterId r:id="rId29"/>
  </p:notesMasterIdLst>
  <p:sldIdLst>
    <p:sldId id="256" r:id="rId3"/>
    <p:sldId id="318" r:id="rId4"/>
    <p:sldId id="262" r:id="rId5"/>
    <p:sldId id="303" r:id="rId6"/>
    <p:sldId id="302"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290" r:id="rId22"/>
    <p:sldId id="295" r:id="rId23"/>
    <p:sldId id="299" r:id="rId24"/>
    <p:sldId id="292" r:id="rId25"/>
    <p:sldId id="291" r:id="rId26"/>
    <p:sldId id="294" r:id="rId27"/>
    <p:sldId id="293" r:id="rId2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2" autoAdjust="0"/>
    <p:restoredTop sz="99347" autoAdjust="0"/>
  </p:normalViewPr>
  <p:slideViewPr>
    <p:cSldViewPr>
      <p:cViewPr varScale="1">
        <p:scale>
          <a:sx n="80" d="100"/>
          <a:sy n="80" d="100"/>
        </p:scale>
        <p:origin x="84"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018976-E084-4F82-B077-730865408A41}" type="datetimeFigureOut">
              <a:rPr lang="el-GR"/>
              <a:pPr>
                <a:defRPr/>
              </a:pPr>
              <a:t>20/12/2014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1DD4AA1-B96B-4448-89C4-7D79A428B0F0}" type="slidenum">
              <a:rPr lang="el-GR"/>
              <a:pPr>
                <a:defRPr/>
              </a:pPr>
              <a:t>‹#›</a:t>
            </a:fld>
            <a:endParaRPr lang="el-GR"/>
          </a:p>
        </p:txBody>
      </p:sp>
    </p:spTree>
    <p:extLst>
      <p:ext uri="{BB962C8B-B14F-4D97-AF65-F5344CB8AC3E}">
        <p14:creationId xmlns:p14="http://schemas.microsoft.com/office/powerpoint/2010/main" val="2361909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717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AAED5B-3314-49ED-8AB3-1C9FA3FF9C75}"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25593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867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31747"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1FDD61A-DBC0-4D80-87EB-4438D0F922D0}" type="slidenum">
              <a:rPr lang="el-GR" sz="1200">
                <a:latin typeface="+mn-lt"/>
              </a:rPr>
              <a:pPr algn="r">
                <a:defRPr/>
              </a:pPr>
              <a:t>12</a:t>
            </a:fld>
            <a:endParaRPr lang="el-GR" sz="1200">
              <a:latin typeface="+mn-lt"/>
            </a:endParaRPr>
          </a:p>
        </p:txBody>
      </p:sp>
    </p:spTree>
    <p:extLst>
      <p:ext uri="{BB962C8B-B14F-4D97-AF65-F5344CB8AC3E}">
        <p14:creationId xmlns:p14="http://schemas.microsoft.com/office/powerpoint/2010/main" val="315092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072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969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475A558-09A1-4D0F-AB4F-5325CC1D55AA}" type="slidenum">
              <a:rPr lang="el-GR" sz="1200">
                <a:latin typeface="+mn-lt"/>
              </a:rPr>
              <a:pPr algn="r">
                <a:defRPr/>
              </a:pPr>
              <a:t>13</a:t>
            </a:fld>
            <a:endParaRPr lang="el-GR" sz="1200">
              <a:latin typeface="+mn-lt"/>
            </a:endParaRPr>
          </a:p>
        </p:txBody>
      </p:sp>
    </p:spTree>
    <p:extLst>
      <p:ext uri="{BB962C8B-B14F-4D97-AF65-F5344CB8AC3E}">
        <p14:creationId xmlns:p14="http://schemas.microsoft.com/office/powerpoint/2010/main" val="419818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277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969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070F64D-0064-466F-97D9-AADF37234BFC}" type="slidenum">
              <a:rPr lang="el-GR" sz="1200">
                <a:latin typeface="+mn-lt"/>
              </a:rPr>
              <a:pPr algn="r">
                <a:defRPr/>
              </a:pPr>
              <a:t>14</a:t>
            </a:fld>
            <a:endParaRPr lang="el-GR" sz="1200">
              <a:latin typeface="+mn-lt"/>
            </a:endParaRPr>
          </a:p>
        </p:txBody>
      </p:sp>
    </p:spTree>
    <p:extLst>
      <p:ext uri="{BB962C8B-B14F-4D97-AF65-F5344CB8AC3E}">
        <p14:creationId xmlns:p14="http://schemas.microsoft.com/office/powerpoint/2010/main" val="107542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44035"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F6FD925-A928-486D-9847-C033697CDE9D}" type="slidenum">
              <a:rPr lang="el-GR" sz="1200">
                <a:latin typeface="+mn-lt"/>
              </a:rPr>
              <a:pPr algn="r">
                <a:defRPr/>
              </a:pPr>
              <a:t>15</a:t>
            </a:fld>
            <a:endParaRPr lang="el-GR" sz="1200">
              <a:latin typeface="+mn-lt"/>
            </a:endParaRPr>
          </a:p>
        </p:txBody>
      </p:sp>
    </p:spTree>
    <p:extLst>
      <p:ext uri="{BB962C8B-B14F-4D97-AF65-F5344CB8AC3E}">
        <p14:creationId xmlns:p14="http://schemas.microsoft.com/office/powerpoint/2010/main" val="4425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0355"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969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6000F99-2E58-4B35-95BA-8A2F119FFA2F}" type="slidenum">
              <a:rPr lang="el-GR" sz="1200">
                <a:latin typeface="+mn-lt"/>
              </a:rPr>
              <a:pPr algn="r">
                <a:defRPr/>
              </a:pPr>
              <a:t>16</a:t>
            </a:fld>
            <a:endParaRPr lang="el-GR" sz="1200">
              <a:latin typeface="+mn-lt"/>
            </a:endParaRPr>
          </a:p>
        </p:txBody>
      </p:sp>
    </p:spTree>
    <p:extLst>
      <p:ext uri="{BB962C8B-B14F-4D97-AF65-F5344CB8AC3E}">
        <p14:creationId xmlns:p14="http://schemas.microsoft.com/office/powerpoint/2010/main" val="85867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240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44035"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899985D-9E57-4053-9C18-186DF9054221}" type="slidenum">
              <a:rPr lang="el-GR" sz="1200">
                <a:latin typeface="+mn-lt"/>
              </a:rPr>
              <a:pPr algn="r">
                <a:defRPr/>
              </a:pPr>
              <a:t>17</a:t>
            </a:fld>
            <a:endParaRPr lang="el-GR" sz="1200">
              <a:latin typeface="+mn-lt"/>
            </a:endParaRPr>
          </a:p>
        </p:txBody>
      </p:sp>
    </p:spTree>
    <p:extLst>
      <p:ext uri="{BB962C8B-B14F-4D97-AF65-F5344CB8AC3E}">
        <p14:creationId xmlns:p14="http://schemas.microsoft.com/office/powerpoint/2010/main" val="207077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4451"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969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D9D8D8D-3EB2-4B74-94F9-AFE45E9F9104}" type="slidenum">
              <a:rPr lang="el-GR" sz="1200">
                <a:latin typeface="+mn-lt"/>
              </a:rPr>
              <a:pPr algn="r">
                <a:defRPr/>
              </a:pPr>
              <a:t>18</a:t>
            </a:fld>
            <a:endParaRPr lang="el-GR" sz="1200">
              <a:latin typeface="+mn-lt"/>
            </a:endParaRPr>
          </a:p>
        </p:txBody>
      </p:sp>
    </p:spTree>
    <p:extLst>
      <p:ext uri="{BB962C8B-B14F-4D97-AF65-F5344CB8AC3E}">
        <p14:creationId xmlns:p14="http://schemas.microsoft.com/office/powerpoint/2010/main" val="2174361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649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969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5471098-294D-4F0C-8F01-CE2485E19236}" type="slidenum">
              <a:rPr lang="el-GR" sz="1200">
                <a:latin typeface="+mn-lt"/>
              </a:rPr>
              <a:pPr algn="r">
                <a:defRPr/>
              </a:pPr>
              <a:t>19</a:t>
            </a:fld>
            <a:endParaRPr lang="el-GR" sz="1200">
              <a:latin typeface="+mn-lt"/>
            </a:endParaRPr>
          </a:p>
        </p:txBody>
      </p:sp>
    </p:spTree>
    <p:extLst>
      <p:ext uri="{BB962C8B-B14F-4D97-AF65-F5344CB8AC3E}">
        <p14:creationId xmlns:p14="http://schemas.microsoft.com/office/powerpoint/2010/main" val="55153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778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665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7CAD86-A7E9-4A60-96D5-D55FF35F58E2}" type="slidenum">
              <a:rPr lang="el-GR">
                <a:cs typeface="Arial" charset="0"/>
              </a:rPr>
              <a:pPr fontAlgn="base">
                <a:spcBef>
                  <a:spcPct val="0"/>
                </a:spcBef>
                <a:spcAft>
                  <a:spcPct val="0"/>
                </a:spcAft>
                <a:defRPr/>
              </a:pPr>
              <a:t>20</a:t>
            </a:fld>
            <a:endParaRPr lang="el-GR">
              <a:cs typeface="Arial" charset="0"/>
            </a:endParaRPr>
          </a:p>
        </p:txBody>
      </p:sp>
    </p:spTree>
    <p:extLst>
      <p:ext uri="{BB962C8B-B14F-4D97-AF65-F5344CB8AC3E}">
        <p14:creationId xmlns:p14="http://schemas.microsoft.com/office/powerpoint/2010/main" val="396321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C7E29-8B7D-4814-8955-80993C230C19}" type="slidenum">
              <a:rPr lang="el-GR">
                <a:cs typeface="Arial" charset="0"/>
              </a:rPr>
              <a:pPr fontAlgn="base">
                <a:spcBef>
                  <a:spcPct val="0"/>
                </a:spcBef>
                <a:spcAft>
                  <a:spcPct val="0"/>
                </a:spcAft>
                <a:defRPr/>
              </a:pPr>
              <a:t>21</a:t>
            </a:fld>
            <a:endParaRPr lang="el-GR">
              <a:cs typeface="Arial" charset="0"/>
            </a:endParaRPr>
          </a:p>
        </p:txBody>
      </p:sp>
    </p:spTree>
    <p:extLst>
      <p:ext uri="{BB962C8B-B14F-4D97-AF65-F5344CB8AC3E}">
        <p14:creationId xmlns:p14="http://schemas.microsoft.com/office/powerpoint/2010/main" val="130132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12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D23EC3-EE1F-4F1B-8B65-D951FBF49BF8}"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246494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2CA09-5DB2-438A-A0C7-6ED5E128DBFF}" type="slidenum">
              <a:rPr lang="el-GR">
                <a:cs typeface="Arial" charset="0"/>
              </a:rPr>
              <a:pPr fontAlgn="base">
                <a:spcBef>
                  <a:spcPct val="0"/>
                </a:spcBef>
                <a:spcAft>
                  <a:spcPct val="0"/>
                </a:spcAft>
                <a:defRPr/>
              </a:pPr>
              <a:t>22</a:t>
            </a:fld>
            <a:endParaRPr lang="el-GR">
              <a:cs typeface="Arial" charset="0"/>
            </a:endParaRPr>
          </a:p>
        </p:txBody>
      </p:sp>
    </p:spTree>
    <p:extLst>
      <p:ext uri="{BB962C8B-B14F-4D97-AF65-F5344CB8AC3E}">
        <p14:creationId xmlns:p14="http://schemas.microsoft.com/office/powerpoint/2010/main" val="564506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C8F14-2E6E-470B-9D51-56739E00527A}" type="slidenum">
              <a:rPr lang="el-GR">
                <a:cs typeface="Arial" charset="0"/>
              </a:rPr>
              <a:pPr fontAlgn="base">
                <a:spcBef>
                  <a:spcPct val="0"/>
                </a:spcBef>
                <a:spcAft>
                  <a:spcPct val="0"/>
                </a:spcAft>
                <a:defRPr/>
              </a:pPr>
              <a:t>23</a:t>
            </a:fld>
            <a:endParaRPr lang="el-GR">
              <a:cs typeface="Arial" charset="0"/>
            </a:endParaRPr>
          </a:p>
        </p:txBody>
      </p:sp>
    </p:spTree>
    <p:extLst>
      <p:ext uri="{BB962C8B-B14F-4D97-AF65-F5344CB8AC3E}">
        <p14:creationId xmlns:p14="http://schemas.microsoft.com/office/powerpoint/2010/main" val="62929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2E376A-C6B5-4451-B19A-28615333C29E}" type="slidenum">
              <a:rPr lang="el-GR">
                <a:cs typeface="Arial" charset="0"/>
              </a:rPr>
              <a:pPr fontAlgn="base">
                <a:spcBef>
                  <a:spcPct val="0"/>
                </a:spcBef>
                <a:spcAft>
                  <a:spcPct val="0"/>
                </a:spcAft>
                <a:defRPr/>
              </a:pPr>
              <a:t>24</a:t>
            </a:fld>
            <a:endParaRPr lang="el-GR">
              <a:cs typeface="Arial" charset="0"/>
            </a:endParaRPr>
          </a:p>
        </p:txBody>
      </p:sp>
    </p:spTree>
    <p:extLst>
      <p:ext uri="{BB962C8B-B14F-4D97-AF65-F5344CB8AC3E}">
        <p14:creationId xmlns:p14="http://schemas.microsoft.com/office/powerpoint/2010/main" val="4029950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886B0-7006-42AE-B122-D6D5DC617684}" type="slidenum">
              <a:rPr lang="el-GR">
                <a:cs typeface="Arial" charset="0"/>
              </a:rPr>
              <a:pPr fontAlgn="base">
                <a:spcBef>
                  <a:spcPct val="0"/>
                </a:spcBef>
                <a:spcAft>
                  <a:spcPct val="0"/>
                </a:spcAft>
                <a:defRPr/>
              </a:pPr>
              <a:t>25</a:t>
            </a:fld>
            <a:endParaRPr lang="el-GR">
              <a:cs typeface="Arial" charset="0"/>
            </a:endParaRPr>
          </a:p>
        </p:txBody>
      </p:sp>
    </p:spTree>
    <p:extLst>
      <p:ext uri="{BB962C8B-B14F-4D97-AF65-F5344CB8AC3E}">
        <p14:creationId xmlns:p14="http://schemas.microsoft.com/office/powerpoint/2010/main" val="53865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C04F59-3188-445E-8BDC-8D4502E11609}" type="slidenum">
              <a:rPr lang="el-GR">
                <a:cs typeface="Arial" charset="0"/>
              </a:rPr>
              <a:pPr fontAlgn="base">
                <a:spcBef>
                  <a:spcPct val="0"/>
                </a:spcBef>
                <a:spcAft>
                  <a:spcPct val="0"/>
                </a:spcAft>
                <a:defRPr/>
              </a:pPr>
              <a:t>26</a:t>
            </a:fld>
            <a:endParaRPr lang="el-GR">
              <a:cs typeface="Arial" charset="0"/>
            </a:endParaRPr>
          </a:p>
        </p:txBody>
      </p:sp>
    </p:spTree>
    <p:extLst>
      <p:ext uri="{BB962C8B-B14F-4D97-AF65-F5344CB8AC3E}">
        <p14:creationId xmlns:p14="http://schemas.microsoft.com/office/powerpoint/2010/main" val="324759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433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3555"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33385-7FD5-4A5C-A09B-2DC0E836AADF}" type="slidenum">
              <a:rPr lang="el-GR">
                <a:cs typeface="Arial" charset="0"/>
              </a:rPr>
              <a:pPr fontAlgn="base">
                <a:spcBef>
                  <a:spcPct val="0"/>
                </a:spcBef>
                <a:spcAft>
                  <a:spcPct val="0"/>
                </a:spcAft>
                <a:defRPr/>
              </a:pPr>
              <a:t>5</a:t>
            </a:fld>
            <a:endParaRPr lang="el-GR">
              <a:cs typeface="Arial" charset="0"/>
            </a:endParaRPr>
          </a:p>
        </p:txBody>
      </p:sp>
    </p:spTree>
    <p:extLst>
      <p:ext uri="{BB962C8B-B14F-4D97-AF65-F5344CB8AC3E}">
        <p14:creationId xmlns:p14="http://schemas.microsoft.com/office/powerpoint/2010/main" val="369870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6387"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ADD5FAA-7E2A-4B76-BB39-6991B2E7BAB7}" type="slidenum">
              <a:rPr lang="el-GR" sz="1200">
                <a:latin typeface="Calibri" pitchFamily="34" charset="0"/>
              </a:rPr>
              <a:pPr algn="r"/>
              <a:t>6</a:t>
            </a:fld>
            <a:endParaRPr lang="el-GR" sz="1200">
              <a:latin typeface="Calibri" pitchFamily="34" charset="0"/>
            </a:endParaRPr>
          </a:p>
        </p:txBody>
      </p:sp>
    </p:spTree>
    <p:extLst>
      <p:ext uri="{BB962C8B-B14F-4D97-AF65-F5344CB8AC3E}">
        <p14:creationId xmlns:p14="http://schemas.microsoft.com/office/powerpoint/2010/main" val="374990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8435"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FF327BE-370F-4EE9-AE2B-8264614C570F}" type="slidenum">
              <a:rPr lang="el-GR" sz="1200">
                <a:latin typeface="Calibri" pitchFamily="34" charset="0"/>
              </a:rPr>
              <a:pPr algn="r"/>
              <a:t>7</a:t>
            </a:fld>
            <a:endParaRPr lang="el-GR" sz="1200">
              <a:latin typeface="Calibri" pitchFamily="34" charset="0"/>
            </a:endParaRPr>
          </a:p>
        </p:txBody>
      </p:sp>
    </p:spTree>
    <p:extLst>
      <p:ext uri="{BB962C8B-B14F-4D97-AF65-F5344CB8AC3E}">
        <p14:creationId xmlns:p14="http://schemas.microsoft.com/office/powerpoint/2010/main" val="21713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4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0483"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5F9ABE3-C847-4078-BED0-69588D7F90B9}" type="slidenum">
              <a:rPr lang="el-GR" sz="1200">
                <a:latin typeface="Calibri" pitchFamily="34" charset="0"/>
              </a:rPr>
              <a:pPr algn="r"/>
              <a:t>8</a:t>
            </a:fld>
            <a:endParaRPr lang="el-GR" sz="1200">
              <a:latin typeface="Calibri" pitchFamily="34" charset="0"/>
            </a:endParaRPr>
          </a:p>
        </p:txBody>
      </p:sp>
    </p:spTree>
    <p:extLst>
      <p:ext uri="{BB962C8B-B14F-4D97-AF65-F5344CB8AC3E}">
        <p14:creationId xmlns:p14="http://schemas.microsoft.com/office/powerpoint/2010/main" val="322196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2531"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EAC8995-1CBD-48F4-9CF1-CC4F51C9E17A}" type="slidenum">
              <a:rPr lang="el-GR" sz="1200">
                <a:latin typeface="Calibri" pitchFamily="34" charset="0"/>
              </a:rPr>
              <a:pPr algn="r"/>
              <a:t>9</a:t>
            </a:fld>
            <a:endParaRPr lang="el-GR" sz="1200">
              <a:latin typeface="Calibri" pitchFamily="34" charset="0"/>
            </a:endParaRPr>
          </a:p>
        </p:txBody>
      </p:sp>
    </p:spTree>
    <p:extLst>
      <p:ext uri="{BB962C8B-B14F-4D97-AF65-F5344CB8AC3E}">
        <p14:creationId xmlns:p14="http://schemas.microsoft.com/office/powerpoint/2010/main" val="158168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5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4579" name="Θέση αριθμού διαφάνειας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471CA0A-2986-4887-AEF3-9E03EA40314E}" type="slidenum">
              <a:rPr lang="el-GR" sz="1200">
                <a:latin typeface="Calibri" pitchFamily="34" charset="0"/>
              </a:rPr>
              <a:pPr algn="r"/>
              <a:t>10</a:t>
            </a:fld>
            <a:endParaRPr lang="el-GR" sz="1200">
              <a:latin typeface="Calibri" pitchFamily="34" charset="0"/>
            </a:endParaRPr>
          </a:p>
        </p:txBody>
      </p:sp>
    </p:spTree>
    <p:extLst>
      <p:ext uri="{BB962C8B-B14F-4D97-AF65-F5344CB8AC3E}">
        <p14:creationId xmlns:p14="http://schemas.microsoft.com/office/powerpoint/2010/main" val="53271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6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29699" name="Θέση αριθμού διαφάνειας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41B886E-A2FB-400E-A88C-31CC226ADD6B}" type="slidenum">
              <a:rPr lang="el-GR" sz="1200">
                <a:latin typeface="+mn-lt"/>
              </a:rPr>
              <a:pPr algn="r">
                <a:defRPr/>
              </a:pPr>
              <a:t>11</a:t>
            </a:fld>
            <a:endParaRPr lang="el-GR" sz="1200">
              <a:latin typeface="+mn-lt"/>
            </a:endParaRPr>
          </a:p>
        </p:txBody>
      </p:sp>
    </p:spTree>
    <p:extLst>
      <p:ext uri="{BB962C8B-B14F-4D97-AF65-F5344CB8AC3E}">
        <p14:creationId xmlns:p14="http://schemas.microsoft.com/office/powerpoint/2010/main" val="3334730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2EC701A-CFE5-41D2-9230-1DC79D42917F}"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8" name="Picture 7"/>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6864143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860212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061266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6453488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5136112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1877454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831487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6354438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0978860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03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7120814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98791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8197739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fld id="{53C4726A-630D-4CB4-B088-BAB00F4188E9}" type="slidenum">
              <a:rPr lang="el-GR" smtClean="0">
                <a:solidFill>
                  <a:srgbClr val="5075BC"/>
                </a:solidFill>
              </a:rPr>
              <a:pPr algn="ctr" fontAlgn="auto">
                <a:spcBef>
                  <a:spcPts val="0"/>
                </a:spcBef>
                <a:spcAft>
                  <a:spcPts val="0"/>
                </a:spcAft>
              </a:pP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rPr>
              <a:t>Βασικές αρχές και γνώσεις υποβάθρου</a:t>
            </a:r>
            <a:endParaRPr lang="en-US" sz="1000" kern="1200" dirty="0" smtClean="0">
              <a:solidFill>
                <a:srgbClr val="5075BC"/>
              </a:solidFill>
              <a:latin typeface="Arial" charset="0"/>
              <a:ea typeface="ＭＳ Ｐゴシック" pitchFamily="34" charset="-128"/>
              <a:cs typeface="Arial" charset="0"/>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896986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619722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582487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6152972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181938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908139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933493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63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Βασικές αρχές και γνώσεις υποβάθρου</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8950007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hdr="0" ftr="0" dt="0"/>
  <p:txStyles>
    <p:titleStyle>
      <a:lvl1pPr algn="ctr" rtl="0" eaLnBrk="0" fontAlgn="base" hangingPunct="0">
        <a:spcBef>
          <a:spcPct val="0"/>
        </a:spcBef>
        <a:spcAft>
          <a:spcPct val="0"/>
        </a:spcAft>
        <a:defRPr sz="4400" kern="1200">
          <a:solidFill>
            <a:schemeClr val="accent1"/>
          </a:solidFill>
          <a:latin typeface="Arial" charset="0"/>
          <a:ea typeface="+mj-ea"/>
          <a:cs typeface="+mj-cs"/>
        </a:defRPr>
      </a:lvl1pPr>
      <a:lvl2pPr algn="ctr" rtl="0" eaLnBrk="0" fontAlgn="base" hangingPunct="0">
        <a:spcBef>
          <a:spcPct val="0"/>
        </a:spcBef>
        <a:spcAft>
          <a:spcPct val="0"/>
        </a:spcAft>
        <a:defRPr sz="4400">
          <a:solidFill>
            <a:schemeClr val="accent1"/>
          </a:solidFill>
          <a:latin typeface="Arial" charset="0"/>
        </a:defRPr>
      </a:lvl2pPr>
      <a:lvl3pPr algn="ctr" rtl="0" eaLnBrk="0" fontAlgn="base" hangingPunct="0">
        <a:spcBef>
          <a:spcPct val="0"/>
        </a:spcBef>
        <a:spcAft>
          <a:spcPct val="0"/>
        </a:spcAft>
        <a:defRPr sz="4400">
          <a:solidFill>
            <a:schemeClr val="accent1"/>
          </a:solidFill>
          <a:latin typeface="Arial" charset="0"/>
        </a:defRPr>
      </a:lvl3pPr>
      <a:lvl4pPr algn="ctr" rtl="0" eaLnBrk="0" fontAlgn="base" hangingPunct="0">
        <a:spcBef>
          <a:spcPct val="0"/>
        </a:spcBef>
        <a:spcAft>
          <a:spcPct val="0"/>
        </a:spcAft>
        <a:defRPr sz="4400">
          <a:solidFill>
            <a:schemeClr val="accent1"/>
          </a:solidFill>
          <a:latin typeface="Arial" charset="0"/>
        </a:defRPr>
      </a:lvl4pPr>
      <a:lvl5pPr algn="ctr" rtl="0" eaLnBrk="0" fontAlgn="base" hangingPunct="0">
        <a:spcBef>
          <a:spcPct val="0"/>
        </a:spcBef>
        <a:spcAft>
          <a:spcPct val="0"/>
        </a:spcAft>
        <a:defRPr sz="4400">
          <a:solidFill>
            <a:schemeClr val="accent1"/>
          </a:solidFill>
          <a:latin typeface="Arial"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38148370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t.gr/"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www.ypeka.gr/" TargetMode="External"/><Relationship Id="rId5" Type="http://schemas.openxmlformats.org/officeDocument/2006/relationships/hyperlink" Target="http://www.env.gr/" TargetMode="External"/><Relationship Id="rId4" Type="http://schemas.openxmlformats.org/officeDocument/2006/relationships/hyperlink" Target="http://www.parliament.g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6" descr="Λογότυπο Εθνικόν και Καποδιστριακόν Πανεπιστήμιον Αθηνών"/>
          <p:cNvPicPr>
            <a:picLocks noChangeAspect="1"/>
          </p:cNvPicPr>
          <p:nvPr/>
        </p:nvPicPr>
        <p:blipFill>
          <a:blip r:embed="rId3"/>
          <a:srcRect/>
          <a:stretch>
            <a:fillRect/>
          </a:stretch>
        </p:blipFill>
        <p:spPr bwMode="auto">
          <a:xfrm>
            <a:off x="179388" y="404813"/>
            <a:ext cx="4148137" cy="817562"/>
          </a:xfrm>
          <a:prstGeom prst="rect">
            <a:avLst/>
          </a:prstGeom>
          <a:noFill/>
          <a:ln w="9525">
            <a:noFill/>
            <a:miter lim="800000"/>
            <a:headEnd/>
            <a:tailEnd/>
          </a:ln>
        </p:spPr>
      </p:pic>
      <p:sp>
        <p:nvSpPr>
          <p:cNvPr id="6146" name="Τίτλος 1"/>
          <p:cNvSpPr>
            <a:spLocks noGrp="1"/>
          </p:cNvSpPr>
          <p:nvPr>
            <p:ph type="ctrTitle"/>
          </p:nvPr>
        </p:nvSpPr>
        <p:spPr/>
        <p:txBody>
          <a:bodyPr/>
          <a:lstStyle/>
          <a:p>
            <a:pPr eaLnBrk="1" hangingPunct="1"/>
            <a:r>
              <a:rPr lang="el-GR" dirty="0" smtClean="0">
                <a:solidFill>
                  <a:srgbClr val="5075BC"/>
                </a:solidFill>
                <a:latin typeface="Calibri" pitchFamily="34" charset="0"/>
              </a:rPr>
              <a:t>Περιβαλλοντική Γεωχημεία</a:t>
            </a:r>
          </a:p>
        </p:txBody>
      </p:sp>
      <p:sp>
        <p:nvSpPr>
          <p:cNvPr id="3" name="Υπότιτλος 2"/>
          <p:cNvSpPr>
            <a:spLocks noGrp="1"/>
          </p:cNvSpPr>
          <p:nvPr>
            <p:ph type="subTitle" idx="1"/>
          </p:nvPr>
        </p:nvSpPr>
        <p:spPr/>
        <p:txBody>
          <a:bodyPr rtlCol="0">
            <a:noAutofit/>
          </a:bodyPr>
          <a:lstStyle/>
          <a:p>
            <a:pPr eaLnBrk="1" fontAlgn="auto" hangingPunct="1">
              <a:spcAft>
                <a:spcPts val="0"/>
              </a:spcAft>
              <a:defRPr/>
            </a:pPr>
            <a:r>
              <a:rPr lang="el-GR" sz="2400" dirty="0">
                <a:solidFill>
                  <a:srgbClr val="5075BC"/>
                </a:solidFill>
                <a:latin typeface="+mj-lt"/>
                <a:ea typeface="+mj-ea"/>
                <a:cs typeface="+mj-cs"/>
              </a:rPr>
              <a:t>Ενότητα 1</a:t>
            </a:r>
            <a:r>
              <a:rPr lang="el-GR" sz="2400" dirty="0" smtClean="0">
                <a:solidFill>
                  <a:srgbClr val="5075BC"/>
                </a:solidFill>
                <a:latin typeface="+mj-lt"/>
                <a:ea typeface="+mj-ea"/>
                <a:cs typeface="+mj-cs"/>
              </a:rPr>
              <a:t>:</a:t>
            </a:r>
            <a:r>
              <a:rPr lang="en-US" sz="2400" dirty="0" smtClean="0">
                <a:solidFill>
                  <a:srgbClr val="5075BC"/>
                </a:solidFill>
                <a:latin typeface="+mj-lt"/>
                <a:ea typeface="+mj-ea"/>
                <a:cs typeface="+mj-cs"/>
              </a:rPr>
              <a:t> </a:t>
            </a:r>
            <a:r>
              <a:rPr lang="el-GR" sz="2400" dirty="0">
                <a:latin typeface="+mn-lt"/>
              </a:rPr>
              <a:t>Βασικές αρχές και γνώσεις υποβάθρου</a:t>
            </a:r>
            <a:endParaRPr lang="en-US" sz="2400" dirty="0" smtClean="0">
              <a:latin typeface="+mn-lt"/>
            </a:endParaRPr>
          </a:p>
          <a:p>
            <a:pPr marL="0" indent="0" algn="ctr" eaLnBrk="1" fontAlgn="auto" hangingPunct="1">
              <a:spcAft>
                <a:spcPts val="0"/>
              </a:spcAft>
              <a:buFont typeface="Arial" pitchFamily="34" charset="0"/>
              <a:buNone/>
              <a:defRPr/>
            </a:pPr>
            <a:endParaRPr lang="el-GR" sz="2800" dirty="0" smtClean="0">
              <a:latin typeface="+mn-lt"/>
            </a:endParaRPr>
          </a:p>
          <a:p>
            <a:pPr marL="0" indent="0" algn="ctr" eaLnBrk="1" fontAlgn="auto" hangingPunct="1">
              <a:spcAft>
                <a:spcPts val="0"/>
              </a:spcAft>
              <a:buFont typeface="Arial" pitchFamily="34" charset="0"/>
              <a:buNone/>
              <a:defRPr/>
            </a:pPr>
            <a:r>
              <a:rPr lang="el-GR" sz="2800" dirty="0" smtClean="0">
                <a:latin typeface="+mn-lt"/>
              </a:rPr>
              <a:t>Αριάδνη Αργυράκη</a:t>
            </a:r>
          </a:p>
          <a:p>
            <a:pPr marL="0" indent="0" algn="ctr" eaLnBrk="1" fontAlgn="auto" hangingPunct="1">
              <a:spcAft>
                <a:spcPts val="0"/>
              </a:spcAft>
              <a:buFont typeface="Arial" pitchFamily="34" charset="0"/>
              <a:buNone/>
              <a:defRPr/>
            </a:pPr>
            <a:r>
              <a:rPr lang="el-GR" sz="2800" dirty="0" smtClean="0">
                <a:latin typeface="+mn-lt"/>
              </a:rPr>
              <a:t>Σχολή Θετικών Επιστημών</a:t>
            </a:r>
          </a:p>
          <a:p>
            <a:pPr marL="0" indent="0" algn="ctr" eaLnBrk="1" fontAlgn="auto" hangingPunct="1">
              <a:spcAft>
                <a:spcPts val="0"/>
              </a:spcAft>
              <a:buFont typeface="Arial" pitchFamily="34" charset="0"/>
              <a:buNone/>
              <a:defRPr/>
            </a:pPr>
            <a:r>
              <a:rPr lang="el-GR" sz="2800" dirty="0" smtClean="0">
                <a:latin typeface="+mn-lt"/>
              </a:rPr>
              <a:t>Τμήμα Γεωλογίας και Γεωπεριβάλλοντος</a:t>
            </a:r>
            <a:endParaRPr lang="en-US" sz="2800" dirty="0" smtClean="0">
              <a:latin typeface="+mn-lt"/>
            </a:endParaRPr>
          </a:p>
          <a:p>
            <a:pPr marL="0" indent="0" algn="ctr" eaLnBrk="1" fontAlgn="auto" hangingPunct="1">
              <a:spcAft>
                <a:spcPts val="0"/>
              </a:spcAft>
              <a:buFont typeface="Arial" pitchFamily="34" charset="0"/>
              <a:buNone/>
              <a:defRPr/>
            </a:pPr>
            <a:endParaRPr lang="el-GR" sz="280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pPr eaLnBrk="1" hangingPunct="1"/>
            <a:r>
              <a:rPr lang="el-GR" sz="4000" dirty="0" smtClean="0">
                <a:latin typeface="Calibri" pitchFamily="34" charset="0"/>
              </a:rPr>
              <a:t>ΣΤΟΙΧΕΙΑ ΒΙΟ-ΓΕΩΧΗΜΕΙΑΣ</a:t>
            </a:r>
            <a:r>
              <a:rPr lang="en-US" sz="4000" dirty="0" smtClean="0">
                <a:latin typeface="Calibri" pitchFamily="34" charset="0"/>
              </a:rPr>
              <a:t/>
            </a:r>
            <a:br>
              <a:rPr lang="en-US" sz="4000" dirty="0" smtClean="0">
                <a:latin typeface="Calibri" pitchFamily="34" charset="0"/>
              </a:rPr>
            </a:br>
            <a:r>
              <a:rPr lang="el-GR" sz="4000" dirty="0" smtClean="0">
                <a:latin typeface="Calibri" pitchFamily="34" charset="0"/>
              </a:rPr>
              <a:t>ΣΥΣΤΑΣΗ ΑΤΜΟΣΦΑΙΡΑΣ</a:t>
            </a:r>
          </a:p>
        </p:txBody>
      </p:sp>
      <p:graphicFrame>
        <p:nvGraphicFramePr>
          <p:cNvPr id="104690" name="Group 242"/>
          <p:cNvGraphicFramePr>
            <a:graphicFrameLocks noGrp="1"/>
          </p:cNvGraphicFramePr>
          <p:nvPr>
            <p:extLst>
              <p:ext uri="{D42A27DB-BD31-4B8C-83A1-F6EECF244321}">
                <p14:modId xmlns:p14="http://schemas.microsoft.com/office/powerpoint/2010/main" val="2134116799"/>
              </p:ext>
            </p:extLst>
          </p:nvPr>
        </p:nvGraphicFramePr>
        <p:xfrm>
          <a:off x="755154" y="1754232"/>
          <a:ext cx="7561262" cy="4494128"/>
        </p:xfrm>
        <a:graphic>
          <a:graphicData uri="http://schemas.openxmlformats.org/drawingml/2006/table">
            <a:tbl>
              <a:tblPr/>
              <a:tblGrid>
                <a:gridCol w="1890712"/>
                <a:gridCol w="1890713"/>
                <a:gridCol w="1890712"/>
                <a:gridCol w="1889125"/>
              </a:tblGrid>
              <a:tr h="290513">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1" i="0" u="none" strike="noStrike" cap="none" normalizeH="0" baseline="0" dirty="0" smtClean="0">
                          <a:ln>
                            <a:noFill/>
                          </a:ln>
                          <a:solidFill>
                            <a:schemeClr val="tx1"/>
                          </a:solidFill>
                          <a:effectLst/>
                          <a:latin typeface="Calibri" pitchFamily="34" charset="0"/>
                          <a:cs typeface="Arial" charset="0"/>
                        </a:rPr>
                        <a:t>Αέριο</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l-GR" sz="2400" b="1" dirty="0" smtClean="0">
                          <a:latin typeface="Calibri" pitchFamily="34" charset="0"/>
                          <a:cs typeface="Arial" charset="0"/>
                        </a:rPr>
                        <a:t>Μερική πίεση (</a:t>
                      </a:r>
                      <a:r>
                        <a:rPr lang="en-US" sz="2400" b="1" dirty="0" smtClean="0">
                          <a:latin typeface="Calibri" pitchFamily="34" charset="0"/>
                          <a:cs typeface="Arial" charset="0"/>
                        </a:rPr>
                        <a:t>bar)</a:t>
                      </a:r>
                      <a:endParaRPr lang="el-GR" sz="2400" b="1" dirty="0" smtClean="0">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l-GR" sz="2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l-GR" sz="28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952">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l-GR" sz="2400" b="1" i="0" u="none" strike="noStrike" cap="none" normalizeH="0" baseline="0" dirty="0" smtClean="0">
                          <a:ln>
                            <a:noFill/>
                          </a:ln>
                          <a:solidFill>
                            <a:schemeClr val="tx1"/>
                          </a:solidFill>
                          <a:effectLst/>
                          <a:latin typeface="Calibri" pitchFamily="34" charset="0"/>
                          <a:cs typeface="Arial" charset="0"/>
                        </a:rPr>
                        <a:t>Αφροδίτη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1" i="0" u="none" strike="noStrike" cap="none" normalizeH="0" baseline="0" dirty="0" smtClean="0">
                          <a:ln>
                            <a:noFill/>
                          </a:ln>
                          <a:solidFill>
                            <a:schemeClr val="tx1"/>
                          </a:solidFill>
                          <a:effectLst/>
                          <a:latin typeface="Calibri" pitchFamily="34" charset="0"/>
                          <a:cs typeface="Arial" charset="0"/>
                        </a:rPr>
                        <a:t>Γη</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1" i="0" u="none" strike="noStrike" cap="none" normalizeH="0" baseline="0" dirty="0" smtClean="0">
                          <a:ln>
                            <a:noFill/>
                          </a:ln>
                          <a:solidFill>
                            <a:schemeClr val="tx1"/>
                          </a:solidFill>
                          <a:effectLst/>
                          <a:latin typeface="Calibri" pitchFamily="34" charset="0"/>
                          <a:cs typeface="Arial" charset="0"/>
                        </a:rPr>
                        <a:t>Άρης</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Calibri" pitchFamily="34" charset="0"/>
                          <a:cs typeface="Arial" charset="0"/>
                        </a:rPr>
                        <a:t>N</a:t>
                      </a:r>
                      <a:r>
                        <a:rPr kumimoji="0" lang="en-US" sz="2400" b="0" i="0" u="none" strike="noStrike" cap="none" normalizeH="0" baseline="-25000" dirty="0" smtClean="0">
                          <a:ln>
                            <a:noFill/>
                          </a:ln>
                          <a:solidFill>
                            <a:schemeClr val="tx1"/>
                          </a:solidFill>
                          <a:effectLst/>
                          <a:latin typeface="Calibri" pitchFamily="34" charset="0"/>
                          <a:cs typeface="Arial" charset="0"/>
                        </a:rPr>
                        <a:t>2</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chemeClr val="tx1"/>
                          </a:solidFill>
                          <a:effectLst/>
                          <a:latin typeface="Calibri" pitchFamily="34" charset="0"/>
                          <a:cs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chemeClr val="tx1"/>
                          </a:solidFill>
                          <a:effectLst/>
                          <a:latin typeface="Calibri" pitchFamily="34" charset="0"/>
                          <a:cs typeface="Arial" charset="0"/>
                        </a:rPr>
                        <a:t>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chemeClr val="tx1"/>
                          </a:solidFill>
                          <a:effectLst/>
                          <a:latin typeface="Calibri" pitchFamily="34" charset="0"/>
                          <a:cs typeface="Arial" charset="0"/>
                        </a:rPr>
                        <a:t>2.7 </a:t>
                      </a:r>
                      <a:r>
                        <a:rPr kumimoji="0" lang="en-US" sz="2400" b="0" i="0" u="none" strike="noStrike" cap="none" normalizeH="0" baseline="0" dirty="0" smtClean="0">
                          <a:ln>
                            <a:noFill/>
                          </a:ln>
                          <a:solidFill>
                            <a:schemeClr val="tx1"/>
                          </a:solidFill>
                          <a:effectLst/>
                          <a:latin typeface="Calibri" pitchFamily="34" charset="0"/>
                          <a:cs typeface="Arial" charset="0"/>
                        </a:rPr>
                        <a:t>x 10</a:t>
                      </a:r>
                      <a:r>
                        <a:rPr kumimoji="0" lang="en-US" sz="2400" b="0" i="0" u="none" strike="noStrike" cap="none" normalizeH="0" baseline="30000" dirty="0" smtClean="0">
                          <a:ln>
                            <a:noFill/>
                          </a:ln>
                          <a:solidFill>
                            <a:schemeClr val="tx1"/>
                          </a:solidFill>
                          <a:effectLst/>
                          <a:latin typeface="Calibri" pitchFamily="34" charset="0"/>
                          <a:cs typeface="Arial" charset="0"/>
                        </a:rPr>
                        <a:t>-4</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O</a:t>
                      </a:r>
                      <a:r>
                        <a:rPr kumimoji="0" lang="en-US" sz="2400" b="0" i="0" u="none" strike="noStrike" cap="none" normalizeH="0" baseline="-25000" smtClean="0">
                          <a:ln>
                            <a:noFill/>
                          </a:ln>
                          <a:solidFill>
                            <a:schemeClr val="tx1"/>
                          </a:solidFill>
                          <a:effectLst/>
                          <a:latin typeface="Calibri" pitchFamily="34" charset="0"/>
                          <a:cs typeface="Arial" charset="0"/>
                        </a:rPr>
                        <a:t>2</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chemeClr val="tx1"/>
                          </a:solidFill>
                          <a:effectLst/>
                          <a:latin typeface="Calibri" pitchFamily="34" charset="0"/>
                          <a:cs typeface="Arial" charset="0"/>
                        </a:rPr>
                        <a:t>2.7 </a:t>
                      </a:r>
                      <a:r>
                        <a:rPr kumimoji="0" lang="en-US" sz="2400" b="0" i="0" u="none" strike="noStrike" cap="none" normalizeH="0" baseline="0" dirty="0" smtClean="0">
                          <a:ln>
                            <a:noFill/>
                          </a:ln>
                          <a:solidFill>
                            <a:schemeClr val="tx1"/>
                          </a:solidFill>
                          <a:effectLst/>
                          <a:latin typeface="Calibri" pitchFamily="34" charset="0"/>
                          <a:cs typeface="Arial" charset="0"/>
                        </a:rPr>
                        <a:t>x 10</a:t>
                      </a:r>
                      <a:r>
                        <a:rPr kumimoji="0" lang="en-US" sz="2400" b="0" i="0" u="none" strike="noStrike" cap="none" normalizeH="0" baseline="30000" dirty="0" smtClean="0">
                          <a:ln>
                            <a:noFill/>
                          </a:ln>
                          <a:solidFill>
                            <a:schemeClr val="tx1"/>
                          </a:solidFill>
                          <a:effectLst/>
                          <a:latin typeface="Calibri" pitchFamily="34" charset="0"/>
                          <a:cs typeface="Arial" charset="0"/>
                        </a:rPr>
                        <a:t>-</a:t>
                      </a:r>
                      <a:r>
                        <a:rPr kumimoji="0" lang="el-GR" sz="2400" b="0" i="0" u="none" strike="noStrike" cap="none" normalizeH="0" baseline="30000" dirty="0" smtClean="0">
                          <a:ln>
                            <a:noFill/>
                          </a:ln>
                          <a:solidFill>
                            <a:schemeClr val="tx1"/>
                          </a:solidFill>
                          <a:effectLst/>
                          <a:latin typeface="Calibri" pitchFamily="34" charset="0"/>
                          <a:cs typeface="Arial" charset="0"/>
                        </a:rPr>
                        <a:t>3</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0.21</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chemeClr val="tx1"/>
                          </a:solidFill>
                          <a:effectLst/>
                          <a:latin typeface="Calibri" pitchFamily="34" charset="0"/>
                          <a:cs typeface="Arial" charset="0"/>
                        </a:rPr>
                        <a:t>1.3 </a:t>
                      </a:r>
                      <a:r>
                        <a:rPr kumimoji="0" lang="en-US" sz="2400" b="0" i="0" u="none" strike="noStrike" cap="none" normalizeH="0" baseline="0" smtClean="0">
                          <a:ln>
                            <a:noFill/>
                          </a:ln>
                          <a:solidFill>
                            <a:schemeClr val="tx1"/>
                          </a:solidFill>
                          <a:effectLst/>
                          <a:latin typeface="Calibri" pitchFamily="34" charset="0"/>
                          <a:cs typeface="Arial" charset="0"/>
                        </a:rPr>
                        <a:t>x 10</a:t>
                      </a:r>
                      <a:r>
                        <a:rPr kumimoji="0" lang="en-US" sz="2400" b="0" i="0" u="none" strike="noStrike" cap="none" normalizeH="0" baseline="30000" smtClean="0">
                          <a:ln>
                            <a:noFill/>
                          </a:ln>
                          <a:solidFill>
                            <a:schemeClr val="tx1"/>
                          </a:solidFill>
                          <a:effectLst/>
                          <a:latin typeface="Calibri" pitchFamily="34" charset="0"/>
                          <a:cs typeface="Arial" charset="0"/>
                        </a:rPr>
                        <a:t>-</a:t>
                      </a:r>
                      <a:r>
                        <a:rPr kumimoji="0" lang="el-GR" sz="2400" b="0" i="0" u="none" strike="noStrike" cap="none" normalizeH="0" baseline="30000" smtClean="0">
                          <a:ln>
                            <a:noFill/>
                          </a:ln>
                          <a:solidFill>
                            <a:schemeClr val="tx1"/>
                          </a:solidFill>
                          <a:effectLst/>
                          <a:latin typeface="Calibri" pitchFamily="34" charset="0"/>
                          <a:cs typeface="Arial" charset="0"/>
                        </a:rPr>
                        <a:t>5</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Ar</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chemeClr val="tx1"/>
                          </a:solidFill>
                          <a:effectLst/>
                          <a:latin typeface="Calibri" pitchFamily="34" charset="0"/>
                          <a:cs typeface="Arial" charset="0"/>
                        </a:rPr>
                        <a:t>2.7 </a:t>
                      </a:r>
                      <a:r>
                        <a:rPr kumimoji="0" lang="en-US" sz="2400" b="0" i="0" u="none" strike="noStrike" cap="none" normalizeH="0" baseline="0" smtClean="0">
                          <a:ln>
                            <a:noFill/>
                          </a:ln>
                          <a:solidFill>
                            <a:schemeClr val="tx1"/>
                          </a:solidFill>
                          <a:effectLst/>
                          <a:latin typeface="Calibri" pitchFamily="34" charset="0"/>
                          <a:cs typeface="Arial" charset="0"/>
                        </a:rPr>
                        <a:t>x 10</a:t>
                      </a:r>
                      <a:r>
                        <a:rPr kumimoji="0" lang="en-US" sz="2400" b="0" i="0" u="none" strike="noStrike" cap="none" normalizeH="0" baseline="30000" smtClean="0">
                          <a:ln>
                            <a:noFill/>
                          </a:ln>
                          <a:solidFill>
                            <a:schemeClr val="tx1"/>
                          </a:solidFill>
                          <a:effectLst/>
                          <a:latin typeface="Calibri" pitchFamily="34" charset="0"/>
                          <a:cs typeface="Arial" charset="0"/>
                        </a:rPr>
                        <a:t>-</a:t>
                      </a:r>
                      <a:r>
                        <a:rPr kumimoji="0" lang="el-GR" sz="2400" b="0" i="0" u="none" strike="noStrike" cap="none" normalizeH="0" baseline="30000" smtClean="0">
                          <a:ln>
                            <a:noFill/>
                          </a:ln>
                          <a:solidFill>
                            <a:schemeClr val="tx1"/>
                          </a:solidFill>
                          <a:effectLst/>
                          <a:latin typeface="Calibri" pitchFamily="34" charset="0"/>
                          <a:cs typeface="Arial" charset="0"/>
                        </a:rPr>
                        <a:t>3</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chemeClr val="tx1"/>
                          </a:solidFill>
                          <a:effectLst/>
                          <a:latin typeface="Calibri" pitchFamily="34" charset="0"/>
                          <a:cs typeface="Arial" charset="0"/>
                        </a:rPr>
                        <a:t>9.3 </a:t>
                      </a:r>
                      <a:r>
                        <a:rPr kumimoji="0" lang="en-US" sz="2400" b="0" i="0" u="none" strike="noStrike" cap="none" normalizeH="0" baseline="0" dirty="0" smtClean="0">
                          <a:ln>
                            <a:noFill/>
                          </a:ln>
                          <a:solidFill>
                            <a:schemeClr val="tx1"/>
                          </a:solidFill>
                          <a:effectLst/>
                          <a:latin typeface="Calibri" pitchFamily="34" charset="0"/>
                          <a:cs typeface="Arial" charset="0"/>
                        </a:rPr>
                        <a:t>x 10</a:t>
                      </a:r>
                      <a:r>
                        <a:rPr kumimoji="0" lang="en-US" sz="2400" b="0" i="0" u="none" strike="noStrike" cap="none" normalizeH="0" baseline="30000" dirty="0" smtClean="0">
                          <a:ln>
                            <a:noFill/>
                          </a:ln>
                          <a:solidFill>
                            <a:schemeClr val="tx1"/>
                          </a:solidFill>
                          <a:effectLst/>
                          <a:latin typeface="Calibri" pitchFamily="34" charset="0"/>
                          <a:cs typeface="Arial" charset="0"/>
                        </a:rPr>
                        <a:t>-</a:t>
                      </a:r>
                      <a:r>
                        <a:rPr kumimoji="0" lang="el-GR" sz="2400" b="0" i="0" u="none" strike="noStrike" cap="none" normalizeH="0" baseline="30000" dirty="0" smtClean="0">
                          <a:ln>
                            <a:noFill/>
                          </a:ln>
                          <a:solidFill>
                            <a:schemeClr val="tx1"/>
                          </a:solidFill>
                          <a:effectLst/>
                          <a:latin typeface="Calibri" pitchFamily="34" charset="0"/>
                          <a:cs typeface="Arial" charset="0"/>
                        </a:rPr>
                        <a:t>3</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chemeClr val="tx1"/>
                          </a:solidFill>
                          <a:effectLst/>
                          <a:latin typeface="Calibri" pitchFamily="34" charset="0"/>
                          <a:cs typeface="Arial" charset="0"/>
                        </a:rPr>
                        <a:t>1.6 </a:t>
                      </a:r>
                      <a:r>
                        <a:rPr kumimoji="0" lang="en-US" sz="2400" b="0" i="0" u="none" strike="noStrike" cap="none" normalizeH="0" baseline="0" smtClean="0">
                          <a:ln>
                            <a:noFill/>
                          </a:ln>
                          <a:solidFill>
                            <a:schemeClr val="tx1"/>
                          </a:solidFill>
                          <a:effectLst/>
                          <a:latin typeface="Calibri" pitchFamily="34" charset="0"/>
                          <a:cs typeface="Arial" charset="0"/>
                        </a:rPr>
                        <a:t>x 10</a:t>
                      </a:r>
                      <a:r>
                        <a:rPr kumimoji="0" lang="en-US" sz="2400" b="0" i="0" u="none" strike="noStrike" cap="none" normalizeH="0" baseline="30000" smtClean="0">
                          <a:ln>
                            <a:noFill/>
                          </a:ln>
                          <a:solidFill>
                            <a:schemeClr val="tx1"/>
                          </a:solidFill>
                          <a:effectLst/>
                          <a:latin typeface="Calibri" pitchFamily="34" charset="0"/>
                          <a:cs typeface="Arial" charset="0"/>
                        </a:rPr>
                        <a:t>-4</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rgbClr val="FF0000"/>
                          </a:solidFill>
                          <a:effectLst/>
                          <a:latin typeface="Calibri" pitchFamily="34" charset="0"/>
                          <a:cs typeface="Arial" charset="0"/>
                        </a:rPr>
                        <a:t>CO</a:t>
                      </a:r>
                      <a:r>
                        <a:rPr kumimoji="0" lang="en-US" sz="2400" b="0" i="0" u="none" strike="noStrike" cap="none" normalizeH="0" baseline="-25000" smtClean="0">
                          <a:ln>
                            <a:noFill/>
                          </a:ln>
                          <a:solidFill>
                            <a:srgbClr val="FF0000"/>
                          </a:solidFill>
                          <a:effectLst/>
                          <a:latin typeface="Calibri" pitchFamily="34" charset="0"/>
                          <a:cs typeface="Arial" charset="0"/>
                        </a:rPr>
                        <a:t>2</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rgbClr val="FF0000"/>
                          </a:solidFill>
                          <a:effectLst/>
                          <a:latin typeface="Calibri" pitchFamily="34" charset="0"/>
                          <a:cs typeface="Arial" charset="0"/>
                        </a:rPr>
                        <a:t>86.9</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rgbClr val="FF0000"/>
                          </a:solidFill>
                          <a:effectLst/>
                          <a:latin typeface="Calibri" pitchFamily="34" charset="0"/>
                          <a:cs typeface="Arial" charset="0"/>
                        </a:rPr>
                        <a:t>3.5 </a:t>
                      </a:r>
                      <a:r>
                        <a:rPr kumimoji="0" lang="en-US" sz="2400" b="0" i="0" u="none" strike="noStrike" cap="none" normalizeH="0" baseline="0" dirty="0" smtClean="0">
                          <a:ln>
                            <a:noFill/>
                          </a:ln>
                          <a:solidFill>
                            <a:srgbClr val="FF0000"/>
                          </a:solidFill>
                          <a:effectLst/>
                          <a:latin typeface="Calibri" pitchFamily="34" charset="0"/>
                          <a:cs typeface="Arial" charset="0"/>
                        </a:rPr>
                        <a:t>x 10</a:t>
                      </a:r>
                      <a:r>
                        <a:rPr kumimoji="0" lang="en-US" sz="2400" b="0" i="0" u="none" strike="noStrike" cap="none" normalizeH="0" baseline="30000" dirty="0" smtClean="0">
                          <a:ln>
                            <a:noFill/>
                          </a:ln>
                          <a:solidFill>
                            <a:srgbClr val="FF0000"/>
                          </a:solidFill>
                          <a:effectLst/>
                          <a:latin typeface="Calibri" pitchFamily="34" charset="0"/>
                          <a:cs typeface="Arial" charset="0"/>
                        </a:rPr>
                        <a:t>-4</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rgbClr val="FF0000"/>
                          </a:solidFill>
                          <a:effectLst/>
                          <a:latin typeface="Calibri" pitchFamily="34" charset="0"/>
                          <a:cs typeface="Arial" charset="0"/>
                        </a:rPr>
                        <a:t>9.5 </a:t>
                      </a:r>
                      <a:r>
                        <a:rPr kumimoji="0" lang="en-US" sz="2400" b="0" i="0" u="none" strike="noStrike" cap="none" normalizeH="0" baseline="0" dirty="0" smtClean="0">
                          <a:ln>
                            <a:noFill/>
                          </a:ln>
                          <a:solidFill>
                            <a:srgbClr val="FF0000"/>
                          </a:solidFill>
                          <a:effectLst/>
                          <a:latin typeface="Calibri" pitchFamily="34" charset="0"/>
                          <a:cs typeface="Arial" charset="0"/>
                        </a:rPr>
                        <a:t>x 10</a:t>
                      </a:r>
                      <a:r>
                        <a:rPr kumimoji="0" lang="en-US" sz="2400" b="0" i="0" u="none" strike="noStrike" cap="none" normalizeH="0" baseline="30000" dirty="0" smtClean="0">
                          <a:ln>
                            <a:noFill/>
                          </a:ln>
                          <a:solidFill>
                            <a:srgbClr val="FF0000"/>
                          </a:solidFill>
                          <a:effectLst/>
                          <a:latin typeface="Calibri" pitchFamily="34" charset="0"/>
                          <a:cs typeface="Arial" charset="0"/>
                        </a:rPr>
                        <a:t>-</a:t>
                      </a:r>
                      <a:r>
                        <a:rPr kumimoji="0" lang="el-GR" sz="2400" b="0" i="0" u="none" strike="noStrike" cap="none" normalizeH="0" baseline="30000" dirty="0" smtClean="0">
                          <a:ln>
                            <a:noFill/>
                          </a:ln>
                          <a:solidFill>
                            <a:srgbClr val="FF0000"/>
                          </a:solidFill>
                          <a:effectLst/>
                          <a:latin typeface="Calibri" pitchFamily="34" charset="0"/>
                          <a:cs typeface="Arial" charset="0"/>
                        </a:rPr>
                        <a:t>3</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CH</a:t>
                      </a:r>
                      <a:r>
                        <a:rPr kumimoji="0" lang="en-US" sz="2400" b="0" i="0" u="none" strike="noStrike" cap="none" normalizeH="0" baseline="-25000" smtClean="0">
                          <a:ln>
                            <a:noFill/>
                          </a:ln>
                          <a:solidFill>
                            <a:schemeClr val="tx1"/>
                          </a:solidFill>
                          <a:effectLst/>
                          <a:latin typeface="Calibri" pitchFamily="34" charset="0"/>
                          <a:cs typeface="Arial" charset="0"/>
                        </a:rPr>
                        <a:t>4</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cs typeface="Arial" charset="0"/>
                        </a:rPr>
                        <a:t>0</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chemeClr val="tx1"/>
                          </a:solidFill>
                          <a:effectLst/>
                          <a:latin typeface="Calibri" pitchFamily="34" charset="0"/>
                          <a:cs typeface="Arial" charset="0"/>
                        </a:rPr>
                        <a:t>2 </a:t>
                      </a:r>
                      <a:r>
                        <a:rPr kumimoji="0" lang="en-US" sz="2400" b="0" i="0" u="none" strike="noStrike" cap="none" normalizeH="0" baseline="0" smtClean="0">
                          <a:ln>
                            <a:noFill/>
                          </a:ln>
                          <a:solidFill>
                            <a:schemeClr val="tx1"/>
                          </a:solidFill>
                          <a:effectLst/>
                          <a:latin typeface="Calibri" pitchFamily="34" charset="0"/>
                          <a:cs typeface="Arial" charset="0"/>
                        </a:rPr>
                        <a:t>x 10</a:t>
                      </a:r>
                      <a:r>
                        <a:rPr kumimoji="0" lang="en-US" sz="2400" b="0" i="0" u="none" strike="noStrike" cap="none" normalizeH="0" baseline="30000" smtClean="0">
                          <a:ln>
                            <a:noFill/>
                          </a:ln>
                          <a:solidFill>
                            <a:schemeClr val="tx1"/>
                          </a:solidFill>
                          <a:effectLst/>
                          <a:latin typeface="Calibri" pitchFamily="34" charset="0"/>
                          <a:cs typeface="Arial" charset="0"/>
                        </a:rPr>
                        <a:t>-</a:t>
                      </a:r>
                      <a:r>
                        <a:rPr kumimoji="0" lang="el-GR" sz="2400" b="0" i="0" u="none" strike="noStrike" cap="none" normalizeH="0" baseline="30000" smtClean="0">
                          <a:ln>
                            <a:noFill/>
                          </a:ln>
                          <a:solidFill>
                            <a:schemeClr val="tx1"/>
                          </a:solidFill>
                          <a:effectLst/>
                          <a:latin typeface="Calibri" pitchFamily="34" charset="0"/>
                          <a:cs typeface="Arial" charset="0"/>
                        </a:rPr>
                        <a:t>6</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dirty="0" smtClean="0">
                          <a:ln>
                            <a:noFill/>
                          </a:ln>
                          <a:solidFill>
                            <a:schemeClr val="tx1"/>
                          </a:solidFill>
                          <a:effectLst/>
                          <a:latin typeface="Calibri" pitchFamily="34" charset="0"/>
                          <a:cs typeface="Arial" charset="0"/>
                        </a:rPr>
                        <a:t>Ίχνη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Calibri" pitchFamily="34" charset="0"/>
                          <a:cs typeface="Arial" charset="0"/>
                        </a:rPr>
                        <a:t>H</a:t>
                      </a:r>
                      <a:r>
                        <a:rPr kumimoji="0" lang="en-US" sz="2400" b="0" i="0" u="none" strike="noStrike" cap="none" normalizeH="0" baseline="-25000" smtClean="0">
                          <a:ln>
                            <a:noFill/>
                          </a:ln>
                          <a:solidFill>
                            <a:schemeClr val="tx1"/>
                          </a:solidFill>
                          <a:effectLst/>
                          <a:latin typeface="Calibri" pitchFamily="34" charset="0"/>
                          <a:cs typeface="Arial" charset="0"/>
                        </a:rPr>
                        <a:t>2</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cs typeface="Arial" charset="0"/>
                        </a:rPr>
                        <a:t>0</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l-GR" sz="2400" b="0" i="0" u="none" strike="noStrike" cap="none" normalizeH="0" baseline="0" smtClean="0">
                          <a:ln>
                            <a:noFill/>
                          </a:ln>
                          <a:solidFill>
                            <a:schemeClr val="tx1"/>
                          </a:solidFill>
                          <a:effectLst/>
                          <a:latin typeface="Calibri" pitchFamily="34" charset="0"/>
                          <a:cs typeface="Arial" charset="0"/>
                        </a:rPr>
                        <a:t>5 </a:t>
                      </a:r>
                      <a:r>
                        <a:rPr kumimoji="0" lang="en-US" sz="2400" b="0" i="0" u="none" strike="noStrike" cap="none" normalizeH="0" baseline="0" smtClean="0">
                          <a:ln>
                            <a:noFill/>
                          </a:ln>
                          <a:solidFill>
                            <a:schemeClr val="tx1"/>
                          </a:solidFill>
                          <a:effectLst/>
                          <a:latin typeface="Calibri" pitchFamily="34" charset="0"/>
                          <a:cs typeface="Arial" charset="0"/>
                        </a:rPr>
                        <a:t>x 10</a:t>
                      </a:r>
                      <a:r>
                        <a:rPr kumimoji="0" lang="en-US" sz="2400" b="0" i="0" u="none" strike="noStrike" cap="none" normalizeH="0" baseline="30000" smtClean="0">
                          <a:ln>
                            <a:noFill/>
                          </a:ln>
                          <a:solidFill>
                            <a:schemeClr val="tx1"/>
                          </a:solidFill>
                          <a:effectLst/>
                          <a:latin typeface="Calibri" pitchFamily="34" charset="0"/>
                          <a:cs typeface="Arial" charset="0"/>
                        </a:rPr>
                        <a:t>-</a:t>
                      </a:r>
                      <a:r>
                        <a:rPr kumimoji="0" lang="el-GR" sz="2400" b="0" i="0" u="none" strike="noStrike" cap="none" normalizeH="0" baseline="30000" smtClean="0">
                          <a:ln>
                            <a:noFill/>
                          </a:ln>
                          <a:solidFill>
                            <a:schemeClr val="tx1"/>
                          </a:solidFill>
                          <a:effectLst/>
                          <a:latin typeface="Calibri" pitchFamily="34" charset="0"/>
                          <a:cs typeface="Arial" charset="0"/>
                        </a:rPr>
                        <a:t>7</a:t>
                      </a:r>
                      <a:endParaRPr kumimoji="0" lang="el-GR" sz="2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cs typeface="Arial" charset="0"/>
                        </a:rPr>
                        <a:t>0</a:t>
                      </a:r>
                      <a:endParaRPr kumimoji="0" lang="el-GR" sz="2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3"/>
          <p:cNvSpPr>
            <a:spLocks noGrp="1"/>
          </p:cNvSpPr>
          <p:nvPr>
            <p:ph type="title"/>
          </p:nvPr>
        </p:nvSpPr>
        <p:spPr/>
        <p:txBody>
          <a:bodyPr>
            <a:normAutofit fontScale="90000"/>
          </a:bodyPr>
          <a:lstStyle/>
          <a:p>
            <a:pPr eaLnBrk="1" hangingPunct="1"/>
            <a:r>
              <a:rPr lang="el-GR" sz="4000" dirty="0" smtClean="0">
                <a:latin typeface="Calibri" pitchFamily="34" charset="0"/>
              </a:rPr>
              <a:t>ΣΥΣΤΑΣΗ ΓΗΙΝΗΣ ΑΤΜΟΣΦΑΙΡΑΣ – ΒΙΟΛΟΓΙΚΕΣ ΔΙΕΡΓΑΣΙΕΣ</a:t>
            </a:r>
          </a:p>
        </p:txBody>
      </p:sp>
      <p:sp>
        <p:nvSpPr>
          <p:cNvPr id="25602" name="Θέση περιεχομένου 4"/>
          <p:cNvSpPr>
            <a:spLocks noGrp="1"/>
          </p:cNvSpPr>
          <p:nvPr>
            <p:ph idx="1"/>
          </p:nvPr>
        </p:nvSpPr>
        <p:spPr/>
        <p:txBody>
          <a:bodyPr>
            <a:normAutofit lnSpcReduction="10000"/>
          </a:bodyPr>
          <a:lstStyle/>
          <a:p>
            <a:pPr>
              <a:buFont typeface="Wingdings" pitchFamily="2" charset="2"/>
              <a:buChar char="q"/>
            </a:pPr>
            <a:r>
              <a:rPr lang="el-GR" sz="2400" dirty="0" smtClean="0">
                <a:latin typeface="Calibri" pitchFamily="34" charset="0"/>
              </a:rPr>
              <a:t>Παραγωγή οξυγόνου – Φωτοσύνθεση</a:t>
            </a:r>
            <a:r>
              <a:rPr lang="en-US" sz="2400" dirty="0" smtClean="0">
                <a:latin typeface="Calibri" pitchFamily="34" charset="0"/>
              </a:rPr>
              <a:t>:</a:t>
            </a:r>
            <a:endParaRPr lang="el-GR" sz="2400" dirty="0" smtClean="0">
              <a:latin typeface="Calibri" pitchFamily="34" charset="0"/>
            </a:endParaRPr>
          </a:p>
          <a:p>
            <a:pPr>
              <a:buFont typeface="Wingdings" pitchFamily="2" charset="2"/>
              <a:buNone/>
            </a:pPr>
            <a:r>
              <a:rPr lang="en-US" sz="2400" dirty="0" smtClean="0">
                <a:latin typeface="Calibri" pitchFamily="34" charset="0"/>
              </a:rPr>
              <a:t>		CO</a:t>
            </a:r>
            <a:r>
              <a:rPr lang="en-US" sz="2400" baseline="-25000" dirty="0" smtClean="0">
                <a:latin typeface="Calibri" pitchFamily="34" charset="0"/>
              </a:rPr>
              <a:t>2</a:t>
            </a:r>
            <a:r>
              <a:rPr lang="en-US" sz="2400" dirty="0" smtClean="0">
                <a:latin typeface="Calibri" pitchFamily="34" charset="0"/>
              </a:rPr>
              <a:t> + 2H</a:t>
            </a:r>
            <a:r>
              <a:rPr lang="en-US" sz="2400" baseline="-25000" dirty="0" smtClean="0">
                <a:latin typeface="Calibri" pitchFamily="34" charset="0"/>
              </a:rPr>
              <a:t>2</a:t>
            </a:r>
            <a:r>
              <a:rPr lang="en-US" sz="2400" dirty="0" smtClean="0">
                <a:latin typeface="Calibri" pitchFamily="34" charset="0"/>
              </a:rPr>
              <a:t>O = CH</a:t>
            </a:r>
            <a:r>
              <a:rPr lang="en-US" sz="2400" baseline="-25000" dirty="0" smtClean="0">
                <a:latin typeface="Calibri" pitchFamily="34" charset="0"/>
              </a:rPr>
              <a:t>2</a:t>
            </a:r>
            <a:r>
              <a:rPr lang="en-US" sz="2400" dirty="0" smtClean="0">
                <a:latin typeface="Calibri" pitchFamily="34" charset="0"/>
              </a:rPr>
              <a:t>O + O</a:t>
            </a:r>
            <a:r>
              <a:rPr lang="en-US" sz="2400" baseline="-25000" dirty="0" smtClean="0">
                <a:latin typeface="Calibri" pitchFamily="34" charset="0"/>
              </a:rPr>
              <a:t>2</a:t>
            </a:r>
            <a:endParaRPr lang="el-GR" sz="2400" baseline="-25000" dirty="0" smtClean="0">
              <a:latin typeface="Calibri" pitchFamily="34" charset="0"/>
            </a:endParaRPr>
          </a:p>
          <a:p>
            <a:pPr>
              <a:buFont typeface="Wingdings" pitchFamily="2" charset="2"/>
              <a:buChar char="q"/>
            </a:pPr>
            <a:endParaRPr lang="el-GR" sz="2400" dirty="0" smtClean="0">
              <a:latin typeface="Calibri" pitchFamily="34" charset="0"/>
            </a:endParaRPr>
          </a:p>
          <a:p>
            <a:pPr>
              <a:buFont typeface="Wingdings" pitchFamily="2" charset="2"/>
              <a:buChar char="q"/>
            </a:pPr>
            <a:r>
              <a:rPr lang="el-GR" sz="2400" dirty="0" smtClean="0">
                <a:latin typeface="Calibri" pitchFamily="34" charset="0"/>
              </a:rPr>
              <a:t>Παραγωγή </a:t>
            </a:r>
            <a:r>
              <a:rPr lang="en-US" sz="2400" dirty="0" smtClean="0">
                <a:latin typeface="Calibri" pitchFamily="34" charset="0"/>
              </a:rPr>
              <a:t>CO2</a:t>
            </a:r>
            <a:r>
              <a:rPr lang="el-GR" sz="2400" dirty="0" smtClean="0">
                <a:latin typeface="Calibri" pitchFamily="34" charset="0"/>
              </a:rPr>
              <a:t> – αερόβια αναπνοή και αβιοτική οξείδωση</a:t>
            </a:r>
            <a:r>
              <a:rPr lang="en-US" sz="2400" dirty="0" smtClean="0">
                <a:latin typeface="Calibri" pitchFamily="34" charset="0"/>
              </a:rPr>
              <a:t>:</a:t>
            </a:r>
          </a:p>
          <a:p>
            <a:pPr>
              <a:buFont typeface="Wingdings" pitchFamily="2" charset="2"/>
              <a:buNone/>
            </a:pPr>
            <a:r>
              <a:rPr lang="en-US" sz="2400" dirty="0" smtClean="0">
                <a:latin typeface="Calibri" pitchFamily="34" charset="0"/>
              </a:rPr>
              <a:t>		 CH</a:t>
            </a:r>
            <a:r>
              <a:rPr lang="en-US" sz="2400" baseline="-25000" dirty="0" smtClean="0">
                <a:latin typeface="Calibri" pitchFamily="34" charset="0"/>
              </a:rPr>
              <a:t>2</a:t>
            </a:r>
            <a:r>
              <a:rPr lang="en-US" sz="2400" dirty="0" smtClean="0">
                <a:latin typeface="Calibri" pitchFamily="34" charset="0"/>
              </a:rPr>
              <a:t>O + O</a:t>
            </a:r>
            <a:r>
              <a:rPr lang="en-US" sz="2400" baseline="-25000" dirty="0" smtClean="0">
                <a:latin typeface="Calibri" pitchFamily="34" charset="0"/>
              </a:rPr>
              <a:t>2  </a:t>
            </a:r>
            <a:r>
              <a:rPr lang="en-US" sz="2400" dirty="0" smtClean="0">
                <a:latin typeface="Calibri" pitchFamily="34" charset="0"/>
              </a:rPr>
              <a:t>=</a:t>
            </a:r>
            <a:r>
              <a:rPr lang="en-US" sz="2400" baseline="-25000" dirty="0" smtClean="0">
                <a:latin typeface="Calibri" pitchFamily="34" charset="0"/>
              </a:rPr>
              <a:t>  </a:t>
            </a:r>
            <a:r>
              <a:rPr lang="en-US" sz="2400" dirty="0" smtClean="0">
                <a:latin typeface="Calibri" pitchFamily="34" charset="0"/>
              </a:rPr>
              <a:t>CO</a:t>
            </a:r>
            <a:r>
              <a:rPr lang="en-US" sz="2400" baseline="-25000" dirty="0" smtClean="0">
                <a:latin typeface="Calibri" pitchFamily="34" charset="0"/>
              </a:rPr>
              <a:t>2</a:t>
            </a:r>
            <a:r>
              <a:rPr lang="en-US" sz="2400" dirty="0" smtClean="0">
                <a:latin typeface="Calibri" pitchFamily="34" charset="0"/>
              </a:rPr>
              <a:t> + 2H</a:t>
            </a:r>
            <a:r>
              <a:rPr lang="en-US" sz="2400" baseline="-25000" dirty="0" smtClean="0">
                <a:latin typeface="Calibri" pitchFamily="34" charset="0"/>
              </a:rPr>
              <a:t>2</a:t>
            </a:r>
            <a:r>
              <a:rPr lang="en-US" sz="2400" dirty="0" smtClean="0">
                <a:latin typeface="Calibri" pitchFamily="34" charset="0"/>
              </a:rPr>
              <a:t>O</a:t>
            </a:r>
          </a:p>
          <a:p>
            <a:pPr>
              <a:buFont typeface="Wingdings" pitchFamily="2" charset="2"/>
              <a:buChar char="q"/>
            </a:pPr>
            <a:endParaRPr lang="en-US" sz="2400" dirty="0" smtClean="0">
              <a:latin typeface="Calibri" pitchFamily="34" charset="0"/>
            </a:endParaRPr>
          </a:p>
          <a:p>
            <a:pPr>
              <a:buFont typeface="Wingdings" pitchFamily="2" charset="2"/>
              <a:buChar char="q"/>
            </a:pPr>
            <a:r>
              <a:rPr lang="el-GR" sz="2400" dirty="0" err="1" smtClean="0">
                <a:latin typeface="Calibri" pitchFamily="34" charset="0"/>
              </a:rPr>
              <a:t>Μεθανογένεση</a:t>
            </a:r>
            <a:r>
              <a:rPr lang="el-GR" sz="2400" dirty="0" smtClean="0">
                <a:latin typeface="Calibri" pitchFamily="34" charset="0"/>
              </a:rPr>
              <a:t> – </a:t>
            </a:r>
            <a:r>
              <a:rPr lang="el-GR" sz="2400" dirty="0" err="1" smtClean="0">
                <a:latin typeface="Calibri" pitchFamily="34" charset="0"/>
              </a:rPr>
              <a:t>Προκαρυωτικοί</a:t>
            </a:r>
            <a:r>
              <a:rPr lang="el-GR" sz="2400" dirty="0" smtClean="0">
                <a:latin typeface="Calibri" pitchFamily="34" charset="0"/>
              </a:rPr>
              <a:t> οργανισμοί «αρχαία»:</a:t>
            </a:r>
          </a:p>
          <a:p>
            <a:pPr>
              <a:buFont typeface="Wingdings" pitchFamily="2" charset="2"/>
              <a:buNone/>
            </a:pPr>
            <a:r>
              <a:rPr lang="el-GR" sz="2400" dirty="0" smtClean="0">
                <a:latin typeface="Calibri" pitchFamily="34" charset="0"/>
              </a:rPr>
              <a:t>		 4</a:t>
            </a:r>
            <a:r>
              <a:rPr lang="en-US" sz="2400" dirty="0" smtClean="0">
                <a:latin typeface="Calibri" pitchFamily="34" charset="0"/>
              </a:rPr>
              <a:t>H</a:t>
            </a:r>
            <a:r>
              <a:rPr lang="en-US" sz="2400" baseline="-25000" dirty="0" smtClean="0">
                <a:latin typeface="Calibri" pitchFamily="34" charset="0"/>
              </a:rPr>
              <a:t>2</a:t>
            </a:r>
            <a:r>
              <a:rPr lang="en-US" sz="2400" dirty="0" smtClean="0">
                <a:latin typeface="Calibri" pitchFamily="34" charset="0"/>
              </a:rPr>
              <a:t> + CO</a:t>
            </a:r>
            <a:r>
              <a:rPr lang="en-US" sz="2400" baseline="-25000" dirty="0" smtClean="0">
                <a:latin typeface="Calibri" pitchFamily="34" charset="0"/>
              </a:rPr>
              <a:t>2</a:t>
            </a:r>
            <a:r>
              <a:rPr lang="en-US" sz="2400" dirty="0" smtClean="0">
                <a:latin typeface="Calibri" pitchFamily="34" charset="0"/>
              </a:rPr>
              <a:t> </a:t>
            </a:r>
            <a:r>
              <a:rPr lang="en-US" sz="2400" dirty="0" smtClean="0">
                <a:latin typeface="Calibri" pitchFamily="34" charset="0"/>
                <a:sym typeface="Wingdings" pitchFamily="2" charset="2"/>
              </a:rPr>
              <a:t> C</a:t>
            </a:r>
            <a:r>
              <a:rPr lang="en-US" sz="2400" dirty="0" smtClean="0">
                <a:latin typeface="Calibri" pitchFamily="34" charset="0"/>
              </a:rPr>
              <a:t>H</a:t>
            </a:r>
            <a:r>
              <a:rPr lang="en-US" sz="2400" baseline="-25000" dirty="0" smtClean="0">
                <a:latin typeface="Calibri" pitchFamily="34" charset="0"/>
              </a:rPr>
              <a:t>4 </a:t>
            </a:r>
            <a:r>
              <a:rPr lang="en-US" sz="2400" dirty="0" smtClean="0">
                <a:latin typeface="Calibri" pitchFamily="34" charset="0"/>
              </a:rPr>
              <a:t>+ 2H</a:t>
            </a:r>
            <a:r>
              <a:rPr lang="en-US" sz="2400" baseline="-25000" dirty="0" smtClean="0">
                <a:latin typeface="Calibri" pitchFamily="34" charset="0"/>
              </a:rPr>
              <a:t>2</a:t>
            </a:r>
            <a:r>
              <a:rPr lang="en-US" sz="2400" dirty="0" smtClean="0">
                <a:latin typeface="Calibri" pitchFamily="34" charset="0"/>
              </a:rPr>
              <a:t>O</a:t>
            </a:r>
          </a:p>
          <a:p>
            <a:pPr>
              <a:buFont typeface="Wingdings" pitchFamily="2" charset="2"/>
              <a:buNone/>
            </a:pPr>
            <a:r>
              <a:rPr lang="en-US" sz="2400" dirty="0" smtClean="0">
                <a:latin typeface="Calibri" pitchFamily="34" charset="0"/>
              </a:rPr>
              <a:t>		 CH</a:t>
            </a:r>
            <a:r>
              <a:rPr lang="en-US" sz="2400" baseline="-25000" dirty="0" smtClean="0">
                <a:latin typeface="Calibri" pitchFamily="34" charset="0"/>
              </a:rPr>
              <a:t>3</a:t>
            </a:r>
            <a:r>
              <a:rPr lang="en-US" sz="2400" dirty="0" smtClean="0">
                <a:latin typeface="Calibri" pitchFamily="34" charset="0"/>
              </a:rPr>
              <a:t>COOH </a:t>
            </a:r>
            <a:r>
              <a:rPr lang="en-US" sz="2400" dirty="0" smtClean="0">
                <a:latin typeface="Calibri" pitchFamily="34" charset="0"/>
                <a:sym typeface="Wingdings" pitchFamily="2" charset="2"/>
              </a:rPr>
              <a:t> C</a:t>
            </a:r>
            <a:r>
              <a:rPr lang="en-US" sz="2400" dirty="0" smtClean="0">
                <a:latin typeface="Calibri" pitchFamily="34" charset="0"/>
              </a:rPr>
              <a:t>H</a:t>
            </a:r>
            <a:r>
              <a:rPr lang="en-US" sz="2400" baseline="-25000" dirty="0" smtClean="0">
                <a:latin typeface="Calibri" pitchFamily="34" charset="0"/>
              </a:rPr>
              <a:t>4 </a:t>
            </a:r>
            <a:r>
              <a:rPr lang="en-US" sz="2400" dirty="0" smtClean="0">
                <a:latin typeface="Calibri" pitchFamily="34" charset="0"/>
              </a:rPr>
              <a:t>+ CO</a:t>
            </a:r>
            <a:r>
              <a:rPr lang="en-US" sz="2400" baseline="-25000" dirty="0" smtClean="0">
                <a:latin typeface="Calibri" pitchFamily="34" charset="0"/>
              </a:rPr>
              <a:t>2</a:t>
            </a:r>
            <a:endParaRPr lang="el-GR" sz="2400" baseline="-25000"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pPr eaLnBrk="1" hangingPunct="1"/>
            <a:r>
              <a:rPr lang="el-GR" dirty="0" smtClean="0">
                <a:latin typeface="Calibri" pitchFamily="34" charset="0"/>
              </a:rPr>
              <a:t>ΚΥΚΛΟΣ ΤΟΥ ΑΝΘΡΑΚΑ</a:t>
            </a:r>
            <a:r>
              <a:rPr lang="en-US" dirty="0" smtClean="0">
                <a:latin typeface="Calibri" pitchFamily="34" charset="0"/>
              </a:rPr>
              <a:t> (Gt C)</a:t>
            </a:r>
            <a:endParaRPr lang="el-GR" dirty="0" smtClean="0">
              <a:latin typeface="Calibri" pitchFamily="34" charset="0"/>
            </a:endParaRPr>
          </a:p>
        </p:txBody>
      </p:sp>
      <p:pic>
        <p:nvPicPr>
          <p:cNvPr id="17435" name="Picture 27" descr="MMj02835780000[1]"/>
          <p:cNvPicPr>
            <a:picLocks noChangeAspect="1" noChangeArrowheads="1" noCrop="1"/>
          </p:cNvPicPr>
          <p:nvPr/>
        </p:nvPicPr>
        <p:blipFill>
          <a:blip r:embed="rId3"/>
          <a:srcRect/>
          <a:stretch>
            <a:fillRect/>
          </a:stretch>
        </p:blipFill>
        <p:spPr bwMode="auto">
          <a:xfrm>
            <a:off x="5303837" y="2688109"/>
            <a:ext cx="719138" cy="376237"/>
          </a:xfrm>
          <a:prstGeom prst="rect">
            <a:avLst/>
          </a:prstGeom>
          <a:noFill/>
          <a:ln w="9525">
            <a:noFill/>
            <a:miter lim="800000"/>
            <a:headEnd/>
            <a:tailEnd/>
          </a:ln>
        </p:spPr>
      </p:pic>
      <p:sp>
        <p:nvSpPr>
          <p:cNvPr id="17410" name="Line 2"/>
          <p:cNvSpPr>
            <a:spLocks noChangeShapeType="1"/>
          </p:cNvSpPr>
          <p:nvPr/>
        </p:nvSpPr>
        <p:spPr bwMode="auto">
          <a:xfrm flipH="1">
            <a:off x="1052191" y="2348384"/>
            <a:ext cx="1909" cy="48895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12" name="Text Box 4"/>
          <p:cNvSpPr txBox="1">
            <a:spLocks noChangeArrowheads="1"/>
          </p:cNvSpPr>
          <p:nvPr/>
        </p:nvSpPr>
        <p:spPr bwMode="auto">
          <a:xfrm>
            <a:off x="406648" y="5661050"/>
            <a:ext cx="8207375" cy="436562"/>
          </a:xfrm>
          <a:prstGeom prst="rect">
            <a:avLst/>
          </a:prstGeom>
          <a:noFill/>
          <a:ln w="9525">
            <a:solidFill>
              <a:schemeClr val="tx1"/>
            </a:solidFill>
            <a:miter lim="800000"/>
            <a:headEnd/>
            <a:tailEnd/>
          </a:ln>
        </p:spPr>
        <p:txBody>
          <a:bodyPr>
            <a:spAutoFit/>
          </a:bodyPr>
          <a:lstStyle/>
          <a:p>
            <a:pPr algn="ctr">
              <a:spcBef>
                <a:spcPct val="50000"/>
              </a:spcBef>
            </a:pPr>
            <a:r>
              <a:rPr lang="el-GR" sz="2200" b="1">
                <a:latin typeface="Calibri" panose="020F0502020204030204" pitchFamily="34" charset="0"/>
              </a:rPr>
              <a:t>ΛΙΘΟΣΦΑΙΡΑ (ανθρακικά= 60</a:t>
            </a:r>
            <a:r>
              <a:rPr lang="en-US" sz="2200" b="1">
                <a:latin typeface="Calibri" panose="020F0502020204030204" pitchFamily="34" charset="0"/>
              </a:rPr>
              <a:t>x10</a:t>
            </a:r>
            <a:r>
              <a:rPr lang="en-US" sz="2200" b="1" baseline="30000">
                <a:latin typeface="Calibri" panose="020F0502020204030204" pitchFamily="34" charset="0"/>
              </a:rPr>
              <a:t>6</a:t>
            </a:r>
            <a:r>
              <a:rPr lang="en-US" sz="2200" b="1">
                <a:latin typeface="Calibri" panose="020F0502020204030204" pitchFamily="34" charset="0"/>
              </a:rPr>
              <a:t>, </a:t>
            </a:r>
            <a:r>
              <a:rPr lang="el-GR" sz="2200" b="1">
                <a:latin typeface="Calibri" panose="020F0502020204030204" pitchFamily="34" charset="0"/>
              </a:rPr>
              <a:t>οργανικά=15</a:t>
            </a:r>
            <a:r>
              <a:rPr lang="en-US" sz="2200" b="1">
                <a:latin typeface="Calibri" panose="020F0502020204030204" pitchFamily="34" charset="0"/>
              </a:rPr>
              <a:t>x10</a:t>
            </a:r>
            <a:r>
              <a:rPr lang="en-US" sz="2200" b="1" baseline="30000">
                <a:latin typeface="Calibri" panose="020F0502020204030204" pitchFamily="34" charset="0"/>
              </a:rPr>
              <a:t>6</a:t>
            </a:r>
            <a:r>
              <a:rPr lang="en-US" sz="2200" b="1">
                <a:latin typeface="Calibri" panose="020F0502020204030204" pitchFamily="34" charset="0"/>
              </a:rPr>
              <a:t>)</a:t>
            </a:r>
            <a:endParaRPr lang="el-GR" sz="2200" b="1">
              <a:latin typeface="Calibri" panose="020F0502020204030204" pitchFamily="34" charset="0"/>
            </a:endParaRPr>
          </a:p>
        </p:txBody>
      </p:sp>
      <p:sp>
        <p:nvSpPr>
          <p:cNvPr id="17413" name="Text Box 5"/>
          <p:cNvSpPr txBox="1">
            <a:spLocks noChangeArrowheads="1"/>
          </p:cNvSpPr>
          <p:nvPr/>
        </p:nvSpPr>
        <p:spPr bwMode="auto">
          <a:xfrm>
            <a:off x="5303837" y="3140546"/>
            <a:ext cx="2808288" cy="436563"/>
          </a:xfrm>
          <a:prstGeom prst="rect">
            <a:avLst/>
          </a:prstGeom>
          <a:solidFill>
            <a:srgbClr val="993300"/>
          </a:solidFill>
          <a:ln w="9525">
            <a:solidFill>
              <a:schemeClr val="tx1"/>
            </a:solidFill>
            <a:miter lim="800000"/>
            <a:headEnd/>
            <a:tailEnd/>
          </a:ln>
        </p:spPr>
        <p:txBody>
          <a:bodyPr>
            <a:spAutoFit/>
          </a:bodyPr>
          <a:lstStyle/>
          <a:p>
            <a:pPr algn="ctr">
              <a:spcBef>
                <a:spcPct val="50000"/>
              </a:spcBef>
            </a:pPr>
            <a:r>
              <a:rPr lang="el-GR" sz="2200" b="1">
                <a:latin typeface="Calibri" panose="020F0502020204030204" pitchFamily="34" charset="0"/>
              </a:rPr>
              <a:t>ΒΙΟΣΦΑΙΡΑ (45)</a:t>
            </a:r>
          </a:p>
        </p:txBody>
      </p:sp>
      <p:sp>
        <p:nvSpPr>
          <p:cNvPr id="17414" name="Text Box 6"/>
          <p:cNvSpPr txBox="1">
            <a:spLocks noChangeArrowheads="1"/>
          </p:cNvSpPr>
          <p:nvPr/>
        </p:nvSpPr>
        <p:spPr bwMode="auto">
          <a:xfrm>
            <a:off x="694457" y="2949823"/>
            <a:ext cx="2376487" cy="771525"/>
          </a:xfrm>
          <a:prstGeom prst="rect">
            <a:avLst/>
          </a:prstGeom>
          <a:solidFill>
            <a:srgbClr val="33CCCC"/>
          </a:solidFill>
          <a:ln w="9525">
            <a:solidFill>
              <a:schemeClr val="tx1"/>
            </a:solidFill>
            <a:miter lim="800000"/>
            <a:headEnd/>
            <a:tailEnd/>
          </a:ln>
        </p:spPr>
        <p:txBody>
          <a:bodyPr>
            <a:spAutoFit/>
          </a:bodyPr>
          <a:lstStyle/>
          <a:p>
            <a:pPr algn="ctr">
              <a:spcBef>
                <a:spcPct val="50000"/>
              </a:spcBef>
            </a:pPr>
            <a:r>
              <a:rPr lang="el-GR" sz="2200" b="1" dirty="0">
                <a:latin typeface="Calibri" pitchFamily="34" charset="0"/>
              </a:rPr>
              <a:t>ΕΠΙΦΑΝΕΙΑ</a:t>
            </a:r>
            <a:r>
              <a:rPr lang="en-US" sz="2200" b="1" dirty="0">
                <a:latin typeface="Calibri" pitchFamily="34" charset="0"/>
              </a:rPr>
              <a:t> </a:t>
            </a:r>
            <a:r>
              <a:rPr lang="el-GR" sz="2200" b="1" dirty="0">
                <a:latin typeface="Calibri" pitchFamily="34" charset="0"/>
              </a:rPr>
              <a:t>ΩΚΕΑΝΩΝ (580)</a:t>
            </a:r>
          </a:p>
        </p:txBody>
      </p:sp>
      <p:sp>
        <p:nvSpPr>
          <p:cNvPr id="17415" name="Text Box 7"/>
          <p:cNvSpPr txBox="1">
            <a:spLocks noChangeArrowheads="1"/>
          </p:cNvSpPr>
          <p:nvPr/>
        </p:nvSpPr>
        <p:spPr bwMode="auto">
          <a:xfrm>
            <a:off x="479425" y="1484784"/>
            <a:ext cx="8207375" cy="436562"/>
          </a:xfrm>
          <a:prstGeom prst="rect">
            <a:avLst/>
          </a:prstGeom>
          <a:noFill/>
          <a:ln w="9525">
            <a:solidFill>
              <a:schemeClr val="tx1"/>
            </a:solidFill>
            <a:miter lim="800000"/>
            <a:headEnd/>
            <a:tailEnd/>
          </a:ln>
        </p:spPr>
        <p:txBody>
          <a:bodyPr>
            <a:spAutoFit/>
          </a:bodyPr>
          <a:lstStyle/>
          <a:p>
            <a:pPr algn="ctr">
              <a:spcBef>
                <a:spcPct val="50000"/>
              </a:spcBef>
            </a:pPr>
            <a:r>
              <a:rPr lang="el-GR" sz="2200" b="1">
                <a:latin typeface="Calibri" pitchFamily="34" charset="0"/>
              </a:rPr>
              <a:t>ΑΤΜΟΣΦΑΙΡΑ (</a:t>
            </a:r>
            <a:r>
              <a:rPr lang="en-US" sz="2200" b="1">
                <a:latin typeface="Calibri" pitchFamily="34" charset="0"/>
              </a:rPr>
              <a:t>CO</a:t>
            </a:r>
            <a:r>
              <a:rPr lang="en-US" sz="2200" b="1" baseline="-25000">
                <a:latin typeface="Calibri" pitchFamily="34" charset="0"/>
              </a:rPr>
              <a:t>2</a:t>
            </a:r>
            <a:r>
              <a:rPr lang="en-US" sz="2200" b="1">
                <a:latin typeface="Calibri" pitchFamily="34" charset="0"/>
              </a:rPr>
              <a:t> = 720)</a:t>
            </a:r>
            <a:endParaRPr lang="el-GR" sz="2200">
              <a:latin typeface="Calibri" pitchFamily="34" charset="0"/>
            </a:endParaRPr>
          </a:p>
        </p:txBody>
      </p:sp>
      <p:sp>
        <p:nvSpPr>
          <p:cNvPr id="17416" name="Text Box 8"/>
          <p:cNvSpPr txBox="1">
            <a:spLocks noChangeArrowheads="1"/>
          </p:cNvSpPr>
          <p:nvPr/>
        </p:nvSpPr>
        <p:spPr bwMode="auto">
          <a:xfrm>
            <a:off x="622300" y="1988021"/>
            <a:ext cx="1730375" cy="396875"/>
          </a:xfrm>
          <a:prstGeom prst="rect">
            <a:avLst/>
          </a:prstGeom>
          <a:noFill/>
          <a:ln w="9525">
            <a:noFill/>
            <a:miter lim="800000"/>
            <a:headEnd/>
            <a:tailEnd/>
          </a:ln>
        </p:spPr>
        <p:txBody>
          <a:bodyPr>
            <a:spAutoFit/>
          </a:bodyPr>
          <a:lstStyle/>
          <a:p>
            <a:pPr>
              <a:spcBef>
                <a:spcPct val="50000"/>
              </a:spcBef>
            </a:pPr>
            <a:r>
              <a:rPr lang="el-GR" sz="2000">
                <a:latin typeface="Calibri" pitchFamily="34" charset="0"/>
              </a:rPr>
              <a:t>Διάλυση </a:t>
            </a:r>
            <a:r>
              <a:rPr lang="en-US" sz="2000">
                <a:latin typeface="Calibri" pitchFamily="34" charset="0"/>
              </a:rPr>
              <a:t>CO</a:t>
            </a:r>
            <a:r>
              <a:rPr lang="en-US" sz="1200">
                <a:latin typeface="Calibri" pitchFamily="34" charset="0"/>
              </a:rPr>
              <a:t>2</a:t>
            </a:r>
            <a:endParaRPr lang="el-GR" sz="1000" b="1">
              <a:latin typeface="Calibri" pitchFamily="34" charset="0"/>
            </a:endParaRPr>
          </a:p>
        </p:txBody>
      </p:sp>
      <p:sp>
        <p:nvSpPr>
          <p:cNvPr id="17417" name="Text Box 9"/>
          <p:cNvSpPr txBox="1">
            <a:spLocks noChangeArrowheads="1"/>
          </p:cNvSpPr>
          <p:nvPr/>
        </p:nvSpPr>
        <p:spPr bwMode="auto">
          <a:xfrm rot="16200000">
            <a:off x="758130" y="4108351"/>
            <a:ext cx="1763713" cy="7016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Αποσάθρωση (1.07)</a:t>
            </a:r>
          </a:p>
        </p:txBody>
      </p:sp>
      <p:sp>
        <p:nvSpPr>
          <p:cNvPr id="17418" name="Text Box 10"/>
          <p:cNvSpPr txBox="1">
            <a:spLocks noChangeArrowheads="1"/>
          </p:cNvSpPr>
          <p:nvPr/>
        </p:nvSpPr>
        <p:spPr bwMode="auto">
          <a:xfrm>
            <a:off x="5805488" y="1916584"/>
            <a:ext cx="2233612" cy="861774"/>
          </a:xfrm>
          <a:prstGeom prst="rect">
            <a:avLst/>
          </a:prstGeom>
          <a:noFill/>
          <a:ln w="9525">
            <a:noFill/>
            <a:miter lim="800000"/>
            <a:headEnd/>
            <a:tailEnd/>
          </a:ln>
        </p:spPr>
        <p:txBody>
          <a:bodyPr wrap="square">
            <a:spAutoFit/>
          </a:bodyPr>
          <a:lstStyle/>
          <a:p>
            <a:pPr>
              <a:spcBef>
                <a:spcPct val="50000"/>
              </a:spcBef>
            </a:pPr>
            <a:r>
              <a:rPr lang="el-GR" sz="2000" dirty="0">
                <a:latin typeface="Calibri" panose="020F0502020204030204" pitchFamily="34" charset="0"/>
              </a:rPr>
              <a:t>Αναπνοή (35)</a:t>
            </a:r>
          </a:p>
          <a:p>
            <a:pPr>
              <a:spcBef>
                <a:spcPct val="50000"/>
              </a:spcBef>
            </a:pPr>
            <a:r>
              <a:rPr lang="el-GR" sz="2000" dirty="0">
                <a:latin typeface="Calibri" panose="020F0502020204030204" pitchFamily="34" charset="0"/>
              </a:rPr>
              <a:t>Φωτοσύνθεση (35)</a:t>
            </a:r>
          </a:p>
        </p:txBody>
      </p:sp>
      <p:sp>
        <p:nvSpPr>
          <p:cNvPr id="17419" name="Text Box 11"/>
          <p:cNvSpPr txBox="1">
            <a:spLocks noChangeArrowheads="1"/>
          </p:cNvSpPr>
          <p:nvPr/>
        </p:nvSpPr>
        <p:spPr bwMode="auto">
          <a:xfrm>
            <a:off x="6599237" y="4293071"/>
            <a:ext cx="1871663" cy="1006475"/>
          </a:xfrm>
          <a:prstGeom prst="rect">
            <a:avLst/>
          </a:prstGeom>
          <a:noFill/>
          <a:ln w="9525">
            <a:noFill/>
            <a:miter lim="800000"/>
            <a:headEnd/>
            <a:tailEnd/>
          </a:ln>
        </p:spPr>
        <p:txBody>
          <a:bodyPr>
            <a:spAutoFit/>
          </a:bodyPr>
          <a:lstStyle/>
          <a:p>
            <a:pPr>
              <a:spcBef>
                <a:spcPct val="50000"/>
              </a:spcBef>
            </a:pPr>
            <a:r>
              <a:rPr lang="el-GR" sz="2000">
                <a:latin typeface="Calibri" panose="020F0502020204030204" pitchFamily="34" charset="0"/>
              </a:rPr>
              <a:t>Ενταφιασμός οργανικών (0.13)</a:t>
            </a:r>
          </a:p>
        </p:txBody>
      </p:sp>
      <p:sp>
        <p:nvSpPr>
          <p:cNvPr id="17420" name="Text Box 12"/>
          <p:cNvSpPr txBox="1">
            <a:spLocks noChangeArrowheads="1"/>
          </p:cNvSpPr>
          <p:nvPr/>
        </p:nvSpPr>
        <p:spPr bwMode="auto">
          <a:xfrm>
            <a:off x="5446712" y="3572346"/>
            <a:ext cx="1800225" cy="701675"/>
          </a:xfrm>
          <a:prstGeom prst="rect">
            <a:avLst/>
          </a:prstGeom>
          <a:noFill/>
          <a:ln w="9525">
            <a:noFill/>
            <a:miter lim="800000"/>
            <a:headEnd/>
            <a:tailEnd/>
          </a:ln>
        </p:spPr>
        <p:txBody>
          <a:bodyPr>
            <a:spAutoFit/>
          </a:bodyPr>
          <a:lstStyle/>
          <a:p>
            <a:pPr>
              <a:spcBef>
                <a:spcPct val="50000"/>
              </a:spcBef>
            </a:pPr>
            <a:r>
              <a:rPr lang="el-GR" sz="2000">
                <a:latin typeface="Calibri" panose="020F0502020204030204" pitchFamily="34" charset="0"/>
              </a:rPr>
              <a:t>Ενταφιασμός </a:t>
            </a:r>
            <a:r>
              <a:rPr lang="en-US" sz="2000">
                <a:latin typeface="Calibri" panose="020F0502020204030204" pitchFamily="34" charset="0"/>
              </a:rPr>
              <a:t>CaCO3 (0.57)</a:t>
            </a:r>
            <a:endParaRPr lang="el-GR" sz="2000">
              <a:latin typeface="Calibri" panose="020F0502020204030204" pitchFamily="34" charset="0"/>
            </a:endParaRPr>
          </a:p>
        </p:txBody>
      </p:sp>
      <p:sp>
        <p:nvSpPr>
          <p:cNvPr id="17421" name="Line 13"/>
          <p:cNvSpPr>
            <a:spLocks noChangeShapeType="1"/>
          </p:cNvSpPr>
          <p:nvPr/>
        </p:nvSpPr>
        <p:spPr bwMode="auto">
          <a:xfrm flipV="1">
            <a:off x="2638425" y="3793158"/>
            <a:ext cx="0" cy="576262"/>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22" name="Line 14"/>
          <p:cNvSpPr>
            <a:spLocks noChangeShapeType="1"/>
          </p:cNvSpPr>
          <p:nvPr/>
        </p:nvSpPr>
        <p:spPr bwMode="auto">
          <a:xfrm flipV="1">
            <a:off x="7391400" y="1988021"/>
            <a:ext cx="0" cy="1081088"/>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23" name="Line 15"/>
          <p:cNvSpPr>
            <a:spLocks noChangeShapeType="1"/>
          </p:cNvSpPr>
          <p:nvPr/>
        </p:nvSpPr>
        <p:spPr bwMode="auto">
          <a:xfrm>
            <a:off x="6311900" y="4364509"/>
            <a:ext cx="0" cy="107950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24" name="Line 16"/>
          <p:cNvSpPr>
            <a:spLocks noChangeShapeType="1"/>
          </p:cNvSpPr>
          <p:nvPr/>
        </p:nvSpPr>
        <p:spPr bwMode="auto">
          <a:xfrm>
            <a:off x="7607300" y="4940771"/>
            <a:ext cx="0" cy="503238"/>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25" name="Text Box 17"/>
          <p:cNvSpPr txBox="1">
            <a:spLocks noChangeArrowheads="1"/>
          </p:cNvSpPr>
          <p:nvPr/>
        </p:nvSpPr>
        <p:spPr bwMode="auto">
          <a:xfrm>
            <a:off x="2495550" y="4293071"/>
            <a:ext cx="2952750" cy="7715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l-GR" sz="2200" b="1">
                <a:latin typeface="Calibri" panose="020F0502020204030204" pitchFamily="34" charset="0"/>
              </a:rPr>
              <a:t>ΒΑΘΟΣ ΩΚΕΑΝΩΝ (37500)</a:t>
            </a:r>
          </a:p>
        </p:txBody>
      </p:sp>
      <p:sp>
        <p:nvSpPr>
          <p:cNvPr id="17428" name="Line 20"/>
          <p:cNvSpPr>
            <a:spLocks noChangeShapeType="1"/>
          </p:cNvSpPr>
          <p:nvPr/>
        </p:nvSpPr>
        <p:spPr bwMode="auto">
          <a:xfrm flipV="1">
            <a:off x="1593851" y="3721893"/>
            <a:ext cx="36511" cy="1871663"/>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29" name="Line 21"/>
          <p:cNvSpPr>
            <a:spLocks noChangeShapeType="1"/>
          </p:cNvSpPr>
          <p:nvPr/>
        </p:nvSpPr>
        <p:spPr bwMode="auto">
          <a:xfrm>
            <a:off x="2782887" y="3793158"/>
            <a:ext cx="0" cy="504825"/>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33" name="Line 25"/>
          <p:cNvSpPr>
            <a:spLocks noChangeShapeType="1"/>
          </p:cNvSpPr>
          <p:nvPr/>
        </p:nvSpPr>
        <p:spPr bwMode="auto">
          <a:xfrm flipV="1">
            <a:off x="2349178" y="1993156"/>
            <a:ext cx="1909" cy="911001"/>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pic>
        <p:nvPicPr>
          <p:cNvPr id="17437" name="Picture 29" descr="MMj02835780000[1]"/>
          <p:cNvPicPr>
            <a:picLocks noChangeAspect="1" noChangeArrowheads="1" noCrop="1"/>
          </p:cNvPicPr>
          <p:nvPr/>
        </p:nvPicPr>
        <p:blipFill>
          <a:blip r:embed="rId3"/>
          <a:srcRect/>
          <a:stretch>
            <a:fillRect/>
          </a:stretch>
        </p:blipFill>
        <p:spPr bwMode="auto">
          <a:xfrm>
            <a:off x="6311900" y="2708746"/>
            <a:ext cx="720725" cy="377825"/>
          </a:xfrm>
          <a:prstGeom prst="rect">
            <a:avLst/>
          </a:prstGeom>
          <a:noFill/>
          <a:ln w="9525">
            <a:noFill/>
            <a:miter lim="800000"/>
            <a:headEnd/>
            <a:tailEnd/>
          </a:ln>
        </p:spPr>
      </p:pic>
      <p:pic>
        <p:nvPicPr>
          <p:cNvPr id="17438" name="Picture 30" descr="MMj02835780000[1]"/>
          <p:cNvPicPr>
            <a:picLocks noChangeAspect="1" noChangeArrowheads="1" noCrop="1"/>
          </p:cNvPicPr>
          <p:nvPr/>
        </p:nvPicPr>
        <p:blipFill>
          <a:blip r:embed="rId3"/>
          <a:srcRect/>
          <a:stretch>
            <a:fillRect/>
          </a:stretch>
        </p:blipFill>
        <p:spPr bwMode="auto">
          <a:xfrm>
            <a:off x="7319962" y="2688109"/>
            <a:ext cx="719138" cy="376237"/>
          </a:xfrm>
          <a:prstGeom prst="rect">
            <a:avLst/>
          </a:prstGeom>
          <a:noFill/>
          <a:ln w="9525">
            <a:noFill/>
            <a:miter lim="800000"/>
            <a:headEnd/>
            <a:tailEnd/>
          </a:ln>
        </p:spPr>
      </p:pic>
      <p:sp>
        <p:nvSpPr>
          <p:cNvPr id="17439" name="Text Box 31"/>
          <p:cNvSpPr txBox="1">
            <a:spLocks noChangeArrowheads="1"/>
          </p:cNvSpPr>
          <p:nvPr/>
        </p:nvSpPr>
        <p:spPr bwMode="auto">
          <a:xfrm rot="-5400000">
            <a:off x="6616700" y="3554884"/>
            <a:ext cx="3673475" cy="396875"/>
          </a:xfrm>
          <a:prstGeom prst="rect">
            <a:avLst/>
          </a:prstGeom>
          <a:noFill/>
          <a:ln w="9525">
            <a:noFill/>
            <a:miter lim="800000"/>
            <a:headEnd/>
            <a:tailEnd/>
          </a:ln>
        </p:spPr>
        <p:txBody>
          <a:bodyPr>
            <a:spAutoFit/>
          </a:bodyPr>
          <a:lstStyle/>
          <a:p>
            <a:pPr>
              <a:spcBef>
                <a:spcPct val="50000"/>
              </a:spcBef>
            </a:pPr>
            <a:r>
              <a:rPr lang="el-GR" sz="2000">
                <a:latin typeface="Calibri" panose="020F0502020204030204" pitchFamily="34" charset="0"/>
              </a:rPr>
              <a:t>Ηφαιστειακές εκρήξεις (0.07)</a:t>
            </a:r>
          </a:p>
        </p:txBody>
      </p:sp>
      <p:sp>
        <p:nvSpPr>
          <p:cNvPr id="17440" name="Line 32"/>
          <p:cNvSpPr>
            <a:spLocks noChangeShapeType="1"/>
          </p:cNvSpPr>
          <p:nvPr/>
        </p:nvSpPr>
        <p:spPr bwMode="auto">
          <a:xfrm flipV="1">
            <a:off x="8328025" y="2136998"/>
            <a:ext cx="0" cy="338455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17441" name="Line 33"/>
          <p:cNvSpPr>
            <a:spLocks noChangeShapeType="1"/>
          </p:cNvSpPr>
          <p:nvPr/>
        </p:nvSpPr>
        <p:spPr bwMode="auto">
          <a:xfrm>
            <a:off x="7823200" y="3643784"/>
            <a:ext cx="0" cy="576262"/>
          </a:xfrm>
          <a:prstGeom prst="line">
            <a:avLst/>
          </a:prstGeom>
          <a:noFill/>
          <a:ln w="9525">
            <a:solidFill>
              <a:schemeClr val="tx1"/>
            </a:solidFill>
            <a:round/>
            <a:headEnd/>
            <a:tailEnd type="triangle" w="med" len="med"/>
          </a:ln>
        </p:spPr>
        <p:txBody>
          <a:bodyPr/>
          <a:lstStyle/>
          <a:p>
            <a:endParaRPr lang="el-GR">
              <a:latin typeface="Calibri" panose="020F0502020204030204" pitchFamily="34" charset="0"/>
            </a:endParaRPr>
          </a:p>
        </p:txBody>
      </p:sp>
      <p:sp>
        <p:nvSpPr>
          <p:cNvPr id="17442" name="Text Box 34"/>
          <p:cNvSpPr txBox="1">
            <a:spLocks noChangeArrowheads="1"/>
          </p:cNvSpPr>
          <p:nvPr/>
        </p:nvSpPr>
        <p:spPr bwMode="auto">
          <a:xfrm>
            <a:off x="3212777" y="2659633"/>
            <a:ext cx="1730375" cy="7016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Καθίζηση  </a:t>
            </a:r>
            <a:r>
              <a:rPr lang="en-US" sz="2000" dirty="0">
                <a:latin typeface="Calibri" panose="020F0502020204030204" pitchFamily="34" charset="0"/>
              </a:rPr>
              <a:t>CaCO</a:t>
            </a:r>
            <a:r>
              <a:rPr lang="en-US" sz="1200" dirty="0">
                <a:latin typeface="Calibri" panose="020F0502020204030204" pitchFamily="34" charset="0"/>
              </a:rPr>
              <a:t>3</a:t>
            </a:r>
            <a:endParaRPr lang="el-GR" sz="1000" b="1" dirty="0">
              <a:latin typeface="Calibri" panose="020F0502020204030204" pitchFamily="34" charset="0"/>
            </a:endParaRPr>
          </a:p>
        </p:txBody>
      </p:sp>
      <p:sp>
        <p:nvSpPr>
          <p:cNvPr id="17443" name="Text Box 35"/>
          <p:cNvSpPr txBox="1">
            <a:spLocks noChangeArrowheads="1"/>
          </p:cNvSpPr>
          <p:nvPr/>
        </p:nvSpPr>
        <p:spPr bwMode="auto">
          <a:xfrm>
            <a:off x="4367212" y="3643784"/>
            <a:ext cx="1152525" cy="701675"/>
          </a:xfrm>
          <a:prstGeom prst="rect">
            <a:avLst/>
          </a:prstGeom>
          <a:noFill/>
          <a:ln w="9525">
            <a:noFill/>
            <a:miter lim="800000"/>
            <a:headEnd/>
            <a:tailEnd/>
          </a:ln>
        </p:spPr>
        <p:txBody>
          <a:bodyPr>
            <a:spAutoFit/>
          </a:bodyPr>
          <a:lstStyle/>
          <a:p>
            <a:pPr>
              <a:spcBef>
                <a:spcPct val="50000"/>
              </a:spcBef>
            </a:pPr>
            <a:r>
              <a:rPr lang="el-GR" sz="2000">
                <a:latin typeface="Calibri" panose="020F0502020204030204" pitchFamily="34" charset="0"/>
              </a:rPr>
              <a:t>Διάλυση  </a:t>
            </a:r>
            <a:r>
              <a:rPr lang="en-US" sz="2000">
                <a:latin typeface="Calibri" panose="020F0502020204030204" pitchFamily="34" charset="0"/>
              </a:rPr>
              <a:t>CaCO</a:t>
            </a:r>
            <a:r>
              <a:rPr lang="en-US" sz="1200">
                <a:latin typeface="Calibri" panose="020F0502020204030204" pitchFamily="34" charset="0"/>
              </a:rPr>
              <a:t>3</a:t>
            </a:r>
            <a:endParaRPr lang="el-GR" sz="1000" b="1">
              <a:latin typeface="Calibri" panose="020F0502020204030204" pitchFamily="34" charset="0"/>
            </a:endParaRPr>
          </a:p>
        </p:txBody>
      </p:sp>
      <p:sp>
        <p:nvSpPr>
          <p:cNvPr id="17444" name="Line 36"/>
          <p:cNvSpPr>
            <a:spLocks noChangeShapeType="1"/>
          </p:cNvSpPr>
          <p:nvPr/>
        </p:nvSpPr>
        <p:spPr bwMode="auto">
          <a:xfrm flipH="1">
            <a:off x="3142034" y="3361308"/>
            <a:ext cx="2089150" cy="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cxnSp>
        <p:nvCxnSpPr>
          <p:cNvPr id="17446" name="AutoShape 38"/>
          <p:cNvCxnSpPr>
            <a:cxnSpLocks noChangeShapeType="1"/>
            <a:stCxn id="17413" idx="1"/>
            <a:endCxn id="17425" idx="0"/>
          </p:cNvCxnSpPr>
          <p:nvPr/>
        </p:nvCxnSpPr>
        <p:spPr bwMode="auto">
          <a:xfrm rot="10800000" flipV="1">
            <a:off x="3971925" y="3359621"/>
            <a:ext cx="1331912" cy="933450"/>
          </a:xfrm>
          <a:prstGeom prst="curvedConnector2">
            <a:avLst/>
          </a:prstGeom>
          <a:noFill/>
          <a:ln w="952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1000" fill="hold"/>
                                        <p:tgtEl>
                                          <p:spTgt spid="17415"/>
                                        </p:tgtEl>
                                        <p:attrNameLst>
                                          <p:attrName>ppt_w</p:attrName>
                                        </p:attrNameLst>
                                      </p:cBhvr>
                                      <p:tavLst>
                                        <p:tav tm="0">
                                          <p:val>
                                            <p:strVal val="#ppt_w*0.70"/>
                                          </p:val>
                                        </p:tav>
                                        <p:tav tm="100000">
                                          <p:val>
                                            <p:strVal val="#ppt_w"/>
                                          </p:val>
                                        </p:tav>
                                      </p:tavLst>
                                    </p:anim>
                                    <p:anim calcmode="lin" valueType="num">
                                      <p:cBhvr>
                                        <p:cTn id="8" dur="1000" fill="hold"/>
                                        <p:tgtEl>
                                          <p:spTgt spid="17415"/>
                                        </p:tgtEl>
                                        <p:attrNameLst>
                                          <p:attrName>ppt_h</p:attrName>
                                        </p:attrNameLst>
                                      </p:cBhvr>
                                      <p:tavLst>
                                        <p:tav tm="0">
                                          <p:val>
                                            <p:strVal val="#ppt_h"/>
                                          </p:val>
                                        </p:tav>
                                        <p:tav tm="100000">
                                          <p:val>
                                            <p:strVal val="#ppt_h"/>
                                          </p:val>
                                        </p:tav>
                                      </p:tavLst>
                                    </p:anim>
                                    <p:animEffect transition="in" filter="fade">
                                      <p:cBhvr>
                                        <p:cTn id="9" dur="1000"/>
                                        <p:tgtEl>
                                          <p:spTgt spid="174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p:cTn id="12" dur="1000" fill="hold"/>
                                        <p:tgtEl>
                                          <p:spTgt spid="17414"/>
                                        </p:tgtEl>
                                        <p:attrNameLst>
                                          <p:attrName>ppt_w</p:attrName>
                                        </p:attrNameLst>
                                      </p:cBhvr>
                                      <p:tavLst>
                                        <p:tav tm="0">
                                          <p:val>
                                            <p:strVal val="#ppt_w*0.70"/>
                                          </p:val>
                                        </p:tav>
                                        <p:tav tm="100000">
                                          <p:val>
                                            <p:strVal val="#ppt_w"/>
                                          </p:val>
                                        </p:tav>
                                      </p:tavLst>
                                    </p:anim>
                                    <p:anim calcmode="lin" valueType="num">
                                      <p:cBhvr>
                                        <p:cTn id="13" dur="1000" fill="hold"/>
                                        <p:tgtEl>
                                          <p:spTgt spid="17414"/>
                                        </p:tgtEl>
                                        <p:attrNameLst>
                                          <p:attrName>ppt_h</p:attrName>
                                        </p:attrNameLst>
                                      </p:cBhvr>
                                      <p:tavLst>
                                        <p:tav tm="0">
                                          <p:val>
                                            <p:strVal val="#ppt_h"/>
                                          </p:val>
                                        </p:tav>
                                        <p:tav tm="100000">
                                          <p:val>
                                            <p:strVal val="#ppt_h"/>
                                          </p:val>
                                        </p:tav>
                                      </p:tavLst>
                                    </p:anim>
                                    <p:animEffect transition="in" filter="fade">
                                      <p:cBhvr>
                                        <p:cTn id="14" dur="1000"/>
                                        <p:tgtEl>
                                          <p:spTgt spid="174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425"/>
                                        </p:tgtEl>
                                        <p:attrNameLst>
                                          <p:attrName>style.visibility</p:attrName>
                                        </p:attrNameLst>
                                      </p:cBhvr>
                                      <p:to>
                                        <p:strVal val="visible"/>
                                      </p:to>
                                    </p:set>
                                    <p:anim calcmode="lin" valueType="num">
                                      <p:cBhvr>
                                        <p:cTn id="17" dur="1000" fill="hold"/>
                                        <p:tgtEl>
                                          <p:spTgt spid="17425"/>
                                        </p:tgtEl>
                                        <p:attrNameLst>
                                          <p:attrName>ppt_w</p:attrName>
                                        </p:attrNameLst>
                                      </p:cBhvr>
                                      <p:tavLst>
                                        <p:tav tm="0">
                                          <p:val>
                                            <p:strVal val="#ppt_w*0.70"/>
                                          </p:val>
                                        </p:tav>
                                        <p:tav tm="100000">
                                          <p:val>
                                            <p:strVal val="#ppt_w"/>
                                          </p:val>
                                        </p:tav>
                                      </p:tavLst>
                                    </p:anim>
                                    <p:anim calcmode="lin" valueType="num">
                                      <p:cBhvr>
                                        <p:cTn id="18" dur="1000" fill="hold"/>
                                        <p:tgtEl>
                                          <p:spTgt spid="17425"/>
                                        </p:tgtEl>
                                        <p:attrNameLst>
                                          <p:attrName>ppt_h</p:attrName>
                                        </p:attrNameLst>
                                      </p:cBhvr>
                                      <p:tavLst>
                                        <p:tav tm="0">
                                          <p:val>
                                            <p:strVal val="#ppt_h"/>
                                          </p:val>
                                        </p:tav>
                                        <p:tav tm="100000">
                                          <p:val>
                                            <p:strVal val="#ppt_h"/>
                                          </p:val>
                                        </p:tav>
                                      </p:tavLst>
                                    </p:anim>
                                    <p:animEffect transition="in" filter="fade">
                                      <p:cBhvr>
                                        <p:cTn id="19" dur="1000"/>
                                        <p:tgtEl>
                                          <p:spTgt spid="1742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p:cTn id="22" dur="1000" fill="hold"/>
                                        <p:tgtEl>
                                          <p:spTgt spid="17413"/>
                                        </p:tgtEl>
                                        <p:attrNameLst>
                                          <p:attrName>ppt_w</p:attrName>
                                        </p:attrNameLst>
                                      </p:cBhvr>
                                      <p:tavLst>
                                        <p:tav tm="0">
                                          <p:val>
                                            <p:strVal val="#ppt_w*0.70"/>
                                          </p:val>
                                        </p:tav>
                                        <p:tav tm="100000">
                                          <p:val>
                                            <p:strVal val="#ppt_w"/>
                                          </p:val>
                                        </p:tav>
                                      </p:tavLst>
                                    </p:anim>
                                    <p:anim calcmode="lin" valueType="num">
                                      <p:cBhvr>
                                        <p:cTn id="23" dur="1000" fill="hold"/>
                                        <p:tgtEl>
                                          <p:spTgt spid="17413"/>
                                        </p:tgtEl>
                                        <p:attrNameLst>
                                          <p:attrName>ppt_h</p:attrName>
                                        </p:attrNameLst>
                                      </p:cBhvr>
                                      <p:tavLst>
                                        <p:tav tm="0">
                                          <p:val>
                                            <p:strVal val="#ppt_h"/>
                                          </p:val>
                                        </p:tav>
                                        <p:tav tm="100000">
                                          <p:val>
                                            <p:strVal val="#ppt_h"/>
                                          </p:val>
                                        </p:tav>
                                      </p:tavLst>
                                    </p:anim>
                                    <p:animEffect transition="in" filter="fade">
                                      <p:cBhvr>
                                        <p:cTn id="24" dur="1000"/>
                                        <p:tgtEl>
                                          <p:spTgt spid="1741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7412"/>
                                        </p:tgtEl>
                                        <p:attrNameLst>
                                          <p:attrName>style.visibility</p:attrName>
                                        </p:attrNameLst>
                                      </p:cBhvr>
                                      <p:to>
                                        <p:strVal val="visible"/>
                                      </p:to>
                                    </p:set>
                                    <p:anim calcmode="lin" valueType="num">
                                      <p:cBhvr>
                                        <p:cTn id="27" dur="1000" fill="hold"/>
                                        <p:tgtEl>
                                          <p:spTgt spid="17412"/>
                                        </p:tgtEl>
                                        <p:attrNameLst>
                                          <p:attrName>ppt_w</p:attrName>
                                        </p:attrNameLst>
                                      </p:cBhvr>
                                      <p:tavLst>
                                        <p:tav tm="0">
                                          <p:val>
                                            <p:strVal val="#ppt_w*0.70"/>
                                          </p:val>
                                        </p:tav>
                                        <p:tav tm="100000">
                                          <p:val>
                                            <p:strVal val="#ppt_w"/>
                                          </p:val>
                                        </p:tav>
                                      </p:tavLst>
                                    </p:anim>
                                    <p:anim calcmode="lin" valueType="num">
                                      <p:cBhvr>
                                        <p:cTn id="28" dur="1000" fill="hold"/>
                                        <p:tgtEl>
                                          <p:spTgt spid="17412"/>
                                        </p:tgtEl>
                                        <p:attrNameLst>
                                          <p:attrName>ppt_h</p:attrName>
                                        </p:attrNameLst>
                                      </p:cBhvr>
                                      <p:tavLst>
                                        <p:tav tm="0">
                                          <p:val>
                                            <p:strVal val="#ppt_h"/>
                                          </p:val>
                                        </p:tav>
                                        <p:tav tm="100000">
                                          <p:val>
                                            <p:strVal val="#ppt_h"/>
                                          </p:val>
                                        </p:tav>
                                      </p:tavLst>
                                    </p:anim>
                                    <p:animEffect transition="in" filter="fade">
                                      <p:cBhvr>
                                        <p:cTn id="29" dur="1000"/>
                                        <p:tgtEl>
                                          <p:spTgt spid="17412"/>
                                        </p:tgtEl>
                                      </p:cBhvr>
                                    </p:animEffect>
                                  </p:childTnLst>
                                </p:cTn>
                              </p:par>
                              <p:par>
                                <p:cTn id="30" presetID="55" presetClass="entr" presetSubtype="0" fill="hold" nodeType="withEffect">
                                  <p:stCondLst>
                                    <p:cond delay="0"/>
                                  </p:stCondLst>
                                  <p:childTnLst>
                                    <p:set>
                                      <p:cBhvr>
                                        <p:cTn id="31" dur="1" fill="hold">
                                          <p:stCondLst>
                                            <p:cond delay="0"/>
                                          </p:stCondLst>
                                        </p:cTn>
                                        <p:tgtEl>
                                          <p:spTgt spid="17435"/>
                                        </p:tgtEl>
                                        <p:attrNameLst>
                                          <p:attrName>style.visibility</p:attrName>
                                        </p:attrNameLst>
                                      </p:cBhvr>
                                      <p:to>
                                        <p:strVal val="visible"/>
                                      </p:to>
                                    </p:set>
                                    <p:anim calcmode="lin" valueType="num">
                                      <p:cBhvr>
                                        <p:cTn id="32" dur="1000" fill="hold"/>
                                        <p:tgtEl>
                                          <p:spTgt spid="17435"/>
                                        </p:tgtEl>
                                        <p:attrNameLst>
                                          <p:attrName>ppt_w</p:attrName>
                                        </p:attrNameLst>
                                      </p:cBhvr>
                                      <p:tavLst>
                                        <p:tav tm="0">
                                          <p:val>
                                            <p:strVal val="#ppt_w*0.70"/>
                                          </p:val>
                                        </p:tav>
                                        <p:tav tm="100000">
                                          <p:val>
                                            <p:strVal val="#ppt_w"/>
                                          </p:val>
                                        </p:tav>
                                      </p:tavLst>
                                    </p:anim>
                                    <p:anim calcmode="lin" valueType="num">
                                      <p:cBhvr>
                                        <p:cTn id="33" dur="1000" fill="hold"/>
                                        <p:tgtEl>
                                          <p:spTgt spid="17435"/>
                                        </p:tgtEl>
                                        <p:attrNameLst>
                                          <p:attrName>ppt_h</p:attrName>
                                        </p:attrNameLst>
                                      </p:cBhvr>
                                      <p:tavLst>
                                        <p:tav tm="0">
                                          <p:val>
                                            <p:strVal val="#ppt_h"/>
                                          </p:val>
                                        </p:tav>
                                        <p:tav tm="100000">
                                          <p:val>
                                            <p:strVal val="#ppt_h"/>
                                          </p:val>
                                        </p:tav>
                                      </p:tavLst>
                                    </p:anim>
                                    <p:animEffect transition="in" filter="fade">
                                      <p:cBhvr>
                                        <p:cTn id="34" dur="1000"/>
                                        <p:tgtEl>
                                          <p:spTgt spid="17435"/>
                                        </p:tgtEl>
                                      </p:cBhvr>
                                    </p:animEffect>
                                  </p:childTnLst>
                                </p:cTn>
                              </p:par>
                              <p:par>
                                <p:cTn id="35" presetID="55" presetClass="entr" presetSubtype="0" fill="hold" nodeType="withEffect">
                                  <p:stCondLst>
                                    <p:cond delay="0"/>
                                  </p:stCondLst>
                                  <p:childTnLst>
                                    <p:set>
                                      <p:cBhvr>
                                        <p:cTn id="36" dur="1" fill="hold">
                                          <p:stCondLst>
                                            <p:cond delay="0"/>
                                          </p:stCondLst>
                                        </p:cTn>
                                        <p:tgtEl>
                                          <p:spTgt spid="17437"/>
                                        </p:tgtEl>
                                        <p:attrNameLst>
                                          <p:attrName>style.visibility</p:attrName>
                                        </p:attrNameLst>
                                      </p:cBhvr>
                                      <p:to>
                                        <p:strVal val="visible"/>
                                      </p:to>
                                    </p:set>
                                    <p:anim calcmode="lin" valueType="num">
                                      <p:cBhvr>
                                        <p:cTn id="37" dur="1000" fill="hold"/>
                                        <p:tgtEl>
                                          <p:spTgt spid="17437"/>
                                        </p:tgtEl>
                                        <p:attrNameLst>
                                          <p:attrName>ppt_w</p:attrName>
                                        </p:attrNameLst>
                                      </p:cBhvr>
                                      <p:tavLst>
                                        <p:tav tm="0">
                                          <p:val>
                                            <p:strVal val="#ppt_w*0.70"/>
                                          </p:val>
                                        </p:tav>
                                        <p:tav tm="100000">
                                          <p:val>
                                            <p:strVal val="#ppt_w"/>
                                          </p:val>
                                        </p:tav>
                                      </p:tavLst>
                                    </p:anim>
                                    <p:anim calcmode="lin" valueType="num">
                                      <p:cBhvr>
                                        <p:cTn id="38" dur="1000" fill="hold"/>
                                        <p:tgtEl>
                                          <p:spTgt spid="17437"/>
                                        </p:tgtEl>
                                        <p:attrNameLst>
                                          <p:attrName>ppt_h</p:attrName>
                                        </p:attrNameLst>
                                      </p:cBhvr>
                                      <p:tavLst>
                                        <p:tav tm="0">
                                          <p:val>
                                            <p:strVal val="#ppt_h"/>
                                          </p:val>
                                        </p:tav>
                                        <p:tav tm="100000">
                                          <p:val>
                                            <p:strVal val="#ppt_h"/>
                                          </p:val>
                                        </p:tav>
                                      </p:tavLst>
                                    </p:anim>
                                    <p:animEffect transition="in" filter="fade">
                                      <p:cBhvr>
                                        <p:cTn id="39" dur="1000"/>
                                        <p:tgtEl>
                                          <p:spTgt spid="17437"/>
                                        </p:tgtEl>
                                      </p:cBhvr>
                                    </p:animEffect>
                                  </p:childTnLst>
                                </p:cTn>
                              </p:par>
                              <p:par>
                                <p:cTn id="40" presetID="55" presetClass="entr" presetSubtype="0" fill="hold" nodeType="withEffect">
                                  <p:stCondLst>
                                    <p:cond delay="0"/>
                                  </p:stCondLst>
                                  <p:childTnLst>
                                    <p:set>
                                      <p:cBhvr>
                                        <p:cTn id="41" dur="1" fill="hold">
                                          <p:stCondLst>
                                            <p:cond delay="0"/>
                                          </p:stCondLst>
                                        </p:cTn>
                                        <p:tgtEl>
                                          <p:spTgt spid="17438"/>
                                        </p:tgtEl>
                                        <p:attrNameLst>
                                          <p:attrName>style.visibility</p:attrName>
                                        </p:attrNameLst>
                                      </p:cBhvr>
                                      <p:to>
                                        <p:strVal val="visible"/>
                                      </p:to>
                                    </p:set>
                                    <p:anim calcmode="lin" valueType="num">
                                      <p:cBhvr>
                                        <p:cTn id="42" dur="1000" fill="hold"/>
                                        <p:tgtEl>
                                          <p:spTgt spid="17438"/>
                                        </p:tgtEl>
                                        <p:attrNameLst>
                                          <p:attrName>ppt_w</p:attrName>
                                        </p:attrNameLst>
                                      </p:cBhvr>
                                      <p:tavLst>
                                        <p:tav tm="0">
                                          <p:val>
                                            <p:strVal val="#ppt_w*0.70"/>
                                          </p:val>
                                        </p:tav>
                                        <p:tav tm="100000">
                                          <p:val>
                                            <p:strVal val="#ppt_w"/>
                                          </p:val>
                                        </p:tav>
                                      </p:tavLst>
                                    </p:anim>
                                    <p:anim calcmode="lin" valueType="num">
                                      <p:cBhvr>
                                        <p:cTn id="43" dur="1000" fill="hold"/>
                                        <p:tgtEl>
                                          <p:spTgt spid="17438"/>
                                        </p:tgtEl>
                                        <p:attrNameLst>
                                          <p:attrName>ppt_h</p:attrName>
                                        </p:attrNameLst>
                                      </p:cBhvr>
                                      <p:tavLst>
                                        <p:tav tm="0">
                                          <p:val>
                                            <p:strVal val="#ppt_h"/>
                                          </p:val>
                                        </p:tav>
                                        <p:tav tm="100000">
                                          <p:val>
                                            <p:strVal val="#ppt_h"/>
                                          </p:val>
                                        </p:tav>
                                      </p:tavLst>
                                    </p:anim>
                                    <p:animEffect transition="in" filter="fade">
                                      <p:cBhvr>
                                        <p:cTn id="44" dur="1000"/>
                                        <p:tgtEl>
                                          <p:spTgt spid="1743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416"/>
                                        </p:tgtEl>
                                        <p:attrNameLst>
                                          <p:attrName>style.visibility</p:attrName>
                                        </p:attrNameLst>
                                      </p:cBhvr>
                                      <p:to>
                                        <p:strVal val="visible"/>
                                      </p:to>
                                    </p:set>
                                    <p:anim calcmode="lin" valueType="num">
                                      <p:cBhvr>
                                        <p:cTn id="49" dur="1000" fill="hold"/>
                                        <p:tgtEl>
                                          <p:spTgt spid="17416"/>
                                        </p:tgtEl>
                                        <p:attrNameLst>
                                          <p:attrName>ppt_w</p:attrName>
                                        </p:attrNameLst>
                                      </p:cBhvr>
                                      <p:tavLst>
                                        <p:tav tm="0">
                                          <p:val>
                                            <p:strVal val="#ppt_w*0.70"/>
                                          </p:val>
                                        </p:tav>
                                        <p:tav tm="100000">
                                          <p:val>
                                            <p:strVal val="#ppt_w"/>
                                          </p:val>
                                        </p:tav>
                                      </p:tavLst>
                                    </p:anim>
                                    <p:anim calcmode="lin" valueType="num">
                                      <p:cBhvr>
                                        <p:cTn id="50" dur="1000" fill="hold"/>
                                        <p:tgtEl>
                                          <p:spTgt spid="17416"/>
                                        </p:tgtEl>
                                        <p:attrNameLst>
                                          <p:attrName>ppt_h</p:attrName>
                                        </p:attrNameLst>
                                      </p:cBhvr>
                                      <p:tavLst>
                                        <p:tav tm="0">
                                          <p:val>
                                            <p:strVal val="#ppt_h"/>
                                          </p:val>
                                        </p:tav>
                                        <p:tav tm="100000">
                                          <p:val>
                                            <p:strVal val="#ppt_h"/>
                                          </p:val>
                                        </p:tav>
                                      </p:tavLst>
                                    </p:anim>
                                    <p:animEffect transition="in" filter="fade">
                                      <p:cBhvr>
                                        <p:cTn id="51" dur="1000"/>
                                        <p:tgtEl>
                                          <p:spTgt spid="17416"/>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7410"/>
                                        </p:tgtEl>
                                        <p:attrNameLst>
                                          <p:attrName>style.visibility</p:attrName>
                                        </p:attrNameLst>
                                      </p:cBhvr>
                                      <p:to>
                                        <p:strVal val="visible"/>
                                      </p:to>
                                    </p:set>
                                    <p:anim calcmode="lin" valueType="num">
                                      <p:cBhvr>
                                        <p:cTn id="54" dur="1000" fill="hold"/>
                                        <p:tgtEl>
                                          <p:spTgt spid="17410"/>
                                        </p:tgtEl>
                                        <p:attrNameLst>
                                          <p:attrName>ppt_w</p:attrName>
                                        </p:attrNameLst>
                                      </p:cBhvr>
                                      <p:tavLst>
                                        <p:tav tm="0">
                                          <p:val>
                                            <p:strVal val="#ppt_w*0.70"/>
                                          </p:val>
                                        </p:tav>
                                        <p:tav tm="100000">
                                          <p:val>
                                            <p:strVal val="#ppt_w"/>
                                          </p:val>
                                        </p:tav>
                                      </p:tavLst>
                                    </p:anim>
                                    <p:anim calcmode="lin" valueType="num">
                                      <p:cBhvr>
                                        <p:cTn id="55" dur="1000" fill="hold"/>
                                        <p:tgtEl>
                                          <p:spTgt spid="17410"/>
                                        </p:tgtEl>
                                        <p:attrNameLst>
                                          <p:attrName>ppt_h</p:attrName>
                                        </p:attrNameLst>
                                      </p:cBhvr>
                                      <p:tavLst>
                                        <p:tav tm="0">
                                          <p:val>
                                            <p:strVal val="#ppt_h"/>
                                          </p:val>
                                        </p:tav>
                                        <p:tav tm="100000">
                                          <p:val>
                                            <p:strVal val="#ppt_h"/>
                                          </p:val>
                                        </p:tav>
                                      </p:tavLst>
                                    </p:anim>
                                    <p:animEffect transition="in" filter="fade">
                                      <p:cBhvr>
                                        <p:cTn id="56" dur="1000"/>
                                        <p:tgtEl>
                                          <p:spTgt spid="17410"/>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7433"/>
                                        </p:tgtEl>
                                        <p:attrNameLst>
                                          <p:attrName>style.visibility</p:attrName>
                                        </p:attrNameLst>
                                      </p:cBhvr>
                                      <p:to>
                                        <p:strVal val="visible"/>
                                      </p:to>
                                    </p:set>
                                    <p:anim calcmode="lin" valueType="num">
                                      <p:cBhvr>
                                        <p:cTn id="59" dur="1000" fill="hold"/>
                                        <p:tgtEl>
                                          <p:spTgt spid="17433"/>
                                        </p:tgtEl>
                                        <p:attrNameLst>
                                          <p:attrName>ppt_w</p:attrName>
                                        </p:attrNameLst>
                                      </p:cBhvr>
                                      <p:tavLst>
                                        <p:tav tm="0">
                                          <p:val>
                                            <p:strVal val="#ppt_w*0.70"/>
                                          </p:val>
                                        </p:tav>
                                        <p:tav tm="100000">
                                          <p:val>
                                            <p:strVal val="#ppt_w"/>
                                          </p:val>
                                        </p:tav>
                                      </p:tavLst>
                                    </p:anim>
                                    <p:anim calcmode="lin" valueType="num">
                                      <p:cBhvr>
                                        <p:cTn id="60" dur="1000" fill="hold"/>
                                        <p:tgtEl>
                                          <p:spTgt spid="17433"/>
                                        </p:tgtEl>
                                        <p:attrNameLst>
                                          <p:attrName>ppt_h</p:attrName>
                                        </p:attrNameLst>
                                      </p:cBhvr>
                                      <p:tavLst>
                                        <p:tav tm="0">
                                          <p:val>
                                            <p:strVal val="#ppt_h"/>
                                          </p:val>
                                        </p:tav>
                                        <p:tav tm="100000">
                                          <p:val>
                                            <p:strVal val="#ppt_h"/>
                                          </p:val>
                                        </p:tav>
                                      </p:tavLst>
                                    </p:anim>
                                    <p:animEffect transition="in" filter="fade">
                                      <p:cBhvr>
                                        <p:cTn id="61" dur="1000"/>
                                        <p:tgtEl>
                                          <p:spTgt spid="1743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7421"/>
                                        </p:tgtEl>
                                        <p:attrNameLst>
                                          <p:attrName>style.visibility</p:attrName>
                                        </p:attrNameLst>
                                      </p:cBhvr>
                                      <p:to>
                                        <p:strVal val="visible"/>
                                      </p:to>
                                    </p:set>
                                    <p:anim calcmode="lin" valueType="num">
                                      <p:cBhvr>
                                        <p:cTn id="64" dur="1000" fill="hold"/>
                                        <p:tgtEl>
                                          <p:spTgt spid="17421"/>
                                        </p:tgtEl>
                                        <p:attrNameLst>
                                          <p:attrName>ppt_w</p:attrName>
                                        </p:attrNameLst>
                                      </p:cBhvr>
                                      <p:tavLst>
                                        <p:tav tm="0">
                                          <p:val>
                                            <p:strVal val="#ppt_w*0.70"/>
                                          </p:val>
                                        </p:tav>
                                        <p:tav tm="100000">
                                          <p:val>
                                            <p:strVal val="#ppt_w"/>
                                          </p:val>
                                        </p:tav>
                                      </p:tavLst>
                                    </p:anim>
                                    <p:anim calcmode="lin" valueType="num">
                                      <p:cBhvr>
                                        <p:cTn id="65" dur="1000" fill="hold"/>
                                        <p:tgtEl>
                                          <p:spTgt spid="17421"/>
                                        </p:tgtEl>
                                        <p:attrNameLst>
                                          <p:attrName>ppt_h</p:attrName>
                                        </p:attrNameLst>
                                      </p:cBhvr>
                                      <p:tavLst>
                                        <p:tav tm="0">
                                          <p:val>
                                            <p:strVal val="#ppt_h"/>
                                          </p:val>
                                        </p:tav>
                                        <p:tav tm="100000">
                                          <p:val>
                                            <p:strVal val="#ppt_h"/>
                                          </p:val>
                                        </p:tav>
                                      </p:tavLst>
                                    </p:anim>
                                    <p:animEffect transition="in" filter="fade">
                                      <p:cBhvr>
                                        <p:cTn id="66" dur="1000"/>
                                        <p:tgtEl>
                                          <p:spTgt spid="17421"/>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17429"/>
                                        </p:tgtEl>
                                        <p:attrNameLst>
                                          <p:attrName>style.visibility</p:attrName>
                                        </p:attrNameLst>
                                      </p:cBhvr>
                                      <p:to>
                                        <p:strVal val="visible"/>
                                      </p:to>
                                    </p:set>
                                    <p:anim calcmode="lin" valueType="num">
                                      <p:cBhvr>
                                        <p:cTn id="69" dur="1000" fill="hold"/>
                                        <p:tgtEl>
                                          <p:spTgt spid="17429"/>
                                        </p:tgtEl>
                                        <p:attrNameLst>
                                          <p:attrName>ppt_w</p:attrName>
                                        </p:attrNameLst>
                                      </p:cBhvr>
                                      <p:tavLst>
                                        <p:tav tm="0">
                                          <p:val>
                                            <p:strVal val="#ppt_w*0.70"/>
                                          </p:val>
                                        </p:tav>
                                        <p:tav tm="100000">
                                          <p:val>
                                            <p:strVal val="#ppt_w"/>
                                          </p:val>
                                        </p:tav>
                                      </p:tavLst>
                                    </p:anim>
                                    <p:anim calcmode="lin" valueType="num">
                                      <p:cBhvr>
                                        <p:cTn id="70" dur="1000" fill="hold"/>
                                        <p:tgtEl>
                                          <p:spTgt spid="17429"/>
                                        </p:tgtEl>
                                        <p:attrNameLst>
                                          <p:attrName>ppt_h</p:attrName>
                                        </p:attrNameLst>
                                      </p:cBhvr>
                                      <p:tavLst>
                                        <p:tav tm="0">
                                          <p:val>
                                            <p:strVal val="#ppt_h"/>
                                          </p:val>
                                        </p:tav>
                                        <p:tav tm="100000">
                                          <p:val>
                                            <p:strVal val="#ppt_h"/>
                                          </p:val>
                                        </p:tav>
                                      </p:tavLst>
                                    </p:anim>
                                    <p:animEffect transition="in" filter="fade">
                                      <p:cBhvr>
                                        <p:cTn id="71" dur="1000"/>
                                        <p:tgtEl>
                                          <p:spTgt spid="17429"/>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7428"/>
                                        </p:tgtEl>
                                        <p:attrNameLst>
                                          <p:attrName>style.visibility</p:attrName>
                                        </p:attrNameLst>
                                      </p:cBhvr>
                                      <p:to>
                                        <p:strVal val="visible"/>
                                      </p:to>
                                    </p:set>
                                    <p:anim calcmode="lin" valueType="num">
                                      <p:cBhvr>
                                        <p:cTn id="76" dur="1000" fill="hold"/>
                                        <p:tgtEl>
                                          <p:spTgt spid="17428"/>
                                        </p:tgtEl>
                                        <p:attrNameLst>
                                          <p:attrName>ppt_w</p:attrName>
                                        </p:attrNameLst>
                                      </p:cBhvr>
                                      <p:tavLst>
                                        <p:tav tm="0">
                                          <p:val>
                                            <p:strVal val="#ppt_w*0.70"/>
                                          </p:val>
                                        </p:tav>
                                        <p:tav tm="100000">
                                          <p:val>
                                            <p:strVal val="#ppt_w"/>
                                          </p:val>
                                        </p:tav>
                                      </p:tavLst>
                                    </p:anim>
                                    <p:anim calcmode="lin" valueType="num">
                                      <p:cBhvr>
                                        <p:cTn id="77" dur="1000" fill="hold"/>
                                        <p:tgtEl>
                                          <p:spTgt spid="17428"/>
                                        </p:tgtEl>
                                        <p:attrNameLst>
                                          <p:attrName>ppt_h</p:attrName>
                                        </p:attrNameLst>
                                      </p:cBhvr>
                                      <p:tavLst>
                                        <p:tav tm="0">
                                          <p:val>
                                            <p:strVal val="#ppt_h"/>
                                          </p:val>
                                        </p:tav>
                                        <p:tav tm="100000">
                                          <p:val>
                                            <p:strVal val="#ppt_h"/>
                                          </p:val>
                                        </p:tav>
                                      </p:tavLst>
                                    </p:anim>
                                    <p:animEffect transition="in" filter="fade">
                                      <p:cBhvr>
                                        <p:cTn id="78" dur="1000"/>
                                        <p:tgtEl>
                                          <p:spTgt spid="17428"/>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17417"/>
                                        </p:tgtEl>
                                        <p:attrNameLst>
                                          <p:attrName>style.visibility</p:attrName>
                                        </p:attrNameLst>
                                      </p:cBhvr>
                                      <p:to>
                                        <p:strVal val="visible"/>
                                      </p:to>
                                    </p:set>
                                    <p:anim calcmode="lin" valueType="num">
                                      <p:cBhvr>
                                        <p:cTn id="81" dur="1000" fill="hold"/>
                                        <p:tgtEl>
                                          <p:spTgt spid="17417"/>
                                        </p:tgtEl>
                                        <p:attrNameLst>
                                          <p:attrName>ppt_w</p:attrName>
                                        </p:attrNameLst>
                                      </p:cBhvr>
                                      <p:tavLst>
                                        <p:tav tm="0">
                                          <p:val>
                                            <p:strVal val="#ppt_w*0.70"/>
                                          </p:val>
                                        </p:tav>
                                        <p:tav tm="100000">
                                          <p:val>
                                            <p:strVal val="#ppt_w"/>
                                          </p:val>
                                        </p:tav>
                                      </p:tavLst>
                                    </p:anim>
                                    <p:anim calcmode="lin" valueType="num">
                                      <p:cBhvr>
                                        <p:cTn id="82" dur="1000" fill="hold"/>
                                        <p:tgtEl>
                                          <p:spTgt spid="17417"/>
                                        </p:tgtEl>
                                        <p:attrNameLst>
                                          <p:attrName>ppt_h</p:attrName>
                                        </p:attrNameLst>
                                      </p:cBhvr>
                                      <p:tavLst>
                                        <p:tav tm="0">
                                          <p:val>
                                            <p:strVal val="#ppt_h"/>
                                          </p:val>
                                        </p:tav>
                                        <p:tav tm="100000">
                                          <p:val>
                                            <p:strVal val="#ppt_h"/>
                                          </p:val>
                                        </p:tav>
                                      </p:tavLst>
                                    </p:anim>
                                    <p:animEffect transition="in" filter="fade">
                                      <p:cBhvr>
                                        <p:cTn id="83" dur="1000"/>
                                        <p:tgtEl>
                                          <p:spTgt spid="17417"/>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17444"/>
                                        </p:tgtEl>
                                        <p:attrNameLst>
                                          <p:attrName>style.visibility</p:attrName>
                                        </p:attrNameLst>
                                      </p:cBhvr>
                                      <p:to>
                                        <p:strVal val="visible"/>
                                      </p:to>
                                    </p:set>
                                    <p:anim calcmode="lin" valueType="num">
                                      <p:cBhvr>
                                        <p:cTn id="88" dur="1000" fill="hold"/>
                                        <p:tgtEl>
                                          <p:spTgt spid="17444"/>
                                        </p:tgtEl>
                                        <p:attrNameLst>
                                          <p:attrName>ppt_w</p:attrName>
                                        </p:attrNameLst>
                                      </p:cBhvr>
                                      <p:tavLst>
                                        <p:tav tm="0">
                                          <p:val>
                                            <p:strVal val="#ppt_w*0.70"/>
                                          </p:val>
                                        </p:tav>
                                        <p:tav tm="100000">
                                          <p:val>
                                            <p:strVal val="#ppt_w"/>
                                          </p:val>
                                        </p:tav>
                                      </p:tavLst>
                                    </p:anim>
                                    <p:anim calcmode="lin" valueType="num">
                                      <p:cBhvr>
                                        <p:cTn id="89" dur="1000" fill="hold"/>
                                        <p:tgtEl>
                                          <p:spTgt spid="17444"/>
                                        </p:tgtEl>
                                        <p:attrNameLst>
                                          <p:attrName>ppt_h</p:attrName>
                                        </p:attrNameLst>
                                      </p:cBhvr>
                                      <p:tavLst>
                                        <p:tav tm="0">
                                          <p:val>
                                            <p:strVal val="#ppt_h"/>
                                          </p:val>
                                        </p:tav>
                                        <p:tav tm="100000">
                                          <p:val>
                                            <p:strVal val="#ppt_h"/>
                                          </p:val>
                                        </p:tav>
                                      </p:tavLst>
                                    </p:anim>
                                    <p:animEffect transition="in" filter="fade">
                                      <p:cBhvr>
                                        <p:cTn id="90" dur="1000"/>
                                        <p:tgtEl>
                                          <p:spTgt spid="17444"/>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17442"/>
                                        </p:tgtEl>
                                        <p:attrNameLst>
                                          <p:attrName>style.visibility</p:attrName>
                                        </p:attrNameLst>
                                      </p:cBhvr>
                                      <p:to>
                                        <p:strVal val="visible"/>
                                      </p:to>
                                    </p:set>
                                    <p:anim calcmode="lin" valueType="num">
                                      <p:cBhvr>
                                        <p:cTn id="93" dur="1000" fill="hold"/>
                                        <p:tgtEl>
                                          <p:spTgt spid="17442"/>
                                        </p:tgtEl>
                                        <p:attrNameLst>
                                          <p:attrName>ppt_w</p:attrName>
                                        </p:attrNameLst>
                                      </p:cBhvr>
                                      <p:tavLst>
                                        <p:tav tm="0">
                                          <p:val>
                                            <p:strVal val="#ppt_w*0.70"/>
                                          </p:val>
                                        </p:tav>
                                        <p:tav tm="100000">
                                          <p:val>
                                            <p:strVal val="#ppt_w"/>
                                          </p:val>
                                        </p:tav>
                                      </p:tavLst>
                                    </p:anim>
                                    <p:anim calcmode="lin" valueType="num">
                                      <p:cBhvr>
                                        <p:cTn id="94" dur="1000" fill="hold"/>
                                        <p:tgtEl>
                                          <p:spTgt spid="17442"/>
                                        </p:tgtEl>
                                        <p:attrNameLst>
                                          <p:attrName>ppt_h</p:attrName>
                                        </p:attrNameLst>
                                      </p:cBhvr>
                                      <p:tavLst>
                                        <p:tav tm="0">
                                          <p:val>
                                            <p:strVal val="#ppt_h"/>
                                          </p:val>
                                        </p:tav>
                                        <p:tav tm="100000">
                                          <p:val>
                                            <p:strVal val="#ppt_h"/>
                                          </p:val>
                                        </p:tav>
                                      </p:tavLst>
                                    </p:anim>
                                    <p:animEffect transition="in" filter="fade">
                                      <p:cBhvr>
                                        <p:cTn id="95" dur="1000"/>
                                        <p:tgtEl>
                                          <p:spTgt spid="17442"/>
                                        </p:tgtEl>
                                      </p:cBhvr>
                                    </p:animEffect>
                                  </p:childTnLst>
                                </p:cTn>
                              </p:par>
                              <p:par>
                                <p:cTn id="96" presetID="55" presetClass="entr" presetSubtype="0" fill="hold" nodeType="withEffect">
                                  <p:stCondLst>
                                    <p:cond delay="0"/>
                                  </p:stCondLst>
                                  <p:childTnLst>
                                    <p:set>
                                      <p:cBhvr>
                                        <p:cTn id="97" dur="1" fill="hold">
                                          <p:stCondLst>
                                            <p:cond delay="0"/>
                                          </p:stCondLst>
                                        </p:cTn>
                                        <p:tgtEl>
                                          <p:spTgt spid="17446"/>
                                        </p:tgtEl>
                                        <p:attrNameLst>
                                          <p:attrName>style.visibility</p:attrName>
                                        </p:attrNameLst>
                                      </p:cBhvr>
                                      <p:to>
                                        <p:strVal val="visible"/>
                                      </p:to>
                                    </p:set>
                                    <p:anim calcmode="lin" valueType="num">
                                      <p:cBhvr>
                                        <p:cTn id="98" dur="1000" fill="hold"/>
                                        <p:tgtEl>
                                          <p:spTgt spid="17446"/>
                                        </p:tgtEl>
                                        <p:attrNameLst>
                                          <p:attrName>ppt_w</p:attrName>
                                        </p:attrNameLst>
                                      </p:cBhvr>
                                      <p:tavLst>
                                        <p:tav tm="0">
                                          <p:val>
                                            <p:strVal val="#ppt_w*0.70"/>
                                          </p:val>
                                        </p:tav>
                                        <p:tav tm="100000">
                                          <p:val>
                                            <p:strVal val="#ppt_w"/>
                                          </p:val>
                                        </p:tav>
                                      </p:tavLst>
                                    </p:anim>
                                    <p:anim calcmode="lin" valueType="num">
                                      <p:cBhvr>
                                        <p:cTn id="99" dur="1000" fill="hold"/>
                                        <p:tgtEl>
                                          <p:spTgt spid="17446"/>
                                        </p:tgtEl>
                                        <p:attrNameLst>
                                          <p:attrName>ppt_h</p:attrName>
                                        </p:attrNameLst>
                                      </p:cBhvr>
                                      <p:tavLst>
                                        <p:tav tm="0">
                                          <p:val>
                                            <p:strVal val="#ppt_h"/>
                                          </p:val>
                                        </p:tav>
                                        <p:tav tm="100000">
                                          <p:val>
                                            <p:strVal val="#ppt_h"/>
                                          </p:val>
                                        </p:tav>
                                      </p:tavLst>
                                    </p:anim>
                                    <p:animEffect transition="in" filter="fade">
                                      <p:cBhvr>
                                        <p:cTn id="100" dur="1000"/>
                                        <p:tgtEl>
                                          <p:spTgt spid="17446"/>
                                        </p:tgtEl>
                                      </p:cBhvr>
                                    </p:animEffect>
                                  </p:childTnLst>
                                </p:cTn>
                              </p:par>
                              <p:par>
                                <p:cTn id="101" presetID="55" presetClass="entr" presetSubtype="0" fill="hold" grpId="0" nodeType="withEffect">
                                  <p:stCondLst>
                                    <p:cond delay="0"/>
                                  </p:stCondLst>
                                  <p:childTnLst>
                                    <p:set>
                                      <p:cBhvr>
                                        <p:cTn id="102" dur="1" fill="hold">
                                          <p:stCondLst>
                                            <p:cond delay="0"/>
                                          </p:stCondLst>
                                        </p:cTn>
                                        <p:tgtEl>
                                          <p:spTgt spid="17443"/>
                                        </p:tgtEl>
                                        <p:attrNameLst>
                                          <p:attrName>style.visibility</p:attrName>
                                        </p:attrNameLst>
                                      </p:cBhvr>
                                      <p:to>
                                        <p:strVal val="visible"/>
                                      </p:to>
                                    </p:set>
                                    <p:anim calcmode="lin" valueType="num">
                                      <p:cBhvr>
                                        <p:cTn id="103" dur="1000" fill="hold"/>
                                        <p:tgtEl>
                                          <p:spTgt spid="17443"/>
                                        </p:tgtEl>
                                        <p:attrNameLst>
                                          <p:attrName>ppt_w</p:attrName>
                                        </p:attrNameLst>
                                      </p:cBhvr>
                                      <p:tavLst>
                                        <p:tav tm="0">
                                          <p:val>
                                            <p:strVal val="#ppt_w*0.70"/>
                                          </p:val>
                                        </p:tav>
                                        <p:tav tm="100000">
                                          <p:val>
                                            <p:strVal val="#ppt_w"/>
                                          </p:val>
                                        </p:tav>
                                      </p:tavLst>
                                    </p:anim>
                                    <p:anim calcmode="lin" valueType="num">
                                      <p:cBhvr>
                                        <p:cTn id="104" dur="1000" fill="hold"/>
                                        <p:tgtEl>
                                          <p:spTgt spid="17443"/>
                                        </p:tgtEl>
                                        <p:attrNameLst>
                                          <p:attrName>ppt_h</p:attrName>
                                        </p:attrNameLst>
                                      </p:cBhvr>
                                      <p:tavLst>
                                        <p:tav tm="0">
                                          <p:val>
                                            <p:strVal val="#ppt_h"/>
                                          </p:val>
                                        </p:tav>
                                        <p:tav tm="100000">
                                          <p:val>
                                            <p:strVal val="#ppt_h"/>
                                          </p:val>
                                        </p:tav>
                                      </p:tavLst>
                                    </p:anim>
                                    <p:animEffect transition="in" filter="fade">
                                      <p:cBhvr>
                                        <p:cTn id="105" dur="1000"/>
                                        <p:tgtEl>
                                          <p:spTgt spid="17443"/>
                                        </p:tgtEl>
                                      </p:cBhvr>
                                    </p:animEffect>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17418"/>
                                        </p:tgtEl>
                                        <p:attrNameLst>
                                          <p:attrName>style.visibility</p:attrName>
                                        </p:attrNameLst>
                                      </p:cBhvr>
                                      <p:to>
                                        <p:strVal val="visible"/>
                                      </p:to>
                                    </p:set>
                                    <p:anim calcmode="lin" valueType="num">
                                      <p:cBhvr>
                                        <p:cTn id="110" dur="1000" fill="hold"/>
                                        <p:tgtEl>
                                          <p:spTgt spid="17418"/>
                                        </p:tgtEl>
                                        <p:attrNameLst>
                                          <p:attrName>ppt_w</p:attrName>
                                        </p:attrNameLst>
                                      </p:cBhvr>
                                      <p:tavLst>
                                        <p:tav tm="0">
                                          <p:val>
                                            <p:strVal val="#ppt_w*0.70"/>
                                          </p:val>
                                        </p:tav>
                                        <p:tav tm="100000">
                                          <p:val>
                                            <p:strVal val="#ppt_w"/>
                                          </p:val>
                                        </p:tav>
                                      </p:tavLst>
                                    </p:anim>
                                    <p:anim calcmode="lin" valueType="num">
                                      <p:cBhvr>
                                        <p:cTn id="111" dur="1000" fill="hold"/>
                                        <p:tgtEl>
                                          <p:spTgt spid="17418"/>
                                        </p:tgtEl>
                                        <p:attrNameLst>
                                          <p:attrName>ppt_h</p:attrName>
                                        </p:attrNameLst>
                                      </p:cBhvr>
                                      <p:tavLst>
                                        <p:tav tm="0">
                                          <p:val>
                                            <p:strVal val="#ppt_h"/>
                                          </p:val>
                                        </p:tav>
                                        <p:tav tm="100000">
                                          <p:val>
                                            <p:strVal val="#ppt_h"/>
                                          </p:val>
                                        </p:tav>
                                      </p:tavLst>
                                    </p:anim>
                                    <p:animEffect transition="in" filter="fade">
                                      <p:cBhvr>
                                        <p:cTn id="112" dur="1000"/>
                                        <p:tgtEl>
                                          <p:spTgt spid="17418"/>
                                        </p:tgtEl>
                                      </p:cBhvr>
                                    </p:animEffect>
                                  </p:childTnLst>
                                </p:cTn>
                              </p:par>
                              <p:par>
                                <p:cTn id="113" presetID="55" presetClass="entr" presetSubtype="0" fill="hold" grpId="0" nodeType="withEffect">
                                  <p:stCondLst>
                                    <p:cond delay="0"/>
                                  </p:stCondLst>
                                  <p:childTnLst>
                                    <p:set>
                                      <p:cBhvr>
                                        <p:cTn id="114" dur="1" fill="hold">
                                          <p:stCondLst>
                                            <p:cond delay="0"/>
                                          </p:stCondLst>
                                        </p:cTn>
                                        <p:tgtEl>
                                          <p:spTgt spid="17422"/>
                                        </p:tgtEl>
                                        <p:attrNameLst>
                                          <p:attrName>style.visibility</p:attrName>
                                        </p:attrNameLst>
                                      </p:cBhvr>
                                      <p:to>
                                        <p:strVal val="visible"/>
                                      </p:to>
                                    </p:set>
                                    <p:anim calcmode="lin" valueType="num">
                                      <p:cBhvr>
                                        <p:cTn id="115" dur="1000" fill="hold"/>
                                        <p:tgtEl>
                                          <p:spTgt spid="17422"/>
                                        </p:tgtEl>
                                        <p:attrNameLst>
                                          <p:attrName>ppt_w</p:attrName>
                                        </p:attrNameLst>
                                      </p:cBhvr>
                                      <p:tavLst>
                                        <p:tav tm="0">
                                          <p:val>
                                            <p:strVal val="#ppt_w*0.70"/>
                                          </p:val>
                                        </p:tav>
                                        <p:tav tm="100000">
                                          <p:val>
                                            <p:strVal val="#ppt_w"/>
                                          </p:val>
                                        </p:tav>
                                      </p:tavLst>
                                    </p:anim>
                                    <p:anim calcmode="lin" valueType="num">
                                      <p:cBhvr>
                                        <p:cTn id="116" dur="1000" fill="hold"/>
                                        <p:tgtEl>
                                          <p:spTgt spid="17422"/>
                                        </p:tgtEl>
                                        <p:attrNameLst>
                                          <p:attrName>ppt_h</p:attrName>
                                        </p:attrNameLst>
                                      </p:cBhvr>
                                      <p:tavLst>
                                        <p:tav tm="0">
                                          <p:val>
                                            <p:strVal val="#ppt_h"/>
                                          </p:val>
                                        </p:tav>
                                        <p:tav tm="100000">
                                          <p:val>
                                            <p:strVal val="#ppt_h"/>
                                          </p:val>
                                        </p:tav>
                                      </p:tavLst>
                                    </p:anim>
                                    <p:animEffect transition="in" filter="fade">
                                      <p:cBhvr>
                                        <p:cTn id="117" dur="1000"/>
                                        <p:tgtEl>
                                          <p:spTgt spid="17422"/>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17420"/>
                                        </p:tgtEl>
                                        <p:attrNameLst>
                                          <p:attrName>style.visibility</p:attrName>
                                        </p:attrNameLst>
                                      </p:cBhvr>
                                      <p:to>
                                        <p:strVal val="visible"/>
                                      </p:to>
                                    </p:set>
                                    <p:anim calcmode="lin" valueType="num">
                                      <p:cBhvr>
                                        <p:cTn id="120" dur="1000" fill="hold"/>
                                        <p:tgtEl>
                                          <p:spTgt spid="17420"/>
                                        </p:tgtEl>
                                        <p:attrNameLst>
                                          <p:attrName>ppt_w</p:attrName>
                                        </p:attrNameLst>
                                      </p:cBhvr>
                                      <p:tavLst>
                                        <p:tav tm="0">
                                          <p:val>
                                            <p:strVal val="#ppt_w*0.70"/>
                                          </p:val>
                                        </p:tav>
                                        <p:tav tm="100000">
                                          <p:val>
                                            <p:strVal val="#ppt_w"/>
                                          </p:val>
                                        </p:tav>
                                      </p:tavLst>
                                    </p:anim>
                                    <p:anim calcmode="lin" valueType="num">
                                      <p:cBhvr>
                                        <p:cTn id="121" dur="1000" fill="hold"/>
                                        <p:tgtEl>
                                          <p:spTgt spid="17420"/>
                                        </p:tgtEl>
                                        <p:attrNameLst>
                                          <p:attrName>ppt_h</p:attrName>
                                        </p:attrNameLst>
                                      </p:cBhvr>
                                      <p:tavLst>
                                        <p:tav tm="0">
                                          <p:val>
                                            <p:strVal val="#ppt_h"/>
                                          </p:val>
                                        </p:tav>
                                        <p:tav tm="100000">
                                          <p:val>
                                            <p:strVal val="#ppt_h"/>
                                          </p:val>
                                        </p:tav>
                                      </p:tavLst>
                                    </p:anim>
                                    <p:animEffect transition="in" filter="fade">
                                      <p:cBhvr>
                                        <p:cTn id="122" dur="1000"/>
                                        <p:tgtEl>
                                          <p:spTgt spid="17420"/>
                                        </p:tgtEl>
                                      </p:cBhvr>
                                    </p:animEffect>
                                  </p:childTnLst>
                                </p:cTn>
                              </p:par>
                              <p:par>
                                <p:cTn id="123" presetID="55" presetClass="entr" presetSubtype="0" fill="hold" grpId="0" nodeType="withEffect">
                                  <p:stCondLst>
                                    <p:cond delay="0"/>
                                  </p:stCondLst>
                                  <p:childTnLst>
                                    <p:set>
                                      <p:cBhvr>
                                        <p:cTn id="124" dur="1" fill="hold">
                                          <p:stCondLst>
                                            <p:cond delay="0"/>
                                          </p:stCondLst>
                                        </p:cTn>
                                        <p:tgtEl>
                                          <p:spTgt spid="17441"/>
                                        </p:tgtEl>
                                        <p:attrNameLst>
                                          <p:attrName>style.visibility</p:attrName>
                                        </p:attrNameLst>
                                      </p:cBhvr>
                                      <p:to>
                                        <p:strVal val="visible"/>
                                      </p:to>
                                    </p:set>
                                    <p:anim calcmode="lin" valueType="num">
                                      <p:cBhvr>
                                        <p:cTn id="125" dur="1000" fill="hold"/>
                                        <p:tgtEl>
                                          <p:spTgt spid="17441"/>
                                        </p:tgtEl>
                                        <p:attrNameLst>
                                          <p:attrName>ppt_w</p:attrName>
                                        </p:attrNameLst>
                                      </p:cBhvr>
                                      <p:tavLst>
                                        <p:tav tm="0">
                                          <p:val>
                                            <p:strVal val="#ppt_w*0.70"/>
                                          </p:val>
                                        </p:tav>
                                        <p:tav tm="100000">
                                          <p:val>
                                            <p:strVal val="#ppt_w"/>
                                          </p:val>
                                        </p:tav>
                                      </p:tavLst>
                                    </p:anim>
                                    <p:anim calcmode="lin" valueType="num">
                                      <p:cBhvr>
                                        <p:cTn id="126" dur="1000" fill="hold"/>
                                        <p:tgtEl>
                                          <p:spTgt spid="17441"/>
                                        </p:tgtEl>
                                        <p:attrNameLst>
                                          <p:attrName>ppt_h</p:attrName>
                                        </p:attrNameLst>
                                      </p:cBhvr>
                                      <p:tavLst>
                                        <p:tav tm="0">
                                          <p:val>
                                            <p:strVal val="#ppt_h"/>
                                          </p:val>
                                        </p:tav>
                                        <p:tav tm="100000">
                                          <p:val>
                                            <p:strVal val="#ppt_h"/>
                                          </p:val>
                                        </p:tav>
                                      </p:tavLst>
                                    </p:anim>
                                    <p:animEffect transition="in" filter="fade">
                                      <p:cBhvr>
                                        <p:cTn id="127" dur="1000"/>
                                        <p:tgtEl>
                                          <p:spTgt spid="17441"/>
                                        </p:tgtEl>
                                      </p:cBhvr>
                                    </p:animEffect>
                                  </p:childTnLst>
                                </p:cTn>
                              </p:par>
                              <p:par>
                                <p:cTn id="128" presetID="55" presetClass="entr" presetSubtype="0" fill="hold" grpId="0" nodeType="withEffect">
                                  <p:stCondLst>
                                    <p:cond delay="0"/>
                                  </p:stCondLst>
                                  <p:childTnLst>
                                    <p:set>
                                      <p:cBhvr>
                                        <p:cTn id="129" dur="1" fill="hold">
                                          <p:stCondLst>
                                            <p:cond delay="0"/>
                                          </p:stCondLst>
                                        </p:cTn>
                                        <p:tgtEl>
                                          <p:spTgt spid="17419"/>
                                        </p:tgtEl>
                                        <p:attrNameLst>
                                          <p:attrName>style.visibility</p:attrName>
                                        </p:attrNameLst>
                                      </p:cBhvr>
                                      <p:to>
                                        <p:strVal val="visible"/>
                                      </p:to>
                                    </p:set>
                                    <p:anim calcmode="lin" valueType="num">
                                      <p:cBhvr>
                                        <p:cTn id="130" dur="1000" fill="hold"/>
                                        <p:tgtEl>
                                          <p:spTgt spid="17419"/>
                                        </p:tgtEl>
                                        <p:attrNameLst>
                                          <p:attrName>ppt_w</p:attrName>
                                        </p:attrNameLst>
                                      </p:cBhvr>
                                      <p:tavLst>
                                        <p:tav tm="0">
                                          <p:val>
                                            <p:strVal val="#ppt_w*0.70"/>
                                          </p:val>
                                        </p:tav>
                                        <p:tav tm="100000">
                                          <p:val>
                                            <p:strVal val="#ppt_w"/>
                                          </p:val>
                                        </p:tav>
                                      </p:tavLst>
                                    </p:anim>
                                    <p:anim calcmode="lin" valueType="num">
                                      <p:cBhvr>
                                        <p:cTn id="131" dur="1000" fill="hold"/>
                                        <p:tgtEl>
                                          <p:spTgt spid="17419"/>
                                        </p:tgtEl>
                                        <p:attrNameLst>
                                          <p:attrName>ppt_h</p:attrName>
                                        </p:attrNameLst>
                                      </p:cBhvr>
                                      <p:tavLst>
                                        <p:tav tm="0">
                                          <p:val>
                                            <p:strVal val="#ppt_h"/>
                                          </p:val>
                                        </p:tav>
                                        <p:tav tm="100000">
                                          <p:val>
                                            <p:strVal val="#ppt_h"/>
                                          </p:val>
                                        </p:tav>
                                      </p:tavLst>
                                    </p:anim>
                                    <p:animEffect transition="in" filter="fade">
                                      <p:cBhvr>
                                        <p:cTn id="132" dur="1000"/>
                                        <p:tgtEl>
                                          <p:spTgt spid="17419"/>
                                        </p:tgtEl>
                                      </p:cBhvr>
                                    </p:animEffect>
                                  </p:childTnLst>
                                </p:cTn>
                              </p:par>
                              <p:par>
                                <p:cTn id="133" presetID="55" presetClass="entr" presetSubtype="0" fill="hold" grpId="0" nodeType="withEffect">
                                  <p:stCondLst>
                                    <p:cond delay="0"/>
                                  </p:stCondLst>
                                  <p:childTnLst>
                                    <p:set>
                                      <p:cBhvr>
                                        <p:cTn id="134" dur="1" fill="hold">
                                          <p:stCondLst>
                                            <p:cond delay="0"/>
                                          </p:stCondLst>
                                        </p:cTn>
                                        <p:tgtEl>
                                          <p:spTgt spid="17423"/>
                                        </p:tgtEl>
                                        <p:attrNameLst>
                                          <p:attrName>style.visibility</p:attrName>
                                        </p:attrNameLst>
                                      </p:cBhvr>
                                      <p:to>
                                        <p:strVal val="visible"/>
                                      </p:to>
                                    </p:set>
                                    <p:anim calcmode="lin" valueType="num">
                                      <p:cBhvr>
                                        <p:cTn id="135" dur="1000" fill="hold"/>
                                        <p:tgtEl>
                                          <p:spTgt spid="17423"/>
                                        </p:tgtEl>
                                        <p:attrNameLst>
                                          <p:attrName>ppt_w</p:attrName>
                                        </p:attrNameLst>
                                      </p:cBhvr>
                                      <p:tavLst>
                                        <p:tav tm="0">
                                          <p:val>
                                            <p:strVal val="#ppt_w*0.70"/>
                                          </p:val>
                                        </p:tav>
                                        <p:tav tm="100000">
                                          <p:val>
                                            <p:strVal val="#ppt_w"/>
                                          </p:val>
                                        </p:tav>
                                      </p:tavLst>
                                    </p:anim>
                                    <p:anim calcmode="lin" valueType="num">
                                      <p:cBhvr>
                                        <p:cTn id="136" dur="1000" fill="hold"/>
                                        <p:tgtEl>
                                          <p:spTgt spid="17423"/>
                                        </p:tgtEl>
                                        <p:attrNameLst>
                                          <p:attrName>ppt_h</p:attrName>
                                        </p:attrNameLst>
                                      </p:cBhvr>
                                      <p:tavLst>
                                        <p:tav tm="0">
                                          <p:val>
                                            <p:strVal val="#ppt_h"/>
                                          </p:val>
                                        </p:tav>
                                        <p:tav tm="100000">
                                          <p:val>
                                            <p:strVal val="#ppt_h"/>
                                          </p:val>
                                        </p:tav>
                                      </p:tavLst>
                                    </p:anim>
                                    <p:animEffect transition="in" filter="fade">
                                      <p:cBhvr>
                                        <p:cTn id="137" dur="1000"/>
                                        <p:tgtEl>
                                          <p:spTgt spid="17423"/>
                                        </p:tgtEl>
                                      </p:cBhvr>
                                    </p:animEffect>
                                  </p:childTnLst>
                                </p:cTn>
                              </p:par>
                              <p:par>
                                <p:cTn id="138" presetID="55" presetClass="entr" presetSubtype="0" fill="hold" grpId="0" nodeType="withEffect">
                                  <p:stCondLst>
                                    <p:cond delay="0"/>
                                  </p:stCondLst>
                                  <p:childTnLst>
                                    <p:set>
                                      <p:cBhvr>
                                        <p:cTn id="139" dur="1" fill="hold">
                                          <p:stCondLst>
                                            <p:cond delay="0"/>
                                          </p:stCondLst>
                                        </p:cTn>
                                        <p:tgtEl>
                                          <p:spTgt spid="17424"/>
                                        </p:tgtEl>
                                        <p:attrNameLst>
                                          <p:attrName>style.visibility</p:attrName>
                                        </p:attrNameLst>
                                      </p:cBhvr>
                                      <p:to>
                                        <p:strVal val="visible"/>
                                      </p:to>
                                    </p:set>
                                    <p:anim calcmode="lin" valueType="num">
                                      <p:cBhvr>
                                        <p:cTn id="140" dur="1000" fill="hold"/>
                                        <p:tgtEl>
                                          <p:spTgt spid="17424"/>
                                        </p:tgtEl>
                                        <p:attrNameLst>
                                          <p:attrName>ppt_w</p:attrName>
                                        </p:attrNameLst>
                                      </p:cBhvr>
                                      <p:tavLst>
                                        <p:tav tm="0">
                                          <p:val>
                                            <p:strVal val="#ppt_w*0.70"/>
                                          </p:val>
                                        </p:tav>
                                        <p:tav tm="100000">
                                          <p:val>
                                            <p:strVal val="#ppt_w"/>
                                          </p:val>
                                        </p:tav>
                                      </p:tavLst>
                                    </p:anim>
                                    <p:anim calcmode="lin" valueType="num">
                                      <p:cBhvr>
                                        <p:cTn id="141" dur="1000" fill="hold"/>
                                        <p:tgtEl>
                                          <p:spTgt spid="17424"/>
                                        </p:tgtEl>
                                        <p:attrNameLst>
                                          <p:attrName>ppt_h</p:attrName>
                                        </p:attrNameLst>
                                      </p:cBhvr>
                                      <p:tavLst>
                                        <p:tav tm="0">
                                          <p:val>
                                            <p:strVal val="#ppt_h"/>
                                          </p:val>
                                        </p:tav>
                                        <p:tav tm="100000">
                                          <p:val>
                                            <p:strVal val="#ppt_h"/>
                                          </p:val>
                                        </p:tav>
                                      </p:tavLst>
                                    </p:anim>
                                    <p:animEffect transition="in" filter="fade">
                                      <p:cBhvr>
                                        <p:cTn id="142" dur="1000"/>
                                        <p:tgtEl>
                                          <p:spTgt spid="17424"/>
                                        </p:tgtEl>
                                      </p:cBhvr>
                                    </p:animEffec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17440"/>
                                        </p:tgtEl>
                                        <p:attrNameLst>
                                          <p:attrName>style.visibility</p:attrName>
                                        </p:attrNameLst>
                                      </p:cBhvr>
                                      <p:to>
                                        <p:strVal val="visible"/>
                                      </p:to>
                                    </p:set>
                                    <p:anim calcmode="lin" valueType="num">
                                      <p:cBhvr>
                                        <p:cTn id="147" dur="1000" fill="hold"/>
                                        <p:tgtEl>
                                          <p:spTgt spid="17440"/>
                                        </p:tgtEl>
                                        <p:attrNameLst>
                                          <p:attrName>ppt_w</p:attrName>
                                        </p:attrNameLst>
                                      </p:cBhvr>
                                      <p:tavLst>
                                        <p:tav tm="0">
                                          <p:val>
                                            <p:strVal val="#ppt_w*0.70"/>
                                          </p:val>
                                        </p:tav>
                                        <p:tav tm="100000">
                                          <p:val>
                                            <p:strVal val="#ppt_w"/>
                                          </p:val>
                                        </p:tav>
                                      </p:tavLst>
                                    </p:anim>
                                    <p:anim calcmode="lin" valueType="num">
                                      <p:cBhvr>
                                        <p:cTn id="148" dur="1000" fill="hold"/>
                                        <p:tgtEl>
                                          <p:spTgt spid="17440"/>
                                        </p:tgtEl>
                                        <p:attrNameLst>
                                          <p:attrName>ppt_h</p:attrName>
                                        </p:attrNameLst>
                                      </p:cBhvr>
                                      <p:tavLst>
                                        <p:tav tm="0">
                                          <p:val>
                                            <p:strVal val="#ppt_h"/>
                                          </p:val>
                                        </p:tav>
                                        <p:tav tm="100000">
                                          <p:val>
                                            <p:strVal val="#ppt_h"/>
                                          </p:val>
                                        </p:tav>
                                      </p:tavLst>
                                    </p:anim>
                                    <p:animEffect transition="in" filter="fade">
                                      <p:cBhvr>
                                        <p:cTn id="149" dur="1000"/>
                                        <p:tgtEl>
                                          <p:spTgt spid="17440"/>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17439"/>
                                        </p:tgtEl>
                                        <p:attrNameLst>
                                          <p:attrName>style.visibility</p:attrName>
                                        </p:attrNameLst>
                                      </p:cBhvr>
                                      <p:to>
                                        <p:strVal val="visible"/>
                                      </p:to>
                                    </p:set>
                                    <p:anim calcmode="lin" valueType="num">
                                      <p:cBhvr>
                                        <p:cTn id="152" dur="1000" fill="hold"/>
                                        <p:tgtEl>
                                          <p:spTgt spid="17439"/>
                                        </p:tgtEl>
                                        <p:attrNameLst>
                                          <p:attrName>ppt_w</p:attrName>
                                        </p:attrNameLst>
                                      </p:cBhvr>
                                      <p:tavLst>
                                        <p:tav tm="0">
                                          <p:val>
                                            <p:strVal val="#ppt_w*0.70"/>
                                          </p:val>
                                        </p:tav>
                                        <p:tav tm="100000">
                                          <p:val>
                                            <p:strVal val="#ppt_w"/>
                                          </p:val>
                                        </p:tav>
                                      </p:tavLst>
                                    </p:anim>
                                    <p:anim calcmode="lin" valueType="num">
                                      <p:cBhvr>
                                        <p:cTn id="153" dur="1000" fill="hold"/>
                                        <p:tgtEl>
                                          <p:spTgt spid="17439"/>
                                        </p:tgtEl>
                                        <p:attrNameLst>
                                          <p:attrName>ppt_h</p:attrName>
                                        </p:attrNameLst>
                                      </p:cBhvr>
                                      <p:tavLst>
                                        <p:tav tm="0">
                                          <p:val>
                                            <p:strVal val="#ppt_h"/>
                                          </p:val>
                                        </p:tav>
                                        <p:tav tm="100000">
                                          <p:val>
                                            <p:strVal val="#ppt_h"/>
                                          </p:val>
                                        </p:tav>
                                      </p:tavLst>
                                    </p:anim>
                                    <p:animEffect transition="in" filter="fade">
                                      <p:cBhvr>
                                        <p:cTn id="154" dur="1000"/>
                                        <p:tgtEl>
                                          <p:spTgt spid="17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2" grpId="0" animBg="1"/>
      <p:bldP spid="17413" grpId="0" animBg="1"/>
      <p:bldP spid="17414" grpId="0" animBg="1"/>
      <p:bldP spid="17415" grpId="0" animBg="1"/>
      <p:bldP spid="17416" grpId="0"/>
      <p:bldP spid="17417" grpId="0"/>
      <p:bldP spid="17418" grpId="0"/>
      <p:bldP spid="17419" grpId="0"/>
      <p:bldP spid="17420" grpId="0"/>
      <p:bldP spid="17421" grpId="0" animBg="1"/>
      <p:bldP spid="17422" grpId="0" animBg="1"/>
      <p:bldP spid="17423" grpId="0" animBg="1"/>
      <p:bldP spid="17424" grpId="0" animBg="1"/>
      <p:bldP spid="17425" grpId="0" animBg="1"/>
      <p:bldP spid="17428" grpId="0" animBg="1"/>
      <p:bldP spid="17429" grpId="0" animBg="1"/>
      <p:bldP spid="17433" grpId="0" animBg="1"/>
      <p:bldP spid="17439" grpId="0"/>
      <p:bldP spid="17440" grpId="0" animBg="1"/>
      <p:bldP spid="17441" grpId="0" animBg="1"/>
      <p:bldP spid="17442" grpId="0"/>
      <p:bldP spid="17443" grpId="0"/>
      <p:bldP spid="174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3"/>
          <p:cNvSpPr>
            <a:spLocks noGrp="1"/>
          </p:cNvSpPr>
          <p:nvPr>
            <p:ph type="title"/>
          </p:nvPr>
        </p:nvSpPr>
        <p:spPr/>
        <p:txBody>
          <a:bodyPr/>
          <a:lstStyle/>
          <a:p>
            <a:pPr eaLnBrk="1" hangingPunct="1"/>
            <a:r>
              <a:rPr lang="el-GR" dirty="0" smtClean="0">
                <a:latin typeface="Calibri" pitchFamily="34" charset="0"/>
              </a:rPr>
              <a:t>ΜΕΤΑΒΟΛΙΣΜΟΣ ΟΡΓΑΝΙΣΜΩΝ</a:t>
            </a:r>
          </a:p>
        </p:txBody>
      </p:sp>
      <p:sp>
        <p:nvSpPr>
          <p:cNvPr id="29698" name="Θέση περιεχομένου 4"/>
          <p:cNvSpPr>
            <a:spLocks noGrp="1"/>
          </p:cNvSpPr>
          <p:nvPr>
            <p:ph idx="1"/>
          </p:nvPr>
        </p:nvSpPr>
        <p:spPr/>
        <p:txBody>
          <a:bodyPr>
            <a:normAutofit lnSpcReduction="10000"/>
          </a:bodyPr>
          <a:lstStyle/>
          <a:p>
            <a:pPr marL="609600" indent="-609600">
              <a:buFont typeface="Wingdings" pitchFamily="2" charset="2"/>
              <a:buChar char="q"/>
            </a:pPr>
            <a:r>
              <a:rPr lang="el-GR" sz="2400" b="1" dirty="0" err="1" smtClean="0">
                <a:latin typeface="Calibri" pitchFamily="34" charset="0"/>
              </a:rPr>
              <a:t>Ετερότροφοι</a:t>
            </a:r>
            <a:r>
              <a:rPr lang="el-GR" sz="2400" b="1" dirty="0" smtClean="0">
                <a:latin typeface="Calibri" pitchFamily="34" charset="0"/>
              </a:rPr>
              <a:t>:</a:t>
            </a:r>
            <a:r>
              <a:rPr lang="el-GR" sz="2400" dirty="0" smtClean="0">
                <a:latin typeface="Calibri" pitchFamily="34" charset="0"/>
              </a:rPr>
              <a:t> Χρησιμοποιούν τον υπάρχων άνθρακα για παραγωγή ενέργειας</a:t>
            </a:r>
          </a:p>
          <a:p>
            <a:pPr marL="609600" indent="-609600">
              <a:buFont typeface="Wingdings" pitchFamily="2" charset="2"/>
              <a:buChar char="q"/>
            </a:pPr>
            <a:endParaRPr lang="el-GR" sz="2400" dirty="0" smtClean="0">
              <a:latin typeface="Calibri" pitchFamily="34" charset="0"/>
            </a:endParaRPr>
          </a:p>
          <a:p>
            <a:pPr marL="609600" indent="-609600">
              <a:buFont typeface="Wingdings" pitchFamily="2" charset="2"/>
              <a:buChar char="q"/>
            </a:pPr>
            <a:r>
              <a:rPr lang="el-GR" sz="2400" b="1" dirty="0" err="1" smtClean="0">
                <a:latin typeface="Calibri" pitchFamily="34" charset="0"/>
              </a:rPr>
              <a:t>Αυτότροφοι</a:t>
            </a:r>
            <a:r>
              <a:rPr lang="el-GR" sz="2400" b="1" dirty="0" smtClean="0">
                <a:latin typeface="Calibri" pitchFamily="34" charset="0"/>
              </a:rPr>
              <a:t>:</a:t>
            </a:r>
            <a:r>
              <a:rPr lang="el-GR" sz="2400" dirty="0" smtClean="0">
                <a:latin typeface="Calibri" pitchFamily="34" charset="0"/>
              </a:rPr>
              <a:t> παράγουν οργανικό άνθρακα με αναγωγή </a:t>
            </a:r>
            <a:r>
              <a:rPr lang="en-US" sz="2400" dirty="0" smtClean="0">
                <a:latin typeface="Calibri" panose="020F0502020204030204" pitchFamily="34" charset="0"/>
              </a:rPr>
              <a:t>CO2</a:t>
            </a:r>
            <a:r>
              <a:rPr lang="el-GR" sz="2400" dirty="0" smtClean="0">
                <a:latin typeface="Calibri" pitchFamily="34" charset="0"/>
              </a:rPr>
              <a:t>  χρησιμοποιώντας ενέργεια:</a:t>
            </a:r>
          </a:p>
          <a:p>
            <a:pPr marL="609600" indent="-609600"/>
            <a:endParaRPr lang="en-US" sz="2400" dirty="0" smtClean="0">
              <a:latin typeface="Calibri" panose="020F0502020204030204" pitchFamily="34" charset="0"/>
            </a:endParaRPr>
          </a:p>
          <a:p>
            <a:pPr marL="609600" indent="-609600">
              <a:buFontTx/>
              <a:buAutoNum type="arabicPeriod"/>
            </a:pPr>
            <a:r>
              <a:rPr lang="el-GR" sz="2400" dirty="0" smtClean="0">
                <a:latin typeface="Calibri" pitchFamily="34" charset="0"/>
              </a:rPr>
              <a:t>Από τον ήλιο (φωτοσύνθεση)</a:t>
            </a:r>
          </a:p>
          <a:p>
            <a:pPr marL="609600" indent="-609600">
              <a:buFontTx/>
              <a:buAutoNum type="arabicPeriod"/>
            </a:pPr>
            <a:endParaRPr lang="el-GR" sz="2400" dirty="0" smtClean="0">
              <a:latin typeface="Calibri" pitchFamily="34" charset="0"/>
            </a:endParaRPr>
          </a:p>
          <a:p>
            <a:pPr marL="609600" indent="-609600">
              <a:buFontTx/>
              <a:buAutoNum type="arabicPeriod"/>
            </a:pPr>
            <a:r>
              <a:rPr lang="el-GR" sz="2400" dirty="0" smtClean="0">
                <a:latin typeface="Calibri" pitchFamily="34" charset="0"/>
              </a:rPr>
              <a:t>Οξειδώνοντας ανόργανα στοιχεία (</a:t>
            </a:r>
            <a:r>
              <a:rPr lang="en-US" sz="2400" dirty="0" smtClean="0">
                <a:latin typeface="Calibri" panose="020F0502020204030204" pitchFamily="34" charset="0"/>
              </a:rPr>
              <a:t>Fe</a:t>
            </a:r>
            <a:r>
              <a:rPr lang="en-US" sz="2400" baseline="30000" dirty="0" smtClean="0">
                <a:latin typeface="Calibri" panose="020F0502020204030204" pitchFamily="34" charset="0"/>
              </a:rPr>
              <a:t>2+</a:t>
            </a:r>
            <a:r>
              <a:rPr lang="en-US" sz="2400" dirty="0" smtClean="0">
                <a:latin typeface="Calibri" panose="020F0502020204030204" pitchFamily="34" charset="0"/>
              </a:rPr>
              <a:t>, NH</a:t>
            </a:r>
            <a:r>
              <a:rPr lang="en-US" sz="2400" baseline="-25000" dirty="0" smtClean="0">
                <a:latin typeface="Calibri" panose="020F0502020204030204" pitchFamily="34" charset="0"/>
              </a:rPr>
              <a:t>4</a:t>
            </a:r>
            <a:r>
              <a:rPr lang="en-US" sz="2400" baseline="30000" dirty="0" smtClean="0">
                <a:latin typeface="Calibri" panose="020F0502020204030204" pitchFamily="34" charset="0"/>
              </a:rPr>
              <a:t>+</a:t>
            </a:r>
            <a:r>
              <a:rPr lang="en-US" sz="2400" dirty="0" smtClean="0">
                <a:latin typeface="Calibri" panose="020F0502020204030204" pitchFamily="34" charset="0"/>
              </a:rPr>
              <a:t>, H</a:t>
            </a:r>
            <a:r>
              <a:rPr lang="en-US" sz="2400" baseline="-25000" dirty="0" smtClean="0">
                <a:latin typeface="Calibri" panose="020F0502020204030204" pitchFamily="34" charset="0"/>
              </a:rPr>
              <a:t>2</a:t>
            </a:r>
            <a:r>
              <a:rPr lang="en-US" sz="2400" dirty="0" smtClean="0">
                <a:latin typeface="Calibri" panose="020F0502020204030204" pitchFamily="34" charset="0"/>
              </a:rPr>
              <a:t>) (</a:t>
            </a:r>
            <a:r>
              <a:rPr lang="el-GR" sz="2400" b="1" i="1" dirty="0" err="1" smtClean="0">
                <a:latin typeface="Calibri" pitchFamily="34" charset="0"/>
              </a:rPr>
              <a:t>χημειοαυτότροφοι</a:t>
            </a:r>
            <a:r>
              <a:rPr lang="el-GR" sz="2400" dirty="0" smtClean="0">
                <a:latin typeface="Calibri"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3"/>
          <p:cNvSpPr>
            <a:spLocks noGrp="1"/>
          </p:cNvSpPr>
          <p:nvPr>
            <p:ph type="title"/>
          </p:nvPr>
        </p:nvSpPr>
        <p:spPr/>
        <p:txBody>
          <a:bodyPr/>
          <a:lstStyle/>
          <a:p>
            <a:pPr eaLnBrk="1" hangingPunct="1"/>
            <a:r>
              <a:rPr lang="el-GR" sz="4000" dirty="0" smtClean="0">
                <a:latin typeface="Calibri" pitchFamily="34" charset="0"/>
              </a:rPr>
              <a:t>ΕΤΕΡΟΤΡΟΦΙΚΟΣ ΜΕΤΑΒΟΛΙΣΜΟΣ</a:t>
            </a:r>
          </a:p>
        </p:txBody>
      </p:sp>
      <p:sp>
        <p:nvSpPr>
          <p:cNvPr id="31746" name="Θέση περιεχομένου 4"/>
          <p:cNvSpPr>
            <a:spLocks noGrp="1"/>
          </p:cNvSpPr>
          <p:nvPr>
            <p:ph idx="1"/>
          </p:nvPr>
        </p:nvSpPr>
        <p:spPr/>
        <p:txBody>
          <a:bodyPr/>
          <a:lstStyle/>
          <a:p>
            <a:pPr>
              <a:buFont typeface="Wingdings" pitchFamily="2" charset="2"/>
              <a:buChar char="q"/>
            </a:pPr>
            <a:r>
              <a:rPr lang="el-GR" sz="2400" b="1" i="1" dirty="0" smtClean="0">
                <a:latin typeface="Calibri" pitchFamily="34" charset="0"/>
              </a:rPr>
              <a:t>Αναπνοή:</a:t>
            </a:r>
            <a:r>
              <a:rPr lang="el-GR" sz="2400" dirty="0" smtClean="0">
                <a:latin typeface="Calibri" pitchFamily="34" charset="0"/>
              </a:rPr>
              <a:t> Οξείδωση οργανικού άνθρακα και παραγωγή </a:t>
            </a:r>
            <a:r>
              <a:rPr lang="en-US" sz="2400" dirty="0" smtClean="0">
                <a:latin typeface="Calibri" pitchFamily="34" charset="0"/>
              </a:rPr>
              <a:t>CO</a:t>
            </a:r>
            <a:r>
              <a:rPr lang="en-US" sz="2400" baseline="-25000" dirty="0" smtClean="0">
                <a:latin typeface="Calibri" pitchFamily="34" charset="0"/>
              </a:rPr>
              <a:t>2</a:t>
            </a:r>
            <a:r>
              <a:rPr lang="en-US" sz="2400" dirty="0" smtClean="0">
                <a:latin typeface="Calibri" pitchFamily="34" charset="0"/>
              </a:rPr>
              <a:t>. To O</a:t>
            </a:r>
            <a:r>
              <a:rPr lang="en-US" sz="2400" baseline="-25000" dirty="0" smtClean="0">
                <a:latin typeface="Calibri" pitchFamily="34" charset="0"/>
              </a:rPr>
              <a:t>2 </a:t>
            </a:r>
            <a:r>
              <a:rPr lang="el-GR" sz="2400" dirty="0" smtClean="0">
                <a:latin typeface="Calibri" pitchFamily="34" charset="0"/>
              </a:rPr>
              <a:t>λαμβάνει μέρος ως δέκτης </a:t>
            </a:r>
            <a:r>
              <a:rPr lang="en-US" sz="2400" dirty="0" smtClean="0">
                <a:latin typeface="Calibri" pitchFamily="34" charset="0"/>
              </a:rPr>
              <a:t>e</a:t>
            </a:r>
            <a:r>
              <a:rPr lang="en-US" sz="2400" baseline="30000" dirty="0" smtClean="0">
                <a:latin typeface="Calibri" pitchFamily="34" charset="0"/>
              </a:rPr>
              <a:t>- </a:t>
            </a:r>
            <a:r>
              <a:rPr lang="en-US" sz="2400" dirty="0" smtClean="0">
                <a:latin typeface="Calibri" pitchFamily="34" charset="0"/>
              </a:rPr>
              <a:t>(</a:t>
            </a:r>
            <a:r>
              <a:rPr lang="el-GR" sz="2400" dirty="0" smtClean="0">
                <a:latin typeface="Calibri" pitchFamily="34" charset="0"/>
              </a:rPr>
              <a:t>οξειδωτικός παράγων)</a:t>
            </a:r>
            <a:endParaRPr lang="en-US" sz="2400" baseline="30000" dirty="0" smtClean="0">
              <a:latin typeface="Calibri" pitchFamily="34" charset="0"/>
            </a:endParaRPr>
          </a:p>
          <a:p>
            <a:pPr>
              <a:buFont typeface="Wingdings" pitchFamily="2" charset="2"/>
              <a:buChar char="q"/>
            </a:pPr>
            <a:endParaRPr lang="en-US" sz="2400" baseline="30000" dirty="0" smtClean="0">
              <a:latin typeface="Calibri" pitchFamily="34" charset="0"/>
            </a:endParaRPr>
          </a:p>
          <a:p>
            <a:pPr>
              <a:buFont typeface="Wingdings" pitchFamily="2" charset="2"/>
              <a:buNone/>
            </a:pPr>
            <a:r>
              <a:rPr lang="en-US" sz="2400" baseline="30000" dirty="0" smtClean="0">
                <a:latin typeface="Calibri" pitchFamily="34" charset="0"/>
              </a:rPr>
              <a:t>		 </a:t>
            </a:r>
            <a:r>
              <a:rPr lang="en-US" sz="2400" dirty="0" smtClean="0">
                <a:latin typeface="Calibri" pitchFamily="34" charset="0"/>
              </a:rPr>
              <a:t>CH</a:t>
            </a:r>
            <a:r>
              <a:rPr lang="en-US" sz="2400" baseline="-25000" dirty="0" smtClean="0">
                <a:latin typeface="Calibri" pitchFamily="34" charset="0"/>
              </a:rPr>
              <a:t>2</a:t>
            </a:r>
            <a:r>
              <a:rPr lang="en-US" sz="2400" dirty="0" smtClean="0">
                <a:latin typeface="Calibri" pitchFamily="34" charset="0"/>
              </a:rPr>
              <a:t>O + O</a:t>
            </a:r>
            <a:r>
              <a:rPr lang="en-US" sz="2400" baseline="-25000" dirty="0" smtClean="0">
                <a:latin typeface="Calibri" pitchFamily="34" charset="0"/>
              </a:rPr>
              <a:t>2 </a:t>
            </a:r>
            <a:r>
              <a:rPr lang="en-US" sz="2400" dirty="0" smtClean="0">
                <a:latin typeface="Calibri" pitchFamily="34" charset="0"/>
              </a:rPr>
              <a:t>= CO</a:t>
            </a:r>
            <a:r>
              <a:rPr lang="en-US" sz="2400" baseline="-25000" dirty="0" smtClean="0">
                <a:latin typeface="Calibri" pitchFamily="34" charset="0"/>
              </a:rPr>
              <a:t>2</a:t>
            </a:r>
            <a:r>
              <a:rPr lang="en-US" sz="2400" dirty="0" smtClean="0">
                <a:latin typeface="Calibri" pitchFamily="34" charset="0"/>
              </a:rPr>
              <a:t> + H</a:t>
            </a:r>
            <a:r>
              <a:rPr lang="en-US" sz="2400" baseline="-25000" dirty="0" smtClean="0">
                <a:latin typeface="Calibri" pitchFamily="34" charset="0"/>
              </a:rPr>
              <a:t>2</a:t>
            </a:r>
            <a:r>
              <a:rPr lang="en-US" sz="2400" dirty="0" smtClean="0">
                <a:latin typeface="Calibri" pitchFamily="34" charset="0"/>
              </a:rPr>
              <a:t>O</a:t>
            </a:r>
            <a:endParaRPr lang="en-US" sz="2400" baseline="30000" dirty="0" smtClean="0">
              <a:latin typeface="Calibri" pitchFamily="34" charset="0"/>
            </a:endParaRPr>
          </a:p>
          <a:p>
            <a:pPr>
              <a:buFont typeface="Wingdings" pitchFamily="2" charset="2"/>
              <a:buChar char="q"/>
            </a:pPr>
            <a:endParaRPr lang="el-GR" sz="2400" baseline="30000" dirty="0" smtClean="0">
              <a:latin typeface="Calibri" pitchFamily="34" charset="0"/>
            </a:endParaRPr>
          </a:p>
          <a:p>
            <a:pPr>
              <a:buFont typeface="Wingdings" pitchFamily="2" charset="2"/>
              <a:buChar char="q"/>
            </a:pPr>
            <a:endParaRPr lang="en-US" sz="2400" baseline="30000" dirty="0" smtClean="0">
              <a:latin typeface="Calibri" pitchFamily="34" charset="0"/>
            </a:endParaRPr>
          </a:p>
          <a:p>
            <a:pPr>
              <a:buFont typeface="Wingdings" pitchFamily="2" charset="2"/>
              <a:buChar char="q"/>
            </a:pPr>
            <a:r>
              <a:rPr lang="el-GR" sz="2400" b="1" i="1" dirty="0" smtClean="0">
                <a:latin typeface="Calibri" pitchFamily="34" charset="0"/>
              </a:rPr>
              <a:t>Ζύμωση:</a:t>
            </a:r>
            <a:r>
              <a:rPr lang="el-GR" sz="2400" dirty="0" smtClean="0">
                <a:latin typeface="Calibri" pitchFamily="34" charset="0"/>
              </a:rPr>
              <a:t> απουσία οξυγόνου ο οργανικός άνθρακας δρα και ως οξειδωτικός παράγων:</a:t>
            </a:r>
          </a:p>
          <a:p>
            <a:pPr>
              <a:buFont typeface="Wingdings" pitchFamily="2" charset="2"/>
              <a:buNone/>
            </a:pPr>
            <a:r>
              <a:rPr lang="el-GR" sz="2400" dirty="0" smtClean="0">
                <a:latin typeface="Calibri" pitchFamily="34" charset="0"/>
              </a:rPr>
              <a:t>	</a:t>
            </a:r>
          </a:p>
          <a:p>
            <a:pPr>
              <a:buFont typeface="Wingdings" pitchFamily="2" charset="2"/>
              <a:buNone/>
            </a:pPr>
            <a:r>
              <a:rPr lang="el-GR" sz="2400" dirty="0" smtClean="0">
                <a:latin typeface="Calibri" pitchFamily="34" charset="0"/>
              </a:rPr>
              <a:t>		 3</a:t>
            </a:r>
            <a:r>
              <a:rPr lang="en-US" sz="2400" dirty="0" smtClean="0">
                <a:latin typeface="Calibri" pitchFamily="34" charset="0"/>
              </a:rPr>
              <a:t>CH</a:t>
            </a:r>
            <a:r>
              <a:rPr lang="en-US" sz="2400" baseline="-25000" dirty="0" smtClean="0">
                <a:latin typeface="Calibri" pitchFamily="34" charset="0"/>
              </a:rPr>
              <a:t>2</a:t>
            </a:r>
            <a:r>
              <a:rPr lang="en-US" sz="2400" dirty="0" smtClean="0">
                <a:latin typeface="Calibri" pitchFamily="34" charset="0"/>
              </a:rPr>
              <a:t>O + H</a:t>
            </a:r>
            <a:r>
              <a:rPr lang="en-US" sz="2400" baseline="-25000" dirty="0" smtClean="0">
                <a:latin typeface="Calibri" pitchFamily="34" charset="0"/>
              </a:rPr>
              <a:t>2</a:t>
            </a:r>
            <a:r>
              <a:rPr lang="en-US" sz="2400" dirty="0" smtClean="0">
                <a:latin typeface="Calibri" pitchFamily="34" charset="0"/>
              </a:rPr>
              <a:t>O = CO</a:t>
            </a:r>
            <a:r>
              <a:rPr lang="en-US" sz="2400" baseline="-25000" dirty="0" smtClean="0">
                <a:latin typeface="Calibri" pitchFamily="34" charset="0"/>
              </a:rPr>
              <a:t>2</a:t>
            </a:r>
            <a:r>
              <a:rPr lang="en-US" sz="2400" dirty="0" smtClean="0">
                <a:latin typeface="Calibri" pitchFamily="34" charset="0"/>
              </a:rPr>
              <a:t> + </a:t>
            </a:r>
            <a:r>
              <a:rPr lang="el-GR" sz="2400" dirty="0" smtClean="0">
                <a:latin typeface="Calibri" pitchFamily="34" charset="0"/>
              </a:rPr>
              <a:t>2</a:t>
            </a:r>
            <a:r>
              <a:rPr lang="en-US" sz="2400" dirty="0" smtClean="0">
                <a:latin typeface="Calibri" pitchFamily="34" charset="0"/>
              </a:rPr>
              <a:t>CH</a:t>
            </a:r>
            <a:r>
              <a:rPr lang="en-US" sz="2400" baseline="-25000" dirty="0" smtClean="0">
                <a:latin typeface="Calibri" pitchFamily="34" charset="0"/>
              </a:rPr>
              <a:t>3</a:t>
            </a:r>
            <a:r>
              <a:rPr lang="en-US" sz="2400" dirty="0" smtClean="0">
                <a:latin typeface="Calibri" pitchFamily="34" charset="0"/>
              </a:rPr>
              <a:t>OH</a:t>
            </a:r>
            <a:endParaRPr lang="el-GR" sz="2400" dirty="0" smtClean="0">
              <a:latin typeface="Calibri" pitchFamily="34" charset="0"/>
            </a:endParaRPr>
          </a:p>
          <a:p>
            <a:pPr eaLnBrk="1" hangingPunct="1">
              <a:spcBef>
                <a:spcPts val="1200"/>
              </a:spcBef>
            </a:pPr>
            <a:endParaRPr lang="el-GR" sz="24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7"/>
          <p:cNvSpPr>
            <a:spLocks noGrp="1"/>
          </p:cNvSpPr>
          <p:nvPr>
            <p:ph type="title"/>
          </p:nvPr>
        </p:nvSpPr>
        <p:spPr/>
        <p:txBody>
          <a:bodyPr>
            <a:normAutofit fontScale="90000"/>
          </a:bodyPr>
          <a:lstStyle/>
          <a:p>
            <a:pPr eaLnBrk="1" hangingPunct="1"/>
            <a:r>
              <a:rPr lang="el-GR" sz="4000" dirty="0" smtClean="0">
                <a:latin typeface="Calibri" pitchFamily="34" charset="0"/>
              </a:rPr>
              <a:t>ΧΗΜΕΙΟΛΙΘΟΤΡΟΦΙΚΟΣ ΜΕΤΑΒΟΛΙΣΜΟΣ</a:t>
            </a:r>
          </a:p>
        </p:txBody>
      </p:sp>
      <p:sp>
        <p:nvSpPr>
          <p:cNvPr id="33794" name="Text Box 3"/>
          <p:cNvSpPr txBox="1">
            <a:spLocks noChangeArrowheads="1"/>
          </p:cNvSpPr>
          <p:nvPr/>
        </p:nvSpPr>
        <p:spPr bwMode="auto">
          <a:xfrm>
            <a:off x="611188" y="2492375"/>
            <a:ext cx="4392612" cy="1616075"/>
          </a:xfrm>
          <a:prstGeom prst="rect">
            <a:avLst/>
          </a:prstGeom>
          <a:noFill/>
          <a:ln w="9525">
            <a:noFill/>
            <a:miter lim="800000"/>
            <a:headEnd/>
            <a:tailEnd/>
          </a:ln>
        </p:spPr>
        <p:txBody>
          <a:bodyPr>
            <a:spAutoFit/>
          </a:bodyPr>
          <a:lstStyle/>
          <a:p>
            <a:r>
              <a:rPr lang="en-US" sz="2000" dirty="0">
                <a:latin typeface="Calibri" panose="020F0502020204030204" pitchFamily="34" charset="0"/>
              </a:rPr>
              <a:t>2H</a:t>
            </a:r>
            <a:r>
              <a:rPr lang="en-US" sz="2000" baseline="-25000" dirty="0">
                <a:latin typeface="Calibri" panose="020F0502020204030204" pitchFamily="34" charset="0"/>
              </a:rPr>
              <a:t>2</a:t>
            </a:r>
            <a:r>
              <a:rPr lang="en-US" sz="2000" dirty="0">
                <a:latin typeface="Calibri" panose="020F0502020204030204" pitchFamily="34" charset="0"/>
              </a:rPr>
              <a:t>S + O</a:t>
            </a:r>
            <a:r>
              <a:rPr lang="en-US" sz="2000" baseline="-25000" dirty="0">
                <a:latin typeface="Calibri" panose="020F0502020204030204" pitchFamily="34" charset="0"/>
              </a:rPr>
              <a:t>2</a:t>
            </a:r>
            <a:r>
              <a:rPr lang="en-US" sz="2000" dirty="0">
                <a:latin typeface="Calibri" panose="020F0502020204030204" pitchFamily="34" charset="0"/>
              </a:rPr>
              <a:t> </a:t>
            </a:r>
            <a:r>
              <a:rPr lang="en-US" sz="2000" dirty="0">
                <a:latin typeface="Calibri" panose="020F0502020204030204" pitchFamily="34" charset="0"/>
                <a:sym typeface="Wingdings" pitchFamily="2" charset="2"/>
              </a:rPr>
              <a:t></a:t>
            </a:r>
            <a:r>
              <a:rPr lang="en-US" sz="2000" dirty="0">
                <a:latin typeface="Calibri" panose="020F0502020204030204" pitchFamily="34" charset="0"/>
              </a:rPr>
              <a:t> H</a:t>
            </a:r>
            <a:r>
              <a:rPr lang="en-US" sz="2000" baseline="-25000" dirty="0">
                <a:latin typeface="Calibri" panose="020F0502020204030204" pitchFamily="34" charset="0"/>
              </a:rPr>
              <a:t>2</a:t>
            </a:r>
            <a:r>
              <a:rPr lang="en-US" sz="2000" dirty="0">
                <a:latin typeface="Calibri" panose="020F0502020204030204" pitchFamily="34" charset="0"/>
              </a:rPr>
              <a:t>O + 2S</a:t>
            </a:r>
          </a:p>
          <a:p>
            <a:endParaRPr lang="el-GR" sz="2000" dirty="0">
              <a:latin typeface="Calibri" panose="020F0502020204030204" pitchFamily="34" charset="0"/>
            </a:endParaRPr>
          </a:p>
          <a:p>
            <a:r>
              <a:rPr lang="en-US" sz="2000" dirty="0">
                <a:latin typeface="Calibri" panose="020F0502020204030204" pitchFamily="34" charset="0"/>
              </a:rPr>
              <a:t>2S + O</a:t>
            </a:r>
            <a:r>
              <a:rPr lang="en-US" sz="2000" baseline="-25000" dirty="0">
                <a:latin typeface="Calibri" panose="020F0502020204030204" pitchFamily="34" charset="0"/>
              </a:rPr>
              <a:t>2</a:t>
            </a:r>
            <a:r>
              <a:rPr lang="en-US" sz="2000" dirty="0">
                <a:latin typeface="Calibri" panose="020F0502020204030204" pitchFamily="34" charset="0"/>
              </a:rPr>
              <a:t> + 2 H</a:t>
            </a:r>
            <a:r>
              <a:rPr lang="en-US" sz="2000" baseline="-25000" dirty="0">
                <a:latin typeface="Calibri" panose="020F0502020204030204" pitchFamily="34" charset="0"/>
              </a:rPr>
              <a:t>2</a:t>
            </a:r>
            <a:r>
              <a:rPr lang="en-US" sz="2000" dirty="0">
                <a:latin typeface="Calibri" panose="020F0502020204030204" pitchFamily="34" charset="0"/>
              </a:rPr>
              <a:t>O </a:t>
            </a:r>
            <a:r>
              <a:rPr lang="en-US" sz="2000" dirty="0">
                <a:latin typeface="Calibri" panose="020F0502020204030204" pitchFamily="34" charset="0"/>
                <a:sym typeface="Wingdings" pitchFamily="2" charset="2"/>
              </a:rPr>
              <a:t> </a:t>
            </a:r>
            <a:r>
              <a:rPr lang="en-US" sz="2000" dirty="0">
                <a:latin typeface="Calibri" panose="020F0502020204030204" pitchFamily="34" charset="0"/>
              </a:rPr>
              <a:t>H</a:t>
            </a:r>
            <a:r>
              <a:rPr lang="en-US" sz="2000" baseline="-25000" dirty="0">
                <a:latin typeface="Calibri" panose="020F0502020204030204" pitchFamily="34" charset="0"/>
              </a:rPr>
              <a:t>2</a:t>
            </a:r>
            <a:r>
              <a:rPr lang="en-US" sz="2000" dirty="0">
                <a:latin typeface="Calibri" panose="020F0502020204030204" pitchFamily="34" charset="0"/>
              </a:rPr>
              <a:t>SO</a:t>
            </a:r>
            <a:r>
              <a:rPr lang="en-US" sz="2000" baseline="-25000" dirty="0">
                <a:latin typeface="Calibri" panose="020F0502020204030204" pitchFamily="34" charset="0"/>
              </a:rPr>
              <a:t>4</a:t>
            </a:r>
          </a:p>
          <a:p>
            <a:endParaRPr lang="en-US" sz="2000" dirty="0">
              <a:latin typeface="Calibri" panose="020F0502020204030204" pitchFamily="34" charset="0"/>
            </a:endParaRPr>
          </a:p>
          <a:p>
            <a:r>
              <a:rPr lang="en-US" sz="2000" dirty="0">
                <a:latin typeface="Calibri" panose="020F0502020204030204" pitchFamily="34" charset="0"/>
              </a:rPr>
              <a:t>4Fe</a:t>
            </a:r>
            <a:r>
              <a:rPr lang="en-US" sz="2000" baseline="-25000" dirty="0">
                <a:latin typeface="Calibri" panose="020F0502020204030204" pitchFamily="34" charset="0"/>
              </a:rPr>
              <a:t>2</a:t>
            </a:r>
            <a:r>
              <a:rPr lang="en-US" sz="2000" dirty="0">
                <a:latin typeface="Calibri" panose="020F0502020204030204" pitchFamily="34" charset="0"/>
              </a:rPr>
              <a:t>+ + 4H+ +O</a:t>
            </a:r>
            <a:r>
              <a:rPr lang="en-US" sz="2000" baseline="-25000" dirty="0">
                <a:latin typeface="Calibri" panose="020F0502020204030204" pitchFamily="34" charset="0"/>
              </a:rPr>
              <a:t>2</a:t>
            </a:r>
            <a:r>
              <a:rPr lang="en-US" sz="2000" dirty="0">
                <a:latin typeface="Calibri" panose="020F0502020204030204" pitchFamily="34" charset="0"/>
              </a:rPr>
              <a:t> </a:t>
            </a:r>
            <a:r>
              <a:rPr lang="en-US" sz="2000" dirty="0">
                <a:latin typeface="Calibri" panose="020F0502020204030204" pitchFamily="34" charset="0"/>
                <a:sym typeface="Wingdings" pitchFamily="2" charset="2"/>
              </a:rPr>
              <a:t></a:t>
            </a:r>
            <a:r>
              <a:rPr lang="en-US" sz="2000" dirty="0">
                <a:latin typeface="Calibri" panose="020F0502020204030204" pitchFamily="34" charset="0"/>
              </a:rPr>
              <a:t> 2 H</a:t>
            </a:r>
            <a:r>
              <a:rPr lang="en-US" sz="2000" baseline="-25000" dirty="0">
                <a:latin typeface="Calibri" panose="020F0502020204030204" pitchFamily="34" charset="0"/>
              </a:rPr>
              <a:t>2</a:t>
            </a:r>
            <a:r>
              <a:rPr lang="en-US" sz="2000" dirty="0">
                <a:latin typeface="Calibri" panose="020F0502020204030204" pitchFamily="34" charset="0"/>
              </a:rPr>
              <a:t>O + 4Fe</a:t>
            </a:r>
            <a:r>
              <a:rPr lang="en-US" sz="2000" baseline="30000" dirty="0">
                <a:latin typeface="Calibri" panose="020F0502020204030204" pitchFamily="34" charset="0"/>
              </a:rPr>
              <a:t>3+</a:t>
            </a:r>
            <a:endParaRPr lang="el-GR" sz="2000" baseline="30000" dirty="0">
              <a:latin typeface="Calibri" panose="020F0502020204030204" pitchFamily="34" charset="0"/>
            </a:endParaRPr>
          </a:p>
        </p:txBody>
      </p:sp>
      <p:pic>
        <p:nvPicPr>
          <p:cNvPr id="33795" name="Picture 4" descr="Εικόνα του Thiobacillus ferrooxidans"/>
          <p:cNvPicPr>
            <a:picLocks noChangeAspect="1" noChangeArrowheads="1"/>
          </p:cNvPicPr>
          <p:nvPr/>
        </p:nvPicPr>
        <p:blipFill>
          <a:blip r:embed="rId3"/>
          <a:srcRect/>
          <a:stretch>
            <a:fillRect/>
          </a:stretch>
        </p:blipFill>
        <p:spPr bwMode="auto">
          <a:xfrm>
            <a:off x="5292725" y="2205038"/>
            <a:ext cx="3055938" cy="2295525"/>
          </a:xfrm>
          <a:prstGeom prst="rect">
            <a:avLst/>
          </a:prstGeom>
          <a:noFill/>
          <a:ln w="9525">
            <a:noFill/>
            <a:miter lim="800000"/>
            <a:headEnd/>
            <a:tailEnd/>
          </a:ln>
        </p:spPr>
      </p:pic>
      <p:sp>
        <p:nvSpPr>
          <p:cNvPr id="33797" name="Text Box 5"/>
          <p:cNvSpPr txBox="1">
            <a:spLocks noChangeArrowheads="1"/>
          </p:cNvSpPr>
          <p:nvPr/>
        </p:nvSpPr>
        <p:spPr bwMode="auto">
          <a:xfrm>
            <a:off x="5391959" y="4791075"/>
            <a:ext cx="3032112" cy="400110"/>
          </a:xfrm>
          <a:prstGeom prst="rect">
            <a:avLst/>
          </a:prstGeom>
          <a:noFill/>
          <a:ln w="9525">
            <a:noFill/>
            <a:miter lim="800000"/>
            <a:headEnd/>
            <a:tailEnd/>
          </a:ln>
          <a:effectLst/>
        </p:spPr>
        <p:txBody>
          <a:bodyPr wrap="none">
            <a:spAutoFit/>
          </a:bodyPr>
          <a:lstStyle/>
          <a:p>
            <a:pPr>
              <a:spcBef>
                <a:spcPct val="50000"/>
              </a:spcBef>
            </a:pPr>
            <a:r>
              <a:rPr lang="en-US" sz="2000" dirty="0" smtClean="0">
                <a:latin typeface="Calibri" panose="020F0502020204030204" pitchFamily="34" charset="0"/>
              </a:rPr>
              <a:t>1. </a:t>
            </a:r>
            <a:r>
              <a:rPr lang="en-US" sz="2000" dirty="0" err="1" smtClean="0">
                <a:latin typeface="Calibri" panose="020F0502020204030204" pitchFamily="34" charset="0"/>
              </a:rPr>
              <a:t>Thiobacillus</a:t>
            </a:r>
            <a:r>
              <a:rPr lang="en-US" sz="2000" dirty="0" smtClean="0">
                <a:latin typeface="Calibri" panose="020F0502020204030204" pitchFamily="34" charset="0"/>
              </a:rPr>
              <a:t> </a:t>
            </a:r>
            <a:r>
              <a:rPr lang="en-US" sz="2000" dirty="0" err="1">
                <a:latin typeface="Calibri" panose="020F0502020204030204" pitchFamily="34" charset="0"/>
              </a:rPr>
              <a:t>ferrooxidans</a:t>
            </a:r>
            <a:endParaRPr lang="el-GR"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3"/>
          <p:cNvSpPr>
            <a:spLocks noGrp="1"/>
          </p:cNvSpPr>
          <p:nvPr>
            <p:ph type="title"/>
          </p:nvPr>
        </p:nvSpPr>
        <p:spPr/>
        <p:txBody>
          <a:bodyPr>
            <a:normAutofit fontScale="90000"/>
          </a:bodyPr>
          <a:lstStyle/>
          <a:p>
            <a:pPr eaLnBrk="1" hangingPunct="1"/>
            <a:r>
              <a:rPr lang="el-GR" sz="4000" dirty="0" smtClean="0">
                <a:latin typeface="Calibri" pitchFamily="34" charset="0"/>
              </a:rPr>
              <a:t>ΣΗΜΑΣΙΑ ΜΙΚΡΟΒΙΩΝ ΣΤΗΝ ΠΕΡΙΒΑΛΛΟΝΤΙΚΗ ΓΕΩΧΗΜΕΙΑ</a:t>
            </a:r>
          </a:p>
        </p:txBody>
      </p:sp>
      <p:sp>
        <p:nvSpPr>
          <p:cNvPr id="99331" name="Θέση περιεχομένου 4"/>
          <p:cNvSpPr>
            <a:spLocks noGrp="1"/>
          </p:cNvSpPr>
          <p:nvPr>
            <p:ph idx="1"/>
          </p:nvPr>
        </p:nvSpPr>
        <p:spPr/>
        <p:txBody>
          <a:bodyPr/>
          <a:lstStyle/>
          <a:p>
            <a:pPr>
              <a:buFont typeface="Wingdings" pitchFamily="2" charset="2"/>
              <a:buChar char="q"/>
            </a:pPr>
            <a:r>
              <a:rPr lang="el-GR" sz="2800" dirty="0" smtClean="0">
                <a:latin typeface="Calibri" pitchFamily="34" charset="0"/>
              </a:rPr>
              <a:t>Οι </a:t>
            </a:r>
            <a:r>
              <a:rPr lang="el-GR" sz="2800" dirty="0" err="1" smtClean="0">
                <a:latin typeface="Calibri" pitchFamily="34" charset="0"/>
              </a:rPr>
              <a:t>ετερότροφοι</a:t>
            </a:r>
            <a:r>
              <a:rPr lang="el-GR" sz="2800" dirty="0" smtClean="0">
                <a:latin typeface="Calibri" pitchFamily="34" charset="0"/>
              </a:rPr>
              <a:t> μικροοργανισμοί έχουν την ικανότητα να </a:t>
            </a:r>
            <a:r>
              <a:rPr lang="el-GR" sz="2800" dirty="0" err="1" smtClean="0">
                <a:latin typeface="Calibri" pitchFamily="34" charset="0"/>
              </a:rPr>
              <a:t>μεταβολίζουν</a:t>
            </a:r>
            <a:r>
              <a:rPr lang="el-GR" sz="2800" dirty="0" smtClean="0">
                <a:latin typeface="Calibri" pitchFamily="34" charset="0"/>
              </a:rPr>
              <a:t> (διασπούν) τους οργανικούς ρύπους</a:t>
            </a:r>
          </a:p>
          <a:p>
            <a:pPr>
              <a:buFont typeface="Wingdings" pitchFamily="2" charset="2"/>
              <a:buChar char="q"/>
            </a:pPr>
            <a:endParaRPr lang="el-GR" sz="2800" dirty="0" smtClean="0">
              <a:latin typeface="Calibri" pitchFamily="34" charset="0"/>
            </a:endParaRPr>
          </a:p>
          <a:p>
            <a:pPr>
              <a:buFont typeface="Wingdings" pitchFamily="2" charset="2"/>
              <a:buChar char="q"/>
            </a:pPr>
            <a:r>
              <a:rPr lang="el-GR" sz="2800" dirty="0" smtClean="0">
                <a:latin typeface="Calibri" pitchFamily="34" charset="0"/>
              </a:rPr>
              <a:t>Οι </a:t>
            </a:r>
            <a:r>
              <a:rPr lang="el-GR" sz="2800" dirty="0" err="1" smtClean="0">
                <a:latin typeface="Calibri" pitchFamily="34" charset="0"/>
              </a:rPr>
              <a:t>χημειολιθοαυτότροφοι</a:t>
            </a:r>
            <a:r>
              <a:rPr lang="el-GR" sz="2800" dirty="0" smtClean="0">
                <a:latin typeface="Calibri" pitchFamily="34" charset="0"/>
              </a:rPr>
              <a:t> μικροοργανισμοί προάγουν την οξείδωση του σιδηροπυρίτη και την όξινη απορροή</a:t>
            </a:r>
            <a:endParaRPr lang="en-US" sz="2800" dirty="0" smtClean="0">
              <a:latin typeface="Calibri" pitchFamily="34" charset="0"/>
            </a:endParaRPr>
          </a:p>
          <a:p>
            <a:pPr eaLnBrk="1" hangingPunct="1">
              <a:spcBef>
                <a:spcPts val="1200"/>
              </a:spcBef>
            </a:pPr>
            <a:endParaRPr lang="el-GR" sz="28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Τίτλος 7"/>
          <p:cNvSpPr>
            <a:spLocks noGrp="1"/>
          </p:cNvSpPr>
          <p:nvPr>
            <p:ph type="title"/>
          </p:nvPr>
        </p:nvSpPr>
        <p:spPr/>
        <p:txBody>
          <a:bodyPr/>
          <a:lstStyle/>
          <a:p>
            <a:pPr eaLnBrk="1" hangingPunct="1"/>
            <a:r>
              <a:rPr lang="el-GR" sz="4000" dirty="0" smtClean="0">
                <a:latin typeface="Calibri" pitchFamily="34" charset="0"/>
              </a:rPr>
              <a:t>ΠΕΡΙΟΔΙΚΟΣ ΠΙΝΑΚΑΣ ΣΤΟΙΧΕΙΩΝ</a:t>
            </a:r>
          </a:p>
        </p:txBody>
      </p:sp>
      <p:pic>
        <p:nvPicPr>
          <p:cNvPr id="101379" name="Picture 3" descr="Ο περιοδικός πίνακας των χημικών στοιχείων."/>
          <p:cNvPicPr>
            <a:picLocks noChangeAspect="1" noChangeArrowheads="1"/>
          </p:cNvPicPr>
          <p:nvPr/>
        </p:nvPicPr>
        <p:blipFill>
          <a:blip r:embed="rId3"/>
          <a:srcRect/>
          <a:stretch>
            <a:fillRect/>
          </a:stretch>
        </p:blipFill>
        <p:spPr bwMode="auto">
          <a:xfrm>
            <a:off x="970855" y="1412776"/>
            <a:ext cx="7129537" cy="4927644"/>
          </a:xfrm>
          <a:prstGeom prst="rect">
            <a:avLst/>
          </a:prstGeom>
          <a:noFill/>
        </p:spPr>
      </p:pic>
      <p:sp>
        <p:nvSpPr>
          <p:cNvPr id="4" name="Text Box 29"/>
          <p:cNvSpPr txBox="1">
            <a:spLocks noChangeArrowheads="1"/>
          </p:cNvSpPr>
          <p:nvPr/>
        </p:nvSpPr>
        <p:spPr bwMode="auto">
          <a:xfrm>
            <a:off x="5992639" y="5190703"/>
            <a:ext cx="19637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dirty="0">
                <a:latin typeface="Calibri" panose="020F0502020204030204" pitchFamily="34" charset="0"/>
              </a:rPr>
              <a:t>Ατμόφιλα</a:t>
            </a:r>
          </a:p>
          <a:p>
            <a:pPr eaLnBrk="1" hangingPunct="1"/>
            <a:r>
              <a:rPr lang="el-GR" altLang="el-GR" dirty="0">
                <a:latin typeface="Calibri" panose="020F0502020204030204" pitchFamily="34" charset="0"/>
              </a:rPr>
              <a:t>Σιδηρόφιλα</a:t>
            </a:r>
          </a:p>
          <a:p>
            <a:pPr eaLnBrk="1" hangingPunct="1"/>
            <a:r>
              <a:rPr lang="el-GR" altLang="el-GR" dirty="0">
                <a:latin typeface="Calibri" panose="020F0502020204030204" pitchFamily="34" charset="0"/>
              </a:rPr>
              <a:t>Χαλκόφιλα</a:t>
            </a:r>
          </a:p>
          <a:p>
            <a:pPr eaLnBrk="1" hangingPunct="1"/>
            <a:r>
              <a:rPr lang="el-GR" altLang="el-GR" dirty="0" err="1" smtClean="0">
                <a:latin typeface="Calibri" panose="020F0502020204030204" pitchFamily="34" charset="0"/>
              </a:rPr>
              <a:t>Λιθόφιλα</a:t>
            </a:r>
            <a:r>
              <a:rPr lang="en-US" altLang="el-GR" dirty="0" smtClean="0">
                <a:latin typeface="Calibri" panose="020F0502020204030204" pitchFamily="34" charset="0"/>
              </a:rPr>
              <a:t>	              </a:t>
            </a:r>
            <a:endParaRPr lang="el-GR" altLang="el-GR" b="1" dirty="0">
              <a:latin typeface="Calibri" panose="020F0502020204030204" pitchFamily="34" charset="0"/>
            </a:endParaRPr>
          </a:p>
        </p:txBody>
      </p:sp>
      <p:sp>
        <p:nvSpPr>
          <p:cNvPr id="2" name="TextBox 1"/>
          <p:cNvSpPr txBox="1"/>
          <p:nvPr/>
        </p:nvSpPr>
        <p:spPr>
          <a:xfrm>
            <a:off x="1403648" y="5733256"/>
            <a:ext cx="360040" cy="360040"/>
          </a:xfrm>
          <a:prstGeom prst="rect">
            <a:avLst/>
          </a:prstGeom>
        </p:spPr>
        <p:txBody>
          <a:bodyPr vert="horz" wrap="none" lIns="91440" tIns="45720" rIns="91440" bIns="45720" rtlCol="0" anchor="ctr">
            <a:noAutofit/>
          </a:bodyPr>
          <a:lstStyle/>
          <a:p>
            <a:r>
              <a:rPr lang="en-US" sz="2000" dirty="0" smtClean="0">
                <a:latin typeface="Calibri" panose="020F050202020403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Τίτλος 3"/>
          <p:cNvSpPr>
            <a:spLocks noGrp="1"/>
          </p:cNvSpPr>
          <p:nvPr>
            <p:ph type="title"/>
          </p:nvPr>
        </p:nvSpPr>
        <p:spPr/>
        <p:txBody>
          <a:bodyPr/>
          <a:lstStyle/>
          <a:p>
            <a:pPr eaLnBrk="1" hangingPunct="1"/>
            <a:r>
              <a:rPr lang="el-GR" sz="4000" dirty="0" smtClean="0">
                <a:latin typeface="Calibri" pitchFamily="34" charset="0"/>
              </a:rPr>
              <a:t>ΠΟΣΟΤΗΤΕΣ ΚΑΙ ΜΟΝΑΔΕΣ ΜΕΤΡΗΣΗΣ</a:t>
            </a:r>
          </a:p>
        </p:txBody>
      </p:sp>
      <p:sp>
        <p:nvSpPr>
          <p:cNvPr id="103427" name="Θέση περιεχομένου 4"/>
          <p:cNvSpPr>
            <a:spLocks noGrp="1"/>
          </p:cNvSpPr>
          <p:nvPr>
            <p:ph idx="1"/>
          </p:nvPr>
        </p:nvSpPr>
        <p:spPr/>
        <p:txBody>
          <a:bodyPr/>
          <a:lstStyle/>
          <a:p>
            <a:pPr>
              <a:lnSpc>
                <a:spcPct val="90000"/>
              </a:lnSpc>
              <a:buFont typeface="Wingdings" pitchFamily="2" charset="2"/>
              <a:buChar char="q"/>
            </a:pPr>
            <a:r>
              <a:rPr lang="en-US" sz="2400" b="1" dirty="0" smtClean="0">
                <a:latin typeface="Calibri" pitchFamily="34" charset="0"/>
              </a:rPr>
              <a:t>mole</a:t>
            </a:r>
            <a:r>
              <a:rPr lang="el-GR" sz="2400" b="1" dirty="0" smtClean="0">
                <a:latin typeface="Calibri" pitchFamily="34" charset="0"/>
              </a:rPr>
              <a:t> (</a:t>
            </a:r>
            <a:r>
              <a:rPr lang="en-US" sz="2400" b="1" i="1" dirty="0" err="1" smtClean="0">
                <a:latin typeface="Calibri" pitchFamily="34" charset="0"/>
              </a:rPr>
              <a:t>mol</a:t>
            </a:r>
            <a:r>
              <a:rPr lang="en-US" sz="2400" b="1" dirty="0" smtClean="0">
                <a:latin typeface="Calibri" pitchFamily="34" charset="0"/>
              </a:rPr>
              <a:t>)</a:t>
            </a:r>
            <a:r>
              <a:rPr lang="el-GR" sz="2400" b="1" dirty="0" smtClean="0">
                <a:latin typeface="Calibri" pitchFamily="34" charset="0"/>
              </a:rPr>
              <a:t>:</a:t>
            </a:r>
            <a:r>
              <a:rPr lang="en-US" sz="2400" dirty="0" smtClean="0">
                <a:latin typeface="Calibri" pitchFamily="34" charset="0"/>
              </a:rPr>
              <a:t> </a:t>
            </a:r>
            <a:r>
              <a:rPr lang="el-GR" sz="2400" dirty="0" smtClean="0">
                <a:latin typeface="Calibri" pitchFamily="34" charset="0"/>
              </a:rPr>
              <a:t>Μάζα ίση με το μοριακό βάρος μιας ουσίας σε γραμμάρια (π.χ. 1</a:t>
            </a:r>
            <a:r>
              <a:rPr lang="en-US" sz="2400" dirty="0" err="1" smtClean="0">
                <a:latin typeface="Calibri" pitchFamily="34" charset="0"/>
              </a:rPr>
              <a:t>mol</a:t>
            </a:r>
            <a:r>
              <a:rPr lang="el-GR" sz="2400" dirty="0" smtClean="0">
                <a:latin typeface="Calibri" pitchFamily="34" charset="0"/>
              </a:rPr>
              <a:t> </a:t>
            </a:r>
            <a:r>
              <a:rPr lang="en-US" sz="2400" dirty="0" err="1" smtClean="0">
                <a:latin typeface="Calibri" pitchFamily="34" charset="0"/>
              </a:rPr>
              <a:t>HCl</a:t>
            </a:r>
            <a:r>
              <a:rPr lang="en-US" sz="2400" dirty="0" smtClean="0">
                <a:latin typeface="Calibri" pitchFamily="34" charset="0"/>
              </a:rPr>
              <a:t> </a:t>
            </a:r>
            <a:r>
              <a:rPr lang="el-GR" sz="2400" dirty="0" smtClean="0">
                <a:latin typeface="Calibri" pitchFamily="34" charset="0"/>
              </a:rPr>
              <a:t>έχει μάζα 36.46 </a:t>
            </a:r>
            <a:r>
              <a:rPr lang="en-US" sz="2400" dirty="0" smtClean="0">
                <a:latin typeface="Calibri" pitchFamily="34" charset="0"/>
              </a:rPr>
              <a:t>g</a:t>
            </a:r>
            <a:r>
              <a:rPr lang="el-GR" sz="2400" dirty="0" smtClean="0">
                <a:latin typeface="Calibri" pitchFamily="34" charset="0"/>
              </a:rPr>
              <a:t>, όπου 36.46 = Μοριακό βάρος</a:t>
            </a:r>
            <a:r>
              <a:rPr lang="en-US" sz="2400" dirty="0" smtClean="0">
                <a:latin typeface="Calibri" pitchFamily="34" charset="0"/>
              </a:rPr>
              <a:t>)</a:t>
            </a:r>
            <a:endParaRPr lang="el-GR" sz="2400" dirty="0" smtClean="0">
              <a:latin typeface="Calibri" pitchFamily="34" charset="0"/>
            </a:endParaRPr>
          </a:p>
          <a:p>
            <a:pPr>
              <a:lnSpc>
                <a:spcPct val="90000"/>
              </a:lnSpc>
              <a:buFont typeface="Wingdings" pitchFamily="2" charset="2"/>
              <a:buChar char="q"/>
            </a:pPr>
            <a:endParaRPr lang="en-US" sz="2400" dirty="0" smtClean="0">
              <a:latin typeface="Calibri" pitchFamily="34" charset="0"/>
            </a:endParaRPr>
          </a:p>
          <a:p>
            <a:pPr>
              <a:lnSpc>
                <a:spcPct val="90000"/>
              </a:lnSpc>
              <a:buFont typeface="Wingdings" pitchFamily="2" charset="2"/>
              <a:buChar char="q"/>
            </a:pPr>
            <a:r>
              <a:rPr lang="el-GR" sz="2400" b="1" dirty="0" err="1" smtClean="0">
                <a:latin typeface="Calibri" pitchFamily="34" charset="0"/>
              </a:rPr>
              <a:t>Μοριακότητα</a:t>
            </a:r>
            <a:r>
              <a:rPr lang="el-GR" sz="2400" b="1" dirty="0" smtClean="0">
                <a:latin typeface="Calibri" pitchFamily="34" charset="0"/>
              </a:rPr>
              <a:t> κατ’ όγκο (</a:t>
            </a:r>
            <a:r>
              <a:rPr lang="en-US" sz="2400" b="1" dirty="0" smtClean="0">
                <a:latin typeface="Calibri" pitchFamily="34" charset="0"/>
              </a:rPr>
              <a:t>molarity)</a:t>
            </a:r>
            <a:r>
              <a:rPr lang="el-GR" sz="2400" b="1" dirty="0" smtClean="0">
                <a:latin typeface="Calibri" pitchFamily="34" charset="0"/>
              </a:rPr>
              <a:t> (Μ) διαλύματος</a:t>
            </a:r>
            <a:r>
              <a:rPr lang="el-GR" sz="2400" dirty="0" smtClean="0">
                <a:latin typeface="Calibri" pitchFamily="34" charset="0"/>
              </a:rPr>
              <a:t> = </a:t>
            </a:r>
            <a:r>
              <a:rPr lang="en-US" sz="2400" dirty="0" smtClean="0">
                <a:latin typeface="Calibri" pitchFamily="34" charset="0"/>
              </a:rPr>
              <a:t>moles</a:t>
            </a:r>
            <a:r>
              <a:rPr lang="el-GR" sz="2400" dirty="0" smtClean="0">
                <a:latin typeface="Calibri" pitchFamily="34" charset="0"/>
              </a:rPr>
              <a:t> διαλυμένης ουσίας </a:t>
            </a:r>
            <a:r>
              <a:rPr lang="en-US" sz="2400" dirty="0" smtClean="0">
                <a:latin typeface="Calibri" pitchFamily="34" charset="0"/>
              </a:rPr>
              <a:t>/ </a:t>
            </a:r>
            <a:r>
              <a:rPr lang="el-GR" sz="2400" dirty="0" smtClean="0">
                <a:latin typeface="Calibri" pitchFamily="34" charset="0"/>
              </a:rPr>
              <a:t>λίτρο διαλύματος</a:t>
            </a:r>
          </a:p>
          <a:p>
            <a:pPr>
              <a:lnSpc>
                <a:spcPct val="90000"/>
              </a:lnSpc>
              <a:buFont typeface="Wingdings" pitchFamily="2" charset="2"/>
              <a:buChar char="q"/>
            </a:pPr>
            <a:endParaRPr lang="el-GR" sz="2400" dirty="0" smtClean="0">
              <a:latin typeface="Calibri" pitchFamily="34" charset="0"/>
            </a:endParaRPr>
          </a:p>
          <a:p>
            <a:pPr>
              <a:lnSpc>
                <a:spcPct val="90000"/>
              </a:lnSpc>
              <a:buFont typeface="Wingdings" pitchFamily="2" charset="2"/>
              <a:buChar char="q"/>
            </a:pPr>
            <a:r>
              <a:rPr lang="el-GR" sz="2400" b="1" dirty="0" err="1" smtClean="0">
                <a:latin typeface="Calibri" pitchFamily="34" charset="0"/>
              </a:rPr>
              <a:t>Μοριακότητα</a:t>
            </a:r>
            <a:r>
              <a:rPr lang="el-GR" sz="2400" b="1" dirty="0" smtClean="0">
                <a:latin typeface="Calibri" pitchFamily="34" charset="0"/>
              </a:rPr>
              <a:t> κατά βάρος (</a:t>
            </a:r>
            <a:r>
              <a:rPr lang="en-US" sz="2400" b="1" dirty="0" smtClean="0">
                <a:latin typeface="Calibri" pitchFamily="34" charset="0"/>
              </a:rPr>
              <a:t>molality) (m) </a:t>
            </a:r>
            <a:r>
              <a:rPr lang="el-GR" sz="2400" b="1" dirty="0" smtClean="0">
                <a:latin typeface="Calibri" pitchFamily="34" charset="0"/>
              </a:rPr>
              <a:t>διαλύματος</a:t>
            </a:r>
            <a:r>
              <a:rPr lang="el-GR" sz="2400" dirty="0" smtClean="0">
                <a:latin typeface="Calibri" pitchFamily="34" charset="0"/>
              </a:rPr>
              <a:t> =</a:t>
            </a:r>
            <a:r>
              <a:rPr lang="en-US" sz="2400" dirty="0" smtClean="0">
                <a:latin typeface="Calibri" pitchFamily="34" charset="0"/>
              </a:rPr>
              <a:t> moles</a:t>
            </a:r>
            <a:r>
              <a:rPr lang="el-GR" sz="2400" dirty="0" smtClean="0">
                <a:latin typeface="Calibri" pitchFamily="34" charset="0"/>
              </a:rPr>
              <a:t> διαλυμένης ουσίας / </a:t>
            </a:r>
            <a:r>
              <a:rPr lang="en-US" sz="2400" dirty="0" smtClean="0">
                <a:latin typeface="Calibri" pitchFamily="34" charset="0"/>
              </a:rPr>
              <a:t>kg </a:t>
            </a:r>
            <a:r>
              <a:rPr lang="el-GR" sz="2400" dirty="0" smtClean="0">
                <a:latin typeface="Calibri" pitchFamily="34" charset="0"/>
              </a:rPr>
              <a:t>διαλύτη</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Τίτλος 3"/>
          <p:cNvSpPr>
            <a:spLocks noGrp="1"/>
          </p:cNvSpPr>
          <p:nvPr>
            <p:ph type="title"/>
          </p:nvPr>
        </p:nvSpPr>
        <p:spPr/>
        <p:txBody>
          <a:bodyPr/>
          <a:lstStyle/>
          <a:p>
            <a:pPr eaLnBrk="1" hangingPunct="1"/>
            <a:r>
              <a:rPr lang="el-GR" sz="4000" dirty="0" smtClean="0">
                <a:latin typeface="Calibri" pitchFamily="34" charset="0"/>
              </a:rPr>
              <a:t>ΜΟΝΑΔΕΣ ΕΚΦΡΑΣΗΣ ΣΥΓΚΕΝΤΡΩΣΗΣ</a:t>
            </a:r>
          </a:p>
        </p:txBody>
      </p:sp>
      <p:sp>
        <p:nvSpPr>
          <p:cNvPr id="105475" name="Θέση περιεχομένου 4"/>
          <p:cNvSpPr>
            <a:spLocks noGrp="1"/>
          </p:cNvSpPr>
          <p:nvPr>
            <p:ph idx="1"/>
          </p:nvPr>
        </p:nvSpPr>
        <p:spPr/>
        <p:txBody>
          <a:bodyPr>
            <a:normAutofit lnSpcReduction="10000"/>
          </a:bodyPr>
          <a:lstStyle/>
          <a:p>
            <a:pPr>
              <a:buFont typeface="Wingdings" pitchFamily="2" charset="2"/>
              <a:buChar char="q"/>
            </a:pPr>
            <a:r>
              <a:rPr lang="en-US" sz="2800" b="1" dirty="0" smtClean="0">
                <a:latin typeface="Calibri" pitchFamily="34" charset="0"/>
              </a:rPr>
              <a:t>ppm = Parts Per Million</a:t>
            </a:r>
          </a:p>
          <a:p>
            <a:pPr>
              <a:buFont typeface="Wingdings" pitchFamily="2" charset="2"/>
              <a:buNone/>
            </a:pPr>
            <a:r>
              <a:rPr lang="en-US" sz="2800" dirty="0" smtClean="0">
                <a:latin typeface="Calibri" pitchFamily="34" charset="0"/>
              </a:rPr>
              <a:t>    mg </a:t>
            </a:r>
            <a:r>
              <a:rPr lang="el-GR" sz="2800" dirty="0" smtClean="0">
                <a:latin typeface="Calibri" pitchFamily="34" charset="0"/>
              </a:rPr>
              <a:t>διαλυμένης ουσίας / </a:t>
            </a:r>
            <a:r>
              <a:rPr lang="en-US" sz="2800" dirty="0" smtClean="0">
                <a:latin typeface="Calibri" pitchFamily="34" charset="0"/>
              </a:rPr>
              <a:t>l</a:t>
            </a:r>
            <a:r>
              <a:rPr lang="el-GR" sz="2800" dirty="0" smtClean="0">
                <a:latin typeface="Calibri" pitchFamily="34" charset="0"/>
              </a:rPr>
              <a:t> διαλύματος</a:t>
            </a:r>
          </a:p>
          <a:p>
            <a:pPr>
              <a:buFont typeface="Wingdings" pitchFamily="2" charset="2"/>
              <a:buNone/>
            </a:pPr>
            <a:r>
              <a:rPr lang="en-US" sz="2800" dirty="0" smtClean="0">
                <a:latin typeface="Calibri" pitchFamily="34" charset="0"/>
              </a:rPr>
              <a:t>    </a:t>
            </a:r>
            <a:r>
              <a:rPr lang="el-GR" sz="2800" dirty="0" smtClean="0">
                <a:latin typeface="Calibri" pitchFamily="34" charset="0"/>
              </a:rPr>
              <a:t>μ</a:t>
            </a:r>
            <a:r>
              <a:rPr lang="en-US" sz="2800" dirty="0" smtClean="0">
                <a:latin typeface="Calibri" pitchFamily="34" charset="0"/>
              </a:rPr>
              <a:t>g </a:t>
            </a:r>
            <a:r>
              <a:rPr lang="el-GR" sz="2800" dirty="0" smtClean="0">
                <a:latin typeface="Calibri" pitchFamily="34" charset="0"/>
              </a:rPr>
              <a:t>διαλυμένης ουσίας / </a:t>
            </a:r>
            <a:r>
              <a:rPr lang="en-US" sz="2800" dirty="0" smtClean="0">
                <a:latin typeface="Calibri" pitchFamily="34" charset="0"/>
              </a:rPr>
              <a:t>ml</a:t>
            </a:r>
            <a:r>
              <a:rPr lang="el-GR" sz="2800" dirty="0" smtClean="0">
                <a:latin typeface="Calibri" pitchFamily="34" charset="0"/>
              </a:rPr>
              <a:t> διαλύματος</a:t>
            </a:r>
          </a:p>
          <a:p>
            <a:pPr>
              <a:buFont typeface="Wingdings" pitchFamily="2" charset="2"/>
              <a:buNone/>
            </a:pPr>
            <a:r>
              <a:rPr lang="en-US" sz="2800" dirty="0" smtClean="0">
                <a:latin typeface="Calibri" pitchFamily="34" charset="0"/>
              </a:rPr>
              <a:t>    mg </a:t>
            </a:r>
            <a:r>
              <a:rPr lang="el-GR" sz="2800" dirty="0" smtClean="0">
                <a:latin typeface="Calibri" pitchFamily="34" charset="0"/>
              </a:rPr>
              <a:t>ουσίας / </a:t>
            </a:r>
            <a:r>
              <a:rPr lang="en-US" sz="2800" dirty="0" smtClean="0">
                <a:latin typeface="Calibri" pitchFamily="34" charset="0"/>
              </a:rPr>
              <a:t>kg </a:t>
            </a:r>
            <a:r>
              <a:rPr lang="el-GR" sz="2800" dirty="0" smtClean="0">
                <a:latin typeface="Calibri" pitchFamily="34" charset="0"/>
              </a:rPr>
              <a:t>στερεού δείγματος</a:t>
            </a:r>
          </a:p>
          <a:p>
            <a:pPr>
              <a:buFont typeface="Wingdings" pitchFamily="2" charset="2"/>
              <a:buNone/>
            </a:pPr>
            <a:r>
              <a:rPr lang="en-US" sz="2800" dirty="0" smtClean="0">
                <a:latin typeface="Calibri" pitchFamily="34" charset="0"/>
              </a:rPr>
              <a:t>    </a:t>
            </a:r>
            <a:r>
              <a:rPr lang="el-GR" sz="2800" dirty="0" smtClean="0">
                <a:latin typeface="Calibri" pitchFamily="34" charset="0"/>
              </a:rPr>
              <a:t>μ</a:t>
            </a:r>
            <a:r>
              <a:rPr lang="en-US" sz="2800" dirty="0" smtClean="0">
                <a:latin typeface="Calibri" pitchFamily="34" charset="0"/>
              </a:rPr>
              <a:t>g </a:t>
            </a:r>
            <a:r>
              <a:rPr lang="el-GR" sz="2800" dirty="0" smtClean="0">
                <a:latin typeface="Calibri" pitchFamily="34" charset="0"/>
              </a:rPr>
              <a:t>ουσίας / </a:t>
            </a:r>
            <a:r>
              <a:rPr lang="en-US" sz="2800" dirty="0" smtClean="0">
                <a:latin typeface="Calibri" pitchFamily="34" charset="0"/>
              </a:rPr>
              <a:t>g </a:t>
            </a:r>
            <a:r>
              <a:rPr lang="el-GR" sz="2800" dirty="0" smtClean="0">
                <a:latin typeface="Calibri" pitchFamily="34" charset="0"/>
              </a:rPr>
              <a:t>στερεού δείγματος</a:t>
            </a:r>
          </a:p>
          <a:p>
            <a:pPr>
              <a:buFont typeface="Wingdings" pitchFamily="2" charset="2"/>
              <a:buChar char="q"/>
            </a:pPr>
            <a:endParaRPr lang="el-GR" sz="2800" dirty="0" smtClean="0">
              <a:latin typeface="Calibri" pitchFamily="34" charset="0"/>
            </a:endParaRPr>
          </a:p>
          <a:p>
            <a:pPr>
              <a:buFont typeface="Wingdings" pitchFamily="2" charset="2"/>
              <a:buChar char="q"/>
            </a:pPr>
            <a:r>
              <a:rPr lang="en-US" sz="2800" b="1" dirty="0" smtClean="0">
                <a:latin typeface="Calibri" pitchFamily="34" charset="0"/>
              </a:rPr>
              <a:t>ppb = Parts Per Billion</a:t>
            </a:r>
          </a:p>
          <a:p>
            <a:pPr>
              <a:buFont typeface="Wingdings" pitchFamily="2" charset="2"/>
              <a:buChar char="q"/>
            </a:pPr>
            <a:r>
              <a:rPr lang="en-US" sz="2800" b="1" dirty="0" err="1" smtClean="0">
                <a:latin typeface="Calibri" pitchFamily="34" charset="0"/>
              </a:rPr>
              <a:t>ppt</a:t>
            </a:r>
            <a:r>
              <a:rPr lang="en-US" sz="2800" b="1" dirty="0" smtClean="0">
                <a:latin typeface="Calibri" pitchFamily="34" charset="0"/>
              </a:rPr>
              <a:t> = Parts Per Trillion</a:t>
            </a:r>
          </a:p>
          <a:p>
            <a:pPr>
              <a:lnSpc>
                <a:spcPct val="90000"/>
              </a:lnSpc>
              <a:buFont typeface="Wingdings" pitchFamily="2" charset="2"/>
              <a:buChar char="q"/>
            </a:pPr>
            <a:endParaRPr lang="el-GR" sz="2800"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r>
              <a:rPr lang="el-GR" dirty="0">
                <a:latin typeface="Calibri" panose="020F0502020204030204" pitchFamily="34" charset="0"/>
              </a:rPr>
              <a:t>Βασικές αρχές και γνώσεις υποβάθρου</a:t>
            </a:r>
          </a:p>
        </p:txBody>
      </p:sp>
      <p:sp>
        <p:nvSpPr>
          <p:cNvPr id="6" name="Subtitle 5"/>
          <p:cNvSpPr>
            <a:spLocks noGrp="1"/>
          </p:cNvSpPr>
          <p:nvPr>
            <p:ph type="subTitle" idx="1"/>
          </p:nvPr>
        </p:nvSpPr>
        <p:spPr/>
        <p:txBody>
          <a:bodyPr/>
          <a:lstStyle/>
          <a:p>
            <a:r>
              <a:rPr lang="el-GR" sz="2800" dirty="0" smtClean="0">
                <a:latin typeface="+mn-lt"/>
              </a:rPr>
              <a:t>Εισαγωγή</a:t>
            </a:r>
            <a:endParaRPr lang="el-GR" sz="2800" dirty="0">
              <a:latin typeface="+mn-lt"/>
            </a:endParaRPr>
          </a:p>
        </p:txBody>
      </p:sp>
    </p:spTree>
    <p:extLst>
      <p:ext uri="{BB962C8B-B14F-4D97-AF65-F5344CB8AC3E}">
        <p14:creationId xmlns:p14="http://schemas.microsoft.com/office/powerpoint/2010/main" val="102025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l-GR" smtClean="0">
                <a:solidFill>
                  <a:srgbClr val="5075BC"/>
                </a:solidFill>
                <a:latin typeface="Calibri" pitchFamily="34" charset="0"/>
              </a:rPr>
              <a:t>Χρηματοδότηση</a:t>
            </a:r>
          </a:p>
        </p:txBody>
      </p:sp>
      <p:sp>
        <p:nvSpPr>
          <p:cNvPr id="76802" name="Content Placeholder 2"/>
          <p:cNvSpPr>
            <a:spLocks noGrp="1"/>
          </p:cNvSpPr>
          <p:nvPr>
            <p:ph idx="1"/>
          </p:nvPr>
        </p:nvSpPr>
        <p:spPr/>
        <p:txBody>
          <a:bodyPr/>
          <a:lstStyle/>
          <a:p>
            <a:pPr eaLnBrk="1" hangingPunct="1">
              <a:spcBef>
                <a:spcPts val="1200"/>
              </a:spcBef>
            </a:pPr>
            <a:r>
              <a:rPr lang="el-GR" sz="2000" dirty="0" smtClean="0">
                <a:latin typeface="Calibri" pitchFamily="34" charset="0"/>
              </a:rPr>
              <a:t>Το παρόν εκπαιδευτικό υλικό έχει αναπτυχθεί στ</a:t>
            </a:r>
            <a:r>
              <a:rPr lang="en-US" sz="2000" dirty="0" smtClean="0">
                <a:latin typeface="Calibri" pitchFamily="34" charset="0"/>
              </a:rPr>
              <a:t>o</a:t>
            </a:r>
            <a:r>
              <a:rPr lang="el-GR" sz="2000" dirty="0" smtClean="0">
                <a:latin typeface="Calibri" pitchFamily="34" charset="0"/>
              </a:rPr>
              <a:t> πλαίσι</a:t>
            </a:r>
            <a:r>
              <a:rPr lang="en-US" sz="2000" dirty="0" smtClean="0">
                <a:latin typeface="Calibri" pitchFamily="34" charset="0"/>
              </a:rPr>
              <a:t>o</a:t>
            </a:r>
            <a:r>
              <a:rPr lang="el-GR" sz="2000" dirty="0" smtClean="0">
                <a:latin typeface="Calibri" pitchFamily="34" charset="0"/>
              </a:rPr>
              <a:t> του εκπαιδευτικού έργου του διδάσκοντα.</a:t>
            </a:r>
            <a:endParaRPr lang="en-US" sz="2000" dirty="0" smtClean="0">
              <a:latin typeface="Calibri" pitchFamily="34" charset="0"/>
            </a:endParaRPr>
          </a:p>
          <a:p>
            <a:pPr eaLnBrk="1" hangingPunct="1">
              <a:spcBef>
                <a:spcPts val="1200"/>
              </a:spcBef>
            </a:pPr>
            <a:r>
              <a:rPr lang="el-GR" sz="2000" dirty="0" smtClean="0">
                <a:latin typeface="Calibri" pitchFamily="34" charset="0"/>
              </a:rPr>
              <a:t>Το έργο «</a:t>
            </a:r>
            <a:r>
              <a:rPr lang="el-GR" sz="2000" b="1" dirty="0" smtClean="0">
                <a:latin typeface="Calibri" pitchFamily="34" charset="0"/>
              </a:rPr>
              <a:t>Ανοικτά Ακαδημαϊκά Μαθήματα στο Πανεπιστήμιο Αθηνών</a:t>
            </a:r>
            <a:r>
              <a:rPr lang="el-GR" sz="2000" dirty="0" smtClean="0">
                <a:latin typeface="Calibri" pitchFamily="34" charset="0"/>
              </a:rPr>
              <a:t>» έχει χρηματοδοτήσει μόνο την αναδιαμόρφωση του εκπαιδευτικού υλικού. </a:t>
            </a:r>
            <a:endParaRPr lang="en-US" sz="2000" dirty="0" smtClean="0">
              <a:latin typeface="Calibri" pitchFamily="34" charset="0"/>
            </a:endParaRPr>
          </a:p>
          <a:p>
            <a:pPr eaLnBrk="1" hangingPunct="1">
              <a:spcBef>
                <a:spcPts val="1200"/>
              </a:spcBef>
            </a:pPr>
            <a:r>
              <a:rPr lang="el-GR" sz="2000" dirty="0" smtClean="0">
                <a:latin typeface="Calibri"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6803" name="Picture 6" descr="Λογότυπο Επιχειρησιακού Προγράμματος Εκπαίδευση και Δια βίου Μάθηση"/>
          <p:cNvPicPr>
            <a:picLocks noChangeAspect="1"/>
          </p:cNvPicPr>
          <p:nvPr/>
        </p:nvPicPr>
        <p:blipFill>
          <a:blip r:embed="rId3"/>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3"/>
          <p:cNvSpPr>
            <a:spLocks noGrp="1"/>
          </p:cNvSpPr>
          <p:nvPr>
            <p:ph type="title" idx="4294967295"/>
          </p:nvPr>
        </p:nvSpPr>
        <p:spPr>
          <a:xfrm>
            <a:off x="722313" y="4406900"/>
            <a:ext cx="7772400" cy="1362075"/>
          </a:xfrm>
        </p:spPr>
        <p:txBody>
          <a:bodyPr anchor="t"/>
          <a:lstStyle/>
          <a:p>
            <a:pPr algn="l" eaLnBrk="1" hangingPunct="1"/>
            <a:r>
              <a:rPr lang="el-GR" smtClean="0">
                <a:solidFill>
                  <a:srgbClr val="5075BC"/>
                </a:solidFill>
                <a:latin typeface="Calibri" pitchFamily="34" charset="0"/>
              </a:rPr>
              <a:t>Σημειώματα</a:t>
            </a:r>
          </a:p>
        </p:txBody>
      </p:sp>
      <p:sp>
        <p:nvSpPr>
          <p:cNvPr id="78850" name="Text Placeholder 4"/>
          <p:cNvSpPr>
            <a:spLocks noGrp="1"/>
          </p:cNvSpPr>
          <p:nvPr>
            <p:ph type="body" idx="4294967295"/>
          </p:nvPr>
        </p:nvSpPr>
        <p:spPr>
          <a:xfrm>
            <a:off x="722313" y="2906713"/>
            <a:ext cx="7772400" cy="1500187"/>
          </a:xfrm>
        </p:spPr>
        <p:txBody>
          <a:bodyPr anchor="b"/>
          <a:lstStyle/>
          <a:p>
            <a:pPr marL="0" indent="0" eaLnBrk="1" hangingPunct="1">
              <a:buFont typeface="Arial" charset="0"/>
              <a:buNone/>
            </a:pPr>
            <a:endParaRPr lang="el-GR" sz="2000" smtClean="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3"/>
          <p:cNvSpPr>
            <a:spLocks noGrp="1"/>
          </p:cNvSpPr>
          <p:nvPr>
            <p:ph type="title" idx="4294967295"/>
          </p:nvPr>
        </p:nvSpPr>
        <p:spPr>
          <a:xfrm>
            <a:off x="0" y="274638"/>
            <a:ext cx="9144000" cy="1143000"/>
          </a:xfrm>
        </p:spPr>
        <p:txBody>
          <a:bodyPr/>
          <a:lstStyle/>
          <a:p>
            <a:pPr eaLnBrk="1" hangingPunct="1"/>
            <a:r>
              <a:rPr lang="el-GR" dirty="0" smtClean="0">
                <a:solidFill>
                  <a:srgbClr val="5075BC"/>
                </a:solidFill>
                <a:latin typeface="Calibri" pitchFamily="34" charset="0"/>
              </a:rPr>
              <a:t>Σημείωμα Ιστορικού Εκδόσεων</a:t>
            </a:r>
            <a:r>
              <a:rPr lang="en-US" dirty="0" smtClean="0">
                <a:solidFill>
                  <a:srgbClr val="5075BC"/>
                </a:solidFill>
                <a:latin typeface="Calibri" pitchFamily="34" charset="0"/>
              </a:rPr>
              <a:t> </a:t>
            </a:r>
            <a:r>
              <a:rPr lang="el-GR" dirty="0" smtClean="0">
                <a:solidFill>
                  <a:srgbClr val="5075BC"/>
                </a:solidFill>
                <a:latin typeface="Calibri" pitchFamily="34" charset="0"/>
              </a:rPr>
              <a:t>Έργου</a:t>
            </a:r>
          </a:p>
        </p:txBody>
      </p:sp>
      <p:sp>
        <p:nvSpPr>
          <p:cNvPr id="5" name="Content Placeholder 4"/>
          <p:cNvSpPr>
            <a:spLocks noGrp="1"/>
          </p:cNvSpPr>
          <p:nvPr>
            <p:ph idx="1"/>
          </p:nvPr>
        </p:nvSpPr>
        <p:spPr>
          <a:xfrm>
            <a:off x="234950" y="1557338"/>
            <a:ext cx="8585200" cy="4525962"/>
          </a:xfrm>
        </p:spPr>
        <p:txBody>
          <a:bodyPr rtlCol="0">
            <a:normAutofit/>
          </a:bodyPr>
          <a:lstStyle/>
          <a:p>
            <a:pPr marL="0" indent="0" eaLnBrk="1" fontAlgn="auto" hangingPunct="1">
              <a:spcBef>
                <a:spcPts val="1200"/>
              </a:spcBef>
              <a:spcAft>
                <a:spcPts val="0"/>
              </a:spcAft>
              <a:buFont typeface="Arial" pitchFamily="34" charset="0"/>
              <a:buNone/>
              <a:defRPr/>
            </a:pPr>
            <a:r>
              <a:rPr lang="el-GR" sz="2000" dirty="0" smtClean="0">
                <a:latin typeface="Calibri" panose="020F0502020204030204" pitchFamily="34" charset="0"/>
              </a:rPr>
              <a:t>Το </a:t>
            </a:r>
            <a:r>
              <a:rPr lang="el-GR" sz="2000" dirty="0">
                <a:latin typeface="Calibri" panose="020F0502020204030204" pitchFamily="34" charset="0"/>
              </a:rPr>
              <a:t>παρόν έργο αποτελεί την έκδοση </a:t>
            </a:r>
            <a:r>
              <a:rPr lang="el-GR" sz="2000" dirty="0" smtClean="0">
                <a:latin typeface="Calibri" panose="020F0502020204030204" pitchFamily="34" charset="0"/>
              </a:rPr>
              <a:t>1.0.  </a:t>
            </a:r>
            <a:endParaRPr lang="el-GR" sz="2000" dirty="0">
              <a:latin typeface="Calibri" panose="020F0502020204030204" pitchFamily="34" charset="0"/>
            </a:endParaRPr>
          </a:p>
          <a:p>
            <a:pPr eaLnBrk="1" fontAlgn="auto" hangingPunct="1">
              <a:spcBef>
                <a:spcPts val="1200"/>
              </a:spcBef>
              <a:spcAft>
                <a:spcPts val="0"/>
              </a:spcAft>
              <a:buFont typeface="Arial" pitchFamily="34" charset="0"/>
              <a:buChar char="•"/>
              <a:defRPr/>
            </a:pPr>
            <a:endParaRPr lang="el-GR" sz="20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l-GR" dirty="0" smtClean="0">
                <a:solidFill>
                  <a:srgbClr val="5075BC"/>
                </a:solidFill>
                <a:latin typeface="Calibri" pitchFamily="34" charset="0"/>
              </a:rPr>
              <a:t>Σημείωμα Αναφοράς</a:t>
            </a:r>
          </a:p>
        </p:txBody>
      </p:sp>
      <p:sp>
        <p:nvSpPr>
          <p:cNvPr id="3" name="Content Placeholder 2"/>
          <p:cNvSpPr>
            <a:spLocks noGrp="1"/>
          </p:cNvSpPr>
          <p:nvPr>
            <p:ph idx="1"/>
          </p:nvPr>
        </p:nvSpPr>
        <p:spPr/>
        <p:txBody>
          <a:bodyPr rtlCol="0">
            <a:normAutofit/>
          </a:bodyPr>
          <a:lstStyle/>
          <a:p>
            <a:pPr marL="0" indent="0" eaLnBrk="1" fontAlgn="auto" hangingPunct="1">
              <a:spcBef>
                <a:spcPts val="1200"/>
              </a:spcBef>
              <a:spcAft>
                <a:spcPts val="0"/>
              </a:spcAft>
              <a:buFont typeface="Arial" pitchFamily="34" charset="0"/>
              <a:buNone/>
              <a:defRPr/>
            </a:pPr>
            <a:r>
              <a:rPr lang="el-GR" sz="2000" dirty="0" smtClean="0">
                <a:latin typeface="+mn-lt"/>
              </a:rPr>
              <a:t>Copyright </a:t>
            </a:r>
            <a:r>
              <a:rPr lang="el-GR" sz="2000" dirty="0" err="1" smtClean="0">
                <a:latin typeface="+mn-lt"/>
              </a:rPr>
              <a:t>Εθνικόν</a:t>
            </a:r>
            <a:r>
              <a:rPr lang="el-GR" sz="2000" dirty="0" smtClean="0">
                <a:latin typeface="+mn-lt"/>
              </a:rPr>
              <a:t> και </a:t>
            </a:r>
            <a:r>
              <a:rPr lang="el-GR" sz="2000" dirty="0" err="1" smtClean="0">
                <a:latin typeface="+mn-lt"/>
              </a:rPr>
              <a:t>Καποδιστριακόν</a:t>
            </a:r>
            <a:r>
              <a:rPr lang="el-GR" sz="2000" dirty="0" smtClean="0">
                <a:latin typeface="+mn-lt"/>
              </a:rPr>
              <a:t> </a:t>
            </a:r>
            <a:r>
              <a:rPr lang="el-GR" sz="2000" dirty="0" err="1" smtClean="0">
                <a:latin typeface="+mn-lt"/>
              </a:rPr>
              <a:t>Πανεπιστήμιον</a:t>
            </a:r>
            <a:r>
              <a:rPr lang="el-GR" sz="2000" dirty="0" smtClean="0">
                <a:latin typeface="+mn-lt"/>
              </a:rPr>
              <a:t> Αθηνών</a:t>
            </a:r>
            <a:r>
              <a:rPr lang="en-US" sz="2000" dirty="0" smtClean="0">
                <a:latin typeface="+mn-lt"/>
              </a:rPr>
              <a:t>, </a:t>
            </a:r>
            <a:r>
              <a:rPr lang="el-GR" sz="2000" dirty="0" smtClean="0">
                <a:latin typeface="+mn-lt"/>
              </a:rPr>
              <a:t>Αριάδνη Αργυράκη 2014. </a:t>
            </a:r>
            <a:r>
              <a:rPr lang="el-GR" sz="2000" dirty="0"/>
              <a:t>Αριάδνη Αργυράκη </a:t>
            </a:r>
            <a:r>
              <a:rPr lang="el-GR" sz="2000" dirty="0" smtClean="0">
                <a:latin typeface="+mn-lt"/>
              </a:rPr>
              <a:t>. «</a:t>
            </a:r>
            <a:r>
              <a:rPr lang="el-GR" sz="2000" dirty="0">
                <a:latin typeface="+mn-lt"/>
              </a:rPr>
              <a:t>Περιβαλλοντική Γεωχημεία. </a:t>
            </a:r>
            <a:r>
              <a:rPr lang="el-GR" sz="2000" dirty="0" smtClean="0">
                <a:latin typeface="+mn-lt"/>
              </a:rPr>
              <a:t>Εισαγωγή». </a:t>
            </a:r>
            <a:r>
              <a:rPr lang="el-GR" sz="2000" dirty="0">
                <a:latin typeface="+mn-lt"/>
              </a:rPr>
              <a:t>Έκδοση: </a:t>
            </a:r>
            <a:r>
              <a:rPr lang="el-GR" sz="2000" dirty="0" smtClean="0">
                <a:latin typeface="+mn-lt"/>
              </a:rPr>
              <a:t>1.0</a:t>
            </a:r>
            <a:r>
              <a:rPr lang="el-GR" sz="2000" dirty="0">
                <a:latin typeface="+mn-lt"/>
              </a:rPr>
              <a:t>. Αθήνα </a:t>
            </a:r>
            <a:r>
              <a:rPr lang="el-GR" sz="2000" dirty="0" smtClean="0">
                <a:latin typeface="+mn-lt"/>
              </a:rPr>
              <a:t>2014. </a:t>
            </a:r>
            <a:r>
              <a:rPr lang="el-GR" sz="2000" dirty="0">
                <a:latin typeface="+mn-lt"/>
              </a:rPr>
              <a:t>Διαθέσιμο από τη δικτυακή </a:t>
            </a:r>
            <a:r>
              <a:rPr lang="el-GR" sz="2000" dirty="0" smtClean="0">
                <a:latin typeface="+mn-lt"/>
              </a:rPr>
              <a:t>διεύθυνση: </a:t>
            </a:r>
            <a:r>
              <a:rPr lang="en-US" sz="2000" dirty="0">
                <a:latin typeface="+mn-lt"/>
              </a:rPr>
              <a:t>http://opencourses.uoa.gr/courses/GEOL1/</a:t>
            </a:r>
            <a:r>
              <a:rPr lang="el-GR" sz="2000" dirty="0" smtClean="0">
                <a:latin typeface="+mn-lt"/>
              </a:rPr>
              <a:t>.</a:t>
            </a:r>
            <a:endParaRPr lang="el-GR" sz="2000" dirty="0">
              <a:latin typeface="+mn-lt"/>
            </a:endParaRPr>
          </a:p>
          <a:p>
            <a:pPr eaLnBrk="1" fontAlgn="auto" hangingPunct="1">
              <a:spcBef>
                <a:spcPts val="1200"/>
              </a:spcBef>
              <a:spcAft>
                <a:spcPts val="0"/>
              </a:spcAft>
              <a:buFont typeface="Arial" pitchFamily="34" charset="0"/>
              <a:buChar char="•"/>
              <a:defRPr/>
            </a:pPr>
            <a:endParaRPr lang="el-GR" sz="20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a:xfrm>
            <a:off x="457200" y="-161925"/>
            <a:ext cx="8229600" cy="1143000"/>
          </a:xfrm>
        </p:spPr>
        <p:txBody>
          <a:bodyPr/>
          <a:lstStyle/>
          <a:p>
            <a:pPr eaLnBrk="1" hangingPunct="1"/>
            <a:r>
              <a:rPr lang="el-GR" smtClean="0">
                <a:solidFill>
                  <a:srgbClr val="5075BC"/>
                </a:solidFill>
                <a:latin typeface="Calibri" pitchFamily="34" charset="0"/>
              </a:rPr>
              <a:t>Σημείωμα Αδειοδότησης</a:t>
            </a:r>
          </a:p>
        </p:txBody>
      </p:sp>
      <p:sp>
        <p:nvSpPr>
          <p:cNvPr id="84994" name="Content Placeholder 2"/>
          <p:cNvSpPr>
            <a:spLocks noGrp="1"/>
          </p:cNvSpPr>
          <p:nvPr>
            <p:ph idx="1"/>
          </p:nvPr>
        </p:nvSpPr>
        <p:spPr>
          <a:xfrm>
            <a:off x="107950" y="765175"/>
            <a:ext cx="8928100" cy="1439863"/>
          </a:xfrm>
        </p:spPr>
        <p:txBody>
          <a:bodyPr/>
          <a:lstStyle/>
          <a:p>
            <a:pPr marL="0" indent="0" eaLnBrk="1" hangingPunct="1">
              <a:spcBef>
                <a:spcPts val="1200"/>
              </a:spcBef>
              <a:buFont typeface="Arial" charset="0"/>
              <a:buNone/>
            </a:pPr>
            <a:r>
              <a:rPr lang="el-GR" sz="2000" dirty="0" smtClean="0">
                <a:latin typeface="Calibri"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spcBef>
                <a:spcPts val="1200"/>
              </a:spcBef>
              <a:buFont typeface="Arial" charset="0"/>
              <a:buNone/>
            </a:pPr>
            <a:endParaRPr lang="el-GR" sz="2000" dirty="0" smtClean="0">
              <a:latin typeface="Calibri" pitchFamily="34" charset="0"/>
            </a:endParaRPr>
          </a:p>
        </p:txBody>
      </p:sp>
      <p:pic>
        <p:nvPicPr>
          <p:cNvPr id="84995" name="Picture 22" descr="Λογότυπο για Άδειες χρήσης Creative Commons BY-NC-ND">
            <a:hlinkClick r:id="rId3"/>
          </p:cNvPr>
          <p:cNvPicPr>
            <a:picLocks noChangeAspect="1" noChangeArrowheads="1"/>
          </p:cNvPicPr>
          <p:nvPr/>
        </p:nvPicPr>
        <p:blipFill>
          <a:blip r:embed="rId4"/>
          <a:srcRect/>
          <a:stretch>
            <a:fillRect/>
          </a:stretch>
        </p:blipFill>
        <p:spPr bwMode="auto">
          <a:xfrm>
            <a:off x="3748088" y="2420938"/>
            <a:ext cx="1647825" cy="576262"/>
          </a:xfrm>
          <a:prstGeom prst="rect">
            <a:avLst/>
          </a:prstGeom>
          <a:noFill/>
          <a:ln w="9525">
            <a:noFill/>
            <a:miter lim="800000"/>
            <a:headEnd/>
            <a:tailEnd/>
          </a:ln>
        </p:spPr>
      </p:pic>
      <p:sp>
        <p:nvSpPr>
          <p:cNvPr id="6" name="TextBox 5"/>
          <p:cNvSpPr txBox="1"/>
          <p:nvPr/>
        </p:nvSpPr>
        <p:spPr>
          <a:xfrm>
            <a:off x="107950" y="2924175"/>
            <a:ext cx="9036050" cy="3457575"/>
          </a:xfrm>
          <a:prstGeom prst="rect">
            <a:avLst/>
          </a:prstGeom>
        </p:spPr>
        <p:txBody>
          <a:bodyPr anchor="ctr">
            <a:normAutofit/>
          </a:bodyPr>
          <a:lstStyle/>
          <a:p>
            <a:pPr fontAlgn="auto">
              <a:spcBef>
                <a:spcPts val="0"/>
              </a:spcBef>
              <a:spcAft>
                <a:spcPts val="0"/>
              </a:spcAft>
              <a:defRPr/>
            </a:pPr>
            <a:r>
              <a:rPr lang="el-GR" dirty="0">
                <a:latin typeface="Calibri" panose="020F0502020204030204" pitchFamily="34" charset="0"/>
                <a:cs typeface="+mn-cs"/>
              </a:rPr>
              <a:t>[1] http://creativecommons.org/licenses/by-nc-sa/4.0/ </a:t>
            </a:r>
            <a:endParaRPr lang="en-US" dirty="0">
              <a:latin typeface="Calibri" panose="020F0502020204030204" pitchFamily="34" charset="0"/>
              <a:cs typeface="+mn-cs"/>
            </a:endParaRPr>
          </a:p>
          <a:p>
            <a:pPr fontAlgn="auto">
              <a:spcBef>
                <a:spcPts val="0"/>
              </a:spcBef>
              <a:spcAft>
                <a:spcPts val="0"/>
              </a:spcAft>
              <a:defRPr/>
            </a:pPr>
            <a:endParaRPr lang="el-GR" dirty="0">
              <a:latin typeface="Calibri" panose="020F0502020204030204" pitchFamily="34" charset="0"/>
              <a:cs typeface="+mn-cs"/>
            </a:endParaRPr>
          </a:p>
          <a:p>
            <a:pPr fontAlgn="auto">
              <a:spcBef>
                <a:spcPts val="0"/>
              </a:spcBef>
              <a:spcAft>
                <a:spcPts val="0"/>
              </a:spcAft>
              <a:defRPr/>
            </a:pPr>
            <a:r>
              <a:rPr lang="el-GR" dirty="0">
                <a:latin typeface="Calibri" panose="020F0502020204030204" pitchFamily="34" charset="0"/>
                <a:cs typeface="+mn-cs"/>
              </a:rPr>
              <a:t>Ως </a:t>
            </a:r>
            <a:r>
              <a:rPr lang="el-GR" b="1" dirty="0">
                <a:latin typeface="Calibri" panose="020F0502020204030204" pitchFamily="34" charset="0"/>
                <a:cs typeface="+mn-cs"/>
              </a:rPr>
              <a:t>Μη Εμπορική</a:t>
            </a:r>
            <a:r>
              <a:rPr lang="el-GR" dirty="0">
                <a:latin typeface="Calibri" panose="020F0502020204030204" pitchFamily="34" charset="0"/>
                <a:cs typeface="+mn-cs"/>
              </a:rPr>
              <a:t> ορίζεται η χρήση:</a:t>
            </a:r>
          </a:p>
          <a:p>
            <a:pPr marL="342900" indent="-342900" fontAlgn="auto">
              <a:spcBef>
                <a:spcPts val="0"/>
              </a:spcBef>
              <a:spcAft>
                <a:spcPts val="0"/>
              </a:spcAft>
              <a:buFont typeface="Arial" panose="020B0604020202020204" pitchFamily="34" charset="0"/>
              <a:buChar char="•"/>
              <a:defRPr/>
            </a:pPr>
            <a:r>
              <a:rPr lang="el-GR" dirty="0">
                <a:latin typeface="Calibri" panose="020F0502020204030204" pitchFamily="34" charset="0"/>
                <a:cs typeface="+mn-cs"/>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cs typeface="+mn-cs"/>
              </a:rPr>
              <a:t>αδειοδόχο</a:t>
            </a:r>
            <a:endParaRPr lang="el-GR" dirty="0">
              <a:latin typeface="Calibri" panose="020F0502020204030204" pitchFamily="34" charset="0"/>
              <a:cs typeface="+mn-cs"/>
            </a:endParaRPr>
          </a:p>
          <a:p>
            <a:pPr marL="342900" indent="-342900" fontAlgn="auto">
              <a:spcBef>
                <a:spcPts val="0"/>
              </a:spcBef>
              <a:spcAft>
                <a:spcPts val="0"/>
              </a:spcAft>
              <a:buFont typeface="Arial" panose="020B0604020202020204" pitchFamily="34" charset="0"/>
              <a:buChar char="•"/>
              <a:defRPr/>
            </a:pPr>
            <a:r>
              <a:rPr lang="el-GR" dirty="0">
                <a:latin typeface="Calibri" panose="020F0502020204030204" pitchFamily="34" charset="0"/>
                <a:cs typeface="+mn-cs"/>
              </a:rPr>
              <a:t>που</a:t>
            </a:r>
            <a:r>
              <a:rPr lang="en-GB" dirty="0">
                <a:latin typeface="Calibri" panose="020F0502020204030204" pitchFamily="34" charset="0"/>
                <a:cs typeface="+mn-cs"/>
              </a:rPr>
              <a:t> </a:t>
            </a:r>
            <a:r>
              <a:rPr lang="el-GR" dirty="0">
                <a:latin typeface="Calibri" panose="020F0502020204030204" pitchFamily="34" charset="0"/>
                <a:cs typeface="+mn-cs"/>
              </a:rPr>
              <a:t>δεν περιλαμβάνει οικονομική συναλλαγή ως προϋπόθεση για τη χρήση ή πρόσβαση στο έργο</a:t>
            </a:r>
          </a:p>
          <a:p>
            <a:pPr marL="342900" indent="-342900" fontAlgn="auto">
              <a:spcBef>
                <a:spcPts val="0"/>
              </a:spcBef>
              <a:spcAft>
                <a:spcPts val="0"/>
              </a:spcAft>
              <a:buFont typeface="Arial" panose="020B0604020202020204" pitchFamily="34" charset="0"/>
              <a:buChar char="•"/>
              <a:defRPr/>
            </a:pPr>
            <a:r>
              <a:rPr lang="el-GR" dirty="0">
                <a:latin typeface="Calibri" panose="020F0502020204030204" pitchFamily="34" charset="0"/>
                <a:cs typeface="+mn-cs"/>
              </a:rPr>
              <a:t>που</a:t>
            </a:r>
            <a:r>
              <a:rPr lang="en-GB" dirty="0">
                <a:latin typeface="Calibri" panose="020F0502020204030204" pitchFamily="34" charset="0"/>
                <a:cs typeface="+mn-cs"/>
              </a:rPr>
              <a:t> </a:t>
            </a:r>
            <a:r>
              <a:rPr lang="el-GR" dirty="0">
                <a:latin typeface="Calibri" panose="020F0502020204030204" pitchFamily="34" charset="0"/>
                <a:cs typeface="+mn-cs"/>
              </a:rPr>
              <a:t>δεν προσπορίζει στο διανομέα του έργου και</a:t>
            </a:r>
            <a:r>
              <a:rPr lang="en-GB" dirty="0">
                <a:latin typeface="Calibri" panose="020F0502020204030204" pitchFamily="34" charset="0"/>
                <a:cs typeface="+mn-cs"/>
              </a:rPr>
              <a:t> </a:t>
            </a:r>
            <a:r>
              <a:rPr lang="el-GR" dirty="0" err="1">
                <a:latin typeface="Calibri" panose="020F0502020204030204" pitchFamily="34" charset="0"/>
                <a:cs typeface="+mn-cs"/>
              </a:rPr>
              <a:t>αδειοδόχο</a:t>
            </a:r>
            <a:r>
              <a:rPr lang="en-GB" dirty="0">
                <a:latin typeface="Calibri" panose="020F0502020204030204" pitchFamily="34" charset="0"/>
                <a:cs typeface="+mn-cs"/>
              </a:rPr>
              <a:t> </a:t>
            </a:r>
            <a:r>
              <a:rPr lang="el-GR" dirty="0">
                <a:latin typeface="Calibri" panose="020F0502020204030204" pitchFamily="34" charset="0"/>
                <a:cs typeface="+mn-cs"/>
              </a:rPr>
              <a:t>έμμεσο οικονομικό όφελος (π.χ. διαφημίσεις) από την προβολή του έργου σε διαδικτυακό τόπο</a:t>
            </a:r>
            <a:endParaRPr lang="en-US" dirty="0">
              <a:latin typeface="Calibri" panose="020F0502020204030204" pitchFamily="34" charset="0"/>
              <a:cs typeface="+mn-cs"/>
            </a:endParaRPr>
          </a:p>
          <a:p>
            <a:pPr marL="342900" indent="-342900" fontAlgn="auto">
              <a:spcBef>
                <a:spcPts val="0"/>
              </a:spcBef>
              <a:spcAft>
                <a:spcPts val="0"/>
              </a:spcAft>
              <a:buFont typeface="Arial" panose="020B0604020202020204" pitchFamily="34" charset="0"/>
              <a:buChar char="•"/>
              <a:defRPr/>
            </a:pPr>
            <a:endParaRPr lang="el-GR" dirty="0">
              <a:latin typeface="Calibri" panose="020F0502020204030204" pitchFamily="34" charset="0"/>
              <a:cs typeface="+mn-cs"/>
            </a:endParaRPr>
          </a:p>
          <a:p>
            <a:pPr fontAlgn="auto">
              <a:spcBef>
                <a:spcPts val="0"/>
              </a:spcBef>
              <a:spcAft>
                <a:spcPts val="0"/>
              </a:spcAft>
              <a:defRPr/>
            </a:pPr>
            <a:r>
              <a:rPr lang="el-GR" dirty="0">
                <a:latin typeface="Calibri" panose="020F0502020204030204" pitchFamily="34" charset="0"/>
                <a:cs typeface="+mn-cs"/>
              </a:rPr>
              <a:t>Ο δικαιούχος μπορεί να παρέχει στον </a:t>
            </a:r>
            <a:r>
              <a:rPr lang="el-GR" dirty="0" err="1">
                <a:latin typeface="Calibri" panose="020F0502020204030204" pitchFamily="34" charset="0"/>
                <a:cs typeface="+mn-cs"/>
              </a:rPr>
              <a:t>αδειοδόχο</a:t>
            </a:r>
            <a:r>
              <a:rPr lang="el-GR" dirty="0">
                <a:latin typeface="Calibri" panose="020F0502020204030204" pitchFamily="34" charset="0"/>
                <a:cs typeface="+mn-cs"/>
              </a:rPr>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l-GR" smtClean="0">
                <a:solidFill>
                  <a:srgbClr val="5075BC"/>
                </a:solidFill>
                <a:latin typeface="Calibri" pitchFamily="34" charset="0"/>
              </a:rPr>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Bef>
                <a:spcPts val="1200"/>
              </a:spcBef>
              <a:spcAft>
                <a:spcPts val="0"/>
              </a:spcAft>
              <a:buFont typeface="Arial" pitchFamily="34" charset="0"/>
              <a:buNone/>
              <a:defRPr/>
            </a:pPr>
            <a:r>
              <a:rPr lang="el-GR" sz="2400" dirty="0" smtClean="0">
                <a:latin typeface="+mn-lt"/>
              </a:rPr>
              <a:t>Οποιαδήποτε </a:t>
            </a:r>
            <a:r>
              <a:rPr lang="el-GR" sz="2400" dirty="0">
                <a:latin typeface="+mn-lt"/>
              </a:rPr>
              <a:t>αναπαραγωγή ή διασκευή του υλικού θα πρέπει να συμπεριλαμβάνει:</a:t>
            </a:r>
          </a:p>
          <a:p>
            <a:pPr lvl="1" eaLnBrk="1" fontAlgn="auto" hangingPunct="1">
              <a:spcBef>
                <a:spcPts val="1200"/>
              </a:spcBef>
              <a:spcAft>
                <a:spcPts val="0"/>
              </a:spcAft>
              <a:buFont typeface="Wingdings" panose="05000000000000000000" pitchFamily="2" charset="2"/>
              <a:buChar char="§"/>
              <a:defRPr/>
            </a:pPr>
            <a:r>
              <a:rPr lang="el-GR" sz="2000" dirty="0" err="1">
                <a:latin typeface="+mn-lt"/>
              </a:rPr>
              <a:t>τ</a:t>
            </a:r>
            <a:r>
              <a:rPr lang="en-US" sz="2000" dirty="0" smtClean="0">
                <a:latin typeface="+mn-lt"/>
              </a:rPr>
              <a:t>ο </a:t>
            </a:r>
            <a:r>
              <a:rPr lang="en-US" sz="2000" dirty="0" err="1">
                <a:latin typeface="+mn-lt"/>
              </a:rPr>
              <a:t>Σημείωμ</a:t>
            </a:r>
            <a:r>
              <a:rPr lang="en-US" sz="2000" dirty="0">
                <a:latin typeface="+mn-lt"/>
              </a:rPr>
              <a:t>α Αναφοράς</a:t>
            </a:r>
            <a:endParaRPr lang="el-GR" sz="2000" dirty="0">
              <a:latin typeface="+mn-lt"/>
            </a:endParaRPr>
          </a:p>
          <a:p>
            <a:pPr lvl="1" eaLnBrk="1" fontAlgn="auto" hangingPunct="1">
              <a:spcBef>
                <a:spcPts val="1200"/>
              </a:spcBef>
              <a:spcAft>
                <a:spcPts val="0"/>
              </a:spcAft>
              <a:buFont typeface="Wingdings" panose="05000000000000000000" pitchFamily="2" charset="2"/>
              <a:buChar char="§"/>
              <a:defRPr/>
            </a:pPr>
            <a:r>
              <a:rPr lang="el-GR" sz="2000" dirty="0" err="1">
                <a:latin typeface="+mn-lt"/>
              </a:rPr>
              <a:t>τ</a:t>
            </a:r>
            <a:r>
              <a:rPr lang="en-US" sz="2000" dirty="0" smtClean="0">
                <a:latin typeface="+mn-lt"/>
              </a:rPr>
              <a:t>ο </a:t>
            </a:r>
            <a:r>
              <a:rPr lang="en-US" sz="2000" dirty="0" err="1">
                <a:latin typeface="+mn-lt"/>
              </a:rPr>
              <a:t>Σημείωμ</a:t>
            </a:r>
            <a:r>
              <a:rPr lang="en-US" sz="2000" dirty="0">
                <a:latin typeface="+mn-lt"/>
              </a:rPr>
              <a:t>α Αδειοδότησης</a:t>
            </a:r>
            <a:endParaRPr lang="el-GR" sz="2000" dirty="0">
              <a:latin typeface="+mn-lt"/>
            </a:endParaRPr>
          </a:p>
          <a:p>
            <a:pPr lvl="1" eaLnBrk="1" fontAlgn="auto" hangingPunct="1">
              <a:spcBef>
                <a:spcPts val="1200"/>
              </a:spcBef>
              <a:spcAft>
                <a:spcPts val="0"/>
              </a:spcAft>
              <a:buFont typeface="Wingdings" panose="05000000000000000000" pitchFamily="2" charset="2"/>
              <a:buChar char="§"/>
              <a:defRPr/>
            </a:pPr>
            <a:r>
              <a:rPr lang="el-GR" sz="2000" dirty="0" err="1">
                <a:latin typeface="+mn-lt"/>
              </a:rPr>
              <a:t>τ</a:t>
            </a:r>
            <a:r>
              <a:rPr lang="en-US" sz="2000" dirty="0" smtClean="0">
                <a:latin typeface="+mn-lt"/>
              </a:rPr>
              <a:t>η </a:t>
            </a:r>
            <a:r>
              <a:rPr lang="en-US" sz="2000" dirty="0" err="1">
                <a:latin typeface="+mn-lt"/>
              </a:rPr>
              <a:t>δήλωση</a:t>
            </a:r>
            <a:r>
              <a:rPr lang="en-US" sz="2000" dirty="0">
                <a:latin typeface="+mn-lt"/>
              </a:rPr>
              <a:t> </a:t>
            </a:r>
            <a:r>
              <a:rPr lang="el-GR" sz="2000" dirty="0" err="1">
                <a:latin typeface="+mn-lt"/>
              </a:rPr>
              <a:t>Δ</a:t>
            </a:r>
            <a:r>
              <a:rPr lang="en-US" sz="2000" dirty="0" smtClean="0">
                <a:latin typeface="+mn-lt"/>
              </a:rPr>
              <a:t>ια</a:t>
            </a:r>
            <a:r>
              <a:rPr lang="en-US" sz="2000" dirty="0" err="1" smtClean="0">
                <a:latin typeface="+mn-lt"/>
              </a:rPr>
              <a:t>τήρησης</a:t>
            </a:r>
            <a:r>
              <a:rPr lang="en-US" sz="2000" dirty="0" smtClean="0">
                <a:latin typeface="+mn-lt"/>
              </a:rPr>
              <a:t> </a:t>
            </a:r>
            <a:r>
              <a:rPr lang="en-US" sz="2000" dirty="0">
                <a:latin typeface="+mn-lt"/>
              </a:rPr>
              <a:t>Σημειωμάτων</a:t>
            </a:r>
            <a:endParaRPr lang="el-GR" sz="2000" dirty="0">
              <a:latin typeface="+mn-lt"/>
            </a:endParaRPr>
          </a:p>
          <a:p>
            <a:pPr lvl="1" eaLnBrk="1" fontAlgn="auto" hangingPunct="1">
              <a:spcBef>
                <a:spcPts val="1200"/>
              </a:spcBef>
              <a:spcAft>
                <a:spcPts val="0"/>
              </a:spcAft>
              <a:buFont typeface="Wingdings" panose="05000000000000000000" pitchFamily="2" charset="2"/>
              <a:buChar char="§"/>
              <a:defRPr/>
            </a:pPr>
            <a:r>
              <a:rPr lang="el-GR" sz="2000" dirty="0">
                <a:latin typeface="+mn-lt"/>
              </a:rPr>
              <a:t>τ</a:t>
            </a:r>
            <a:r>
              <a:rPr lang="el-GR" sz="2000" dirty="0" smtClean="0">
                <a:latin typeface="+mn-lt"/>
              </a:rPr>
              <a:t>ο Σημείωμα Χρήσης Έργων Τρίτων </a:t>
            </a:r>
            <a:r>
              <a:rPr lang="el-GR" sz="2000" dirty="0">
                <a:latin typeface="+mn-lt"/>
              </a:rPr>
              <a:t>(εφόσον υπάρχει)</a:t>
            </a:r>
          </a:p>
          <a:p>
            <a:pPr marL="0" indent="0" eaLnBrk="1" fontAlgn="auto" hangingPunct="1">
              <a:spcBef>
                <a:spcPts val="1200"/>
              </a:spcBef>
              <a:spcAft>
                <a:spcPts val="0"/>
              </a:spcAft>
              <a:buFont typeface="Arial" pitchFamily="34" charset="0"/>
              <a:buNone/>
              <a:defRPr/>
            </a:pPr>
            <a:r>
              <a:rPr lang="el-GR" sz="2400" dirty="0">
                <a:latin typeface="+mn-lt"/>
              </a:rPr>
              <a:t>μαζί με τους συνοδευόμενους </a:t>
            </a:r>
            <a:r>
              <a:rPr lang="el-GR" sz="2400" dirty="0" err="1">
                <a:latin typeface="+mn-lt"/>
              </a:rPr>
              <a:t>υπερσυνδέσμους</a:t>
            </a:r>
            <a:r>
              <a:rPr lang="el-GR" sz="2400" dirty="0">
                <a:latin typeface="+mn-lt"/>
              </a:rPr>
              <a:t>.</a:t>
            </a:r>
          </a:p>
          <a:p>
            <a:pPr eaLnBrk="1" fontAlgn="auto" hangingPunct="1">
              <a:spcBef>
                <a:spcPts val="1200"/>
              </a:spcBef>
              <a:spcAft>
                <a:spcPts val="0"/>
              </a:spcAft>
              <a:buFont typeface="Arial" pitchFamily="34" charset="0"/>
              <a:buChar char="•"/>
              <a:defRPr/>
            </a:pPr>
            <a:endParaRPr lang="el-GR" sz="20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0" y="-100013"/>
            <a:ext cx="9144000" cy="1143001"/>
          </a:xfrm>
        </p:spPr>
        <p:txBody>
          <a:bodyPr/>
          <a:lstStyle/>
          <a:p>
            <a:pPr eaLnBrk="1" hangingPunct="1"/>
            <a:r>
              <a:rPr lang="el-GR" dirty="0" smtClean="0">
                <a:solidFill>
                  <a:srgbClr val="5075BC"/>
                </a:solidFill>
                <a:latin typeface="Calibri" pitchFamily="34" charset="0"/>
              </a:rPr>
              <a:t>Σημείωμα Χρήσης Έργων Τρίτων</a:t>
            </a:r>
            <a:r>
              <a:rPr lang="en-US" dirty="0" smtClean="0">
                <a:solidFill>
                  <a:srgbClr val="5075BC"/>
                </a:solidFill>
                <a:latin typeface="Calibri" pitchFamily="34" charset="0"/>
              </a:rPr>
              <a:t> </a:t>
            </a:r>
            <a:r>
              <a:rPr lang="en-US" smtClean="0">
                <a:solidFill>
                  <a:srgbClr val="5075BC"/>
                </a:solidFill>
                <a:latin typeface="Calibri" pitchFamily="34" charset="0"/>
              </a:rPr>
              <a:t>(</a:t>
            </a:r>
            <a:r>
              <a:rPr lang="en-US" smtClean="0">
                <a:solidFill>
                  <a:srgbClr val="5075BC"/>
                </a:solidFill>
                <a:latin typeface="Calibri" pitchFamily="34" charset="0"/>
              </a:rPr>
              <a:t>1/1)</a:t>
            </a:r>
            <a:endParaRPr lang="el-GR" dirty="0" smtClean="0">
              <a:solidFill>
                <a:srgbClr val="5075BC"/>
              </a:solidFill>
              <a:latin typeface="Calibri" pitchFamily="34" charset="0"/>
            </a:endParaRPr>
          </a:p>
        </p:txBody>
      </p:sp>
      <p:sp>
        <p:nvSpPr>
          <p:cNvPr id="89090" name="Content Placeholder 2"/>
          <p:cNvSpPr>
            <a:spLocks noGrp="1"/>
          </p:cNvSpPr>
          <p:nvPr>
            <p:ph idx="1"/>
          </p:nvPr>
        </p:nvSpPr>
        <p:spPr>
          <a:xfrm>
            <a:off x="179388" y="1557338"/>
            <a:ext cx="8856662" cy="4525962"/>
          </a:xfrm>
        </p:spPr>
        <p:txBody>
          <a:bodyPr/>
          <a:lstStyle/>
          <a:p>
            <a:pPr marL="0" indent="0" eaLnBrk="1" hangingPunct="1">
              <a:spcBef>
                <a:spcPts val="1200"/>
              </a:spcBef>
              <a:buFont typeface="Arial" charset="0"/>
              <a:buNone/>
            </a:pPr>
            <a:r>
              <a:rPr lang="el-GR" sz="2000" dirty="0" smtClean="0">
                <a:latin typeface="Calibri" pitchFamily="34" charset="0"/>
              </a:rPr>
              <a:t>Το Έργο αυτό κάνει χρήση των ακόλουθων έργων:</a:t>
            </a:r>
          </a:p>
          <a:p>
            <a:pPr marL="0" indent="0" eaLnBrk="1" hangingPunct="1">
              <a:spcBef>
                <a:spcPts val="1200"/>
              </a:spcBef>
              <a:buFont typeface="Arial" charset="0"/>
              <a:buNone/>
            </a:pPr>
            <a:r>
              <a:rPr lang="el-GR" sz="2000" b="1" dirty="0" smtClean="0">
                <a:latin typeface="Calibri" pitchFamily="34" charset="0"/>
              </a:rPr>
              <a:t>Εικόνες/Σχήματα/Διαγράμματα</a:t>
            </a:r>
            <a:r>
              <a:rPr lang="en-US" sz="2000" b="1" dirty="0" smtClean="0">
                <a:latin typeface="Calibri" pitchFamily="34" charset="0"/>
              </a:rPr>
              <a:t>/</a:t>
            </a:r>
            <a:r>
              <a:rPr lang="el-GR" sz="2000" b="1" dirty="0" smtClean="0">
                <a:latin typeface="Calibri" pitchFamily="34" charset="0"/>
              </a:rPr>
              <a:t>Φωτογραφίες</a:t>
            </a:r>
          </a:p>
          <a:p>
            <a:pPr marL="0" indent="0" eaLnBrk="1" hangingPunct="1">
              <a:spcBef>
                <a:spcPts val="1200"/>
              </a:spcBef>
              <a:buNone/>
            </a:pPr>
            <a:r>
              <a:rPr lang="el-GR" sz="2000" dirty="0" smtClean="0">
                <a:latin typeface="Calibri" pitchFamily="34" charset="0"/>
              </a:rPr>
              <a:t>Εικόνα 1</a:t>
            </a:r>
            <a:r>
              <a:rPr lang="en-US" sz="2000" dirty="0" smtClean="0">
                <a:latin typeface="Calibri" pitchFamily="34" charset="0"/>
              </a:rPr>
              <a:t>.</a:t>
            </a:r>
            <a:r>
              <a:rPr lang="el-GR" sz="2000" dirty="0" smtClean="0">
                <a:latin typeface="Calibri" pitchFamily="34" charset="0"/>
              </a:rPr>
              <a:t> </a:t>
            </a:r>
            <a:r>
              <a:rPr lang="en-US" sz="2000" dirty="0" err="1">
                <a:latin typeface="Calibri" pitchFamily="34" charset="0"/>
              </a:rPr>
              <a:t>Thiobacillus</a:t>
            </a:r>
            <a:r>
              <a:rPr lang="en-US" sz="2000" dirty="0">
                <a:latin typeface="Calibri" pitchFamily="34" charset="0"/>
              </a:rPr>
              <a:t> </a:t>
            </a:r>
            <a:r>
              <a:rPr lang="en-US" sz="2000" dirty="0" err="1" smtClean="0">
                <a:latin typeface="Calibri" pitchFamily="34" charset="0"/>
              </a:rPr>
              <a:t>ferrooxidans</a:t>
            </a:r>
            <a:r>
              <a:rPr lang="en-US" sz="2000" dirty="0" smtClean="0">
                <a:latin typeface="Calibri" pitchFamily="34" charset="0"/>
              </a:rPr>
              <a:t>. Copyright  </a:t>
            </a:r>
            <a:r>
              <a:rPr lang="en-US" sz="2000" dirty="0">
                <a:latin typeface="Calibri" pitchFamily="34" charset="0"/>
              </a:rPr>
              <a:t>La </a:t>
            </a:r>
            <a:r>
              <a:rPr lang="en-US" sz="2000" dirty="0" err="1">
                <a:latin typeface="Calibri" pitchFamily="34" charset="0"/>
              </a:rPr>
              <a:t>RedVITEC</a:t>
            </a:r>
            <a:r>
              <a:rPr lang="el-GR" sz="2000" dirty="0" smtClean="0">
                <a:latin typeface="Calibri" pitchFamily="34" charset="0"/>
              </a:rPr>
              <a:t> </a:t>
            </a:r>
            <a:r>
              <a:rPr lang="el-GR" sz="2000" dirty="0">
                <a:latin typeface="Calibri" pitchFamily="34" charset="0"/>
              </a:rPr>
              <a:t>Σύνδεσμος: </a:t>
            </a:r>
            <a:r>
              <a:rPr lang="en-US" sz="2000" dirty="0">
                <a:latin typeface="Calibri" pitchFamily="34" charset="0"/>
              </a:rPr>
              <a:t>http://</a:t>
            </a:r>
            <a:r>
              <a:rPr lang="en-US" sz="2000" dirty="0" smtClean="0">
                <a:latin typeface="Calibri" pitchFamily="34" charset="0"/>
              </a:rPr>
              <a:t>www.redvitec.edu.ar/novedades/index/buscan-prevenir-botulismo-en-los-lactantes</a:t>
            </a:r>
            <a:r>
              <a:rPr lang="el-GR" sz="2000" dirty="0" smtClean="0">
                <a:latin typeface="Calibri" pitchFamily="34" charset="0"/>
              </a:rPr>
              <a:t>. </a:t>
            </a:r>
            <a:r>
              <a:rPr lang="el-GR" sz="2000" dirty="0">
                <a:latin typeface="Calibri" pitchFamily="34" charset="0"/>
              </a:rPr>
              <a:t>Πηγή: </a:t>
            </a:r>
            <a:r>
              <a:rPr lang="en-US" sz="2000" dirty="0" smtClean="0">
                <a:latin typeface="Calibri" pitchFamily="34" charset="0"/>
              </a:rPr>
              <a:t>www.redvitec.edu.ar</a:t>
            </a:r>
          </a:p>
          <a:p>
            <a:pPr marL="0" indent="0" eaLnBrk="1" hangingPunct="1">
              <a:spcBef>
                <a:spcPts val="1200"/>
              </a:spcBef>
              <a:buNone/>
            </a:pPr>
            <a:r>
              <a:rPr lang="el-GR" sz="2000" dirty="0">
                <a:latin typeface="Calibri" pitchFamily="34" charset="0"/>
              </a:rPr>
              <a:t>Εικόνα </a:t>
            </a:r>
            <a:r>
              <a:rPr lang="en-US" sz="2000" dirty="0">
                <a:latin typeface="Calibri" pitchFamily="34" charset="0"/>
              </a:rPr>
              <a:t>2.</a:t>
            </a:r>
            <a:r>
              <a:rPr lang="el-GR" sz="2000" dirty="0">
                <a:latin typeface="Calibri" pitchFamily="34" charset="0"/>
              </a:rPr>
              <a:t> </a:t>
            </a:r>
            <a:r>
              <a:rPr lang="en-US" sz="2000" dirty="0">
                <a:latin typeface="Calibri" pitchFamily="34" charset="0"/>
              </a:rPr>
              <a:t>Periodic table of elements. </a:t>
            </a:r>
            <a:r>
              <a:rPr lang="en-US" sz="2000" dirty="0" smtClean="0">
                <a:latin typeface="Calibri" pitchFamily="34" charset="0"/>
              </a:rPr>
              <a:t>Copyright </a:t>
            </a:r>
            <a:r>
              <a:rPr lang="en-US" sz="2000" dirty="0">
                <a:latin typeface="Calibri" pitchFamily="34" charset="0"/>
              </a:rPr>
              <a:t>Research Center for Computational Science (RCCS), Okazaki Research Facilities, National Institutes of Natural Sciences, Japan</a:t>
            </a:r>
            <a:r>
              <a:rPr lang="el-GR" sz="2000" dirty="0">
                <a:latin typeface="Calibri" pitchFamily="34" charset="0"/>
              </a:rPr>
              <a:t> Σύνδεσμος: </a:t>
            </a:r>
            <a:r>
              <a:rPr lang="en-US" sz="2000" dirty="0">
                <a:latin typeface="Calibri" pitchFamily="34" charset="0"/>
              </a:rPr>
              <a:t>http://mukundan.wordpress.com/2005/10/</a:t>
            </a:r>
            <a:r>
              <a:rPr lang="el-GR" sz="2000" dirty="0">
                <a:latin typeface="Calibri" pitchFamily="34" charset="0"/>
              </a:rPr>
              <a:t>. Πηγή: </a:t>
            </a:r>
            <a:r>
              <a:rPr lang="en-US" sz="2000" dirty="0">
                <a:latin typeface="Calibri" pitchFamily="34" charset="0"/>
              </a:rPr>
              <a:t>mukundan.wordpress.com</a:t>
            </a:r>
            <a:endParaRPr lang="el-GR" sz="2000" dirty="0">
              <a:latin typeface="Calibri" pitchFamily="34" charset="0"/>
            </a:endParaRPr>
          </a:p>
          <a:p>
            <a:pPr marL="0" indent="0" eaLnBrk="1" hangingPunct="1">
              <a:spcBef>
                <a:spcPts val="1200"/>
              </a:spcBef>
              <a:buNone/>
            </a:pPr>
            <a:endParaRPr lang="el-GR" sz="2000" dirty="0"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el-GR" dirty="0" smtClean="0">
                <a:solidFill>
                  <a:srgbClr val="5075BC"/>
                </a:solidFill>
                <a:latin typeface="Calibri" pitchFamily="34" charset="0"/>
              </a:rPr>
              <a:t>Περιεχόμενα ενότητας</a:t>
            </a:r>
          </a:p>
        </p:txBody>
      </p:sp>
      <p:sp>
        <p:nvSpPr>
          <p:cNvPr id="3" name="Content Placeholder 2"/>
          <p:cNvSpPr>
            <a:spLocks noGrp="1"/>
          </p:cNvSpPr>
          <p:nvPr>
            <p:ph idx="1"/>
          </p:nvPr>
        </p:nvSpPr>
        <p:spPr/>
        <p:txBody>
          <a:bodyPr>
            <a:normAutofit/>
          </a:bodyPr>
          <a:lstStyle/>
          <a:p>
            <a:pPr eaLnBrk="1" hangingPunct="1">
              <a:spcBef>
                <a:spcPts val="1200"/>
              </a:spcBef>
              <a:buFont typeface="Wingdings" pitchFamily="2" charset="2"/>
              <a:buChar char="q"/>
            </a:pPr>
            <a:r>
              <a:rPr lang="el-GR" dirty="0" smtClean="0">
                <a:latin typeface="Calibri" pitchFamily="34" charset="0"/>
              </a:rPr>
              <a:t>Εισαγωγή – Πλαίσιο Περιβαλλοντικής Γεωχημείας</a:t>
            </a:r>
          </a:p>
          <a:p>
            <a:pPr eaLnBrk="1" hangingPunct="1">
              <a:spcBef>
                <a:spcPts val="1200"/>
              </a:spcBef>
              <a:buFont typeface="Wingdings" pitchFamily="2" charset="2"/>
              <a:buChar char="q"/>
            </a:pPr>
            <a:r>
              <a:rPr lang="el-GR" dirty="0" smtClean="0">
                <a:latin typeface="Calibri" pitchFamily="34" charset="0"/>
              </a:rPr>
              <a:t>Στοιχεία </a:t>
            </a:r>
            <a:r>
              <a:rPr lang="el-GR" dirty="0" err="1" smtClean="0">
                <a:latin typeface="Calibri" pitchFamily="34" charset="0"/>
              </a:rPr>
              <a:t>βιογεωχημείας</a:t>
            </a:r>
            <a:endParaRPr lang="el-GR" dirty="0" smtClean="0">
              <a:latin typeface="Calibri" pitchFamily="34" charset="0"/>
            </a:endParaRPr>
          </a:p>
          <a:p>
            <a:pPr eaLnBrk="1" hangingPunct="1">
              <a:spcBef>
                <a:spcPts val="1200"/>
              </a:spcBef>
              <a:buFont typeface="Wingdings" pitchFamily="2" charset="2"/>
              <a:buChar char="q"/>
            </a:pPr>
            <a:r>
              <a:rPr lang="el-GR" dirty="0" smtClean="0">
                <a:latin typeface="Calibri" pitchFamily="34" charset="0"/>
              </a:rPr>
              <a:t>Μονάδες σύστασης διαλυμάτων/ μετατροπές</a:t>
            </a:r>
          </a:p>
          <a:p>
            <a:pPr eaLnBrk="1" hangingPunct="1">
              <a:spcBef>
                <a:spcPts val="1200"/>
              </a:spcBef>
              <a:buFont typeface="Arial" charset="0"/>
              <a:buNone/>
            </a:pPr>
            <a:endParaRPr lang="el-GR"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p:nvPr>
        </p:nvSpPr>
        <p:spPr/>
        <p:txBody>
          <a:bodyPr/>
          <a:lstStyle/>
          <a:p>
            <a:pPr eaLnBrk="1" hangingPunct="1"/>
            <a:r>
              <a:rPr lang="el-GR" sz="3600" dirty="0" smtClean="0">
                <a:latin typeface="Calibri" panose="020F0502020204030204" pitchFamily="34" charset="0"/>
              </a:rPr>
              <a:t>ΠΛΑΙΣΙΟ ΠΕΡΙΒΑΛΛΟΝΤΙΚΗΣ ΓΕΩΧΗΜΕΙΑΣ</a:t>
            </a:r>
          </a:p>
        </p:txBody>
      </p:sp>
      <p:pic>
        <p:nvPicPr>
          <p:cNvPr id="6160" name="Picture 16" descr="MMj02346690000[1]"/>
          <p:cNvPicPr>
            <a:picLocks noChangeAspect="1" noChangeArrowheads="1" noCrop="1"/>
          </p:cNvPicPr>
          <p:nvPr/>
        </p:nvPicPr>
        <p:blipFill>
          <a:blip r:embed="rId2"/>
          <a:srcRect/>
          <a:stretch>
            <a:fillRect/>
          </a:stretch>
        </p:blipFill>
        <p:spPr bwMode="auto">
          <a:xfrm>
            <a:off x="4213473" y="3214489"/>
            <a:ext cx="790575" cy="790575"/>
          </a:xfrm>
          <a:prstGeom prst="rect">
            <a:avLst/>
          </a:prstGeom>
          <a:noFill/>
          <a:ln w="9525">
            <a:noFill/>
            <a:miter lim="800000"/>
            <a:headEnd/>
            <a:tailEnd/>
          </a:ln>
        </p:spPr>
      </p:pic>
      <p:sp>
        <p:nvSpPr>
          <p:cNvPr id="6155" name="Line 11"/>
          <p:cNvSpPr>
            <a:spLocks noChangeShapeType="1"/>
          </p:cNvSpPr>
          <p:nvPr/>
        </p:nvSpPr>
        <p:spPr bwMode="auto">
          <a:xfrm>
            <a:off x="1331913" y="2636912"/>
            <a:ext cx="0" cy="936104"/>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48" name="Text Box 4"/>
          <p:cNvSpPr txBox="1">
            <a:spLocks noChangeArrowheads="1"/>
          </p:cNvSpPr>
          <p:nvPr/>
        </p:nvSpPr>
        <p:spPr bwMode="auto">
          <a:xfrm>
            <a:off x="539750" y="5806207"/>
            <a:ext cx="8064500" cy="466725"/>
          </a:xfrm>
          <a:prstGeom prst="rect">
            <a:avLst/>
          </a:prstGeom>
          <a:noFill/>
          <a:ln w="9525">
            <a:solidFill>
              <a:schemeClr val="tx1"/>
            </a:solidFill>
            <a:miter lim="800000"/>
            <a:headEnd/>
            <a:tailEnd/>
          </a:ln>
        </p:spPr>
        <p:txBody>
          <a:bodyPr>
            <a:spAutoFit/>
          </a:bodyPr>
          <a:lstStyle/>
          <a:p>
            <a:pPr algn="ctr">
              <a:spcBef>
                <a:spcPct val="50000"/>
              </a:spcBef>
            </a:pPr>
            <a:r>
              <a:rPr lang="el-GR" sz="2400" b="1">
                <a:latin typeface="Calibri" panose="020F0502020204030204" pitchFamily="34" charset="0"/>
              </a:rPr>
              <a:t>ΛΙΘΟΣΦΑΙΡΑ</a:t>
            </a:r>
          </a:p>
        </p:txBody>
      </p:sp>
      <p:sp>
        <p:nvSpPr>
          <p:cNvPr id="6149" name="Text Box 5"/>
          <p:cNvSpPr txBox="1">
            <a:spLocks noChangeArrowheads="1"/>
          </p:cNvSpPr>
          <p:nvPr/>
        </p:nvSpPr>
        <p:spPr bwMode="auto">
          <a:xfrm>
            <a:off x="5148263" y="4186411"/>
            <a:ext cx="2592387" cy="466725"/>
          </a:xfrm>
          <a:prstGeom prst="rect">
            <a:avLst/>
          </a:prstGeom>
          <a:solidFill>
            <a:srgbClr val="993300"/>
          </a:solidFill>
          <a:ln w="9525">
            <a:solidFill>
              <a:schemeClr val="tx1"/>
            </a:solidFill>
            <a:miter lim="800000"/>
            <a:headEnd/>
            <a:tailEnd/>
          </a:ln>
        </p:spPr>
        <p:txBody>
          <a:bodyPr>
            <a:spAutoFit/>
          </a:bodyPr>
          <a:lstStyle/>
          <a:p>
            <a:pPr algn="ctr">
              <a:spcBef>
                <a:spcPct val="50000"/>
              </a:spcBef>
            </a:pPr>
            <a:r>
              <a:rPr lang="el-GR" sz="2400" b="1" dirty="0">
                <a:latin typeface="Calibri" panose="020F0502020204030204" pitchFamily="34" charset="0"/>
              </a:rPr>
              <a:t>ΒΙΟΣΦΑΙΡΑ</a:t>
            </a:r>
          </a:p>
        </p:txBody>
      </p:sp>
      <p:sp>
        <p:nvSpPr>
          <p:cNvPr id="6150" name="Text Box 6"/>
          <p:cNvSpPr txBox="1">
            <a:spLocks noChangeArrowheads="1"/>
          </p:cNvSpPr>
          <p:nvPr/>
        </p:nvSpPr>
        <p:spPr bwMode="auto">
          <a:xfrm>
            <a:off x="468313" y="3645024"/>
            <a:ext cx="2952750" cy="466725"/>
          </a:xfrm>
          <a:prstGeom prst="rect">
            <a:avLst/>
          </a:prstGeom>
          <a:solidFill>
            <a:srgbClr val="33CCCC"/>
          </a:solidFill>
          <a:ln w="9525">
            <a:solidFill>
              <a:schemeClr val="tx1"/>
            </a:solidFill>
            <a:miter lim="800000"/>
            <a:headEnd/>
            <a:tailEnd/>
          </a:ln>
        </p:spPr>
        <p:txBody>
          <a:bodyPr>
            <a:spAutoFit/>
          </a:bodyPr>
          <a:lstStyle/>
          <a:p>
            <a:pPr algn="ctr">
              <a:spcBef>
                <a:spcPct val="50000"/>
              </a:spcBef>
            </a:pPr>
            <a:r>
              <a:rPr lang="el-GR" sz="2400" b="1" dirty="0">
                <a:latin typeface="Calibri" panose="020F0502020204030204" pitchFamily="34" charset="0"/>
              </a:rPr>
              <a:t>ΥΔΡΟΣΦΑΙΡΑ</a:t>
            </a:r>
          </a:p>
        </p:txBody>
      </p:sp>
      <p:sp>
        <p:nvSpPr>
          <p:cNvPr id="6152" name="Text Box 8"/>
          <p:cNvSpPr txBox="1">
            <a:spLocks noChangeArrowheads="1"/>
          </p:cNvSpPr>
          <p:nvPr/>
        </p:nvSpPr>
        <p:spPr bwMode="auto">
          <a:xfrm>
            <a:off x="539750" y="1628800"/>
            <a:ext cx="8064500" cy="466725"/>
          </a:xfrm>
          <a:prstGeom prst="rect">
            <a:avLst/>
          </a:prstGeom>
          <a:noFill/>
          <a:ln w="9525">
            <a:solidFill>
              <a:schemeClr val="tx1"/>
            </a:solidFill>
            <a:miter lim="800000"/>
            <a:headEnd/>
            <a:tailEnd/>
          </a:ln>
        </p:spPr>
        <p:txBody>
          <a:bodyPr>
            <a:spAutoFit/>
          </a:bodyPr>
          <a:lstStyle/>
          <a:p>
            <a:pPr algn="ctr">
              <a:spcBef>
                <a:spcPct val="50000"/>
              </a:spcBef>
            </a:pPr>
            <a:r>
              <a:rPr lang="el-GR" sz="2400" b="1" dirty="0">
                <a:latin typeface="Calibri" panose="020F0502020204030204" pitchFamily="34" charset="0"/>
              </a:rPr>
              <a:t>ΑΤΜΟΣΦΑΙΡΑ</a:t>
            </a:r>
          </a:p>
        </p:txBody>
      </p:sp>
      <p:sp>
        <p:nvSpPr>
          <p:cNvPr id="6154" name="Text Box 10"/>
          <p:cNvSpPr txBox="1">
            <a:spLocks noChangeArrowheads="1"/>
          </p:cNvSpPr>
          <p:nvPr/>
        </p:nvSpPr>
        <p:spPr bwMode="auto">
          <a:xfrm>
            <a:off x="2124075" y="3176141"/>
            <a:ext cx="1366838" cy="3968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Εξάτμιση</a:t>
            </a:r>
          </a:p>
        </p:txBody>
      </p:sp>
      <p:sp>
        <p:nvSpPr>
          <p:cNvPr id="6153" name="Text Box 9"/>
          <p:cNvSpPr txBox="1">
            <a:spLocks noChangeArrowheads="1"/>
          </p:cNvSpPr>
          <p:nvPr/>
        </p:nvSpPr>
        <p:spPr bwMode="auto">
          <a:xfrm>
            <a:off x="539750" y="2276872"/>
            <a:ext cx="1800225" cy="3968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Βροχόπτωση</a:t>
            </a:r>
          </a:p>
        </p:txBody>
      </p:sp>
      <p:sp>
        <p:nvSpPr>
          <p:cNvPr id="6156" name="Line 12"/>
          <p:cNvSpPr>
            <a:spLocks noChangeShapeType="1"/>
          </p:cNvSpPr>
          <p:nvPr/>
        </p:nvSpPr>
        <p:spPr bwMode="auto">
          <a:xfrm flipV="1">
            <a:off x="2627313" y="2194448"/>
            <a:ext cx="0" cy="1090536"/>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62" name="Text Box 18"/>
          <p:cNvSpPr txBox="1">
            <a:spLocks noChangeArrowheads="1"/>
          </p:cNvSpPr>
          <p:nvPr/>
        </p:nvSpPr>
        <p:spPr bwMode="auto">
          <a:xfrm>
            <a:off x="395536" y="5014044"/>
            <a:ext cx="2016125" cy="7016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Υδροθερμική Δραστηριότητα</a:t>
            </a:r>
          </a:p>
        </p:txBody>
      </p:sp>
      <p:sp>
        <p:nvSpPr>
          <p:cNvPr id="6163" name="Text Box 19"/>
          <p:cNvSpPr txBox="1">
            <a:spLocks noChangeArrowheads="1"/>
          </p:cNvSpPr>
          <p:nvPr/>
        </p:nvSpPr>
        <p:spPr bwMode="auto">
          <a:xfrm>
            <a:off x="1404938" y="4238007"/>
            <a:ext cx="1802368" cy="701675"/>
          </a:xfrm>
          <a:prstGeom prst="rect">
            <a:avLst/>
          </a:prstGeom>
          <a:noFill/>
          <a:ln w="9525">
            <a:noFill/>
            <a:miter lim="800000"/>
            <a:headEnd/>
            <a:tailEnd/>
          </a:ln>
        </p:spPr>
        <p:txBody>
          <a:bodyPr wrap="square">
            <a:spAutoFit/>
          </a:bodyPr>
          <a:lstStyle/>
          <a:p>
            <a:pPr>
              <a:spcBef>
                <a:spcPct val="50000"/>
              </a:spcBef>
            </a:pPr>
            <a:r>
              <a:rPr lang="el-GR" sz="2000" dirty="0">
                <a:latin typeface="Calibri" panose="020F0502020204030204" pitchFamily="34" charset="0"/>
              </a:rPr>
              <a:t>Χημική ιζηματογένεση</a:t>
            </a:r>
          </a:p>
        </p:txBody>
      </p:sp>
      <p:sp>
        <p:nvSpPr>
          <p:cNvPr id="6164" name="Text Box 20"/>
          <p:cNvSpPr txBox="1">
            <a:spLocks noChangeArrowheads="1"/>
          </p:cNvSpPr>
          <p:nvPr/>
        </p:nvSpPr>
        <p:spPr bwMode="auto">
          <a:xfrm>
            <a:off x="2843808" y="5229944"/>
            <a:ext cx="2016125" cy="3968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Αποσάθρωση</a:t>
            </a:r>
          </a:p>
        </p:txBody>
      </p:sp>
      <p:sp>
        <p:nvSpPr>
          <p:cNvPr id="6165" name="Text Box 21"/>
          <p:cNvSpPr txBox="1">
            <a:spLocks noChangeArrowheads="1"/>
          </p:cNvSpPr>
          <p:nvPr/>
        </p:nvSpPr>
        <p:spPr bwMode="auto">
          <a:xfrm>
            <a:off x="4716463" y="2708994"/>
            <a:ext cx="2016125" cy="7016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Αναπνοή / Φωτοσύνθεση</a:t>
            </a:r>
          </a:p>
        </p:txBody>
      </p:sp>
      <p:sp>
        <p:nvSpPr>
          <p:cNvPr id="6167" name="Text Box 23"/>
          <p:cNvSpPr txBox="1">
            <a:spLocks noChangeArrowheads="1"/>
          </p:cNvSpPr>
          <p:nvPr/>
        </p:nvSpPr>
        <p:spPr bwMode="auto">
          <a:xfrm>
            <a:off x="5651500" y="4904333"/>
            <a:ext cx="2303463" cy="396875"/>
          </a:xfrm>
          <a:prstGeom prst="rect">
            <a:avLst/>
          </a:prstGeom>
          <a:noFill/>
          <a:ln w="9525">
            <a:noFill/>
            <a:miter lim="800000"/>
            <a:headEnd/>
            <a:tailEnd/>
          </a:ln>
        </p:spPr>
        <p:txBody>
          <a:bodyPr>
            <a:spAutoFit/>
          </a:bodyPr>
          <a:lstStyle/>
          <a:p>
            <a:pPr>
              <a:spcBef>
                <a:spcPct val="50000"/>
              </a:spcBef>
            </a:pPr>
            <a:r>
              <a:rPr lang="el-GR" sz="2000" dirty="0" err="1">
                <a:latin typeface="Calibri" panose="020F0502020204030204" pitchFamily="34" charset="0"/>
              </a:rPr>
              <a:t>Βιοορυκτογένεση</a:t>
            </a:r>
            <a:endParaRPr lang="el-GR" sz="2000" dirty="0">
              <a:latin typeface="Calibri" panose="020F0502020204030204" pitchFamily="34" charset="0"/>
            </a:endParaRPr>
          </a:p>
        </p:txBody>
      </p:sp>
      <p:sp>
        <p:nvSpPr>
          <p:cNvPr id="6168" name="Text Box 24"/>
          <p:cNvSpPr txBox="1">
            <a:spLocks noChangeArrowheads="1"/>
          </p:cNvSpPr>
          <p:nvPr/>
        </p:nvSpPr>
        <p:spPr bwMode="auto">
          <a:xfrm>
            <a:off x="3923978" y="3824213"/>
            <a:ext cx="1008062" cy="3968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Τροφή</a:t>
            </a:r>
          </a:p>
        </p:txBody>
      </p:sp>
      <p:sp>
        <p:nvSpPr>
          <p:cNvPr id="6169" name="Line 25"/>
          <p:cNvSpPr>
            <a:spLocks noChangeShapeType="1"/>
          </p:cNvSpPr>
          <p:nvPr/>
        </p:nvSpPr>
        <p:spPr bwMode="auto">
          <a:xfrm>
            <a:off x="2555875" y="4869582"/>
            <a:ext cx="0" cy="846137"/>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70" name="Line 26"/>
          <p:cNvSpPr>
            <a:spLocks noChangeShapeType="1"/>
          </p:cNvSpPr>
          <p:nvPr/>
        </p:nvSpPr>
        <p:spPr bwMode="auto">
          <a:xfrm flipV="1">
            <a:off x="3276600" y="4221882"/>
            <a:ext cx="0" cy="107950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71" name="Line 27"/>
          <p:cNvSpPr>
            <a:spLocks noChangeShapeType="1"/>
          </p:cNvSpPr>
          <p:nvPr/>
        </p:nvSpPr>
        <p:spPr bwMode="auto">
          <a:xfrm>
            <a:off x="755650" y="4293319"/>
            <a:ext cx="0" cy="647700"/>
          </a:xfrm>
          <a:prstGeom prst="line">
            <a:avLst/>
          </a:prstGeom>
          <a:noFill/>
          <a:ln w="9525">
            <a:solidFill>
              <a:schemeClr val="tx1"/>
            </a:solidFill>
            <a:round/>
            <a:headEnd type="triangle" w="lg" len="med"/>
            <a:tailEnd type="triangle" w="lg" len="med"/>
          </a:ln>
        </p:spPr>
        <p:txBody>
          <a:bodyPr/>
          <a:lstStyle/>
          <a:p>
            <a:endParaRPr lang="el-GR">
              <a:latin typeface="Calibri" panose="020F0502020204030204" pitchFamily="34" charset="0"/>
            </a:endParaRPr>
          </a:p>
        </p:txBody>
      </p:sp>
      <p:sp>
        <p:nvSpPr>
          <p:cNvPr id="6172" name="Line 28"/>
          <p:cNvSpPr>
            <a:spLocks noChangeShapeType="1"/>
          </p:cNvSpPr>
          <p:nvPr/>
        </p:nvSpPr>
        <p:spPr bwMode="auto">
          <a:xfrm flipV="1">
            <a:off x="5651500" y="2204864"/>
            <a:ext cx="0" cy="577155"/>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73" name="Line 29"/>
          <p:cNvSpPr>
            <a:spLocks noChangeShapeType="1"/>
          </p:cNvSpPr>
          <p:nvPr/>
        </p:nvSpPr>
        <p:spPr bwMode="auto">
          <a:xfrm>
            <a:off x="5651500" y="3358282"/>
            <a:ext cx="0" cy="772938"/>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74" name="Line 30"/>
          <p:cNvSpPr>
            <a:spLocks noChangeShapeType="1"/>
          </p:cNvSpPr>
          <p:nvPr/>
        </p:nvSpPr>
        <p:spPr bwMode="auto">
          <a:xfrm flipV="1">
            <a:off x="8459788" y="2421657"/>
            <a:ext cx="0" cy="3311525"/>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66" name="Text Box 22"/>
          <p:cNvSpPr txBox="1">
            <a:spLocks noChangeArrowheads="1"/>
          </p:cNvSpPr>
          <p:nvPr/>
        </p:nvSpPr>
        <p:spPr bwMode="auto">
          <a:xfrm>
            <a:off x="6875660" y="3159373"/>
            <a:ext cx="1728788" cy="701675"/>
          </a:xfrm>
          <a:prstGeom prst="rect">
            <a:avLst/>
          </a:prstGeom>
          <a:solidFill>
            <a:schemeClr val="bg1"/>
          </a:solidFill>
          <a:ln w="9525">
            <a:noFill/>
            <a:miter lim="800000"/>
            <a:headEnd/>
            <a:tailEnd/>
          </a:ln>
        </p:spPr>
        <p:txBody>
          <a:bodyPr>
            <a:spAutoFit/>
          </a:bodyPr>
          <a:lstStyle/>
          <a:p>
            <a:pPr>
              <a:spcBef>
                <a:spcPct val="50000"/>
              </a:spcBef>
            </a:pPr>
            <a:r>
              <a:rPr lang="el-GR" sz="2000" dirty="0">
                <a:latin typeface="Calibri" panose="020F0502020204030204" pitchFamily="34" charset="0"/>
              </a:rPr>
              <a:t>Ηφαιστειακές Εκρήξεις</a:t>
            </a:r>
          </a:p>
        </p:txBody>
      </p:sp>
      <p:sp>
        <p:nvSpPr>
          <p:cNvPr id="6175" name="Line 31"/>
          <p:cNvSpPr>
            <a:spLocks noChangeShapeType="1"/>
          </p:cNvSpPr>
          <p:nvPr/>
        </p:nvSpPr>
        <p:spPr bwMode="auto">
          <a:xfrm>
            <a:off x="5580063" y="4688781"/>
            <a:ext cx="0" cy="901526"/>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6176" name="Line 32"/>
          <p:cNvSpPr>
            <a:spLocks noChangeShapeType="1"/>
          </p:cNvSpPr>
          <p:nvPr/>
        </p:nvSpPr>
        <p:spPr bwMode="auto">
          <a:xfrm>
            <a:off x="3491880" y="3914798"/>
            <a:ext cx="1587088" cy="574707"/>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strVal val="#ppt_w*0.7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animEffect transition="in" filter="fade">
                                      <p:cBhvr>
                                        <p:cTn id="9" dur="1000"/>
                                        <p:tgtEl>
                                          <p:spTgt spid="614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ppt_w</p:attrName>
                                        </p:attrNameLst>
                                      </p:cBhvr>
                                      <p:tavLst>
                                        <p:tav tm="0">
                                          <p:val>
                                            <p:strVal val="#ppt_w*0.70"/>
                                          </p:val>
                                        </p:tav>
                                        <p:tav tm="100000">
                                          <p:val>
                                            <p:strVal val="#ppt_w"/>
                                          </p:val>
                                        </p:tav>
                                      </p:tavLst>
                                    </p:anim>
                                    <p:anim calcmode="lin" valueType="num">
                                      <p:cBhvr>
                                        <p:cTn id="13" dur="1000" fill="hold"/>
                                        <p:tgtEl>
                                          <p:spTgt spid="6150"/>
                                        </p:tgtEl>
                                        <p:attrNameLst>
                                          <p:attrName>ppt_h</p:attrName>
                                        </p:attrNameLst>
                                      </p:cBhvr>
                                      <p:tavLst>
                                        <p:tav tm="0">
                                          <p:val>
                                            <p:strVal val="#ppt_h"/>
                                          </p:val>
                                        </p:tav>
                                        <p:tav tm="100000">
                                          <p:val>
                                            <p:strVal val="#ppt_h"/>
                                          </p:val>
                                        </p:tav>
                                      </p:tavLst>
                                    </p:anim>
                                    <p:animEffect transition="in" filter="fade">
                                      <p:cBhvr>
                                        <p:cTn id="14" dur="1000"/>
                                        <p:tgtEl>
                                          <p:spTgt spid="615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p:cTn id="17" dur="1000" fill="hold"/>
                                        <p:tgtEl>
                                          <p:spTgt spid="6149"/>
                                        </p:tgtEl>
                                        <p:attrNameLst>
                                          <p:attrName>ppt_w</p:attrName>
                                        </p:attrNameLst>
                                      </p:cBhvr>
                                      <p:tavLst>
                                        <p:tav tm="0">
                                          <p:val>
                                            <p:strVal val="#ppt_w*0.70"/>
                                          </p:val>
                                        </p:tav>
                                        <p:tav tm="100000">
                                          <p:val>
                                            <p:strVal val="#ppt_w"/>
                                          </p:val>
                                        </p:tav>
                                      </p:tavLst>
                                    </p:anim>
                                    <p:anim calcmode="lin" valueType="num">
                                      <p:cBhvr>
                                        <p:cTn id="18" dur="1000" fill="hold"/>
                                        <p:tgtEl>
                                          <p:spTgt spid="6149"/>
                                        </p:tgtEl>
                                        <p:attrNameLst>
                                          <p:attrName>ppt_h</p:attrName>
                                        </p:attrNameLst>
                                      </p:cBhvr>
                                      <p:tavLst>
                                        <p:tav tm="0">
                                          <p:val>
                                            <p:strVal val="#ppt_h"/>
                                          </p:val>
                                        </p:tav>
                                        <p:tav tm="100000">
                                          <p:val>
                                            <p:strVal val="#ppt_h"/>
                                          </p:val>
                                        </p:tav>
                                      </p:tavLst>
                                    </p:anim>
                                    <p:animEffect transition="in" filter="fade">
                                      <p:cBhvr>
                                        <p:cTn id="19" dur="1000"/>
                                        <p:tgtEl>
                                          <p:spTgt spid="6149"/>
                                        </p:tgtEl>
                                      </p:cBhvr>
                                    </p:animEffect>
                                  </p:childTnLst>
                                </p:cTn>
                              </p:par>
                              <p:par>
                                <p:cTn id="20" presetID="55" presetClass="entr" presetSubtype="0" fill="hold" nodeType="withEffect">
                                  <p:stCondLst>
                                    <p:cond delay="0"/>
                                  </p:stCondLst>
                                  <p:childTnLst>
                                    <p:set>
                                      <p:cBhvr>
                                        <p:cTn id="21" dur="1" fill="hold">
                                          <p:stCondLst>
                                            <p:cond delay="0"/>
                                          </p:stCondLst>
                                        </p:cTn>
                                        <p:tgtEl>
                                          <p:spTgt spid="6160"/>
                                        </p:tgtEl>
                                        <p:attrNameLst>
                                          <p:attrName>style.visibility</p:attrName>
                                        </p:attrNameLst>
                                      </p:cBhvr>
                                      <p:to>
                                        <p:strVal val="visible"/>
                                      </p:to>
                                    </p:set>
                                    <p:anim calcmode="lin" valueType="num">
                                      <p:cBhvr>
                                        <p:cTn id="22" dur="1000" fill="hold"/>
                                        <p:tgtEl>
                                          <p:spTgt spid="6160"/>
                                        </p:tgtEl>
                                        <p:attrNameLst>
                                          <p:attrName>ppt_w</p:attrName>
                                        </p:attrNameLst>
                                      </p:cBhvr>
                                      <p:tavLst>
                                        <p:tav tm="0">
                                          <p:val>
                                            <p:strVal val="#ppt_w*0.70"/>
                                          </p:val>
                                        </p:tav>
                                        <p:tav tm="100000">
                                          <p:val>
                                            <p:strVal val="#ppt_w"/>
                                          </p:val>
                                        </p:tav>
                                      </p:tavLst>
                                    </p:anim>
                                    <p:anim calcmode="lin" valueType="num">
                                      <p:cBhvr>
                                        <p:cTn id="23" dur="1000" fill="hold"/>
                                        <p:tgtEl>
                                          <p:spTgt spid="6160"/>
                                        </p:tgtEl>
                                        <p:attrNameLst>
                                          <p:attrName>ppt_h</p:attrName>
                                        </p:attrNameLst>
                                      </p:cBhvr>
                                      <p:tavLst>
                                        <p:tav tm="0">
                                          <p:val>
                                            <p:strVal val="#ppt_h"/>
                                          </p:val>
                                        </p:tav>
                                        <p:tav tm="100000">
                                          <p:val>
                                            <p:strVal val="#ppt_h"/>
                                          </p:val>
                                        </p:tav>
                                      </p:tavLst>
                                    </p:anim>
                                    <p:animEffect transition="in" filter="fade">
                                      <p:cBhvr>
                                        <p:cTn id="24" dur="1000"/>
                                        <p:tgtEl>
                                          <p:spTgt spid="616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1000" fill="hold"/>
                                        <p:tgtEl>
                                          <p:spTgt spid="6152"/>
                                        </p:tgtEl>
                                        <p:attrNameLst>
                                          <p:attrName>ppt_w</p:attrName>
                                        </p:attrNameLst>
                                      </p:cBhvr>
                                      <p:tavLst>
                                        <p:tav tm="0">
                                          <p:val>
                                            <p:strVal val="#ppt_w*0.70"/>
                                          </p:val>
                                        </p:tav>
                                        <p:tav tm="100000">
                                          <p:val>
                                            <p:strVal val="#ppt_w"/>
                                          </p:val>
                                        </p:tav>
                                      </p:tavLst>
                                    </p:anim>
                                    <p:anim calcmode="lin" valueType="num">
                                      <p:cBhvr>
                                        <p:cTn id="28" dur="1000" fill="hold"/>
                                        <p:tgtEl>
                                          <p:spTgt spid="6152"/>
                                        </p:tgtEl>
                                        <p:attrNameLst>
                                          <p:attrName>ppt_h</p:attrName>
                                        </p:attrNameLst>
                                      </p:cBhvr>
                                      <p:tavLst>
                                        <p:tav tm="0">
                                          <p:val>
                                            <p:strVal val="#ppt_h"/>
                                          </p:val>
                                        </p:tav>
                                        <p:tav tm="100000">
                                          <p:val>
                                            <p:strVal val="#ppt_h"/>
                                          </p:val>
                                        </p:tav>
                                      </p:tavLst>
                                    </p:anim>
                                    <p:animEffect transition="in" filter="fade">
                                      <p:cBhvr>
                                        <p:cTn id="29" dur="1000"/>
                                        <p:tgtEl>
                                          <p:spTgt spid="615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164"/>
                                        </p:tgtEl>
                                        <p:attrNameLst>
                                          <p:attrName>style.visibility</p:attrName>
                                        </p:attrNameLst>
                                      </p:cBhvr>
                                      <p:to>
                                        <p:strVal val="visible"/>
                                      </p:to>
                                    </p:set>
                                    <p:anim calcmode="lin" valueType="num">
                                      <p:cBhvr>
                                        <p:cTn id="34" dur="1000" fill="hold"/>
                                        <p:tgtEl>
                                          <p:spTgt spid="6164"/>
                                        </p:tgtEl>
                                        <p:attrNameLst>
                                          <p:attrName>ppt_w</p:attrName>
                                        </p:attrNameLst>
                                      </p:cBhvr>
                                      <p:tavLst>
                                        <p:tav tm="0">
                                          <p:val>
                                            <p:strVal val="#ppt_w*0.70"/>
                                          </p:val>
                                        </p:tav>
                                        <p:tav tm="100000">
                                          <p:val>
                                            <p:strVal val="#ppt_w"/>
                                          </p:val>
                                        </p:tav>
                                      </p:tavLst>
                                    </p:anim>
                                    <p:anim calcmode="lin" valueType="num">
                                      <p:cBhvr>
                                        <p:cTn id="35" dur="1000" fill="hold"/>
                                        <p:tgtEl>
                                          <p:spTgt spid="6164"/>
                                        </p:tgtEl>
                                        <p:attrNameLst>
                                          <p:attrName>ppt_h</p:attrName>
                                        </p:attrNameLst>
                                      </p:cBhvr>
                                      <p:tavLst>
                                        <p:tav tm="0">
                                          <p:val>
                                            <p:strVal val="#ppt_h"/>
                                          </p:val>
                                        </p:tav>
                                        <p:tav tm="100000">
                                          <p:val>
                                            <p:strVal val="#ppt_h"/>
                                          </p:val>
                                        </p:tav>
                                      </p:tavLst>
                                    </p:anim>
                                    <p:animEffect transition="in" filter="fade">
                                      <p:cBhvr>
                                        <p:cTn id="36" dur="1000"/>
                                        <p:tgtEl>
                                          <p:spTgt spid="6164"/>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6170"/>
                                        </p:tgtEl>
                                        <p:attrNameLst>
                                          <p:attrName>style.visibility</p:attrName>
                                        </p:attrNameLst>
                                      </p:cBhvr>
                                      <p:to>
                                        <p:strVal val="visible"/>
                                      </p:to>
                                    </p:set>
                                    <p:anim calcmode="lin" valueType="num">
                                      <p:cBhvr>
                                        <p:cTn id="39" dur="1000" fill="hold"/>
                                        <p:tgtEl>
                                          <p:spTgt spid="6170"/>
                                        </p:tgtEl>
                                        <p:attrNameLst>
                                          <p:attrName>ppt_w</p:attrName>
                                        </p:attrNameLst>
                                      </p:cBhvr>
                                      <p:tavLst>
                                        <p:tav tm="0">
                                          <p:val>
                                            <p:strVal val="#ppt_w*0.70"/>
                                          </p:val>
                                        </p:tav>
                                        <p:tav tm="100000">
                                          <p:val>
                                            <p:strVal val="#ppt_w"/>
                                          </p:val>
                                        </p:tav>
                                      </p:tavLst>
                                    </p:anim>
                                    <p:anim calcmode="lin" valueType="num">
                                      <p:cBhvr>
                                        <p:cTn id="40" dur="1000" fill="hold"/>
                                        <p:tgtEl>
                                          <p:spTgt spid="6170"/>
                                        </p:tgtEl>
                                        <p:attrNameLst>
                                          <p:attrName>ppt_h</p:attrName>
                                        </p:attrNameLst>
                                      </p:cBhvr>
                                      <p:tavLst>
                                        <p:tav tm="0">
                                          <p:val>
                                            <p:strVal val="#ppt_h"/>
                                          </p:val>
                                        </p:tav>
                                        <p:tav tm="100000">
                                          <p:val>
                                            <p:strVal val="#ppt_h"/>
                                          </p:val>
                                        </p:tav>
                                      </p:tavLst>
                                    </p:anim>
                                    <p:animEffect transition="in" filter="fade">
                                      <p:cBhvr>
                                        <p:cTn id="41" dur="1000"/>
                                        <p:tgtEl>
                                          <p:spTgt spid="6170"/>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6163"/>
                                        </p:tgtEl>
                                        <p:attrNameLst>
                                          <p:attrName>style.visibility</p:attrName>
                                        </p:attrNameLst>
                                      </p:cBhvr>
                                      <p:to>
                                        <p:strVal val="visible"/>
                                      </p:to>
                                    </p:set>
                                    <p:anim calcmode="lin" valueType="num">
                                      <p:cBhvr>
                                        <p:cTn id="46" dur="1000" fill="hold"/>
                                        <p:tgtEl>
                                          <p:spTgt spid="6163"/>
                                        </p:tgtEl>
                                        <p:attrNameLst>
                                          <p:attrName>ppt_w</p:attrName>
                                        </p:attrNameLst>
                                      </p:cBhvr>
                                      <p:tavLst>
                                        <p:tav tm="0">
                                          <p:val>
                                            <p:strVal val="#ppt_w*0.70"/>
                                          </p:val>
                                        </p:tav>
                                        <p:tav tm="100000">
                                          <p:val>
                                            <p:strVal val="#ppt_w"/>
                                          </p:val>
                                        </p:tav>
                                      </p:tavLst>
                                    </p:anim>
                                    <p:anim calcmode="lin" valueType="num">
                                      <p:cBhvr>
                                        <p:cTn id="47" dur="1000" fill="hold"/>
                                        <p:tgtEl>
                                          <p:spTgt spid="6163"/>
                                        </p:tgtEl>
                                        <p:attrNameLst>
                                          <p:attrName>ppt_h</p:attrName>
                                        </p:attrNameLst>
                                      </p:cBhvr>
                                      <p:tavLst>
                                        <p:tav tm="0">
                                          <p:val>
                                            <p:strVal val="#ppt_h"/>
                                          </p:val>
                                        </p:tav>
                                        <p:tav tm="100000">
                                          <p:val>
                                            <p:strVal val="#ppt_h"/>
                                          </p:val>
                                        </p:tav>
                                      </p:tavLst>
                                    </p:anim>
                                    <p:animEffect transition="in" filter="fade">
                                      <p:cBhvr>
                                        <p:cTn id="48" dur="1000"/>
                                        <p:tgtEl>
                                          <p:spTgt spid="616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169"/>
                                        </p:tgtEl>
                                        <p:attrNameLst>
                                          <p:attrName>style.visibility</p:attrName>
                                        </p:attrNameLst>
                                      </p:cBhvr>
                                      <p:to>
                                        <p:strVal val="visible"/>
                                      </p:to>
                                    </p:set>
                                    <p:anim calcmode="lin" valueType="num">
                                      <p:cBhvr>
                                        <p:cTn id="51" dur="1000" fill="hold"/>
                                        <p:tgtEl>
                                          <p:spTgt spid="6169"/>
                                        </p:tgtEl>
                                        <p:attrNameLst>
                                          <p:attrName>ppt_w</p:attrName>
                                        </p:attrNameLst>
                                      </p:cBhvr>
                                      <p:tavLst>
                                        <p:tav tm="0">
                                          <p:val>
                                            <p:strVal val="#ppt_w*0.70"/>
                                          </p:val>
                                        </p:tav>
                                        <p:tav tm="100000">
                                          <p:val>
                                            <p:strVal val="#ppt_w"/>
                                          </p:val>
                                        </p:tav>
                                      </p:tavLst>
                                    </p:anim>
                                    <p:anim calcmode="lin" valueType="num">
                                      <p:cBhvr>
                                        <p:cTn id="52" dur="1000" fill="hold"/>
                                        <p:tgtEl>
                                          <p:spTgt spid="6169"/>
                                        </p:tgtEl>
                                        <p:attrNameLst>
                                          <p:attrName>ppt_h</p:attrName>
                                        </p:attrNameLst>
                                      </p:cBhvr>
                                      <p:tavLst>
                                        <p:tav tm="0">
                                          <p:val>
                                            <p:strVal val="#ppt_h"/>
                                          </p:val>
                                        </p:tav>
                                        <p:tav tm="100000">
                                          <p:val>
                                            <p:strVal val="#ppt_h"/>
                                          </p:val>
                                        </p:tav>
                                      </p:tavLst>
                                    </p:anim>
                                    <p:animEffect transition="in" filter="fade">
                                      <p:cBhvr>
                                        <p:cTn id="53" dur="1000"/>
                                        <p:tgtEl>
                                          <p:spTgt spid="616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6162"/>
                                        </p:tgtEl>
                                        <p:attrNameLst>
                                          <p:attrName>style.visibility</p:attrName>
                                        </p:attrNameLst>
                                      </p:cBhvr>
                                      <p:to>
                                        <p:strVal val="visible"/>
                                      </p:to>
                                    </p:set>
                                    <p:anim calcmode="lin" valueType="num">
                                      <p:cBhvr>
                                        <p:cTn id="58" dur="1000" fill="hold"/>
                                        <p:tgtEl>
                                          <p:spTgt spid="6162"/>
                                        </p:tgtEl>
                                        <p:attrNameLst>
                                          <p:attrName>ppt_w</p:attrName>
                                        </p:attrNameLst>
                                      </p:cBhvr>
                                      <p:tavLst>
                                        <p:tav tm="0">
                                          <p:val>
                                            <p:strVal val="#ppt_w*0.70"/>
                                          </p:val>
                                        </p:tav>
                                        <p:tav tm="100000">
                                          <p:val>
                                            <p:strVal val="#ppt_w"/>
                                          </p:val>
                                        </p:tav>
                                      </p:tavLst>
                                    </p:anim>
                                    <p:anim calcmode="lin" valueType="num">
                                      <p:cBhvr>
                                        <p:cTn id="59" dur="1000" fill="hold"/>
                                        <p:tgtEl>
                                          <p:spTgt spid="6162"/>
                                        </p:tgtEl>
                                        <p:attrNameLst>
                                          <p:attrName>ppt_h</p:attrName>
                                        </p:attrNameLst>
                                      </p:cBhvr>
                                      <p:tavLst>
                                        <p:tav tm="0">
                                          <p:val>
                                            <p:strVal val="#ppt_h"/>
                                          </p:val>
                                        </p:tav>
                                        <p:tav tm="100000">
                                          <p:val>
                                            <p:strVal val="#ppt_h"/>
                                          </p:val>
                                        </p:tav>
                                      </p:tavLst>
                                    </p:anim>
                                    <p:animEffect transition="in" filter="fade">
                                      <p:cBhvr>
                                        <p:cTn id="60" dur="1000"/>
                                        <p:tgtEl>
                                          <p:spTgt spid="6162"/>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6171"/>
                                        </p:tgtEl>
                                        <p:attrNameLst>
                                          <p:attrName>style.visibility</p:attrName>
                                        </p:attrNameLst>
                                      </p:cBhvr>
                                      <p:to>
                                        <p:strVal val="visible"/>
                                      </p:to>
                                    </p:set>
                                    <p:anim calcmode="lin" valueType="num">
                                      <p:cBhvr>
                                        <p:cTn id="63" dur="1000" fill="hold"/>
                                        <p:tgtEl>
                                          <p:spTgt spid="6171"/>
                                        </p:tgtEl>
                                        <p:attrNameLst>
                                          <p:attrName>ppt_w</p:attrName>
                                        </p:attrNameLst>
                                      </p:cBhvr>
                                      <p:tavLst>
                                        <p:tav tm="0">
                                          <p:val>
                                            <p:strVal val="#ppt_w*0.70"/>
                                          </p:val>
                                        </p:tav>
                                        <p:tav tm="100000">
                                          <p:val>
                                            <p:strVal val="#ppt_w"/>
                                          </p:val>
                                        </p:tav>
                                      </p:tavLst>
                                    </p:anim>
                                    <p:anim calcmode="lin" valueType="num">
                                      <p:cBhvr>
                                        <p:cTn id="64" dur="1000" fill="hold"/>
                                        <p:tgtEl>
                                          <p:spTgt spid="6171"/>
                                        </p:tgtEl>
                                        <p:attrNameLst>
                                          <p:attrName>ppt_h</p:attrName>
                                        </p:attrNameLst>
                                      </p:cBhvr>
                                      <p:tavLst>
                                        <p:tav tm="0">
                                          <p:val>
                                            <p:strVal val="#ppt_h"/>
                                          </p:val>
                                        </p:tav>
                                        <p:tav tm="100000">
                                          <p:val>
                                            <p:strVal val="#ppt_h"/>
                                          </p:val>
                                        </p:tav>
                                      </p:tavLst>
                                    </p:anim>
                                    <p:animEffect transition="in" filter="fade">
                                      <p:cBhvr>
                                        <p:cTn id="65" dur="1000"/>
                                        <p:tgtEl>
                                          <p:spTgt spid="6171"/>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6153"/>
                                        </p:tgtEl>
                                        <p:attrNameLst>
                                          <p:attrName>style.visibility</p:attrName>
                                        </p:attrNameLst>
                                      </p:cBhvr>
                                      <p:to>
                                        <p:strVal val="visible"/>
                                      </p:to>
                                    </p:set>
                                    <p:anim calcmode="lin" valueType="num">
                                      <p:cBhvr>
                                        <p:cTn id="70" dur="1000" fill="hold"/>
                                        <p:tgtEl>
                                          <p:spTgt spid="6153"/>
                                        </p:tgtEl>
                                        <p:attrNameLst>
                                          <p:attrName>ppt_w</p:attrName>
                                        </p:attrNameLst>
                                      </p:cBhvr>
                                      <p:tavLst>
                                        <p:tav tm="0">
                                          <p:val>
                                            <p:strVal val="#ppt_w*0.70"/>
                                          </p:val>
                                        </p:tav>
                                        <p:tav tm="100000">
                                          <p:val>
                                            <p:strVal val="#ppt_w"/>
                                          </p:val>
                                        </p:tav>
                                      </p:tavLst>
                                    </p:anim>
                                    <p:anim calcmode="lin" valueType="num">
                                      <p:cBhvr>
                                        <p:cTn id="71" dur="1000" fill="hold"/>
                                        <p:tgtEl>
                                          <p:spTgt spid="6153"/>
                                        </p:tgtEl>
                                        <p:attrNameLst>
                                          <p:attrName>ppt_h</p:attrName>
                                        </p:attrNameLst>
                                      </p:cBhvr>
                                      <p:tavLst>
                                        <p:tav tm="0">
                                          <p:val>
                                            <p:strVal val="#ppt_h"/>
                                          </p:val>
                                        </p:tav>
                                        <p:tav tm="100000">
                                          <p:val>
                                            <p:strVal val="#ppt_h"/>
                                          </p:val>
                                        </p:tav>
                                      </p:tavLst>
                                    </p:anim>
                                    <p:animEffect transition="in" filter="fade">
                                      <p:cBhvr>
                                        <p:cTn id="72" dur="1000"/>
                                        <p:tgtEl>
                                          <p:spTgt spid="6153"/>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6155"/>
                                        </p:tgtEl>
                                        <p:attrNameLst>
                                          <p:attrName>style.visibility</p:attrName>
                                        </p:attrNameLst>
                                      </p:cBhvr>
                                      <p:to>
                                        <p:strVal val="visible"/>
                                      </p:to>
                                    </p:set>
                                    <p:anim calcmode="lin" valueType="num">
                                      <p:cBhvr>
                                        <p:cTn id="75" dur="1000" fill="hold"/>
                                        <p:tgtEl>
                                          <p:spTgt spid="6155"/>
                                        </p:tgtEl>
                                        <p:attrNameLst>
                                          <p:attrName>ppt_w</p:attrName>
                                        </p:attrNameLst>
                                      </p:cBhvr>
                                      <p:tavLst>
                                        <p:tav tm="0">
                                          <p:val>
                                            <p:strVal val="#ppt_w*0.70"/>
                                          </p:val>
                                        </p:tav>
                                        <p:tav tm="100000">
                                          <p:val>
                                            <p:strVal val="#ppt_w"/>
                                          </p:val>
                                        </p:tav>
                                      </p:tavLst>
                                    </p:anim>
                                    <p:anim calcmode="lin" valueType="num">
                                      <p:cBhvr>
                                        <p:cTn id="76" dur="1000" fill="hold"/>
                                        <p:tgtEl>
                                          <p:spTgt spid="6155"/>
                                        </p:tgtEl>
                                        <p:attrNameLst>
                                          <p:attrName>ppt_h</p:attrName>
                                        </p:attrNameLst>
                                      </p:cBhvr>
                                      <p:tavLst>
                                        <p:tav tm="0">
                                          <p:val>
                                            <p:strVal val="#ppt_h"/>
                                          </p:val>
                                        </p:tav>
                                        <p:tav tm="100000">
                                          <p:val>
                                            <p:strVal val="#ppt_h"/>
                                          </p:val>
                                        </p:tav>
                                      </p:tavLst>
                                    </p:anim>
                                    <p:animEffect transition="in" filter="fade">
                                      <p:cBhvr>
                                        <p:cTn id="77" dur="1000"/>
                                        <p:tgtEl>
                                          <p:spTgt spid="6155"/>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6154"/>
                                        </p:tgtEl>
                                        <p:attrNameLst>
                                          <p:attrName>style.visibility</p:attrName>
                                        </p:attrNameLst>
                                      </p:cBhvr>
                                      <p:to>
                                        <p:strVal val="visible"/>
                                      </p:to>
                                    </p:set>
                                    <p:anim calcmode="lin" valueType="num">
                                      <p:cBhvr>
                                        <p:cTn id="80" dur="1000" fill="hold"/>
                                        <p:tgtEl>
                                          <p:spTgt spid="6154"/>
                                        </p:tgtEl>
                                        <p:attrNameLst>
                                          <p:attrName>ppt_w</p:attrName>
                                        </p:attrNameLst>
                                      </p:cBhvr>
                                      <p:tavLst>
                                        <p:tav tm="0">
                                          <p:val>
                                            <p:strVal val="#ppt_w*0.70"/>
                                          </p:val>
                                        </p:tav>
                                        <p:tav tm="100000">
                                          <p:val>
                                            <p:strVal val="#ppt_w"/>
                                          </p:val>
                                        </p:tav>
                                      </p:tavLst>
                                    </p:anim>
                                    <p:anim calcmode="lin" valueType="num">
                                      <p:cBhvr>
                                        <p:cTn id="81" dur="1000" fill="hold"/>
                                        <p:tgtEl>
                                          <p:spTgt spid="6154"/>
                                        </p:tgtEl>
                                        <p:attrNameLst>
                                          <p:attrName>ppt_h</p:attrName>
                                        </p:attrNameLst>
                                      </p:cBhvr>
                                      <p:tavLst>
                                        <p:tav tm="0">
                                          <p:val>
                                            <p:strVal val="#ppt_h"/>
                                          </p:val>
                                        </p:tav>
                                        <p:tav tm="100000">
                                          <p:val>
                                            <p:strVal val="#ppt_h"/>
                                          </p:val>
                                        </p:tav>
                                      </p:tavLst>
                                    </p:anim>
                                    <p:animEffect transition="in" filter="fade">
                                      <p:cBhvr>
                                        <p:cTn id="82" dur="1000"/>
                                        <p:tgtEl>
                                          <p:spTgt spid="6154"/>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6156"/>
                                        </p:tgtEl>
                                        <p:attrNameLst>
                                          <p:attrName>style.visibility</p:attrName>
                                        </p:attrNameLst>
                                      </p:cBhvr>
                                      <p:to>
                                        <p:strVal val="visible"/>
                                      </p:to>
                                    </p:set>
                                    <p:anim calcmode="lin" valueType="num">
                                      <p:cBhvr>
                                        <p:cTn id="85" dur="1000" fill="hold"/>
                                        <p:tgtEl>
                                          <p:spTgt spid="6156"/>
                                        </p:tgtEl>
                                        <p:attrNameLst>
                                          <p:attrName>ppt_w</p:attrName>
                                        </p:attrNameLst>
                                      </p:cBhvr>
                                      <p:tavLst>
                                        <p:tav tm="0">
                                          <p:val>
                                            <p:strVal val="#ppt_w*0.70"/>
                                          </p:val>
                                        </p:tav>
                                        <p:tav tm="100000">
                                          <p:val>
                                            <p:strVal val="#ppt_w"/>
                                          </p:val>
                                        </p:tav>
                                      </p:tavLst>
                                    </p:anim>
                                    <p:anim calcmode="lin" valueType="num">
                                      <p:cBhvr>
                                        <p:cTn id="86" dur="1000" fill="hold"/>
                                        <p:tgtEl>
                                          <p:spTgt spid="6156"/>
                                        </p:tgtEl>
                                        <p:attrNameLst>
                                          <p:attrName>ppt_h</p:attrName>
                                        </p:attrNameLst>
                                      </p:cBhvr>
                                      <p:tavLst>
                                        <p:tav tm="0">
                                          <p:val>
                                            <p:strVal val="#ppt_h"/>
                                          </p:val>
                                        </p:tav>
                                        <p:tav tm="100000">
                                          <p:val>
                                            <p:strVal val="#ppt_h"/>
                                          </p:val>
                                        </p:tav>
                                      </p:tavLst>
                                    </p:anim>
                                    <p:animEffect transition="in" filter="fade">
                                      <p:cBhvr>
                                        <p:cTn id="87" dur="1000"/>
                                        <p:tgtEl>
                                          <p:spTgt spid="6156"/>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6168"/>
                                        </p:tgtEl>
                                        <p:attrNameLst>
                                          <p:attrName>style.visibility</p:attrName>
                                        </p:attrNameLst>
                                      </p:cBhvr>
                                      <p:to>
                                        <p:strVal val="visible"/>
                                      </p:to>
                                    </p:set>
                                    <p:anim calcmode="lin" valueType="num">
                                      <p:cBhvr>
                                        <p:cTn id="92" dur="1000" fill="hold"/>
                                        <p:tgtEl>
                                          <p:spTgt spid="6168"/>
                                        </p:tgtEl>
                                        <p:attrNameLst>
                                          <p:attrName>ppt_w</p:attrName>
                                        </p:attrNameLst>
                                      </p:cBhvr>
                                      <p:tavLst>
                                        <p:tav tm="0">
                                          <p:val>
                                            <p:strVal val="#ppt_w*0.70"/>
                                          </p:val>
                                        </p:tav>
                                        <p:tav tm="100000">
                                          <p:val>
                                            <p:strVal val="#ppt_w"/>
                                          </p:val>
                                        </p:tav>
                                      </p:tavLst>
                                    </p:anim>
                                    <p:anim calcmode="lin" valueType="num">
                                      <p:cBhvr>
                                        <p:cTn id="93" dur="1000" fill="hold"/>
                                        <p:tgtEl>
                                          <p:spTgt spid="6168"/>
                                        </p:tgtEl>
                                        <p:attrNameLst>
                                          <p:attrName>ppt_h</p:attrName>
                                        </p:attrNameLst>
                                      </p:cBhvr>
                                      <p:tavLst>
                                        <p:tav tm="0">
                                          <p:val>
                                            <p:strVal val="#ppt_h"/>
                                          </p:val>
                                        </p:tav>
                                        <p:tav tm="100000">
                                          <p:val>
                                            <p:strVal val="#ppt_h"/>
                                          </p:val>
                                        </p:tav>
                                      </p:tavLst>
                                    </p:anim>
                                    <p:animEffect transition="in" filter="fade">
                                      <p:cBhvr>
                                        <p:cTn id="94" dur="1000"/>
                                        <p:tgtEl>
                                          <p:spTgt spid="6168"/>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6176"/>
                                        </p:tgtEl>
                                        <p:attrNameLst>
                                          <p:attrName>style.visibility</p:attrName>
                                        </p:attrNameLst>
                                      </p:cBhvr>
                                      <p:to>
                                        <p:strVal val="visible"/>
                                      </p:to>
                                    </p:set>
                                    <p:anim calcmode="lin" valueType="num">
                                      <p:cBhvr>
                                        <p:cTn id="97" dur="1000" fill="hold"/>
                                        <p:tgtEl>
                                          <p:spTgt spid="6176"/>
                                        </p:tgtEl>
                                        <p:attrNameLst>
                                          <p:attrName>ppt_w</p:attrName>
                                        </p:attrNameLst>
                                      </p:cBhvr>
                                      <p:tavLst>
                                        <p:tav tm="0">
                                          <p:val>
                                            <p:strVal val="#ppt_w*0.70"/>
                                          </p:val>
                                        </p:tav>
                                        <p:tav tm="100000">
                                          <p:val>
                                            <p:strVal val="#ppt_w"/>
                                          </p:val>
                                        </p:tav>
                                      </p:tavLst>
                                    </p:anim>
                                    <p:anim calcmode="lin" valueType="num">
                                      <p:cBhvr>
                                        <p:cTn id="98" dur="1000" fill="hold"/>
                                        <p:tgtEl>
                                          <p:spTgt spid="6176"/>
                                        </p:tgtEl>
                                        <p:attrNameLst>
                                          <p:attrName>ppt_h</p:attrName>
                                        </p:attrNameLst>
                                      </p:cBhvr>
                                      <p:tavLst>
                                        <p:tav tm="0">
                                          <p:val>
                                            <p:strVal val="#ppt_h"/>
                                          </p:val>
                                        </p:tav>
                                        <p:tav tm="100000">
                                          <p:val>
                                            <p:strVal val="#ppt_h"/>
                                          </p:val>
                                        </p:tav>
                                      </p:tavLst>
                                    </p:anim>
                                    <p:animEffect transition="in" filter="fade">
                                      <p:cBhvr>
                                        <p:cTn id="99" dur="1000"/>
                                        <p:tgtEl>
                                          <p:spTgt spid="6176"/>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6172"/>
                                        </p:tgtEl>
                                        <p:attrNameLst>
                                          <p:attrName>style.visibility</p:attrName>
                                        </p:attrNameLst>
                                      </p:cBhvr>
                                      <p:to>
                                        <p:strVal val="visible"/>
                                      </p:to>
                                    </p:set>
                                    <p:anim calcmode="lin" valueType="num">
                                      <p:cBhvr>
                                        <p:cTn id="104" dur="1000" fill="hold"/>
                                        <p:tgtEl>
                                          <p:spTgt spid="6172"/>
                                        </p:tgtEl>
                                        <p:attrNameLst>
                                          <p:attrName>ppt_w</p:attrName>
                                        </p:attrNameLst>
                                      </p:cBhvr>
                                      <p:tavLst>
                                        <p:tav tm="0">
                                          <p:val>
                                            <p:strVal val="#ppt_w*0.70"/>
                                          </p:val>
                                        </p:tav>
                                        <p:tav tm="100000">
                                          <p:val>
                                            <p:strVal val="#ppt_w"/>
                                          </p:val>
                                        </p:tav>
                                      </p:tavLst>
                                    </p:anim>
                                    <p:anim calcmode="lin" valueType="num">
                                      <p:cBhvr>
                                        <p:cTn id="105" dur="1000" fill="hold"/>
                                        <p:tgtEl>
                                          <p:spTgt spid="6172"/>
                                        </p:tgtEl>
                                        <p:attrNameLst>
                                          <p:attrName>ppt_h</p:attrName>
                                        </p:attrNameLst>
                                      </p:cBhvr>
                                      <p:tavLst>
                                        <p:tav tm="0">
                                          <p:val>
                                            <p:strVal val="#ppt_h"/>
                                          </p:val>
                                        </p:tav>
                                        <p:tav tm="100000">
                                          <p:val>
                                            <p:strVal val="#ppt_h"/>
                                          </p:val>
                                        </p:tav>
                                      </p:tavLst>
                                    </p:anim>
                                    <p:animEffect transition="in" filter="fade">
                                      <p:cBhvr>
                                        <p:cTn id="106" dur="1000"/>
                                        <p:tgtEl>
                                          <p:spTgt spid="6172"/>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6165"/>
                                        </p:tgtEl>
                                        <p:attrNameLst>
                                          <p:attrName>style.visibility</p:attrName>
                                        </p:attrNameLst>
                                      </p:cBhvr>
                                      <p:to>
                                        <p:strVal val="visible"/>
                                      </p:to>
                                    </p:set>
                                    <p:anim calcmode="lin" valueType="num">
                                      <p:cBhvr>
                                        <p:cTn id="109" dur="1000" fill="hold"/>
                                        <p:tgtEl>
                                          <p:spTgt spid="6165"/>
                                        </p:tgtEl>
                                        <p:attrNameLst>
                                          <p:attrName>ppt_w</p:attrName>
                                        </p:attrNameLst>
                                      </p:cBhvr>
                                      <p:tavLst>
                                        <p:tav tm="0">
                                          <p:val>
                                            <p:strVal val="#ppt_w*0.70"/>
                                          </p:val>
                                        </p:tav>
                                        <p:tav tm="100000">
                                          <p:val>
                                            <p:strVal val="#ppt_w"/>
                                          </p:val>
                                        </p:tav>
                                      </p:tavLst>
                                    </p:anim>
                                    <p:anim calcmode="lin" valueType="num">
                                      <p:cBhvr>
                                        <p:cTn id="110" dur="1000" fill="hold"/>
                                        <p:tgtEl>
                                          <p:spTgt spid="6165"/>
                                        </p:tgtEl>
                                        <p:attrNameLst>
                                          <p:attrName>ppt_h</p:attrName>
                                        </p:attrNameLst>
                                      </p:cBhvr>
                                      <p:tavLst>
                                        <p:tav tm="0">
                                          <p:val>
                                            <p:strVal val="#ppt_h"/>
                                          </p:val>
                                        </p:tav>
                                        <p:tav tm="100000">
                                          <p:val>
                                            <p:strVal val="#ppt_h"/>
                                          </p:val>
                                        </p:tav>
                                      </p:tavLst>
                                    </p:anim>
                                    <p:animEffect transition="in" filter="fade">
                                      <p:cBhvr>
                                        <p:cTn id="111" dur="1000"/>
                                        <p:tgtEl>
                                          <p:spTgt spid="6165"/>
                                        </p:tgtEl>
                                      </p:cBhvr>
                                    </p:animEffect>
                                  </p:childTnLst>
                                </p:cTn>
                              </p:par>
                              <p:par>
                                <p:cTn id="112" presetID="55" presetClass="entr" presetSubtype="0" fill="hold" grpId="0" nodeType="withEffect">
                                  <p:stCondLst>
                                    <p:cond delay="0"/>
                                  </p:stCondLst>
                                  <p:childTnLst>
                                    <p:set>
                                      <p:cBhvr>
                                        <p:cTn id="113" dur="1" fill="hold">
                                          <p:stCondLst>
                                            <p:cond delay="0"/>
                                          </p:stCondLst>
                                        </p:cTn>
                                        <p:tgtEl>
                                          <p:spTgt spid="6173"/>
                                        </p:tgtEl>
                                        <p:attrNameLst>
                                          <p:attrName>style.visibility</p:attrName>
                                        </p:attrNameLst>
                                      </p:cBhvr>
                                      <p:to>
                                        <p:strVal val="visible"/>
                                      </p:to>
                                    </p:set>
                                    <p:anim calcmode="lin" valueType="num">
                                      <p:cBhvr>
                                        <p:cTn id="114" dur="1000" fill="hold"/>
                                        <p:tgtEl>
                                          <p:spTgt spid="6173"/>
                                        </p:tgtEl>
                                        <p:attrNameLst>
                                          <p:attrName>ppt_w</p:attrName>
                                        </p:attrNameLst>
                                      </p:cBhvr>
                                      <p:tavLst>
                                        <p:tav tm="0">
                                          <p:val>
                                            <p:strVal val="#ppt_w*0.70"/>
                                          </p:val>
                                        </p:tav>
                                        <p:tav tm="100000">
                                          <p:val>
                                            <p:strVal val="#ppt_w"/>
                                          </p:val>
                                        </p:tav>
                                      </p:tavLst>
                                    </p:anim>
                                    <p:anim calcmode="lin" valueType="num">
                                      <p:cBhvr>
                                        <p:cTn id="115" dur="1000" fill="hold"/>
                                        <p:tgtEl>
                                          <p:spTgt spid="6173"/>
                                        </p:tgtEl>
                                        <p:attrNameLst>
                                          <p:attrName>ppt_h</p:attrName>
                                        </p:attrNameLst>
                                      </p:cBhvr>
                                      <p:tavLst>
                                        <p:tav tm="0">
                                          <p:val>
                                            <p:strVal val="#ppt_h"/>
                                          </p:val>
                                        </p:tav>
                                        <p:tav tm="100000">
                                          <p:val>
                                            <p:strVal val="#ppt_h"/>
                                          </p:val>
                                        </p:tav>
                                      </p:tavLst>
                                    </p:anim>
                                    <p:animEffect transition="in" filter="fade">
                                      <p:cBhvr>
                                        <p:cTn id="116" dur="1000"/>
                                        <p:tgtEl>
                                          <p:spTgt spid="6173"/>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grpId="0" nodeType="clickEffect">
                                  <p:stCondLst>
                                    <p:cond delay="0"/>
                                  </p:stCondLst>
                                  <p:childTnLst>
                                    <p:set>
                                      <p:cBhvr>
                                        <p:cTn id="120" dur="1" fill="hold">
                                          <p:stCondLst>
                                            <p:cond delay="0"/>
                                          </p:stCondLst>
                                        </p:cTn>
                                        <p:tgtEl>
                                          <p:spTgt spid="6175"/>
                                        </p:tgtEl>
                                        <p:attrNameLst>
                                          <p:attrName>style.visibility</p:attrName>
                                        </p:attrNameLst>
                                      </p:cBhvr>
                                      <p:to>
                                        <p:strVal val="visible"/>
                                      </p:to>
                                    </p:set>
                                    <p:anim calcmode="lin" valueType="num">
                                      <p:cBhvr>
                                        <p:cTn id="121" dur="1000" fill="hold"/>
                                        <p:tgtEl>
                                          <p:spTgt spid="6175"/>
                                        </p:tgtEl>
                                        <p:attrNameLst>
                                          <p:attrName>ppt_w</p:attrName>
                                        </p:attrNameLst>
                                      </p:cBhvr>
                                      <p:tavLst>
                                        <p:tav tm="0">
                                          <p:val>
                                            <p:strVal val="#ppt_w*0.70"/>
                                          </p:val>
                                        </p:tav>
                                        <p:tav tm="100000">
                                          <p:val>
                                            <p:strVal val="#ppt_w"/>
                                          </p:val>
                                        </p:tav>
                                      </p:tavLst>
                                    </p:anim>
                                    <p:anim calcmode="lin" valueType="num">
                                      <p:cBhvr>
                                        <p:cTn id="122" dur="1000" fill="hold"/>
                                        <p:tgtEl>
                                          <p:spTgt spid="6175"/>
                                        </p:tgtEl>
                                        <p:attrNameLst>
                                          <p:attrName>ppt_h</p:attrName>
                                        </p:attrNameLst>
                                      </p:cBhvr>
                                      <p:tavLst>
                                        <p:tav tm="0">
                                          <p:val>
                                            <p:strVal val="#ppt_h"/>
                                          </p:val>
                                        </p:tav>
                                        <p:tav tm="100000">
                                          <p:val>
                                            <p:strVal val="#ppt_h"/>
                                          </p:val>
                                        </p:tav>
                                      </p:tavLst>
                                    </p:anim>
                                    <p:animEffect transition="in" filter="fade">
                                      <p:cBhvr>
                                        <p:cTn id="123" dur="1000"/>
                                        <p:tgtEl>
                                          <p:spTgt spid="6175"/>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6167"/>
                                        </p:tgtEl>
                                        <p:attrNameLst>
                                          <p:attrName>style.visibility</p:attrName>
                                        </p:attrNameLst>
                                      </p:cBhvr>
                                      <p:to>
                                        <p:strVal val="visible"/>
                                      </p:to>
                                    </p:set>
                                    <p:anim calcmode="lin" valueType="num">
                                      <p:cBhvr>
                                        <p:cTn id="126" dur="1000" fill="hold"/>
                                        <p:tgtEl>
                                          <p:spTgt spid="6167"/>
                                        </p:tgtEl>
                                        <p:attrNameLst>
                                          <p:attrName>ppt_w</p:attrName>
                                        </p:attrNameLst>
                                      </p:cBhvr>
                                      <p:tavLst>
                                        <p:tav tm="0">
                                          <p:val>
                                            <p:strVal val="#ppt_w*0.70"/>
                                          </p:val>
                                        </p:tav>
                                        <p:tav tm="100000">
                                          <p:val>
                                            <p:strVal val="#ppt_w"/>
                                          </p:val>
                                        </p:tav>
                                      </p:tavLst>
                                    </p:anim>
                                    <p:anim calcmode="lin" valueType="num">
                                      <p:cBhvr>
                                        <p:cTn id="127" dur="1000" fill="hold"/>
                                        <p:tgtEl>
                                          <p:spTgt spid="6167"/>
                                        </p:tgtEl>
                                        <p:attrNameLst>
                                          <p:attrName>ppt_h</p:attrName>
                                        </p:attrNameLst>
                                      </p:cBhvr>
                                      <p:tavLst>
                                        <p:tav tm="0">
                                          <p:val>
                                            <p:strVal val="#ppt_h"/>
                                          </p:val>
                                        </p:tav>
                                        <p:tav tm="100000">
                                          <p:val>
                                            <p:strVal val="#ppt_h"/>
                                          </p:val>
                                        </p:tav>
                                      </p:tavLst>
                                    </p:anim>
                                    <p:animEffect transition="in" filter="fade">
                                      <p:cBhvr>
                                        <p:cTn id="128" dur="1000"/>
                                        <p:tgtEl>
                                          <p:spTgt spid="6167"/>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6166"/>
                                        </p:tgtEl>
                                        <p:attrNameLst>
                                          <p:attrName>style.visibility</p:attrName>
                                        </p:attrNameLst>
                                      </p:cBhvr>
                                      <p:to>
                                        <p:strVal val="visible"/>
                                      </p:to>
                                    </p:set>
                                    <p:anim calcmode="lin" valueType="num">
                                      <p:cBhvr>
                                        <p:cTn id="133" dur="1000" fill="hold"/>
                                        <p:tgtEl>
                                          <p:spTgt spid="6166"/>
                                        </p:tgtEl>
                                        <p:attrNameLst>
                                          <p:attrName>ppt_w</p:attrName>
                                        </p:attrNameLst>
                                      </p:cBhvr>
                                      <p:tavLst>
                                        <p:tav tm="0">
                                          <p:val>
                                            <p:strVal val="#ppt_w*0.70"/>
                                          </p:val>
                                        </p:tav>
                                        <p:tav tm="100000">
                                          <p:val>
                                            <p:strVal val="#ppt_w"/>
                                          </p:val>
                                        </p:tav>
                                      </p:tavLst>
                                    </p:anim>
                                    <p:anim calcmode="lin" valueType="num">
                                      <p:cBhvr>
                                        <p:cTn id="134" dur="1000" fill="hold"/>
                                        <p:tgtEl>
                                          <p:spTgt spid="6166"/>
                                        </p:tgtEl>
                                        <p:attrNameLst>
                                          <p:attrName>ppt_h</p:attrName>
                                        </p:attrNameLst>
                                      </p:cBhvr>
                                      <p:tavLst>
                                        <p:tav tm="0">
                                          <p:val>
                                            <p:strVal val="#ppt_h"/>
                                          </p:val>
                                        </p:tav>
                                        <p:tav tm="100000">
                                          <p:val>
                                            <p:strVal val="#ppt_h"/>
                                          </p:val>
                                        </p:tav>
                                      </p:tavLst>
                                    </p:anim>
                                    <p:animEffect transition="in" filter="fade">
                                      <p:cBhvr>
                                        <p:cTn id="135" dur="1000"/>
                                        <p:tgtEl>
                                          <p:spTgt spid="6166"/>
                                        </p:tgtEl>
                                      </p:cBhvr>
                                    </p:animEffect>
                                  </p:childTnLst>
                                </p:cTn>
                              </p:par>
                              <p:par>
                                <p:cTn id="136" presetID="55" presetClass="entr" presetSubtype="0" fill="hold" grpId="0" nodeType="withEffect">
                                  <p:stCondLst>
                                    <p:cond delay="0"/>
                                  </p:stCondLst>
                                  <p:childTnLst>
                                    <p:set>
                                      <p:cBhvr>
                                        <p:cTn id="137" dur="1" fill="hold">
                                          <p:stCondLst>
                                            <p:cond delay="0"/>
                                          </p:stCondLst>
                                        </p:cTn>
                                        <p:tgtEl>
                                          <p:spTgt spid="6174"/>
                                        </p:tgtEl>
                                        <p:attrNameLst>
                                          <p:attrName>style.visibility</p:attrName>
                                        </p:attrNameLst>
                                      </p:cBhvr>
                                      <p:to>
                                        <p:strVal val="visible"/>
                                      </p:to>
                                    </p:set>
                                    <p:anim calcmode="lin" valueType="num">
                                      <p:cBhvr>
                                        <p:cTn id="138" dur="1000" fill="hold"/>
                                        <p:tgtEl>
                                          <p:spTgt spid="6174"/>
                                        </p:tgtEl>
                                        <p:attrNameLst>
                                          <p:attrName>ppt_w</p:attrName>
                                        </p:attrNameLst>
                                      </p:cBhvr>
                                      <p:tavLst>
                                        <p:tav tm="0">
                                          <p:val>
                                            <p:strVal val="#ppt_w*0.70"/>
                                          </p:val>
                                        </p:tav>
                                        <p:tav tm="100000">
                                          <p:val>
                                            <p:strVal val="#ppt_w"/>
                                          </p:val>
                                        </p:tav>
                                      </p:tavLst>
                                    </p:anim>
                                    <p:anim calcmode="lin" valueType="num">
                                      <p:cBhvr>
                                        <p:cTn id="139" dur="1000" fill="hold"/>
                                        <p:tgtEl>
                                          <p:spTgt spid="6174"/>
                                        </p:tgtEl>
                                        <p:attrNameLst>
                                          <p:attrName>ppt_h</p:attrName>
                                        </p:attrNameLst>
                                      </p:cBhvr>
                                      <p:tavLst>
                                        <p:tav tm="0">
                                          <p:val>
                                            <p:strVal val="#ppt_h"/>
                                          </p:val>
                                        </p:tav>
                                        <p:tav tm="100000">
                                          <p:val>
                                            <p:strVal val="#ppt_h"/>
                                          </p:val>
                                        </p:tav>
                                      </p:tavLst>
                                    </p:anim>
                                    <p:animEffect transition="in" filter="fade">
                                      <p:cBhvr>
                                        <p:cTn id="140" dur="1000"/>
                                        <p:tgtEl>
                                          <p:spTgt spid="6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48" grpId="0" animBg="1"/>
      <p:bldP spid="6149" grpId="0" animBg="1"/>
      <p:bldP spid="6150" grpId="0" animBg="1"/>
      <p:bldP spid="6152" grpId="0" animBg="1"/>
      <p:bldP spid="6154" grpId="0"/>
      <p:bldP spid="6153" grpId="0"/>
      <p:bldP spid="6156" grpId="0" animBg="1"/>
      <p:bldP spid="6162" grpId="0"/>
      <p:bldP spid="6163" grpId="0"/>
      <p:bldP spid="6164" grpId="0"/>
      <p:bldP spid="6165" grpId="0"/>
      <p:bldP spid="6167" grpId="0"/>
      <p:bldP spid="6168" grpId="0"/>
      <p:bldP spid="6169" grpId="0" animBg="1"/>
      <p:bldP spid="6170" grpId="0" animBg="1"/>
      <p:bldP spid="6171" grpId="0" animBg="1"/>
      <p:bldP spid="6172" grpId="0" animBg="1"/>
      <p:bldP spid="6173" grpId="0" animBg="1"/>
      <p:bldP spid="6174" grpId="0" animBg="1"/>
      <p:bldP spid="6166" grpId="0" animBg="1"/>
      <p:bldP spid="6175" grpId="0" animBg="1"/>
      <p:bldP spid="61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Τίτλος 3"/>
          <p:cNvSpPr>
            <a:spLocks noGrp="1"/>
          </p:cNvSpPr>
          <p:nvPr>
            <p:ph type="title"/>
          </p:nvPr>
        </p:nvSpPr>
        <p:spPr/>
        <p:txBody>
          <a:bodyPr/>
          <a:lstStyle/>
          <a:p>
            <a:pPr eaLnBrk="1" hangingPunct="1"/>
            <a:r>
              <a:rPr lang="el-GR" altLang="en-US" dirty="0" smtClean="0">
                <a:solidFill>
                  <a:srgbClr val="5075BC"/>
                </a:solidFill>
                <a:latin typeface="Calibri" pitchFamily="34" charset="0"/>
              </a:rPr>
              <a:t>ΟΡΙΣΜΟΣ ΡΥΠΑΝΣΗΣ</a:t>
            </a:r>
            <a:endParaRPr lang="el-GR" dirty="0" smtClean="0">
              <a:solidFill>
                <a:srgbClr val="5075BC"/>
              </a:solidFill>
              <a:latin typeface="Calibri" pitchFamily="34" charset="0"/>
            </a:endParaRPr>
          </a:p>
        </p:txBody>
      </p:sp>
      <p:sp>
        <p:nvSpPr>
          <p:cNvPr id="13314" name="Θέση περιεχομένου 4"/>
          <p:cNvSpPr>
            <a:spLocks noGrp="1"/>
          </p:cNvSpPr>
          <p:nvPr>
            <p:ph idx="1"/>
          </p:nvPr>
        </p:nvSpPr>
        <p:spPr/>
        <p:txBody>
          <a:bodyPr/>
          <a:lstStyle/>
          <a:p>
            <a:pPr eaLnBrk="1" hangingPunct="1">
              <a:spcBef>
                <a:spcPts val="1200"/>
              </a:spcBef>
              <a:buFont typeface="Wingdings" pitchFamily="2" charset="2"/>
              <a:buChar char="q"/>
            </a:pPr>
            <a:r>
              <a:rPr lang="el-GR" altLang="en-US" sz="2800" dirty="0" smtClean="0">
                <a:latin typeface="Calibri" pitchFamily="34" charset="0"/>
              </a:rPr>
              <a:t>Η προσθήκη, εκούσια ή ακούσια, ουσιών στο φυσικό σύστημα οι οποίες είναι δυνατό να προκαλέσουν βλάβες στο οικοσύστημα και την ανθρώπινη υγεία.</a:t>
            </a:r>
          </a:p>
          <a:p>
            <a:pPr marL="0" indent="0" eaLnBrk="1" hangingPunct="1">
              <a:spcBef>
                <a:spcPts val="1200"/>
              </a:spcBef>
              <a:buNone/>
            </a:pPr>
            <a:endParaRPr lang="el-GR" altLang="en-US" sz="2800" dirty="0" smtClean="0">
              <a:latin typeface="Calibri" pitchFamily="34" charset="0"/>
            </a:endParaRPr>
          </a:p>
          <a:p>
            <a:pPr eaLnBrk="1" hangingPunct="1">
              <a:spcBef>
                <a:spcPts val="1200"/>
              </a:spcBef>
              <a:buFont typeface="Wingdings" pitchFamily="2" charset="2"/>
              <a:buChar char="q"/>
            </a:pPr>
            <a:r>
              <a:rPr lang="el-GR" altLang="en-US" sz="2800" dirty="0" smtClean="0">
                <a:latin typeface="Calibri" pitchFamily="34" charset="0"/>
              </a:rPr>
              <a:t>Διάκριση μόλυνσης / ρύπανσης !</a:t>
            </a:r>
          </a:p>
          <a:p>
            <a:pPr eaLnBrk="1" hangingPunct="1">
              <a:spcBef>
                <a:spcPts val="1200"/>
              </a:spcBef>
            </a:pPr>
            <a:endParaRPr lang="el-GR" sz="2800" dirty="0" smtClean="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p:txBody>
          <a:bodyPr/>
          <a:lstStyle/>
          <a:p>
            <a:pPr eaLnBrk="1" hangingPunct="1"/>
            <a:r>
              <a:rPr lang="el-GR" dirty="0" smtClean="0">
                <a:latin typeface="Calibri" pitchFamily="34" charset="0"/>
              </a:rPr>
              <a:t>ΔΙΑΣΠΟΡΑ ΡΥΠΑΝΣΗΣ</a:t>
            </a:r>
          </a:p>
        </p:txBody>
      </p:sp>
      <p:sp>
        <p:nvSpPr>
          <p:cNvPr id="26" name="5 - Θέση αριθμού διαφάνειας"/>
          <p:cNvSpPr txBox="1">
            <a:spLocks noGrp="1"/>
          </p:cNvSpPr>
          <p:nvPr/>
        </p:nvSpPr>
        <p:spPr>
          <a:xfrm>
            <a:off x="0" y="1484784"/>
            <a:ext cx="533400" cy="244475"/>
          </a:xfrm>
          <a:prstGeom prst="rect">
            <a:avLst/>
          </a:prstGeom>
          <a:noFill/>
        </p:spPr>
        <p:txBody>
          <a:bodyPr anchor="ctr">
            <a:normAutofit fontScale="85000" lnSpcReduction="20000"/>
          </a:bodyPr>
          <a:lstStyle/>
          <a:p>
            <a:pPr algn="ctr">
              <a:defRPr/>
            </a:pPr>
            <a:fld id="{E9615887-B294-4107-8B8F-04022CBB1F22}" type="slidenum">
              <a:rPr lang="el-GR" sz="1400" b="1">
                <a:solidFill>
                  <a:srgbClr val="FFFFFF"/>
                </a:solidFill>
                <a:latin typeface="Calibri" panose="020F0502020204030204" pitchFamily="34" charset="0"/>
              </a:rPr>
              <a:pPr algn="ctr">
                <a:defRPr/>
              </a:pPr>
              <a:t>6</a:t>
            </a:fld>
            <a:endParaRPr lang="el-GR" sz="1400" b="1">
              <a:solidFill>
                <a:srgbClr val="FFFFFF"/>
              </a:solidFill>
              <a:latin typeface="Calibri" panose="020F0502020204030204" pitchFamily="34" charset="0"/>
            </a:endParaRPr>
          </a:p>
        </p:txBody>
      </p:sp>
      <p:pic>
        <p:nvPicPr>
          <p:cNvPr id="8221" name="Picture 29" descr="MMj03546720000[1]"/>
          <p:cNvPicPr>
            <a:picLocks noChangeAspect="1" noChangeArrowheads="1" noCrop="1"/>
          </p:cNvPicPr>
          <p:nvPr/>
        </p:nvPicPr>
        <p:blipFill>
          <a:blip r:embed="rId3"/>
          <a:srcRect/>
          <a:stretch>
            <a:fillRect/>
          </a:stretch>
        </p:blipFill>
        <p:spPr bwMode="auto">
          <a:xfrm>
            <a:off x="5508625" y="2273771"/>
            <a:ext cx="704850" cy="809625"/>
          </a:xfrm>
          <a:prstGeom prst="rect">
            <a:avLst/>
          </a:prstGeom>
          <a:noFill/>
          <a:ln w="9525">
            <a:noFill/>
            <a:miter lim="800000"/>
            <a:headEnd/>
            <a:tailEnd/>
          </a:ln>
        </p:spPr>
      </p:pic>
      <p:sp>
        <p:nvSpPr>
          <p:cNvPr id="8194" name="Line 2"/>
          <p:cNvSpPr>
            <a:spLocks noChangeShapeType="1"/>
          </p:cNvSpPr>
          <p:nvPr/>
        </p:nvSpPr>
        <p:spPr bwMode="auto">
          <a:xfrm>
            <a:off x="971600" y="2564904"/>
            <a:ext cx="0" cy="679524"/>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196" name="Text Box 4"/>
          <p:cNvSpPr txBox="1">
            <a:spLocks noChangeArrowheads="1"/>
          </p:cNvSpPr>
          <p:nvPr/>
        </p:nvSpPr>
        <p:spPr bwMode="auto">
          <a:xfrm>
            <a:off x="468313" y="5842595"/>
            <a:ext cx="8207375" cy="466725"/>
          </a:xfrm>
          <a:prstGeom prst="rect">
            <a:avLst/>
          </a:prstGeom>
          <a:noFill/>
          <a:ln w="9525">
            <a:solidFill>
              <a:schemeClr val="tx1"/>
            </a:solidFill>
            <a:miter lim="800000"/>
            <a:headEnd/>
            <a:tailEnd/>
          </a:ln>
        </p:spPr>
        <p:txBody>
          <a:bodyPr>
            <a:spAutoFit/>
          </a:bodyPr>
          <a:lstStyle/>
          <a:p>
            <a:pPr algn="ctr">
              <a:spcBef>
                <a:spcPct val="50000"/>
              </a:spcBef>
            </a:pPr>
            <a:r>
              <a:rPr lang="el-GR" sz="2400" b="1">
                <a:latin typeface="Calibri" panose="020F0502020204030204" pitchFamily="34" charset="0"/>
              </a:rPr>
              <a:t>ΛΙΘΟΣΦΑΙΡΑ</a:t>
            </a:r>
          </a:p>
        </p:txBody>
      </p:sp>
      <p:sp>
        <p:nvSpPr>
          <p:cNvPr id="8197" name="Text Box 5"/>
          <p:cNvSpPr txBox="1">
            <a:spLocks noChangeArrowheads="1"/>
          </p:cNvSpPr>
          <p:nvPr/>
        </p:nvSpPr>
        <p:spPr bwMode="auto">
          <a:xfrm>
            <a:off x="5508625" y="3212976"/>
            <a:ext cx="3095625" cy="831850"/>
          </a:xfrm>
          <a:prstGeom prst="rect">
            <a:avLst/>
          </a:prstGeom>
          <a:solidFill>
            <a:srgbClr val="CC3399"/>
          </a:solidFill>
          <a:ln w="9525">
            <a:solidFill>
              <a:schemeClr val="tx1"/>
            </a:solidFill>
            <a:miter lim="800000"/>
            <a:headEnd/>
            <a:tailEnd/>
          </a:ln>
        </p:spPr>
        <p:txBody>
          <a:bodyPr>
            <a:spAutoFit/>
          </a:bodyPr>
          <a:lstStyle/>
          <a:p>
            <a:pPr algn="ctr">
              <a:spcBef>
                <a:spcPct val="50000"/>
              </a:spcBef>
            </a:pPr>
            <a:r>
              <a:rPr lang="el-GR" sz="2400" b="1">
                <a:latin typeface="Calibri" panose="020F0502020204030204" pitchFamily="34" charset="0"/>
              </a:rPr>
              <a:t>ΑΝΘΡΩΠΙΝΕΣ ΔΡΑΣΤΗΡΙΟΤΗΤΕΣ</a:t>
            </a:r>
          </a:p>
        </p:txBody>
      </p:sp>
      <p:sp>
        <p:nvSpPr>
          <p:cNvPr id="8198" name="Text Box 6"/>
          <p:cNvSpPr txBox="1">
            <a:spLocks noChangeArrowheads="1"/>
          </p:cNvSpPr>
          <p:nvPr/>
        </p:nvSpPr>
        <p:spPr bwMode="auto">
          <a:xfrm>
            <a:off x="539750" y="3281834"/>
            <a:ext cx="2663825" cy="831850"/>
          </a:xfrm>
          <a:prstGeom prst="rect">
            <a:avLst/>
          </a:prstGeom>
          <a:solidFill>
            <a:srgbClr val="33CCCC"/>
          </a:solidFill>
          <a:ln w="9525">
            <a:solidFill>
              <a:schemeClr val="tx1"/>
            </a:solidFill>
            <a:miter lim="800000"/>
            <a:headEnd/>
            <a:tailEnd/>
          </a:ln>
        </p:spPr>
        <p:txBody>
          <a:bodyPr>
            <a:spAutoFit/>
          </a:bodyPr>
          <a:lstStyle/>
          <a:p>
            <a:pPr algn="ctr">
              <a:spcBef>
                <a:spcPct val="50000"/>
              </a:spcBef>
            </a:pPr>
            <a:r>
              <a:rPr lang="el-GR" sz="2400" b="1" dirty="0">
                <a:latin typeface="Calibri" panose="020F0502020204030204" pitchFamily="34" charset="0"/>
              </a:rPr>
              <a:t>ΕΠΙΦΑΝΕΙΑΚΑ ΥΔΑΤΑ</a:t>
            </a:r>
          </a:p>
        </p:txBody>
      </p:sp>
      <p:sp>
        <p:nvSpPr>
          <p:cNvPr id="8199" name="Text Box 7"/>
          <p:cNvSpPr txBox="1">
            <a:spLocks noChangeArrowheads="1"/>
          </p:cNvSpPr>
          <p:nvPr/>
        </p:nvSpPr>
        <p:spPr bwMode="auto">
          <a:xfrm>
            <a:off x="468313" y="1556792"/>
            <a:ext cx="8207375" cy="466725"/>
          </a:xfrm>
          <a:prstGeom prst="rect">
            <a:avLst/>
          </a:prstGeom>
          <a:noFill/>
          <a:ln w="9525">
            <a:solidFill>
              <a:schemeClr val="tx1"/>
            </a:solidFill>
            <a:miter lim="800000"/>
            <a:headEnd/>
            <a:tailEnd/>
          </a:ln>
        </p:spPr>
        <p:txBody>
          <a:bodyPr>
            <a:spAutoFit/>
          </a:bodyPr>
          <a:lstStyle/>
          <a:p>
            <a:pPr algn="ctr">
              <a:spcBef>
                <a:spcPct val="50000"/>
              </a:spcBef>
            </a:pPr>
            <a:r>
              <a:rPr lang="el-GR" sz="2400" b="1" dirty="0">
                <a:latin typeface="Calibri" panose="020F0502020204030204" pitchFamily="34" charset="0"/>
              </a:rPr>
              <a:t>ΑΤΜΟΣΦΑΙΡΑ</a:t>
            </a:r>
          </a:p>
        </p:txBody>
      </p:sp>
      <p:sp>
        <p:nvSpPr>
          <p:cNvPr id="8201" name="Text Box 9"/>
          <p:cNvSpPr txBox="1">
            <a:spLocks noChangeArrowheads="1"/>
          </p:cNvSpPr>
          <p:nvPr/>
        </p:nvSpPr>
        <p:spPr bwMode="auto">
          <a:xfrm>
            <a:off x="777125" y="2147439"/>
            <a:ext cx="2665412" cy="396875"/>
          </a:xfrm>
          <a:prstGeom prst="rect">
            <a:avLst/>
          </a:prstGeom>
          <a:noFill/>
          <a:ln w="9525">
            <a:noFill/>
            <a:miter lim="800000"/>
            <a:headEnd/>
            <a:tailEnd/>
          </a:ln>
        </p:spPr>
        <p:txBody>
          <a:bodyPr>
            <a:spAutoFit/>
          </a:bodyPr>
          <a:lstStyle/>
          <a:p>
            <a:pPr>
              <a:spcBef>
                <a:spcPct val="50000"/>
              </a:spcBef>
            </a:pPr>
            <a:r>
              <a:rPr lang="en-US" sz="2000" dirty="0">
                <a:latin typeface="Calibri" panose="020F0502020204030204" pitchFamily="34" charset="0"/>
              </a:rPr>
              <a:t>H</a:t>
            </a:r>
            <a:r>
              <a:rPr lang="en-US" sz="1400" dirty="0">
                <a:latin typeface="Calibri" panose="020F0502020204030204" pitchFamily="34" charset="0"/>
              </a:rPr>
              <a:t>2</a:t>
            </a:r>
            <a:r>
              <a:rPr lang="en-US" sz="2000" dirty="0">
                <a:latin typeface="Calibri" panose="020F0502020204030204" pitchFamily="34" charset="0"/>
              </a:rPr>
              <a:t>CO</a:t>
            </a:r>
            <a:r>
              <a:rPr lang="en-US" sz="1400" dirty="0">
                <a:latin typeface="Calibri" panose="020F0502020204030204" pitchFamily="34" charset="0"/>
              </a:rPr>
              <a:t>3</a:t>
            </a:r>
            <a:r>
              <a:rPr lang="en-US" sz="2000" dirty="0">
                <a:latin typeface="Calibri" panose="020F0502020204030204" pitchFamily="34" charset="0"/>
              </a:rPr>
              <a:t>, H</a:t>
            </a:r>
            <a:r>
              <a:rPr lang="en-US" sz="1400" dirty="0">
                <a:latin typeface="Calibri" panose="020F0502020204030204" pitchFamily="34" charset="0"/>
              </a:rPr>
              <a:t>2</a:t>
            </a:r>
            <a:r>
              <a:rPr lang="en-US" sz="2000" dirty="0">
                <a:latin typeface="Calibri" panose="020F0502020204030204" pitchFamily="34" charset="0"/>
              </a:rPr>
              <a:t>SO</a:t>
            </a:r>
            <a:r>
              <a:rPr lang="en-US" sz="1400" dirty="0">
                <a:latin typeface="Calibri" panose="020F0502020204030204" pitchFamily="34" charset="0"/>
              </a:rPr>
              <a:t>4</a:t>
            </a:r>
            <a:r>
              <a:rPr lang="en-US" sz="2000" dirty="0">
                <a:latin typeface="Calibri" panose="020F0502020204030204" pitchFamily="34" charset="0"/>
              </a:rPr>
              <a:t>, HNO</a:t>
            </a:r>
            <a:r>
              <a:rPr lang="en-US" sz="1400" dirty="0">
                <a:latin typeface="Calibri" panose="020F0502020204030204" pitchFamily="34" charset="0"/>
              </a:rPr>
              <a:t>3</a:t>
            </a:r>
            <a:endParaRPr lang="el-GR" sz="1400" dirty="0">
              <a:latin typeface="Calibri" panose="020F0502020204030204" pitchFamily="34" charset="0"/>
            </a:endParaRPr>
          </a:p>
        </p:txBody>
      </p:sp>
      <p:sp>
        <p:nvSpPr>
          <p:cNvPr id="8205" name="Text Box 13"/>
          <p:cNvSpPr txBox="1">
            <a:spLocks noChangeArrowheads="1"/>
          </p:cNvSpPr>
          <p:nvPr/>
        </p:nvSpPr>
        <p:spPr bwMode="auto">
          <a:xfrm>
            <a:off x="287759" y="5010621"/>
            <a:ext cx="1331913" cy="7016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Όξινη απορροή</a:t>
            </a:r>
          </a:p>
        </p:txBody>
      </p:sp>
      <p:sp>
        <p:nvSpPr>
          <p:cNvPr id="8207" name="Text Box 15"/>
          <p:cNvSpPr txBox="1">
            <a:spLocks noChangeArrowheads="1"/>
          </p:cNvSpPr>
          <p:nvPr/>
        </p:nvSpPr>
        <p:spPr bwMode="auto">
          <a:xfrm>
            <a:off x="6516688" y="2420888"/>
            <a:ext cx="2016125" cy="396875"/>
          </a:xfrm>
          <a:prstGeom prst="rect">
            <a:avLst/>
          </a:prstGeom>
          <a:noFill/>
          <a:ln w="9525">
            <a:noFill/>
            <a:miter lim="800000"/>
            <a:headEnd/>
            <a:tailEnd/>
          </a:ln>
        </p:spPr>
        <p:txBody>
          <a:bodyPr>
            <a:spAutoFit/>
          </a:bodyPr>
          <a:lstStyle/>
          <a:p>
            <a:pPr>
              <a:spcBef>
                <a:spcPct val="50000"/>
              </a:spcBef>
            </a:pPr>
            <a:r>
              <a:rPr lang="en-US" sz="2000" dirty="0">
                <a:latin typeface="Calibri" panose="020F0502020204030204" pitchFamily="34" charset="0"/>
              </a:rPr>
              <a:t>CO</a:t>
            </a:r>
            <a:r>
              <a:rPr lang="en-US" sz="1600" dirty="0">
                <a:latin typeface="Calibri" panose="020F0502020204030204" pitchFamily="34" charset="0"/>
              </a:rPr>
              <a:t>2</a:t>
            </a:r>
            <a:r>
              <a:rPr lang="en-US" sz="2000" dirty="0">
                <a:latin typeface="Calibri" panose="020F0502020204030204" pitchFamily="34" charset="0"/>
              </a:rPr>
              <a:t>, SO</a:t>
            </a:r>
            <a:r>
              <a:rPr lang="en-US" sz="1600" dirty="0">
                <a:latin typeface="Calibri" panose="020F0502020204030204" pitchFamily="34" charset="0"/>
              </a:rPr>
              <a:t>2</a:t>
            </a:r>
            <a:r>
              <a:rPr lang="en-US" sz="2000" dirty="0">
                <a:latin typeface="Calibri" panose="020F0502020204030204" pitchFamily="34" charset="0"/>
              </a:rPr>
              <a:t>, NOx</a:t>
            </a:r>
            <a:endParaRPr lang="el-GR" sz="2000" dirty="0">
              <a:latin typeface="Calibri" panose="020F0502020204030204" pitchFamily="34" charset="0"/>
            </a:endParaRPr>
          </a:p>
        </p:txBody>
      </p:sp>
      <p:sp>
        <p:nvSpPr>
          <p:cNvPr id="8208" name="Text Box 16"/>
          <p:cNvSpPr txBox="1">
            <a:spLocks noChangeArrowheads="1"/>
          </p:cNvSpPr>
          <p:nvPr/>
        </p:nvSpPr>
        <p:spPr bwMode="auto">
          <a:xfrm>
            <a:off x="7236147" y="4073996"/>
            <a:ext cx="1584325" cy="7016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Ραδιενεργά απόβλητα</a:t>
            </a:r>
          </a:p>
        </p:txBody>
      </p:sp>
      <p:sp>
        <p:nvSpPr>
          <p:cNvPr id="8209" name="Text Box 17"/>
          <p:cNvSpPr txBox="1">
            <a:spLocks noChangeArrowheads="1"/>
          </p:cNvSpPr>
          <p:nvPr/>
        </p:nvSpPr>
        <p:spPr bwMode="auto">
          <a:xfrm>
            <a:off x="4786312" y="4073996"/>
            <a:ext cx="2233611" cy="1015663"/>
          </a:xfrm>
          <a:prstGeom prst="rect">
            <a:avLst/>
          </a:prstGeom>
          <a:noFill/>
          <a:ln w="9525">
            <a:noFill/>
            <a:miter lim="800000"/>
            <a:headEnd/>
            <a:tailEnd/>
          </a:ln>
        </p:spPr>
        <p:txBody>
          <a:bodyPr wrap="square">
            <a:spAutoFit/>
          </a:bodyPr>
          <a:lstStyle/>
          <a:p>
            <a:pPr>
              <a:spcBef>
                <a:spcPct val="50000"/>
              </a:spcBef>
            </a:pPr>
            <a:r>
              <a:rPr lang="el-GR" sz="2000" dirty="0" err="1">
                <a:latin typeface="Calibri" panose="020F0502020204030204" pitchFamily="34" charset="0"/>
              </a:rPr>
              <a:t>Βαρέα</a:t>
            </a:r>
            <a:r>
              <a:rPr lang="el-GR" sz="2000" dirty="0">
                <a:latin typeface="Calibri" panose="020F0502020204030204" pitchFamily="34" charset="0"/>
              </a:rPr>
              <a:t> μέταλλα, οργανικοί ρύποι, </a:t>
            </a:r>
            <a:r>
              <a:rPr lang="en-US" sz="2000" dirty="0">
                <a:latin typeface="Calibri" panose="020F0502020204030204" pitchFamily="34" charset="0"/>
              </a:rPr>
              <a:t>NH</a:t>
            </a:r>
            <a:r>
              <a:rPr lang="en-US" sz="1400" dirty="0">
                <a:latin typeface="Calibri" panose="020F0502020204030204" pitchFamily="34" charset="0"/>
              </a:rPr>
              <a:t>4</a:t>
            </a:r>
            <a:r>
              <a:rPr lang="en-US" sz="2000" dirty="0">
                <a:latin typeface="Calibri" panose="020F0502020204030204" pitchFamily="34" charset="0"/>
              </a:rPr>
              <a:t>+, NO</a:t>
            </a:r>
            <a:r>
              <a:rPr lang="en-US" sz="1400" dirty="0">
                <a:latin typeface="Calibri" panose="020F0502020204030204" pitchFamily="34" charset="0"/>
              </a:rPr>
              <a:t>3</a:t>
            </a:r>
            <a:r>
              <a:rPr lang="en-US" sz="2000" dirty="0">
                <a:latin typeface="Calibri" panose="020F0502020204030204" pitchFamily="34" charset="0"/>
              </a:rPr>
              <a:t>-</a:t>
            </a:r>
            <a:endParaRPr lang="el-GR" sz="2000" dirty="0">
              <a:latin typeface="Calibri" panose="020F0502020204030204" pitchFamily="34" charset="0"/>
            </a:endParaRPr>
          </a:p>
        </p:txBody>
      </p:sp>
      <p:sp>
        <p:nvSpPr>
          <p:cNvPr id="8211" name="Line 19"/>
          <p:cNvSpPr>
            <a:spLocks noChangeShapeType="1"/>
          </p:cNvSpPr>
          <p:nvPr/>
        </p:nvSpPr>
        <p:spPr bwMode="auto">
          <a:xfrm flipV="1">
            <a:off x="2555875" y="4147021"/>
            <a:ext cx="0" cy="790575"/>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13" name="Line 21"/>
          <p:cNvSpPr>
            <a:spLocks noChangeShapeType="1"/>
          </p:cNvSpPr>
          <p:nvPr/>
        </p:nvSpPr>
        <p:spPr bwMode="auto">
          <a:xfrm flipV="1">
            <a:off x="6443663" y="2060846"/>
            <a:ext cx="0" cy="1022549"/>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14" name="Line 22"/>
          <p:cNvSpPr>
            <a:spLocks noChangeShapeType="1"/>
          </p:cNvSpPr>
          <p:nvPr/>
        </p:nvSpPr>
        <p:spPr bwMode="auto">
          <a:xfrm>
            <a:off x="6659141" y="4077072"/>
            <a:ext cx="2182" cy="92075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17" name="Line 25"/>
          <p:cNvSpPr>
            <a:spLocks noChangeShapeType="1"/>
          </p:cNvSpPr>
          <p:nvPr/>
        </p:nvSpPr>
        <p:spPr bwMode="auto">
          <a:xfrm>
            <a:off x="8027988" y="4796631"/>
            <a:ext cx="0" cy="936625"/>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19" name="Text Box 27"/>
          <p:cNvSpPr txBox="1">
            <a:spLocks noChangeArrowheads="1"/>
          </p:cNvSpPr>
          <p:nvPr/>
        </p:nvSpPr>
        <p:spPr bwMode="auto">
          <a:xfrm>
            <a:off x="2124075" y="5013176"/>
            <a:ext cx="5113338" cy="466725"/>
          </a:xfrm>
          <a:prstGeom prst="rect">
            <a:avLst/>
          </a:prstGeom>
          <a:solidFill>
            <a:srgbClr val="993300"/>
          </a:solidFill>
          <a:ln w="9525">
            <a:solidFill>
              <a:schemeClr val="tx1"/>
            </a:solidFill>
            <a:miter lim="800000"/>
            <a:headEnd/>
            <a:tailEnd/>
          </a:ln>
        </p:spPr>
        <p:txBody>
          <a:bodyPr>
            <a:spAutoFit/>
          </a:bodyPr>
          <a:lstStyle/>
          <a:p>
            <a:pPr algn="ctr">
              <a:spcBef>
                <a:spcPct val="50000"/>
              </a:spcBef>
            </a:pPr>
            <a:r>
              <a:rPr lang="el-GR" sz="2400" b="1" dirty="0">
                <a:latin typeface="Calibri" panose="020F0502020204030204" pitchFamily="34" charset="0"/>
              </a:rPr>
              <a:t>ΕΔΑΦΟΣ ΚΑΙ ΥΠΟΓΕΙΑ ΥΔΑΤΑ</a:t>
            </a:r>
          </a:p>
        </p:txBody>
      </p:sp>
      <p:sp>
        <p:nvSpPr>
          <p:cNvPr id="8223" name="Line 31"/>
          <p:cNvSpPr>
            <a:spLocks noChangeShapeType="1"/>
          </p:cNvSpPr>
          <p:nvPr/>
        </p:nvSpPr>
        <p:spPr bwMode="auto">
          <a:xfrm>
            <a:off x="3492500" y="2147438"/>
            <a:ext cx="0" cy="2576217"/>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24" name="Line 32"/>
          <p:cNvSpPr>
            <a:spLocks noChangeShapeType="1"/>
          </p:cNvSpPr>
          <p:nvPr/>
        </p:nvSpPr>
        <p:spPr bwMode="auto">
          <a:xfrm flipV="1">
            <a:off x="1331640" y="4218457"/>
            <a:ext cx="0" cy="1439863"/>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25" name="Line 33"/>
          <p:cNvSpPr>
            <a:spLocks noChangeShapeType="1"/>
          </p:cNvSpPr>
          <p:nvPr/>
        </p:nvSpPr>
        <p:spPr bwMode="auto">
          <a:xfrm>
            <a:off x="2843213" y="4218457"/>
            <a:ext cx="0" cy="71914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26" name="Line 34"/>
          <p:cNvSpPr>
            <a:spLocks noChangeShapeType="1"/>
          </p:cNvSpPr>
          <p:nvPr/>
        </p:nvSpPr>
        <p:spPr bwMode="auto">
          <a:xfrm flipH="1">
            <a:off x="3635375" y="3713634"/>
            <a:ext cx="1584325" cy="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27" name="Line 35"/>
          <p:cNvSpPr>
            <a:spLocks noChangeShapeType="1"/>
          </p:cNvSpPr>
          <p:nvPr/>
        </p:nvSpPr>
        <p:spPr bwMode="auto">
          <a:xfrm flipH="1" flipV="1">
            <a:off x="4211638" y="5586884"/>
            <a:ext cx="0" cy="215900"/>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
        <p:nvSpPr>
          <p:cNvPr id="8228" name="Line 36"/>
          <p:cNvSpPr>
            <a:spLocks noChangeShapeType="1"/>
          </p:cNvSpPr>
          <p:nvPr/>
        </p:nvSpPr>
        <p:spPr bwMode="auto">
          <a:xfrm>
            <a:off x="4932363" y="5586884"/>
            <a:ext cx="0" cy="214312"/>
          </a:xfrm>
          <a:prstGeom prst="line">
            <a:avLst/>
          </a:prstGeom>
          <a:noFill/>
          <a:ln w="9525">
            <a:solidFill>
              <a:schemeClr val="tx1"/>
            </a:solidFill>
            <a:round/>
            <a:headEnd/>
            <a:tailEnd type="triangle" w="lg" len="med"/>
          </a:ln>
        </p:spPr>
        <p:txBody>
          <a:bodyPr/>
          <a:lstStyle/>
          <a:p>
            <a:endParaRPr lang="el-GR">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1000" fill="hold"/>
                                        <p:tgtEl>
                                          <p:spTgt spid="8199"/>
                                        </p:tgtEl>
                                        <p:attrNameLst>
                                          <p:attrName>ppt_w</p:attrName>
                                        </p:attrNameLst>
                                      </p:cBhvr>
                                      <p:tavLst>
                                        <p:tav tm="0">
                                          <p:val>
                                            <p:strVal val="#ppt_w*0.70"/>
                                          </p:val>
                                        </p:tav>
                                        <p:tav tm="100000">
                                          <p:val>
                                            <p:strVal val="#ppt_w"/>
                                          </p:val>
                                        </p:tav>
                                      </p:tavLst>
                                    </p:anim>
                                    <p:anim calcmode="lin" valueType="num">
                                      <p:cBhvr>
                                        <p:cTn id="8" dur="1000" fill="hold"/>
                                        <p:tgtEl>
                                          <p:spTgt spid="8199"/>
                                        </p:tgtEl>
                                        <p:attrNameLst>
                                          <p:attrName>ppt_h</p:attrName>
                                        </p:attrNameLst>
                                      </p:cBhvr>
                                      <p:tavLst>
                                        <p:tav tm="0">
                                          <p:val>
                                            <p:strVal val="#ppt_h"/>
                                          </p:val>
                                        </p:tav>
                                        <p:tav tm="100000">
                                          <p:val>
                                            <p:strVal val="#ppt_h"/>
                                          </p:val>
                                        </p:tav>
                                      </p:tavLst>
                                    </p:anim>
                                    <p:animEffect transition="in" filter="fade">
                                      <p:cBhvr>
                                        <p:cTn id="9" dur="1000"/>
                                        <p:tgtEl>
                                          <p:spTgt spid="819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p:cTn id="12" dur="1000" fill="hold"/>
                                        <p:tgtEl>
                                          <p:spTgt spid="8198"/>
                                        </p:tgtEl>
                                        <p:attrNameLst>
                                          <p:attrName>ppt_w</p:attrName>
                                        </p:attrNameLst>
                                      </p:cBhvr>
                                      <p:tavLst>
                                        <p:tav tm="0">
                                          <p:val>
                                            <p:strVal val="#ppt_w*0.70"/>
                                          </p:val>
                                        </p:tav>
                                        <p:tav tm="100000">
                                          <p:val>
                                            <p:strVal val="#ppt_w"/>
                                          </p:val>
                                        </p:tav>
                                      </p:tavLst>
                                    </p:anim>
                                    <p:anim calcmode="lin" valueType="num">
                                      <p:cBhvr>
                                        <p:cTn id="13" dur="1000" fill="hold"/>
                                        <p:tgtEl>
                                          <p:spTgt spid="8198"/>
                                        </p:tgtEl>
                                        <p:attrNameLst>
                                          <p:attrName>ppt_h</p:attrName>
                                        </p:attrNameLst>
                                      </p:cBhvr>
                                      <p:tavLst>
                                        <p:tav tm="0">
                                          <p:val>
                                            <p:strVal val="#ppt_h"/>
                                          </p:val>
                                        </p:tav>
                                        <p:tav tm="100000">
                                          <p:val>
                                            <p:strVal val="#ppt_h"/>
                                          </p:val>
                                        </p:tav>
                                      </p:tavLst>
                                    </p:anim>
                                    <p:animEffect transition="in" filter="fade">
                                      <p:cBhvr>
                                        <p:cTn id="14" dur="1000"/>
                                        <p:tgtEl>
                                          <p:spTgt spid="819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219"/>
                                        </p:tgtEl>
                                        <p:attrNameLst>
                                          <p:attrName>style.visibility</p:attrName>
                                        </p:attrNameLst>
                                      </p:cBhvr>
                                      <p:to>
                                        <p:strVal val="visible"/>
                                      </p:to>
                                    </p:set>
                                    <p:anim calcmode="lin" valueType="num">
                                      <p:cBhvr>
                                        <p:cTn id="17" dur="1000" fill="hold"/>
                                        <p:tgtEl>
                                          <p:spTgt spid="8219"/>
                                        </p:tgtEl>
                                        <p:attrNameLst>
                                          <p:attrName>ppt_w</p:attrName>
                                        </p:attrNameLst>
                                      </p:cBhvr>
                                      <p:tavLst>
                                        <p:tav tm="0">
                                          <p:val>
                                            <p:strVal val="#ppt_w*0.70"/>
                                          </p:val>
                                        </p:tav>
                                        <p:tav tm="100000">
                                          <p:val>
                                            <p:strVal val="#ppt_w"/>
                                          </p:val>
                                        </p:tav>
                                      </p:tavLst>
                                    </p:anim>
                                    <p:anim calcmode="lin" valueType="num">
                                      <p:cBhvr>
                                        <p:cTn id="18" dur="1000" fill="hold"/>
                                        <p:tgtEl>
                                          <p:spTgt spid="8219"/>
                                        </p:tgtEl>
                                        <p:attrNameLst>
                                          <p:attrName>ppt_h</p:attrName>
                                        </p:attrNameLst>
                                      </p:cBhvr>
                                      <p:tavLst>
                                        <p:tav tm="0">
                                          <p:val>
                                            <p:strVal val="#ppt_h"/>
                                          </p:val>
                                        </p:tav>
                                        <p:tav tm="100000">
                                          <p:val>
                                            <p:strVal val="#ppt_h"/>
                                          </p:val>
                                        </p:tav>
                                      </p:tavLst>
                                    </p:anim>
                                    <p:animEffect transition="in" filter="fade">
                                      <p:cBhvr>
                                        <p:cTn id="19" dur="1000"/>
                                        <p:tgtEl>
                                          <p:spTgt spid="821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196"/>
                                        </p:tgtEl>
                                        <p:attrNameLst>
                                          <p:attrName>style.visibility</p:attrName>
                                        </p:attrNameLst>
                                      </p:cBhvr>
                                      <p:to>
                                        <p:strVal val="visible"/>
                                      </p:to>
                                    </p:set>
                                    <p:anim calcmode="lin" valueType="num">
                                      <p:cBhvr>
                                        <p:cTn id="22" dur="1000" fill="hold"/>
                                        <p:tgtEl>
                                          <p:spTgt spid="8196"/>
                                        </p:tgtEl>
                                        <p:attrNameLst>
                                          <p:attrName>ppt_w</p:attrName>
                                        </p:attrNameLst>
                                      </p:cBhvr>
                                      <p:tavLst>
                                        <p:tav tm="0">
                                          <p:val>
                                            <p:strVal val="#ppt_w*0.70"/>
                                          </p:val>
                                        </p:tav>
                                        <p:tav tm="100000">
                                          <p:val>
                                            <p:strVal val="#ppt_w"/>
                                          </p:val>
                                        </p:tav>
                                      </p:tavLst>
                                    </p:anim>
                                    <p:anim calcmode="lin" valueType="num">
                                      <p:cBhvr>
                                        <p:cTn id="23" dur="1000" fill="hold"/>
                                        <p:tgtEl>
                                          <p:spTgt spid="8196"/>
                                        </p:tgtEl>
                                        <p:attrNameLst>
                                          <p:attrName>ppt_h</p:attrName>
                                        </p:attrNameLst>
                                      </p:cBhvr>
                                      <p:tavLst>
                                        <p:tav tm="0">
                                          <p:val>
                                            <p:strVal val="#ppt_h"/>
                                          </p:val>
                                        </p:tav>
                                        <p:tav tm="100000">
                                          <p:val>
                                            <p:strVal val="#ppt_h"/>
                                          </p:val>
                                        </p:tav>
                                      </p:tavLst>
                                    </p:anim>
                                    <p:animEffect transition="in" filter="fade">
                                      <p:cBhvr>
                                        <p:cTn id="24" dur="1000"/>
                                        <p:tgtEl>
                                          <p:spTgt spid="819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221"/>
                                        </p:tgtEl>
                                        <p:attrNameLst>
                                          <p:attrName>style.visibility</p:attrName>
                                        </p:attrNameLst>
                                      </p:cBhvr>
                                      <p:to>
                                        <p:strVal val="visible"/>
                                      </p:to>
                                    </p:set>
                                    <p:anim calcmode="lin" valueType="num">
                                      <p:cBhvr>
                                        <p:cTn id="29" dur="1000" fill="hold"/>
                                        <p:tgtEl>
                                          <p:spTgt spid="8221"/>
                                        </p:tgtEl>
                                        <p:attrNameLst>
                                          <p:attrName>ppt_w</p:attrName>
                                        </p:attrNameLst>
                                      </p:cBhvr>
                                      <p:tavLst>
                                        <p:tav tm="0">
                                          <p:val>
                                            <p:strVal val="#ppt_w*0.70"/>
                                          </p:val>
                                        </p:tav>
                                        <p:tav tm="100000">
                                          <p:val>
                                            <p:strVal val="#ppt_w"/>
                                          </p:val>
                                        </p:tav>
                                      </p:tavLst>
                                    </p:anim>
                                    <p:anim calcmode="lin" valueType="num">
                                      <p:cBhvr>
                                        <p:cTn id="30" dur="1000" fill="hold"/>
                                        <p:tgtEl>
                                          <p:spTgt spid="8221"/>
                                        </p:tgtEl>
                                        <p:attrNameLst>
                                          <p:attrName>ppt_h</p:attrName>
                                        </p:attrNameLst>
                                      </p:cBhvr>
                                      <p:tavLst>
                                        <p:tav tm="0">
                                          <p:val>
                                            <p:strVal val="#ppt_h"/>
                                          </p:val>
                                        </p:tav>
                                        <p:tav tm="100000">
                                          <p:val>
                                            <p:strVal val="#ppt_h"/>
                                          </p:val>
                                        </p:tav>
                                      </p:tavLst>
                                    </p:anim>
                                    <p:animEffect transition="in" filter="fade">
                                      <p:cBhvr>
                                        <p:cTn id="31" dur="1000"/>
                                        <p:tgtEl>
                                          <p:spTgt spid="822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197"/>
                                        </p:tgtEl>
                                        <p:attrNameLst>
                                          <p:attrName>style.visibility</p:attrName>
                                        </p:attrNameLst>
                                      </p:cBhvr>
                                      <p:to>
                                        <p:strVal val="visible"/>
                                      </p:to>
                                    </p:set>
                                    <p:anim calcmode="lin" valueType="num">
                                      <p:cBhvr>
                                        <p:cTn id="34" dur="1000" fill="hold"/>
                                        <p:tgtEl>
                                          <p:spTgt spid="8197"/>
                                        </p:tgtEl>
                                        <p:attrNameLst>
                                          <p:attrName>ppt_w</p:attrName>
                                        </p:attrNameLst>
                                      </p:cBhvr>
                                      <p:tavLst>
                                        <p:tav tm="0">
                                          <p:val>
                                            <p:strVal val="#ppt_w*0.70"/>
                                          </p:val>
                                        </p:tav>
                                        <p:tav tm="100000">
                                          <p:val>
                                            <p:strVal val="#ppt_w"/>
                                          </p:val>
                                        </p:tav>
                                      </p:tavLst>
                                    </p:anim>
                                    <p:anim calcmode="lin" valueType="num">
                                      <p:cBhvr>
                                        <p:cTn id="35" dur="1000" fill="hold"/>
                                        <p:tgtEl>
                                          <p:spTgt spid="8197"/>
                                        </p:tgtEl>
                                        <p:attrNameLst>
                                          <p:attrName>ppt_h</p:attrName>
                                        </p:attrNameLst>
                                      </p:cBhvr>
                                      <p:tavLst>
                                        <p:tav tm="0">
                                          <p:val>
                                            <p:strVal val="#ppt_h"/>
                                          </p:val>
                                        </p:tav>
                                        <p:tav tm="100000">
                                          <p:val>
                                            <p:strVal val="#ppt_h"/>
                                          </p:val>
                                        </p:tav>
                                      </p:tavLst>
                                    </p:anim>
                                    <p:animEffect transition="in" filter="fade">
                                      <p:cBhvr>
                                        <p:cTn id="36" dur="1000"/>
                                        <p:tgtEl>
                                          <p:spTgt spid="8197"/>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213"/>
                                        </p:tgtEl>
                                        <p:attrNameLst>
                                          <p:attrName>style.visibility</p:attrName>
                                        </p:attrNameLst>
                                      </p:cBhvr>
                                      <p:to>
                                        <p:strVal val="visible"/>
                                      </p:to>
                                    </p:set>
                                    <p:anim calcmode="lin" valueType="num">
                                      <p:cBhvr>
                                        <p:cTn id="41" dur="1000" fill="hold"/>
                                        <p:tgtEl>
                                          <p:spTgt spid="8213"/>
                                        </p:tgtEl>
                                        <p:attrNameLst>
                                          <p:attrName>ppt_w</p:attrName>
                                        </p:attrNameLst>
                                      </p:cBhvr>
                                      <p:tavLst>
                                        <p:tav tm="0">
                                          <p:val>
                                            <p:strVal val="#ppt_w*0.70"/>
                                          </p:val>
                                        </p:tav>
                                        <p:tav tm="100000">
                                          <p:val>
                                            <p:strVal val="#ppt_w"/>
                                          </p:val>
                                        </p:tav>
                                      </p:tavLst>
                                    </p:anim>
                                    <p:anim calcmode="lin" valueType="num">
                                      <p:cBhvr>
                                        <p:cTn id="42" dur="1000" fill="hold"/>
                                        <p:tgtEl>
                                          <p:spTgt spid="8213"/>
                                        </p:tgtEl>
                                        <p:attrNameLst>
                                          <p:attrName>ppt_h</p:attrName>
                                        </p:attrNameLst>
                                      </p:cBhvr>
                                      <p:tavLst>
                                        <p:tav tm="0">
                                          <p:val>
                                            <p:strVal val="#ppt_h"/>
                                          </p:val>
                                        </p:tav>
                                        <p:tav tm="100000">
                                          <p:val>
                                            <p:strVal val="#ppt_h"/>
                                          </p:val>
                                        </p:tav>
                                      </p:tavLst>
                                    </p:anim>
                                    <p:animEffect transition="in" filter="fade">
                                      <p:cBhvr>
                                        <p:cTn id="43" dur="1000"/>
                                        <p:tgtEl>
                                          <p:spTgt spid="821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8207"/>
                                        </p:tgtEl>
                                        <p:attrNameLst>
                                          <p:attrName>style.visibility</p:attrName>
                                        </p:attrNameLst>
                                      </p:cBhvr>
                                      <p:to>
                                        <p:strVal val="visible"/>
                                      </p:to>
                                    </p:set>
                                    <p:anim calcmode="lin" valueType="num">
                                      <p:cBhvr>
                                        <p:cTn id="46" dur="1000" fill="hold"/>
                                        <p:tgtEl>
                                          <p:spTgt spid="8207"/>
                                        </p:tgtEl>
                                        <p:attrNameLst>
                                          <p:attrName>ppt_w</p:attrName>
                                        </p:attrNameLst>
                                      </p:cBhvr>
                                      <p:tavLst>
                                        <p:tav tm="0">
                                          <p:val>
                                            <p:strVal val="#ppt_w*0.70"/>
                                          </p:val>
                                        </p:tav>
                                        <p:tav tm="100000">
                                          <p:val>
                                            <p:strVal val="#ppt_w"/>
                                          </p:val>
                                        </p:tav>
                                      </p:tavLst>
                                    </p:anim>
                                    <p:anim calcmode="lin" valueType="num">
                                      <p:cBhvr>
                                        <p:cTn id="47" dur="1000" fill="hold"/>
                                        <p:tgtEl>
                                          <p:spTgt spid="8207"/>
                                        </p:tgtEl>
                                        <p:attrNameLst>
                                          <p:attrName>ppt_h</p:attrName>
                                        </p:attrNameLst>
                                      </p:cBhvr>
                                      <p:tavLst>
                                        <p:tav tm="0">
                                          <p:val>
                                            <p:strVal val="#ppt_h"/>
                                          </p:val>
                                        </p:tav>
                                        <p:tav tm="100000">
                                          <p:val>
                                            <p:strVal val="#ppt_h"/>
                                          </p:val>
                                        </p:tav>
                                      </p:tavLst>
                                    </p:anim>
                                    <p:animEffect transition="in" filter="fade">
                                      <p:cBhvr>
                                        <p:cTn id="48" dur="1000"/>
                                        <p:tgtEl>
                                          <p:spTgt spid="820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8226"/>
                                        </p:tgtEl>
                                        <p:attrNameLst>
                                          <p:attrName>style.visibility</p:attrName>
                                        </p:attrNameLst>
                                      </p:cBhvr>
                                      <p:to>
                                        <p:strVal val="visible"/>
                                      </p:to>
                                    </p:set>
                                    <p:anim calcmode="lin" valueType="num">
                                      <p:cBhvr>
                                        <p:cTn id="51" dur="1000" fill="hold"/>
                                        <p:tgtEl>
                                          <p:spTgt spid="8226"/>
                                        </p:tgtEl>
                                        <p:attrNameLst>
                                          <p:attrName>ppt_w</p:attrName>
                                        </p:attrNameLst>
                                      </p:cBhvr>
                                      <p:tavLst>
                                        <p:tav tm="0">
                                          <p:val>
                                            <p:strVal val="#ppt_w*0.70"/>
                                          </p:val>
                                        </p:tav>
                                        <p:tav tm="100000">
                                          <p:val>
                                            <p:strVal val="#ppt_w"/>
                                          </p:val>
                                        </p:tav>
                                      </p:tavLst>
                                    </p:anim>
                                    <p:anim calcmode="lin" valueType="num">
                                      <p:cBhvr>
                                        <p:cTn id="52" dur="1000" fill="hold"/>
                                        <p:tgtEl>
                                          <p:spTgt spid="8226"/>
                                        </p:tgtEl>
                                        <p:attrNameLst>
                                          <p:attrName>ppt_h</p:attrName>
                                        </p:attrNameLst>
                                      </p:cBhvr>
                                      <p:tavLst>
                                        <p:tav tm="0">
                                          <p:val>
                                            <p:strVal val="#ppt_h"/>
                                          </p:val>
                                        </p:tav>
                                        <p:tav tm="100000">
                                          <p:val>
                                            <p:strVal val="#ppt_h"/>
                                          </p:val>
                                        </p:tav>
                                      </p:tavLst>
                                    </p:anim>
                                    <p:animEffect transition="in" filter="fade">
                                      <p:cBhvr>
                                        <p:cTn id="53" dur="1000"/>
                                        <p:tgtEl>
                                          <p:spTgt spid="8226"/>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8214"/>
                                        </p:tgtEl>
                                        <p:attrNameLst>
                                          <p:attrName>style.visibility</p:attrName>
                                        </p:attrNameLst>
                                      </p:cBhvr>
                                      <p:to>
                                        <p:strVal val="visible"/>
                                      </p:to>
                                    </p:set>
                                    <p:anim calcmode="lin" valueType="num">
                                      <p:cBhvr>
                                        <p:cTn id="56" dur="1000" fill="hold"/>
                                        <p:tgtEl>
                                          <p:spTgt spid="8214"/>
                                        </p:tgtEl>
                                        <p:attrNameLst>
                                          <p:attrName>ppt_w</p:attrName>
                                        </p:attrNameLst>
                                      </p:cBhvr>
                                      <p:tavLst>
                                        <p:tav tm="0">
                                          <p:val>
                                            <p:strVal val="#ppt_w*0.70"/>
                                          </p:val>
                                        </p:tav>
                                        <p:tav tm="100000">
                                          <p:val>
                                            <p:strVal val="#ppt_w"/>
                                          </p:val>
                                        </p:tav>
                                      </p:tavLst>
                                    </p:anim>
                                    <p:anim calcmode="lin" valueType="num">
                                      <p:cBhvr>
                                        <p:cTn id="57" dur="1000" fill="hold"/>
                                        <p:tgtEl>
                                          <p:spTgt spid="8214"/>
                                        </p:tgtEl>
                                        <p:attrNameLst>
                                          <p:attrName>ppt_h</p:attrName>
                                        </p:attrNameLst>
                                      </p:cBhvr>
                                      <p:tavLst>
                                        <p:tav tm="0">
                                          <p:val>
                                            <p:strVal val="#ppt_h"/>
                                          </p:val>
                                        </p:tav>
                                        <p:tav tm="100000">
                                          <p:val>
                                            <p:strVal val="#ppt_h"/>
                                          </p:val>
                                        </p:tav>
                                      </p:tavLst>
                                    </p:anim>
                                    <p:animEffect transition="in" filter="fade">
                                      <p:cBhvr>
                                        <p:cTn id="58" dur="1000"/>
                                        <p:tgtEl>
                                          <p:spTgt spid="8214"/>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8209"/>
                                        </p:tgtEl>
                                        <p:attrNameLst>
                                          <p:attrName>style.visibility</p:attrName>
                                        </p:attrNameLst>
                                      </p:cBhvr>
                                      <p:to>
                                        <p:strVal val="visible"/>
                                      </p:to>
                                    </p:set>
                                    <p:anim calcmode="lin" valueType="num">
                                      <p:cBhvr>
                                        <p:cTn id="61" dur="1000" fill="hold"/>
                                        <p:tgtEl>
                                          <p:spTgt spid="8209"/>
                                        </p:tgtEl>
                                        <p:attrNameLst>
                                          <p:attrName>ppt_w</p:attrName>
                                        </p:attrNameLst>
                                      </p:cBhvr>
                                      <p:tavLst>
                                        <p:tav tm="0">
                                          <p:val>
                                            <p:strVal val="#ppt_w*0.70"/>
                                          </p:val>
                                        </p:tav>
                                        <p:tav tm="100000">
                                          <p:val>
                                            <p:strVal val="#ppt_w"/>
                                          </p:val>
                                        </p:tav>
                                      </p:tavLst>
                                    </p:anim>
                                    <p:anim calcmode="lin" valueType="num">
                                      <p:cBhvr>
                                        <p:cTn id="62" dur="1000" fill="hold"/>
                                        <p:tgtEl>
                                          <p:spTgt spid="8209"/>
                                        </p:tgtEl>
                                        <p:attrNameLst>
                                          <p:attrName>ppt_h</p:attrName>
                                        </p:attrNameLst>
                                      </p:cBhvr>
                                      <p:tavLst>
                                        <p:tav tm="0">
                                          <p:val>
                                            <p:strVal val="#ppt_h"/>
                                          </p:val>
                                        </p:tav>
                                        <p:tav tm="100000">
                                          <p:val>
                                            <p:strVal val="#ppt_h"/>
                                          </p:val>
                                        </p:tav>
                                      </p:tavLst>
                                    </p:anim>
                                    <p:animEffect transition="in" filter="fade">
                                      <p:cBhvr>
                                        <p:cTn id="63" dur="1000"/>
                                        <p:tgtEl>
                                          <p:spTgt spid="8209"/>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8208"/>
                                        </p:tgtEl>
                                        <p:attrNameLst>
                                          <p:attrName>style.visibility</p:attrName>
                                        </p:attrNameLst>
                                      </p:cBhvr>
                                      <p:to>
                                        <p:strVal val="visible"/>
                                      </p:to>
                                    </p:set>
                                    <p:anim calcmode="lin" valueType="num">
                                      <p:cBhvr>
                                        <p:cTn id="66" dur="1000" fill="hold"/>
                                        <p:tgtEl>
                                          <p:spTgt spid="8208"/>
                                        </p:tgtEl>
                                        <p:attrNameLst>
                                          <p:attrName>ppt_w</p:attrName>
                                        </p:attrNameLst>
                                      </p:cBhvr>
                                      <p:tavLst>
                                        <p:tav tm="0">
                                          <p:val>
                                            <p:strVal val="#ppt_w*0.70"/>
                                          </p:val>
                                        </p:tav>
                                        <p:tav tm="100000">
                                          <p:val>
                                            <p:strVal val="#ppt_w"/>
                                          </p:val>
                                        </p:tav>
                                      </p:tavLst>
                                    </p:anim>
                                    <p:anim calcmode="lin" valueType="num">
                                      <p:cBhvr>
                                        <p:cTn id="67" dur="1000" fill="hold"/>
                                        <p:tgtEl>
                                          <p:spTgt spid="8208"/>
                                        </p:tgtEl>
                                        <p:attrNameLst>
                                          <p:attrName>ppt_h</p:attrName>
                                        </p:attrNameLst>
                                      </p:cBhvr>
                                      <p:tavLst>
                                        <p:tav tm="0">
                                          <p:val>
                                            <p:strVal val="#ppt_h"/>
                                          </p:val>
                                        </p:tav>
                                        <p:tav tm="100000">
                                          <p:val>
                                            <p:strVal val="#ppt_h"/>
                                          </p:val>
                                        </p:tav>
                                      </p:tavLst>
                                    </p:anim>
                                    <p:animEffect transition="in" filter="fade">
                                      <p:cBhvr>
                                        <p:cTn id="68" dur="1000"/>
                                        <p:tgtEl>
                                          <p:spTgt spid="8208"/>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8217"/>
                                        </p:tgtEl>
                                        <p:attrNameLst>
                                          <p:attrName>style.visibility</p:attrName>
                                        </p:attrNameLst>
                                      </p:cBhvr>
                                      <p:to>
                                        <p:strVal val="visible"/>
                                      </p:to>
                                    </p:set>
                                    <p:anim calcmode="lin" valueType="num">
                                      <p:cBhvr>
                                        <p:cTn id="71" dur="1000" fill="hold"/>
                                        <p:tgtEl>
                                          <p:spTgt spid="8217"/>
                                        </p:tgtEl>
                                        <p:attrNameLst>
                                          <p:attrName>ppt_w</p:attrName>
                                        </p:attrNameLst>
                                      </p:cBhvr>
                                      <p:tavLst>
                                        <p:tav tm="0">
                                          <p:val>
                                            <p:strVal val="#ppt_w*0.70"/>
                                          </p:val>
                                        </p:tav>
                                        <p:tav tm="100000">
                                          <p:val>
                                            <p:strVal val="#ppt_w"/>
                                          </p:val>
                                        </p:tav>
                                      </p:tavLst>
                                    </p:anim>
                                    <p:anim calcmode="lin" valueType="num">
                                      <p:cBhvr>
                                        <p:cTn id="72" dur="1000" fill="hold"/>
                                        <p:tgtEl>
                                          <p:spTgt spid="8217"/>
                                        </p:tgtEl>
                                        <p:attrNameLst>
                                          <p:attrName>ppt_h</p:attrName>
                                        </p:attrNameLst>
                                      </p:cBhvr>
                                      <p:tavLst>
                                        <p:tav tm="0">
                                          <p:val>
                                            <p:strVal val="#ppt_h"/>
                                          </p:val>
                                        </p:tav>
                                        <p:tav tm="100000">
                                          <p:val>
                                            <p:strVal val="#ppt_h"/>
                                          </p:val>
                                        </p:tav>
                                      </p:tavLst>
                                    </p:anim>
                                    <p:animEffect transition="in" filter="fade">
                                      <p:cBhvr>
                                        <p:cTn id="73" dur="1000"/>
                                        <p:tgtEl>
                                          <p:spTgt spid="821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8201"/>
                                        </p:tgtEl>
                                        <p:attrNameLst>
                                          <p:attrName>style.visibility</p:attrName>
                                        </p:attrNameLst>
                                      </p:cBhvr>
                                      <p:to>
                                        <p:strVal val="visible"/>
                                      </p:to>
                                    </p:set>
                                    <p:anim calcmode="lin" valueType="num">
                                      <p:cBhvr>
                                        <p:cTn id="78" dur="1000" fill="hold"/>
                                        <p:tgtEl>
                                          <p:spTgt spid="8201"/>
                                        </p:tgtEl>
                                        <p:attrNameLst>
                                          <p:attrName>ppt_w</p:attrName>
                                        </p:attrNameLst>
                                      </p:cBhvr>
                                      <p:tavLst>
                                        <p:tav tm="0">
                                          <p:val>
                                            <p:strVal val="#ppt_w*0.70"/>
                                          </p:val>
                                        </p:tav>
                                        <p:tav tm="100000">
                                          <p:val>
                                            <p:strVal val="#ppt_w"/>
                                          </p:val>
                                        </p:tav>
                                      </p:tavLst>
                                    </p:anim>
                                    <p:anim calcmode="lin" valueType="num">
                                      <p:cBhvr>
                                        <p:cTn id="79" dur="1000" fill="hold"/>
                                        <p:tgtEl>
                                          <p:spTgt spid="8201"/>
                                        </p:tgtEl>
                                        <p:attrNameLst>
                                          <p:attrName>ppt_h</p:attrName>
                                        </p:attrNameLst>
                                      </p:cBhvr>
                                      <p:tavLst>
                                        <p:tav tm="0">
                                          <p:val>
                                            <p:strVal val="#ppt_h"/>
                                          </p:val>
                                        </p:tav>
                                        <p:tav tm="100000">
                                          <p:val>
                                            <p:strVal val="#ppt_h"/>
                                          </p:val>
                                        </p:tav>
                                      </p:tavLst>
                                    </p:anim>
                                    <p:animEffect transition="in" filter="fade">
                                      <p:cBhvr>
                                        <p:cTn id="80" dur="1000"/>
                                        <p:tgtEl>
                                          <p:spTgt spid="8201"/>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8194"/>
                                        </p:tgtEl>
                                        <p:attrNameLst>
                                          <p:attrName>style.visibility</p:attrName>
                                        </p:attrNameLst>
                                      </p:cBhvr>
                                      <p:to>
                                        <p:strVal val="visible"/>
                                      </p:to>
                                    </p:set>
                                    <p:anim calcmode="lin" valueType="num">
                                      <p:cBhvr>
                                        <p:cTn id="83" dur="1000" fill="hold"/>
                                        <p:tgtEl>
                                          <p:spTgt spid="8194"/>
                                        </p:tgtEl>
                                        <p:attrNameLst>
                                          <p:attrName>ppt_w</p:attrName>
                                        </p:attrNameLst>
                                      </p:cBhvr>
                                      <p:tavLst>
                                        <p:tav tm="0">
                                          <p:val>
                                            <p:strVal val="#ppt_w*0.70"/>
                                          </p:val>
                                        </p:tav>
                                        <p:tav tm="100000">
                                          <p:val>
                                            <p:strVal val="#ppt_w"/>
                                          </p:val>
                                        </p:tav>
                                      </p:tavLst>
                                    </p:anim>
                                    <p:anim calcmode="lin" valueType="num">
                                      <p:cBhvr>
                                        <p:cTn id="84" dur="1000" fill="hold"/>
                                        <p:tgtEl>
                                          <p:spTgt spid="8194"/>
                                        </p:tgtEl>
                                        <p:attrNameLst>
                                          <p:attrName>ppt_h</p:attrName>
                                        </p:attrNameLst>
                                      </p:cBhvr>
                                      <p:tavLst>
                                        <p:tav tm="0">
                                          <p:val>
                                            <p:strVal val="#ppt_h"/>
                                          </p:val>
                                        </p:tav>
                                        <p:tav tm="100000">
                                          <p:val>
                                            <p:strVal val="#ppt_h"/>
                                          </p:val>
                                        </p:tav>
                                      </p:tavLst>
                                    </p:anim>
                                    <p:animEffect transition="in" filter="fade">
                                      <p:cBhvr>
                                        <p:cTn id="85" dur="1000"/>
                                        <p:tgtEl>
                                          <p:spTgt spid="8194"/>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8223"/>
                                        </p:tgtEl>
                                        <p:attrNameLst>
                                          <p:attrName>style.visibility</p:attrName>
                                        </p:attrNameLst>
                                      </p:cBhvr>
                                      <p:to>
                                        <p:strVal val="visible"/>
                                      </p:to>
                                    </p:set>
                                    <p:anim calcmode="lin" valueType="num">
                                      <p:cBhvr>
                                        <p:cTn id="88" dur="1000" fill="hold"/>
                                        <p:tgtEl>
                                          <p:spTgt spid="8223"/>
                                        </p:tgtEl>
                                        <p:attrNameLst>
                                          <p:attrName>ppt_w</p:attrName>
                                        </p:attrNameLst>
                                      </p:cBhvr>
                                      <p:tavLst>
                                        <p:tav tm="0">
                                          <p:val>
                                            <p:strVal val="#ppt_w*0.70"/>
                                          </p:val>
                                        </p:tav>
                                        <p:tav tm="100000">
                                          <p:val>
                                            <p:strVal val="#ppt_w"/>
                                          </p:val>
                                        </p:tav>
                                      </p:tavLst>
                                    </p:anim>
                                    <p:anim calcmode="lin" valueType="num">
                                      <p:cBhvr>
                                        <p:cTn id="89" dur="1000" fill="hold"/>
                                        <p:tgtEl>
                                          <p:spTgt spid="8223"/>
                                        </p:tgtEl>
                                        <p:attrNameLst>
                                          <p:attrName>ppt_h</p:attrName>
                                        </p:attrNameLst>
                                      </p:cBhvr>
                                      <p:tavLst>
                                        <p:tav tm="0">
                                          <p:val>
                                            <p:strVal val="#ppt_h"/>
                                          </p:val>
                                        </p:tav>
                                        <p:tav tm="100000">
                                          <p:val>
                                            <p:strVal val="#ppt_h"/>
                                          </p:val>
                                        </p:tav>
                                      </p:tavLst>
                                    </p:anim>
                                    <p:animEffect transition="in" filter="fade">
                                      <p:cBhvr>
                                        <p:cTn id="90" dur="1000"/>
                                        <p:tgtEl>
                                          <p:spTgt spid="8223"/>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8211"/>
                                        </p:tgtEl>
                                        <p:attrNameLst>
                                          <p:attrName>style.visibility</p:attrName>
                                        </p:attrNameLst>
                                      </p:cBhvr>
                                      <p:to>
                                        <p:strVal val="visible"/>
                                      </p:to>
                                    </p:set>
                                    <p:anim calcmode="lin" valueType="num">
                                      <p:cBhvr>
                                        <p:cTn id="95" dur="1000" fill="hold"/>
                                        <p:tgtEl>
                                          <p:spTgt spid="8211"/>
                                        </p:tgtEl>
                                        <p:attrNameLst>
                                          <p:attrName>ppt_w</p:attrName>
                                        </p:attrNameLst>
                                      </p:cBhvr>
                                      <p:tavLst>
                                        <p:tav tm="0">
                                          <p:val>
                                            <p:strVal val="#ppt_w*0.70"/>
                                          </p:val>
                                        </p:tav>
                                        <p:tav tm="100000">
                                          <p:val>
                                            <p:strVal val="#ppt_w"/>
                                          </p:val>
                                        </p:tav>
                                      </p:tavLst>
                                    </p:anim>
                                    <p:anim calcmode="lin" valueType="num">
                                      <p:cBhvr>
                                        <p:cTn id="96" dur="1000" fill="hold"/>
                                        <p:tgtEl>
                                          <p:spTgt spid="8211"/>
                                        </p:tgtEl>
                                        <p:attrNameLst>
                                          <p:attrName>ppt_h</p:attrName>
                                        </p:attrNameLst>
                                      </p:cBhvr>
                                      <p:tavLst>
                                        <p:tav tm="0">
                                          <p:val>
                                            <p:strVal val="#ppt_h"/>
                                          </p:val>
                                        </p:tav>
                                        <p:tav tm="100000">
                                          <p:val>
                                            <p:strVal val="#ppt_h"/>
                                          </p:val>
                                        </p:tav>
                                      </p:tavLst>
                                    </p:anim>
                                    <p:animEffect transition="in" filter="fade">
                                      <p:cBhvr>
                                        <p:cTn id="97" dur="1000"/>
                                        <p:tgtEl>
                                          <p:spTgt spid="8211"/>
                                        </p:tgtEl>
                                      </p:cBhvr>
                                    </p:animEffect>
                                  </p:childTnLst>
                                </p:cTn>
                              </p:par>
                              <p:par>
                                <p:cTn id="98" presetID="55" presetClass="entr" presetSubtype="0" fill="hold" grpId="0" nodeType="withEffect">
                                  <p:stCondLst>
                                    <p:cond delay="0"/>
                                  </p:stCondLst>
                                  <p:childTnLst>
                                    <p:set>
                                      <p:cBhvr>
                                        <p:cTn id="99" dur="1" fill="hold">
                                          <p:stCondLst>
                                            <p:cond delay="0"/>
                                          </p:stCondLst>
                                        </p:cTn>
                                        <p:tgtEl>
                                          <p:spTgt spid="8225"/>
                                        </p:tgtEl>
                                        <p:attrNameLst>
                                          <p:attrName>style.visibility</p:attrName>
                                        </p:attrNameLst>
                                      </p:cBhvr>
                                      <p:to>
                                        <p:strVal val="visible"/>
                                      </p:to>
                                    </p:set>
                                    <p:anim calcmode="lin" valueType="num">
                                      <p:cBhvr>
                                        <p:cTn id="100" dur="1000" fill="hold"/>
                                        <p:tgtEl>
                                          <p:spTgt spid="8225"/>
                                        </p:tgtEl>
                                        <p:attrNameLst>
                                          <p:attrName>ppt_w</p:attrName>
                                        </p:attrNameLst>
                                      </p:cBhvr>
                                      <p:tavLst>
                                        <p:tav tm="0">
                                          <p:val>
                                            <p:strVal val="#ppt_w*0.70"/>
                                          </p:val>
                                        </p:tav>
                                        <p:tav tm="100000">
                                          <p:val>
                                            <p:strVal val="#ppt_w"/>
                                          </p:val>
                                        </p:tav>
                                      </p:tavLst>
                                    </p:anim>
                                    <p:anim calcmode="lin" valueType="num">
                                      <p:cBhvr>
                                        <p:cTn id="101" dur="1000" fill="hold"/>
                                        <p:tgtEl>
                                          <p:spTgt spid="8225"/>
                                        </p:tgtEl>
                                        <p:attrNameLst>
                                          <p:attrName>ppt_h</p:attrName>
                                        </p:attrNameLst>
                                      </p:cBhvr>
                                      <p:tavLst>
                                        <p:tav tm="0">
                                          <p:val>
                                            <p:strVal val="#ppt_h"/>
                                          </p:val>
                                        </p:tav>
                                        <p:tav tm="100000">
                                          <p:val>
                                            <p:strVal val="#ppt_h"/>
                                          </p:val>
                                        </p:tav>
                                      </p:tavLst>
                                    </p:anim>
                                    <p:animEffect transition="in" filter="fade">
                                      <p:cBhvr>
                                        <p:cTn id="102" dur="1000"/>
                                        <p:tgtEl>
                                          <p:spTgt spid="8225"/>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8227"/>
                                        </p:tgtEl>
                                        <p:attrNameLst>
                                          <p:attrName>style.visibility</p:attrName>
                                        </p:attrNameLst>
                                      </p:cBhvr>
                                      <p:to>
                                        <p:strVal val="visible"/>
                                      </p:to>
                                    </p:set>
                                    <p:anim calcmode="lin" valueType="num">
                                      <p:cBhvr>
                                        <p:cTn id="105" dur="1000" fill="hold"/>
                                        <p:tgtEl>
                                          <p:spTgt spid="8227"/>
                                        </p:tgtEl>
                                        <p:attrNameLst>
                                          <p:attrName>ppt_w</p:attrName>
                                        </p:attrNameLst>
                                      </p:cBhvr>
                                      <p:tavLst>
                                        <p:tav tm="0">
                                          <p:val>
                                            <p:strVal val="#ppt_w*0.70"/>
                                          </p:val>
                                        </p:tav>
                                        <p:tav tm="100000">
                                          <p:val>
                                            <p:strVal val="#ppt_w"/>
                                          </p:val>
                                        </p:tav>
                                      </p:tavLst>
                                    </p:anim>
                                    <p:anim calcmode="lin" valueType="num">
                                      <p:cBhvr>
                                        <p:cTn id="106" dur="1000" fill="hold"/>
                                        <p:tgtEl>
                                          <p:spTgt spid="8227"/>
                                        </p:tgtEl>
                                        <p:attrNameLst>
                                          <p:attrName>ppt_h</p:attrName>
                                        </p:attrNameLst>
                                      </p:cBhvr>
                                      <p:tavLst>
                                        <p:tav tm="0">
                                          <p:val>
                                            <p:strVal val="#ppt_h"/>
                                          </p:val>
                                        </p:tav>
                                        <p:tav tm="100000">
                                          <p:val>
                                            <p:strVal val="#ppt_h"/>
                                          </p:val>
                                        </p:tav>
                                      </p:tavLst>
                                    </p:anim>
                                    <p:animEffect transition="in" filter="fade">
                                      <p:cBhvr>
                                        <p:cTn id="107" dur="1000"/>
                                        <p:tgtEl>
                                          <p:spTgt spid="8227"/>
                                        </p:tgtEl>
                                      </p:cBhvr>
                                    </p:animEffect>
                                  </p:childTnLst>
                                </p:cTn>
                              </p:par>
                              <p:par>
                                <p:cTn id="108" presetID="55" presetClass="entr" presetSubtype="0" fill="hold" grpId="0" nodeType="withEffect">
                                  <p:stCondLst>
                                    <p:cond delay="0"/>
                                  </p:stCondLst>
                                  <p:childTnLst>
                                    <p:set>
                                      <p:cBhvr>
                                        <p:cTn id="109" dur="1" fill="hold">
                                          <p:stCondLst>
                                            <p:cond delay="0"/>
                                          </p:stCondLst>
                                        </p:cTn>
                                        <p:tgtEl>
                                          <p:spTgt spid="8228"/>
                                        </p:tgtEl>
                                        <p:attrNameLst>
                                          <p:attrName>style.visibility</p:attrName>
                                        </p:attrNameLst>
                                      </p:cBhvr>
                                      <p:to>
                                        <p:strVal val="visible"/>
                                      </p:to>
                                    </p:set>
                                    <p:anim calcmode="lin" valueType="num">
                                      <p:cBhvr>
                                        <p:cTn id="110" dur="1000" fill="hold"/>
                                        <p:tgtEl>
                                          <p:spTgt spid="8228"/>
                                        </p:tgtEl>
                                        <p:attrNameLst>
                                          <p:attrName>ppt_w</p:attrName>
                                        </p:attrNameLst>
                                      </p:cBhvr>
                                      <p:tavLst>
                                        <p:tav tm="0">
                                          <p:val>
                                            <p:strVal val="#ppt_w*0.70"/>
                                          </p:val>
                                        </p:tav>
                                        <p:tav tm="100000">
                                          <p:val>
                                            <p:strVal val="#ppt_w"/>
                                          </p:val>
                                        </p:tav>
                                      </p:tavLst>
                                    </p:anim>
                                    <p:anim calcmode="lin" valueType="num">
                                      <p:cBhvr>
                                        <p:cTn id="111" dur="1000" fill="hold"/>
                                        <p:tgtEl>
                                          <p:spTgt spid="8228"/>
                                        </p:tgtEl>
                                        <p:attrNameLst>
                                          <p:attrName>ppt_h</p:attrName>
                                        </p:attrNameLst>
                                      </p:cBhvr>
                                      <p:tavLst>
                                        <p:tav tm="0">
                                          <p:val>
                                            <p:strVal val="#ppt_h"/>
                                          </p:val>
                                        </p:tav>
                                        <p:tav tm="100000">
                                          <p:val>
                                            <p:strVal val="#ppt_h"/>
                                          </p:val>
                                        </p:tav>
                                      </p:tavLst>
                                    </p:anim>
                                    <p:animEffect transition="in" filter="fade">
                                      <p:cBhvr>
                                        <p:cTn id="112" dur="1000"/>
                                        <p:tgtEl>
                                          <p:spTgt spid="8228"/>
                                        </p:tgtEl>
                                      </p:cBhvr>
                                    </p:animEffect>
                                  </p:childTnLst>
                                </p:cTn>
                              </p:par>
                              <p:par>
                                <p:cTn id="113" presetID="55" presetClass="entr" presetSubtype="0" fill="hold" grpId="0" nodeType="withEffect">
                                  <p:stCondLst>
                                    <p:cond delay="0"/>
                                  </p:stCondLst>
                                  <p:childTnLst>
                                    <p:set>
                                      <p:cBhvr>
                                        <p:cTn id="114" dur="1" fill="hold">
                                          <p:stCondLst>
                                            <p:cond delay="0"/>
                                          </p:stCondLst>
                                        </p:cTn>
                                        <p:tgtEl>
                                          <p:spTgt spid="8205"/>
                                        </p:tgtEl>
                                        <p:attrNameLst>
                                          <p:attrName>style.visibility</p:attrName>
                                        </p:attrNameLst>
                                      </p:cBhvr>
                                      <p:to>
                                        <p:strVal val="visible"/>
                                      </p:to>
                                    </p:set>
                                    <p:anim calcmode="lin" valueType="num">
                                      <p:cBhvr>
                                        <p:cTn id="115" dur="1000" fill="hold"/>
                                        <p:tgtEl>
                                          <p:spTgt spid="8205"/>
                                        </p:tgtEl>
                                        <p:attrNameLst>
                                          <p:attrName>ppt_w</p:attrName>
                                        </p:attrNameLst>
                                      </p:cBhvr>
                                      <p:tavLst>
                                        <p:tav tm="0">
                                          <p:val>
                                            <p:strVal val="#ppt_w*0.70"/>
                                          </p:val>
                                        </p:tav>
                                        <p:tav tm="100000">
                                          <p:val>
                                            <p:strVal val="#ppt_w"/>
                                          </p:val>
                                        </p:tav>
                                      </p:tavLst>
                                    </p:anim>
                                    <p:anim calcmode="lin" valueType="num">
                                      <p:cBhvr>
                                        <p:cTn id="116" dur="1000" fill="hold"/>
                                        <p:tgtEl>
                                          <p:spTgt spid="8205"/>
                                        </p:tgtEl>
                                        <p:attrNameLst>
                                          <p:attrName>ppt_h</p:attrName>
                                        </p:attrNameLst>
                                      </p:cBhvr>
                                      <p:tavLst>
                                        <p:tav tm="0">
                                          <p:val>
                                            <p:strVal val="#ppt_h"/>
                                          </p:val>
                                        </p:tav>
                                        <p:tav tm="100000">
                                          <p:val>
                                            <p:strVal val="#ppt_h"/>
                                          </p:val>
                                        </p:tav>
                                      </p:tavLst>
                                    </p:anim>
                                    <p:animEffect transition="in" filter="fade">
                                      <p:cBhvr>
                                        <p:cTn id="117" dur="1000"/>
                                        <p:tgtEl>
                                          <p:spTgt spid="8205"/>
                                        </p:tgtEl>
                                      </p:cBhvr>
                                    </p:animEffect>
                                  </p:childTnLst>
                                </p:cTn>
                              </p:par>
                              <p:par>
                                <p:cTn id="118" presetID="55" presetClass="entr" presetSubtype="0" fill="hold" grpId="0" nodeType="withEffect">
                                  <p:stCondLst>
                                    <p:cond delay="0"/>
                                  </p:stCondLst>
                                  <p:childTnLst>
                                    <p:set>
                                      <p:cBhvr>
                                        <p:cTn id="119" dur="1" fill="hold">
                                          <p:stCondLst>
                                            <p:cond delay="0"/>
                                          </p:stCondLst>
                                        </p:cTn>
                                        <p:tgtEl>
                                          <p:spTgt spid="8224"/>
                                        </p:tgtEl>
                                        <p:attrNameLst>
                                          <p:attrName>style.visibility</p:attrName>
                                        </p:attrNameLst>
                                      </p:cBhvr>
                                      <p:to>
                                        <p:strVal val="visible"/>
                                      </p:to>
                                    </p:set>
                                    <p:anim calcmode="lin" valueType="num">
                                      <p:cBhvr>
                                        <p:cTn id="120" dur="1000" fill="hold"/>
                                        <p:tgtEl>
                                          <p:spTgt spid="8224"/>
                                        </p:tgtEl>
                                        <p:attrNameLst>
                                          <p:attrName>ppt_w</p:attrName>
                                        </p:attrNameLst>
                                      </p:cBhvr>
                                      <p:tavLst>
                                        <p:tav tm="0">
                                          <p:val>
                                            <p:strVal val="#ppt_w*0.70"/>
                                          </p:val>
                                        </p:tav>
                                        <p:tav tm="100000">
                                          <p:val>
                                            <p:strVal val="#ppt_w"/>
                                          </p:val>
                                        </p:tav>
                                      </p:tavLst>
                                    </p:anim>
                                    <p:anim calcmode="lin" valueType="num">
                                      <p:cBhvr>
                                        <p:cTn id="121" dur="1000" fill="hold"/>
                                        <p:tgtEl>
                                          <p:spTgt spid="8224"/>
                                        </p:tgtEl>
                                        <p:attrNameLst>
                                          <p:attrName>ppt_h</p:attrName>
                                        </p:attrNameLst>
                                      </p:cBhvr>
                                      <p:tavLst>
                                        <p:tav tm="0">
                                          <p:val>
                                            <p:strVal val="#ppt_h"/>
                                          </p:val>
                                        </p:tav>
                                        <p:tav tm="100000">
                                          <p:val>
                                            <p:strVal val="#ppt_h"/>
                                          </p:val>
                                        </p:tav>
                                      </p:tavLst>
                                    </p:anim>
                                    <p:animEffect transition="in" filter="fade">
                                      <p:cBhvr>
                                        <p:cTn id="122" dur="1000"/>
                                        <p:tgtEl>
                                          <p:spTgt spid="8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6" grpId="0" animBg="1"/>
      <p:bldP spid="8197" grpId="0" animBg="1"/>
      <p:bldP spid="8198" grpId="0" animBg="1"/>
      <p:bldP spid="8199" grpId="0" animBg="1"/>
      <p:bldP spid="8201" grpId="0"/>
      <p:bldP spid="8205" grpId="0"/>
      <p:bldP spid="8207" grpId="0"/>
      <p:bldP spid="8208" grpId="0"/>
      <p:bldP spid="8209" grpId="0"/>
      <p:bldP spid="8211" grpId="0" animBg="1"/>
      <p:bldP spid="8213" grpId="0" animBg="1"/>
      <p:bldP spid="8214" grpId="0" animBg="1"/>
      <p:bldP spid="8217" grpId="0" animBg="1"/>
      <p:bldP spid="8219" grpId="0" animBg="1"/>
      <p:bldP spid="8223" grpId="0" animBg="1"/>
      <p:bldP spid="8224" grpId="0" animBg="1"/>
      <p:bldP spid="8225" grpId="0" animBg="1"/>
      <p:bldP spid="8226" grpId="0" animBg="1"/>
      <p:bldP spid="8227" grpId="0" animBg="1"/>
      <p:bldP spid="82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p:txBody>
          <a:bodyPr/>
          <a:lstStyle/>
          <a:p>
            <a:pPr eaLnBrk="1" hangingPunct="1"/>
            <a:r>
              <a:rPr lang="el-GR" sz="4000" dirty="0" smtClean="0">
                <a:latin typeface="Calibri" pitchFamily="34" charset="0"/>
              </a:rPr>
              <a:t>ΠΡΟΣΤΑΣΙΑ ΠΕΡΙΒΑΛΛΟΝΤΟΣ - ΝΟΜΟΘΕΣΙΑ</a:t>
            </a:r>
          </a:p>
        </p:txBody>
      </p:sp>
      <p:sp>
        <p:nvSpPr>
          <p:cNvPr id="17411" name="Text Box 5"/>
          <p:cNvSpPr txBox="1">
            <a:spLocks noChangeArrowheads="1"/>
          </p:cNvSpPr>
          <p:nvPr/>
        </p:nvSpPr>
        <p:spPr bwMode="auto">
          <a:xfrm>
            <a:off x="2195513" y="1966937"/>
            <a:ext cx="1296987" cy="406400"/>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l-GR" sz="2000" b="1" dirty="0">
                <a:latin typeface="Calibri" panose="020F0502020204030204" pitchFamily="34" charset="0"/>
              </a:rPr>
              <a:t>ΕΘΝΙΚΗ</a:t>
            </a:r>
          </a:p>
        </p:txBody>
      </p:sp>
      <p:sp>
        <p:nvSpPr>
          <p:cNvPr id="17412" name="Text Box 6"/>
          <p:cNvSpPr txBox="1">
            <a:spLocks noChangeArrowheads="1"/>
          </p:cNvSpPr>
          <p:nvPr/>
        </p:nvSpPr>
        <p:spPr bwMode="auto">
          <a:xfrm>
            <a:off x="5146675" y="1824062"/>
            <a:ext cx="2232025" cy="711200"/>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l-GR" sz="2000" b="1">
                <a:latin typeface="Calibri" panose="020F0502020204030204" pitchFamily="34" charset="0"/>
              </a:rPr>
              <a:t>ΕΥΡΩΠΑΪΚΗΣ ΕΝΩΣΗΣ</a:t>
            </a:r>
          </a:p>
        </p:txBody>
      </p:sp>
      <p:sp>
        <p:nvSpPr>
          <p:cNvPr id="9223" name="Text Box 7"/>
          <p:cNvSpPr txBox="1">
            <a:spLocks noChangeArrowheads="1"/>
          </p:cNvSpPr>
          <p:nvPr/>
        </p:nvSpPr>
        <p:spPr bwMode="auto">
          <a:xfrm>
            <a:off x="827088" y="2759100"/>
            <a:ext cx="1800225" cy="1320800"/>
          </a:xfrm>
          <a:prstGeom prst="rect">
            <a:avLst/>
          </a:prstGeom>
          <a:noFill/>
          <a:ln w="9525">
            <a:solidFill>
              <a:schemeClr val="tx1"/>
            </a:solidFill>
            <a:miter lim="800000"/>
            <a:headEnd/>
            <a:tailEnd/>
          </a:ln>
        </p:spPr>
        <p:txBody>
          <a:bodyPr>
            <a:spAutoFit/>
          </a:bodyPr>
          <a:lstStyle/>
          <a:p>
            <a:pPr algn="ctr">
              <a:spcBef>
                <a:spcPct val="50000"/>
              </a:spcBef>
            </a:pPr>
            <a:r>
              <a:rPr lang="el-GR" sz="2000" dirty="0">
                <a:latin typeface="Calibri" panose="020F0502020204030204" pitchFamily="34" charset="0"/>
              </a:rPr>
              <a:t>Κοινές Υπουργικές Αποφάσεις (ΚΥΑ)</a:t>
            </a:r>
          </a:p>
        </p:txBody>
      </p:sp>
      <p:sp>
        <p:nvSpPr>
          <p:cNvPr id="9224" name="Text Box 8"/>
          <p:cNvSpPr txBox="1">
            <a:spLocks noChangeArrowheads="1"/>
          </p:cNvSpPr>
          <p:nvPr/>
        </p:nvSpPr>
        <p:spPr bwMode="auto">
          <a:xfrm>
            <a:off x="827088" y="4343425"/>
            <a:ext cx="1943100" cy="863600"/>
          </a:xfrm>
          <a:prstGeom prst="rect">
            <a:avLst/>
          </a:prstGeom>
          <a:noFill/>
          <a:ln w="9525">
            <a:solidFill>
              <a:schemeClr val="tx1"/>
            </a:solidFill>
            <a:miter lim="800000"/>
            <a:headEnd/>
            <a:tailEnd/>
          </a:ln>
        </p:spPr>
        <p:txBody>
          <a:bodyPr>
            <a:spAutoFit/>
          </a:bodyPr>
          <a:lstStyle/>
          <a:p>
            <a:pPr algn="ctr">
              <a:spcBef>
                <a:spcPct val="50000"/>
              </a:spcBef>
            </a:pPr>
            <a:r>
              <a:rPr lang="el-GR" sz="2000">
                <a:latin typeface="Calibri" panose="020F0502020204030204" pitchFamily="34" charset="0"/>
              </a:rPr>
              <a:t>Νόμοι </a:t>
            </a:r>
          </a:p>
          <a:p>
            <a:pPr algn="ctr">
              <a:spcBef>
                <a:spcPct val="50000"/>
              </a:spcBef>
            </a:pPr>
            <a:r>
              <a:rPr lang="el-GR" sz="2000">
                <a:latin typeface="Calibri" panose="020F0502020204030204" pitchFamily="34" charset="0"/>
              </a:rPr>
              <a:t>(π.χ. 1650/ 86)</a:t>
            </a:r>
          </a:p>
        </p:txBody>
      </p:sp>
      <p:sp>
        <p:nvSpPr>
          <p:cNvPr id="9225" name="Text Box 9"/>
          <p:cNvSpPr txBox="1">
            <a:spLocks noChangeArrowheads="1"/>
          </p:cNvSpPr>
          <p:nvPr/>
        </p:nvSpPr>
        <p:spPr bwMode="auto">
          <a:xfrm>
            <a:off x="827088" y="5399112"/>
            <a:ext cx="1728787" cy="711200"/>
          </a:xfrm>
          <a:prstGeom prst="rect">
            <a:avLst/>
          </a:prstGeom>
          <a:noFill/>
          <a:ln w="9525">
            <a:solidFill>
              <a:schemeClr val="tx1"/>
            </a:solidFill>
            <a:miter lim="800000"/>
            <a:headEnd/>
            <a:tailEnd/>
          </a:ln>
        </p:spPr>
        <p:txBody>
          <a:bodyPr>
            <a:spAutoFit/>
          </a:bodyPr>
          <a:lstStyle/>
          <a:p>
            <a:pPr algn="ctr">
              <a:spcBef>
                <a:spcPct val="50000"/>
              </a:spcBef>
            </a:pPr>
            <a:r>
              <a:rPr lang="el-GR" sz="2000">
                <a:latin typeface="Calibri" panose="020F0502020204030204" pitchFamily="34" charset="0"/>
              </a:rPr>
              <a:t>Προεδρικά Διατάγματα</a:t>
            </a:r>
          </a:p>
        </p:txBody>
      </p:sp>
      <p:sp>
        <p:nvSpPr>
          <p:cNvPr id="9226" name="Text Box 10"/>
          <p:cNvSpPr txBox="1">
            <a:spLocks noChangeArrowheads="1"/>
          </p:cNvSpPr>
          <p:nvPr/>
        </p:nvSpPr>
        <p:spPr bwMode="auto">
          <a:xfrm>
            <a:off x="6659563" y="2735287"/>
            <a:ext cx="1657350" cy="406400"/>
          </a:xfrm>
          <a:prstGeom prst="rect">
            <a:avLst/>
          </a:prstGeom>
          <a:noFill/>
          <a:ln w="9525">
            <a:solidFill>
              <a:schemeClr val="tx1"/>
            </a:solidFill>
            <a:miter lim="800000"/>
            <a:headEnd/>
            <a:tailEnd/>
          </a:ln>
        </p:spPr>
        <p:txBody>
          <a:bodyPr>
            <a:spAutoFit/>
          </a:bodyPr>
          <a:lstStyle/>
          <a:p>
            <a:pPr algn="ctr">
              <a:spcBef>
                <a:spcPct val="50000"/>
              </a:spcBef>
            </a:pPr>
            <a:r>
              <a:rPr lang="el-GR" sz="2000">
                <a:latin typeface="Calibri" panose="020F0502020204030204" pitchFamily="34" charset="0"/>
              </a:rPr>
              <a:t>Κανονισμοί</a:t>
            </a:r>
          </a:p>
        </p:txBody>
      </p:sp>
      <p:sp>
        <p:nvSpPr>
          <p:cNvPr id="9227" name="Text Box 11"/>
          <p:cNvSpPr txBox="1">
            <a:spLocks noChangeArrowheads="1"/>
          </p:cNvSpPr>
          <p:nvPr/>
        </p:nvSpPr>
        <p:spPr bwMode="auto">
          <a:xfrm>
            <a:off x="4067175" y="3311550"/>
            <a:ext cx="4213225" cy="1930400"/>
          </a:xfrm>
          <a:prstGeom prst="rect">
            <a:avLst/>
          </a:prstGeom>
          <a:noFill/>
          <a:ln w="9525">
            <a:solidFill>
              <a:schemeClr val="tx1"/>
            </a:solidFill>
            <a:miter lim="800000"/>
            <a:headEnd/>
            <a:tailEnd/>
          </a:ln>
        </p:spPr>
        <p:txBody>
          <a:bodyPr>
            <a:spAutoFit/>
          </a:bodyPr>
          <a:lstStyle/>
          <a:p>
            <a:pPr algn="ctr">
              <a:spcBef>
                <a:spcPct val="50000"/>
              </a:spcBef>
            </a:pPr>
            <a:r>
              <a:rPr lang="el-GR" sz="2000" dirty="0">
                <a:latin typeface="Calibri" panose="020F0502020204030204" pitchFamily="34" charset="0"/>
              </a:rPr>
              <a:t>Οδηγίες</a:t>
            </a:r>
          </a:p>
          <a:p>
            <a:pPr algn="ctr">
              <a:spcBef>
                <a:spcPct val="50000"/>
              </a:spcBef>
            </a:pPr>
            <a:r>
              <a:rPr lang="el-GR" sz="2000" dirty="0">
                <a:latin typeface="Calibri" panose="020F0502020204030204" pitchFamily="34" charset="0"/>
              </a:rPr>
              <a:t>(π.χ. 2004/ 35/ ΕΚ περί περιβαλλοντικής ευθύνης, </a:t>
            </a:r>
          </a:p>
          <a:p>
            <a:pPr algn="ctr">
              <a:spcBef>
                <a:spcPct val="50000"/>
              </a:spcBef>
            </a:pPr>
            <a:r>
              <a:rPr lang="el-GR" sz="2000" dirty="0">
                <a:latin typeface="Calibri" panose="020F0502020204030204" pitchFamily="34" charset="0"/>
              </a:rPr>
              <a:t>2000/ 60/ ΕΚ περί πολιτικής των υδάτων)</a:t>
            </a:r>
          </a:p>
        </p:txBody>
      </p:sp>
      <p:sp>
        <p:nvSpPr>
          <p:cNvPr id="9228" name="Text Box 12"/>
          <p:cNvSpPr txBox="1">
            <a:spLocks noChangeArrowheads="1"/>
          </p:cNvSpPr>
          <p:nvPr/>
        </p:nvSpPr>
        <p:spPr bwMode="auto">
          <a:xfrm>
            <a:off x="6588125" y="5327675"/>
            <a:ext cx="1727200" cy="406400"/>
          </a:xfrm>
          <a:prstGeom prst="rect">
            <a:avLst/>
          </a:prstGeom>
          <a:noFill/>
          <a:ln w="9525">
            <a:solidFill>
              <a:schemeClr val="tx1"/>
            </a:solidFill>
            <a:miter lim="800000"/>
            <a:headEnd/>
            <a:tailEnd/>
          </a:ln>
        </p:spPr>
        <p:txBody>
          <a:bodyPr>
            <a:spAutoFit/>
          </a:bodyPr>
          <a:lstStyle/>
          <a:p>
            <a:pPr algn="ctr">
              <a:spcBef>
                <a:spcPct val="50000"/>
              </a:spcBef>
            </a:pPr>
            <a:r>
              <a:rPr lang="el-GR" sz="2000">
                <a:latin typeface="Calibri" panose="020F0502020204030204" pitchFamily="34" charset="0"/>
              </a:rPr>
              <a:t>Στρατηγικές</a:t>
            </a:r>
          </a:p>
        </p:txBody>
      </p:sp>
      <p:sp>
        <p:nvSpPr>
          <p:cNvPr id="9229" name="Text Box 13"/>
          <p:cNvSpPr txBox="1">
            <a:spLocks noChangeArrowheads="1"/>
          </p:cNvSpPr>
          <p:nvPr/>
        </p:nvSpPr>
        <p:spPr bwMode="auto">
          <a:xfrm>
            <a:off x="6588125" y="5830912"/>
            <a:ext cx="1727200" cy="406400"/>
          </a:xfrm>
          <a:prstGeom prst="rect">
            <a:avLst/>
          </a:prstGeom>
          <a:noFill/>
          <a:ln w="9525">
            <a:solidFill>
              <a:schemeClr val="tx1"/>
            </a:solidFill>
            <a:miter lim="800000"/>
            <a:headEnd/>
            <a:tailEnd/>
          </a:ln>
        </p:spPr>
        <p:txBody>
          <a:bodyPr>
            <a:spAutoFit/>
          </a:bodyPr>
          <a:lstStyle/>
          <a:p>
            <a:pPr algn="ctr">
              <a:spcBef>
                <a:spcPct val="50000"/>
              </a:spcBef>
            </a:pPr>
            <a:r>
              <a:rPr lang="el-GR" sz="2000">
                <a:latin typeface="Calibri" panose="020F0502020204030204" pitchFamily="34" charset="0"/>
              </a:rPr>
              <a:t>Εργαλεία</a:t>
            </a:r>
          </a:p>
        </p:txBody>
      </p:sp>
      <p:cxnSp>
        <p:nvCxnSpPr>
          <p:cNvPr id="9230" name="AutoShape 14"/>
          <p:cNvCxnSpPr>
            <a:cxnSpLocks noChangeShapeType="1"/>
            <a:stCxn id="9224" idx="3"/>
            <a:endCxn id="9226" idx="1"/>
          </p:cNvCxnSpPr>
          <p:nvPr/>
        </p:nvCxnSpPr>
        <p:spPr bwMode="auto">
          <a:xfrm flipV="1">
            <a:off x="2770188" y="2938487"/>
            <a:ext cx="3889375" cy="1836738"/>
          </a:xfrm>
          <a:prstGeom prst="bentConnector3">
            <a:avLst>
              <a:gd name="adj1" fmla="val 27102"/>
            </a:avLst>
          </a:prstGeom>
          <a:noFill/>
          <a:ln w="25400">
            <a:solidFill>
              <a:schemeClr val="tx1"/>
            </a:solidFill>
            <a:prstDash val="dash"/>
            <a:miter lim="800000"/>
            <a:headEnd type="triangle" w="med" len="med"/>
            <a:tailEnd type="triangle" w="med" len="med"/>
          </a:ln>
        </p:spPr>
      </p:cxnSp>
      <p:cxnSp>
        <p:nvCxnSpPr>
          <p:cNvPr id="9231" name="AutoShape 15"/>
          <p:cNvCxnSpPr>
            <a:cxnSpLocks noChangeShapeType="1"/>
            <a:stCxn id="17411" idx="1"/>
            <a:endCxn id="9223" idx="1"/>
          </p:cNvCxnSpPr>
          <p:nvPr/>
        </p:nvCxnSpPr>
        <p:spPr bwMode="auto">
          <a:xfrm rot="10800000" flipV="1">
            <a:off x="827088" y="2170137"/>
            <a:ext cx="1368425" cy="1249363"/>
          </a:xfrm>
          <a:prstGeom prst="bentConnector3">
            <a:avLst>
              <a:gd name="adj1" fmla="val 116704"/>
            </a:avLst>
          </a:prstGeom>
          <a:noFill/>
          <a:ln w="9525">
            <a:solidFill>
              <a:schemeClr val="tx1"/>
            </a:solidFill>
            <a:miter lim="800000"/>
            <a:headEnd/>
            <a:tailEnd type="triangle" w="med" len="med"/>
          </a:ln>
        </p:spPr>
      </p:cxnSp>
      <p:cxnSp>
        <p:nvCxnSpPr>
          <p:cNvPr id="9232" name="AutoShape 16"/>
          <p:cNvCxnSpPr>
            <a:cxnSpLocks noChangeShapeType="1"/>
            <a:stCxn id="9223" idx="1"/>
            <a:endCxn id="9224" idx="1"/>
          </p:cNvCxnSpPr>
          <p:nvPr/>
        </p:nvCxnSpPr>
        <p:spPr bwMode="auto">
          <a:xfrm rot="10800000" flipH="1" flipV="1">
            <a:off x="827088" y="3419500"/>
            <a:ext cx="1587" cy="1355725"/>
          </a:xfrm>
          <a:prstGeom prst="bentConnector3">
            <a:avLst>
              <a:gd name="adj1" fmla="val -14400005"/>
            </a:avLst>
          </a:prstGeom>
          <a:noFill/>
          <a:ln w="9525">
            <a:solidFill>
              <a:schemeClr val="tx1"/>
            </a:solidFill>
            <a:miter lim="800000"/>
            <a:headEnd/>
            <a:tailEnd type="triangle" w="med" len="med"/>
          </a:ln>
        </p:spPr>
      </p:cxnSp>
      <p:cxnSp>
        <p:nvCxnSpPr>
          <p:cNvPr id="9233" name="AutoShape 17"/>
          <p:cNvCxnSpPr>
            <a:cxnSpLocks noChangeShapeType="1"/>
            <a:stCxn id="9224" idx="1"/>
            <a:endCxn id="9225" idx="1"/>
          </p:cNvCxnSpPr>
          <p:nvPr/>
        </p:nvCxnSpPr>
        <p:spPr bwMode="auto">
          <a:xfrm rot="10800000" flipH="1" flipV="1">
            <a:off x="827088" y="4775225"/>
            <a:ext cx="1587" cy="979487"/>
          </a:xfrm>
          <a:prstGeom prst="bentConnector3">
            <a:avLst>
              <a:gd name="adj1" fmla="val -14400005"/>
            </a:avLst>
          </a:prstGeom>
          <a:noFill/>
          <a:ln w="9525">
            <a:solidFill>
              <a:schemeClr val="tx1"/>
            </a:solidFill>
            <a:miter lim="800000"/>
            <a:headEnd/>
            <a:tailEnd type="triangle" w="med" len="med"/>
          </a:ln>
        </p:spPr>
      </p:cxnSp>
      <p:cxnSp>
        <p:nvCxnSpPr>
          <p:cNvPr id="9234" name="AutoShape 18"/>
          <p:cNvCxnSpPr>
            <a:cxnSpLocks noChangeShapeType="1"/>
            <a:stCxn id="17412" idx="3"/>
            <a:endCxn id="9226" idx="3"/>
          </p:cNvCxnSpPr>
          <p:nvPr/>
        </p:nvCxnSpPr>
        <p:spPr bwMode="auto">
          <a:xfrm>
            <a:off x="7378700" y="2179662"/>
            <a:ext cx="938213" cy="758825"/>
          </a:xfrm>
          <a:prstGeom prst="bentConnector3">
            <a:avLst>
              <a:gd name="adj1" fmla="val 124366"/>
            </a:avLst>
          </a:prstGeom>
          <a:noFill/>
          <a:ln w="9525">
            <a:solidFill>
              <a:schemeClr val="tx1"/>
            </a:solidFill>
            <a:miter lim="800000"/>
            <a:headEnd/>
            <a:tailEnd type="triangle" w="med" len="med"/>
          </a:ln>
        </p:spPr>
      </p:cxnSp>
      <p:cxnSp>
        <p:nvCxnSpPr>
          <p:cNvPr id="9235" name="AutoShape 19"/>
          <p:cNvCxnSpPr>
            <a:cxnSpLocks noChangeShapeType="1"/>
            <a:stCxn id="9226" idx="3"/>
            <a:endCxn id="9227" idx="3"/>
          </p:cNvCxnSpPr>
          <p:nvPr/>
        </p:nvCxnSpPr>
        <p:spPr bwMode="auto">
          <a:xfrm flipH="1">
            <a:off x="8280400" y="2938487"/>
            <a:ext cx="36513" cy="1338263"/>
          </a:xfrm>
          <a:prstGeom prst="bentConnector3">
            <a:avLst>
              <a:gd name="adj1" fmla="val -626088"/>
            </a:avLst>
          </a:prstGeom>
          <a:noFill/>
          <a:ln w="9525">
            <a:solidFill>
              <a:schemeClr val="tx1"/>
            </a:solidFill>
            <a:miter lim="800000"/>
            <a:headEnd/>
            <a:tailEnd type="triangle" w="med" len="med"/>
          </a:ln>
        </p:spPr>
      </p:cxnSp>
      <p:cxnSp>
        <p:nvCxnSpPr>
          <p:cNvPr id="9236" name="AutoShape 20"/>
          <p:cNvCxnSpPr>
            <a:cxnSpLocks noChangeShapeType="1"/>
            <a:stCxn id="9227" idx="3"/>
            <a:endCxn id="9228" idx="3"/>
          </p:cNvCxnSpPr>
          <p:nvPr/>
        </p:nvCxnSpPr>
        <p:spPr bwMode="auto">
          <a:xfrm>
            <a:off x="8280400" y="4276750"/>
            <a:ext cx="34925" cy="1254125"/>
          </a:xfrm>
          <a:prstGeom prst="bentConnector3">
            <a:avLst>
              <a:gd name="adj1" fmla="val 754546"/>
            </a:avLst>
          </a:prstGeom>
          <a:noFill/>
          <a:ln w="9525">
            <a:solidFill>
              <a:schemeClr val="tx1"/>
            </a:solidFill>
            <a:miter lim="800000"/>
            <a:headEnd/>
            <a:tailEnd type="triangle" w="med" len="med"/>
          </a:ln>
        </p:spPr>
      </p:cxnSp>
      <p:cxnSp>
        <p:nvCxnSpPr>
          <p:cNvPr id="9237" name="AutoShape 21"/>
          <p:cNvCxnSpPr>
            <a:cxnSpLocks noChangeShapeType="1"/>
            <a:stCxn id="9228" idx="3"/>
            <a:endCxn id="9229" idx="3"/>
          </p:cNvCxnSpPr>
          <p:nvPr/>
        </p:nvCxnSpPr>
        <p:spPr bwMode="auto">
          <a:xfrm>
            <a:off x="8315325" y="5530875"/>
            <a:ext cx="1588" cy="503237"/>
          </a:xfrm>
          <a:prstGeom prst="bentConnector3">
            <a:avLst>
              <a:gd name="adj1" fmla="val 14400005"/>
            </a:avLst>
          </a:prstGeom>
          <a:noFill/>
          <a:ln w="9525">
            <a:solidFill>
              <a:schemeClr val="tx1"/>
            </a:solidFill>
            <a:miter lim="800000"/>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p:cTn id="7" dur="1000" fill="hold"/>
                                        <p:tgtEl>
                                          <p:spTgt spid="9231"/>
                                        </p:tgtEl>
                                        <p:attrNameLst>
                                          <p:attrName>ppt_w</p:attrName>
                                        </p:attrNameLst>
                                      </p:cBhvr>
                                      <p:tavLst>
                                        <p:tav tm="0">
                                          <p:val>
                                            <p:strVal val="#ppt_w*0.70"/>
                                          </p:val>
                                        </p:tav>
                                        <p:tav tm="100000">
                                          <p:val>
                                            <p:strVal val="#ppt_w"/>
                                          </p:val>
                                        </p:tav>
                                      </p:tavLst>
                                    </p:anim>
                                    <p:anim calcmode="lin" valueType="num">
                                      <p:cBhvr>
                                        <p:cTn id="8" dur="1000" fill="hold"/>
                                        <p:tgtEl>
                                          <p:spTgt spid="9231"/>
                                        </p:tgtEl>
                                        <p:attrNameLst>
                                          <p:attrName>ppt_h</p:attrName>
                                        </p:attrNameLst>
                                      </p:cBhvr>
                                      <p:tavLst>
                                        <p:tav tm="0">
                                          <p:val>
                                            <p:strVal val="#ppt_h"/>
                                          </p:val>
                                        </p:tav>
                                        <p:tav tm="100000">
                                          <p:val>
                                            <p:strVal val="#ppt_h"/>
                                          </p:val>
                                        </p:tav>
                                      </p:tavLst>
                                    </p:anim>
                                    <p:animEffect transition="in" filter="fade">
                                      <p:cBhvr>
                                        <p:cTn id="9" dur="1000"/>
                                        <p:tgtEl>
                                          <p:spTgt spid="9231"/>
                                        </p:tgtEl>
                                      </p:cBhvr>
                                    </p:animEffect>
                                  </p:childTnLst>
                                </p:cTn>
                              </p:par>
                              <p:par>
                                <p:cTn id="10" presetID="55" presetClass="entr" presetSubtype="0" fill="hold" nodeType="withEffect">
                                  <p:stCondLst>
                                    <p:cond delay="0"/>
                                  </p:stCondLst>
                                  <p:childTnLst>
                                    <p:set>
                                      <p:cBhvr>
                                        <p:cTn id="11" dur="1" fill="hold">
                                          <p:stCondLst>
                                            <p:cond delay="0"/>
                                          </p:stCondLst>
                                        </p:cTn>
                                        <p:tgtEl>
                                          <p:spTgt spid="9232"/>
                                        </p:tgtEl>
                                        <p:attrNameLst>
                                          <p:attrName>style.visibility</p:attrName>
                                        </p:attrNameLst>
                                      </p:cBhvr>
                                      <p:to>
                                        <p:strVal val="visible"/>
                                      </p:to>
                                    </p:set>
                                    <p:anim calcmode="lin" valueType="num">
                                      <p:cBhvr>
                                        <p:cTn id="12" dur="1000" fill="hold"/>
                                        <p:tgtEl>
                                          <p:spTgt spid="9232"/>
                                        </p:tgtEl>
                                        <p:attrNameLst>
                                          <p:attrName>ppt_w</p:attrName>
                                        </p:attrNameLst>
                                      </p:cBhvr>
                                      <p:tavLst>
                                        <p:tav tm="0">
                                          <p:val>
                                            <p:strVal val="#ppt_w*0.70"/>
                                          </p:val>
                                        </p:tav>
                                        <p:tav tm="100000">
                                          <p:val>
                                            <p:strVal val="#ppt_w"/>
                                          </p:val>
                                        </p:tav>
                                      </p:tavLst>
                                    </p:anim>
                                    <p:anim calcmode="lin" valueType="num">
                                      <p:cBhvr>
                                        <p:cTn id="13" dur="1000" fill="hold"/>
                                        <p:tgtEl>
                                          <p:spTgt spid="9232"/>
                                        </p:tgtEl>
                                        <p:attrNameLst>
                                          <p:attrName>ppt_h</p:attrName>
                                        </p:attrNameLst>
                                      </p:cBhvr>
                                      <p:tavLst>
                                        <p:tav tm="0">
                                          <p:val>
                                            <p:strVal val="#ppt_h"/>
                                          </p:val>
                                        </p:tav>
                                        <p:tav tm="100000">
                                          <p:val>
                                            <p:strVal val="#ppt_h"/>
                                          </p:val>
                                        </p:tav>
                                      </p:tavLst>
                                    </p:anim>
                                    <p:animEffect transition="in" filter="fade">
                                      <p:cBhvr>
                                        <p:cTn id="14" dur="1000"/>
                                        <p:tgtEl>
                                          <p:spTgt spid="9232"/>
                                        </p:tgtEl>
                                      </p:cBhvr>
                                    </p:animEffect>
                                  </p:childTnLst>
                                </p:cTn>
                              </p:par>
                              <p:par>
                                <p:cTn id="15" presetID="55" presetClass="entr" presetSubtype="0" fill="hold" nodeType="withEffect">
                                  <p:stCondLst>
                                    <p:cond delay="0"/>
                                  </p:stCondLst>
                                  <p:childTnLst>
                                    <p:set>
                                      <p:cBhvr>
                                        <p:cTn id="16" dur="1" fill="hold">
                                          <p:stCondLst>
                                            <p:cond delay="0"/>
                                          </p:stCondLst>
                                        </p:cTn>
                                        <p:tgtEl>
                                          <p:spTgt spid="9233"/>
                                        </p:tgtEl>
                                        <p:attrNameLst>
                                          <p:attrName>style.visibility</p:attrName>
                                        </p:attrNameLst>
                                      </p:cBhvr>
                                      <p:to>
                                        <p:strVal val="visible"/>
                                      </p:to>
                                    </p:set>
                                    <p:anim calcmode="lin" valueType="num">
                                      <p:cBhvr>
                                        <p:cTn id="17" dur="1000" fill="hold"/>
                                        <p:tgtEl>
                                          <p:spTgt spid="9233"/>
                                        </p:tgtEl>
                                        <p:attrNameLst>
                                          <p:attrName>ppt_w</p:attrName>
                                        </p:attrNameLst>
                                      </p:cBhvr>
                                      <p:tavLst>
                                        <p:tav tm="0">
                                          <p:val>
                                            <p:strVal val="#ppt_w*0.70"/>
                                          </p:val>
                                        </p:tav>
                                        <p:tav tm="100000">
                                          <p:val>
                                            <p:strVal val="#ppt_w"/>
                                          </p:val>
                                        </p:tav>
                                      </p:tavLst>
                                    </p:anim>
                                    <p:anim calcmode="lin" valueType="num">
                                      <p:cBhvr>
                                        <p:cTn id="18" dur="1000" fill="hold"/>
                                        <p:tgtEl>
                                          <p:spTgt spid="9233"/>
                                        </p:tgtEl>
                                        <p:attrNameLst>
                                          <p:attrName>ppt_h</p:attrName>
                                        </p:attrNameLst>
                                      </p:cBhvr>
                                      <p:tavLst>
                                        <p:tav tm="0">
                                          <p:val>
                                            <p:strVal val="#ppt_h"/>
                                          </p:val>
                                        </p:tav>
                                        <p:tav tm="100000">
                                          <p:val>
                                            <p:strVal val="#ppt_h"/>
                                          </p:val>
                                        </p:tav>
                                      </p:tavLst>
                                    </p:anim>
                                    <p:animEffect transition="in" filter="fade">
                                      <p:cBhvr>
                                        <p:cTn id="19" dur="1000"/>
                                        <p:tgtEl>
                                          <p:spTgt spid="923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223"/>
                                        </p:tgtEl>
                                        <p:attrNameLst>
                                          <p:attrName>style.visibility</p:attrName>
                                        </p:attrNameLst>
                                      </p:cBhvr>
                                      <p:to>
                                        <p:strVal val="visible"/>
                                      </p:to>
                                    </p:set>
                                    <p:anim calcmode="lin" valueType="num">
                                      <p:cBhvr>
                                        <p:cTn id="22" dur="1000" fill="hold"/>
                                        <p:tgtEl>
                                          <p:spTgt spid="9223"/>
                                        </p:tgtEl>
                                        <p:attrNameLst>
                                          <p:attrName>ppt_w</p:attrName>
                                        </p:attrNameLst>
                                      </p:cBhvr>
                                      <p:tavLst>
                                        <p:tav tm="0">
                                          <p:val>
                                            <p:strVal val="#ppt_w*0.70"/>
                                          </p:val>
                                        </p:tav>
                                        <p:tav tm="100000">
                                          <p:val>
                                            <p:strVal val="#ppt_w"/>
                                          </p:val>
                                        </p:tav>
                                      </p:tavLst>
                                    </p:anim>
                                    <p:anim calcmode="lin" valueType="num">
                                      <p:cBhvr>
                                        <p:cTn id="23" dur="1000" fill="hold"/>
                                        <p:tgtEl>
                                          <p:spTgt spid="9223"/>
                                        </p:tgtEl>
                                        <p:attrNameLst>
                                          <p:attrName>ppt_h</p:attrName>
                                        </p:attrNameLst>
                                      </p:cBhvr>
                                      <p:tavLst>
                                        <p:tav tm="0">
                                          <p:val>
                                            <p:strVal val="#ppt_h"/>
                                          </p:val>
                                        </p:tav>
                                        <p:tav tm="100000">
                                          <p:val>
                                            <p:strVal val="#ppt_h"/>
                                          </p:val>
                                        </p:tav>
                                      </p:tavLst>
                                    </p:anim>
                                    <p:animEffect transition="in" filter="fade">
                                      <p:cBhvr>
                                        <p:cTn id="24" dur="1000"/>
                                        <p:tgtEl>
                                          <p:spTgt spid="922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9224"/>
                                        </p:tgtEl>
                                        <p:attrNameLst>
                                          <p:attrName>style.visibility</p:attrName>
                                        </p:attrNameLst>
                                      </p:cBhvr>
                                      <p:to>
                                        <p:strVal val="visible"/>
                                      </p:to>
                                    </p:set>
                                    <p:anim calcmode="lin" valueType="num">
                                      <p:cBhvr>
                                        <p:cTn id="27" dur="1000" fill="hold"/>
                                        <p:tgtEl>
                                          <p:spTgt spid="9224"/>
                                        </p:tgtEl>
                                        <p:attrNameLst>
                                          <p:attrName>ppt_w</p:attrName>
                                        </p:attrNameLst>
                                      </p:cBhvr>
                                      <p:tavLst>
                                        <p:tav tm="0">
                                          <p:val>
                                            <p:strVal val="#ppt_w*0.70"/>
                                          </p:val>
                                        </p:tav>
                                        <p:tav tm="100000">
                                          <p:val>
                                            <p:strVal val="#ppt_w"/>
                                          </p:val>
                                        </p:tav>
                                      </p:tavLst>
                                    </p:anim>
                                    <p:anim calcmode="lin" valueType="num">
                                      <p:cBhvr>
                                        <p:cTn id="28" dur="1000" fill="hold"/>
                                        <p:tgtEl>
                                          <p:spTgt spid="9224"/>
                                        </p:tgtEl>
                                        <p:attrNameLst>
                                          <p:attrName>ppt_h</p:attrName>
                                        </p:attrNameLst>
                                      </p:cBhvr>
                                      <p:tavLst>
                                        <p:tav tm="0">
                                          <p:val>
                                            <p:strVal val="#ppt_h"/>
                                          </p:val>
                                        </p:tav>
                                        <p:tav tm="100000">
                                          <p:val>
                                            <p:strVal val="#ppt_h"/>
                                          </p:val>
                                        </p:tav>
                                      </p:tavLst>
                                    </p:anim>
                                    <p:animEffect transition="in" filter="fade">
                                      <p:cBhvr>
                                        <p:cTn id="29" dur="1000"/>
                                        <p:tgtEl>
                                          <p:spTgt spid="922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9225"/>
                                        </p:tgtEl>
                                        <p:attrNameLst>
                                          <p:attrName>style.visibility</p:attrName>
                                        </p:attrNameLst>
                                      </p:cBhvr>
                                      <p:to>
                                        <p:strVal val="visible"/>
                                      </p:to>
                                    </p:set>
                                    <p:anim calcmode="lin" valueType="num">
                                      <p:cBhvr>
                                        <p:cTn id="32" dur="1000" fill="hold"/>
                                        <p:tgtEl>
                                          <p:spTgt spid="9225"/>
                                        </p:tgtEl>
                                        <p:attrNameLst>
                                          <p:attrName>ppt_w</p:attrName>
                                        </p:attrNameLst>
                                      </p:cBhvr>
                                      <p:tavLst>
                                        <p:tav tm="0">
                                          <p:val>
                                            <p:strVal val="#ppt_w*0.70"/>
                                          </p:val>
                                        </p:tav>
                                        <p:tav tm="100000">
                                          <p:val>
                                            <p:strVal val="#ppt_w"/>
                                          </p:val>
                                        </p:tav>
                                      </p:tavLst>
                                    </p:anim>
                                    <p:anim calcmode="lin" valueType="num">
                                      <p:cBhvr>
                                        <p:cTn id="33" dur="1000" fill="hold"/>
                                        <p:tgtEl>
                                          <p:spTgt spid="9225"/>
                                        </p:tgtEl>
                                        <p:attrNameLst>
                                          <p:attrName>ppt_h</p:attrName>
                                        </p:attrNameLst>
                                      </p:cBhvr>
                                      <p:tavLst>
                                        <p:tav tm="0">
                                          <p:val>
                                            <p:strVal val="#ppt_h"/>
                                          </p:val>
                                        </p:tav>
                                        <p:tav tm="100000">
                                          <p:val>
                                            <p:strVal val="#ppt_h"/>
                                          </p:val>
                                        </p:tav>
                                      </p:tavLst>
                                    </p:anim>
                                    <p:animEffect transition="in" filter="fade">
                                      <p:cBhvr>
                                        <p:cTn id="34" dur="1000"/>
                                        <p:tgtEl>
                                          <p:spTgt spid="9225"/>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9234"/>
                                        </p:tgtEl>
                                        <p:attrNameLst>
                                          <p:attrName>style.visibility</p:attrName>
                                        </p:attrNameLst>
                                      </p:cBhvr>
                                      <p:to>
                                        <p:strVal val="visible"/>
                                      </p:to>
                                    </p:set>
                                    <p:anim calcmode="lin" valueType="num">
                                      <p:cBhvr>
                                        <p:cTn id="39" dur="1000" fill="hold"/>
                                        <p:tgtEl>
                                          <p:spTgt spid="9234"/>
                                        </p:tgtEl>
                                        <p:attrNameLst>
                                          <p:attrName>ppt_w</p:attrName>
                                        </p:attrNameLst>
                                      </p:cBhvr>
                                      <p:tavLst>
                                        <p:tav tm="0">
                                          <p:val>
                                            <p:strVal val="#ppt_w*0.70"/>
                                          </p:val>
                                        </p:tav>
                                        <p:tav tm="100000">
                                          <p:val>
                                            <p:strVal val="#ppt_w"/>
                                          </p:val>
                                        </p:tav>
                                      </p:tavLst>
                                    </p:anim>
                                    <p:anim calcmode="lin" valueType="num">
                                      <p:cBhvr>
                                        <p:cTn id="40" dur="1000" fill="hold"/>
                                        <p:tgtEl>
                                          <p:spTgt spid="9234"/>
                                        </p:tgtEl>
                                        <p:attrNameLst>
                                          <p:attrName>ppt_h</p:attrName>
                                        </p:attrNameLst>
                                      </p:cBhvr>
                                      <p:tavLst>
                                        <p:tav tm="0">
                                          <p:val>
                                            <p:strVal val="#ppt_h"/>
                                          </p:val>
                                        </p:tav>
                                        <p:tav tm="100000">
                                          <p:val>
                                            <p:strVal val="#ppt_h"/>
                                          </p:val>
                                        </p:tav>
                                      </p:tavLst>
                                    </p:anim>
                                    <p:animEffect transition="in" filter="fade">
                                      <p:cBhvr>
                                        <p:cTn id="41" dur="1000"/>
                                        <p:tgtEl>
                                          <p:spTgt spid="9234"/>
                                        </p:tgtEl>
                                      </p:cBhvr>
                                    </p:animEffect>
                                  </p:childTnLst>
                                </p:cTn>
                              </p:par>
                              <p:par>
                                <p:cTn id="42" presetID="55" presetClass="entr" presetSubtype="0" fill="hold" nodeType="withEffect">
                                  <p:stCondLst>
                                    <p:cond delay="0"/>
                                  </p:stCondLst>
                                  <p:childTnLst>
                                    <p:set>
                                      <p:cBhvr>
                                        <p:cTn id="43" dur="1" fill="hold">
                                          <p:stCondLst>
                                            <p:cond delay="0"/>
                                          </p:stCondLst>
                                        </p:cTn>
                                        <p:tgtEl>
                                          <p:spTgt spid="9235"/>
                                        </p:tgtEl>
                                        <p:attrNameLst>
                                          <p:attrName>style.visibility</p:attrName>
                                        </p:attrNameLst>
                                      </p:cBhvr>
                                      <p:to>
                                        <p:strVal val="visible"/>
                                      </p:to>
                                    </p:set>
                                    <p:anim calcmode="lin" valueType="num">
                                      <p:cBhvr>
                                        <p:cTn id="44" dur="1000" fill="hold"/>
                                        <p:tgtEl>
                                          <p:spTgt spid="9235"/>
                                        </p:tgtEl>
                                        <p:attrNameLst>
                                          <p:attrName>ppt_w</p:attrName>
                                        </p:attrNameLst>
                                      </p:cBhvr>
                                      <p:tavLst>
                                        <p:tav tm="0">
                                          <p:val>
                                            <p:strVal val="#ppt_w*0.70"/>
                                          </p:val>
                                        </p:tav>
                                        <p:tav tm="100000">
                                          <p:val>
                                            <p:strVal val="#ppt_w"/>
                                          </p:val>
                                        </p:tav>
                                      </p:tavLst>
                                    </p:anim>
                                    <p:anim calcmode="lin" valueType="num">
                                      <p:cBhvr>
                                        <p:cTn id="45" dur="1000" fill="hold"/>
                                        <p:tgtEl>
                                          <p:spTgt spid="9235"/>
                                        </p:tgtEl>
                                        <p:attrNameLst>
                                          <p:attrName>ppt_h</p:attrName>
                                        </p:attrNameLst>
                                      </p:cBhvr>
                                      <p:tavLst>
                                        <p:tav tm="0">
                                          <p:val>
                                            <p:strVal val="#ppt_h"/>
                                          </p:val>
                                        </p:tav>
                                        <p:tav tm="100000">
                                          <p:val>
                                            <p:strVal val="#ppt_h"/>
                                          </p:val>
                                        </p:tav>
                                      </p:tavLst>
                                    </p:anim>
                                    <p:animEffect transition="in" filter="fade">
                                      <p:cBhvr>
                                        <p:cTn id="46" dur="1000"/>
                                        <p:tgtEl>
                                          <p:spTgt spid="9235"/>
                                        </p:tgtEl>
                                      </p:cBhvr>
                                    </p:animEffect>
                                  </p:childTnLst>
                                </p:cTn>
                              </p:par>
                              <p:par>
                                <p:cTn id="47" presetID="55" presetClass="entr" presetSubtype="0" fill="hold" nodeType="withEffect">
                                  <p:stCondLst>
                                    <p:cond delay="0"/>
                                  </p:stCondLst>
                                  <p:childTnLst>
                                    <p:set>
                                      <p:cBhvr>
                                        <p:cTn id="48" dur="1" fill="hold">
                                          <p:stCondLst>
                                            <p:cond delay="0"/>
                                          </p:stCondLst>
                                        </p:cTn>
                                        <p:tgtEl>
                                          <p:spTgt spid="9236"/>
                                        </p:tgtEl>
                                        <p:attrNameLst>
                                          <p:attrName>style.visibility</p:attrName>
                                        </p:attrNameLst>
                                      </p:cBhvr>
                                      <p:to>
                                        <p:strVal val="visible"/>
                                      </p:to>
                                    </p:set>
                                    <p:anim calcmode="lin" valueType="num">
                                      <p:cBhvr>
                                        <p:cTn id="49" dur="1000" fill="hold"/>
                                        <p:tgtEl>
                                          <p:spTgt spid="9236"/>
                                        </p:tgtEl>
                                        <p:attrNameLst>
                                          <p:attrName>ppt_w</p:attrName>
                                        </p:attrNameLst>
                                      </p:cBhvr>
                                      <p:tavLst>
                                        <p:tav tm="0">
                                          <p:val>
                                            <p:strVal val="#ppt_w*0.70"/>
                                          </p:val>
                                        </p:tav>
                                        <p:tav tm="100000">
                                          <p:val>
                                            <p:strVal val="#ppt_w"/>
                                          </p:val>
                                        </p:tav>
                                      </p:tavLst>
                                    </p:anim>
                                    <p:anim calcmode="lin" valueType="num">
                                      <p:cBhvr>
                                        <p:cTn id="50" dur="1000" fill="hold"/>
                                        <p:tgtEl>
                                          <p:spTgt spid="9236"/>
                                        </p:tgtEl>
                                        <p:attrNameLst>
                                          <p:attrName>ppt_h</p:attrName>
                                        </p:attrNameLst>
                                      </p:cBhvr>
                                      <p:tavLst>
                                        <p:tav tm="0">
                                          <p:val>
                                            <p:strVal val="#ppt_h"/>
                                          </p:val>
                                        </p:tav>
                                        <p:tav tm="100000">
                                          <p:val>
                                            <p:strVal val="#ppt_h"/>
                                          </p:val>
                                        </p:tav>
                                      </p:tavLst>
                                    </p:anim>
                                    <p:animEffect transition="in" filter="fade">
                                      <p:cBhvr>
                                        <p:cTn id="51" dur="1000"/>
                                        <p:tgtEl>
                                          <p:spTgt spid="9236"/>
                                        </p:tgtEl>
                                      </p:cBhvr>
                                    </p:animEffect>
                                  </p:childTnLst>
                                </p:cTn>
                              </p:par>
                              <p:par>
                                <p:cTn id="52" presetID="55" presetClass="entr" presetSubtype="0" fill="hold" nodeType="withEffect">
                                  <p:stCondLst>
                                    <p:cond delay="0"/>
                                  </p:stCondLst>
                                  <p:childTnLst>
                                    <p:set>
                                      <p:cBhvr>
                                        <p:cTn id="53" dur="1" fill="hold">
                                          <p:stCondLst>
                                            <p:cond delay="0"/>
                                          </p:stCondLst>
                                        </p:cTn>
                                        <p:tgtEl>
                                          <p:spTgt spid="9237"/>
                                        </p:tgtEl>
                                        <p:attrNameLst>
                                          <p:attrName>style.visibility</p:attrName>
                                        </p:attrNameLst>
                                      </p:cBhvr>
                                      <p:to>
                                        <p:strVal val="visible"/>
                                      </p:to>
                                    </p:set>
                                    <p:anim calcmode="lin" valueType="num">
                                      <p:cBhvr>
                                        <p:cTn id="54" dur="1000" fill="hold"/>
                                        <p:tgtEl>
                                          <p:spTgt spid="9237"/>
                                        </p:tgtEl>
                                        <p:attrNameLst>
                                          <p:attrName>ppt_w</p:attrName>
                                        </p:attrNameLst>
                                      </p:cBhvr>
                                      <p:tavLst>
                                        <p:tav tm="0">
                                          <p:val>
                                            <p:strVal val="#ppt_w*0.70"/>
                                          </p:val>
                                        </p:tav>
                                        <p:tav tm="100000">
                                          <p:val>
                                            <p:strVal val="#ppt_w"/>
                                          </p:val>
                                        </p:tav>
                                      </p:tavLst>
                                    </p:anim>
                                    <p:anim calcmode="lin" valueType="num">
                                      <p:cBhvr>
                                        <p:cTn id="55" dur="1000" fill="hold"/>
                                        <p:tgtEl>
                                          <p:spTgt spid="9237"/>
                                        </p:tgtEl>
                                        <p:attrNameLst>
                                          <p:attrName>ppt_h</p:attrName>
                                        </p:attrNameLst>
                                      </p:cBhvr>
                                      <p:tavLst>
                                        <p:tav tm="0">
                                          <p:val>
                                            <p:strVal val="#ppt_h"/>
                                          </p:val>
                                        </p:tav>
                                        <p:tav tm="100000">
                                          <p:val>
                                            <p:strVal val="#ppt_h"/>
                                          </p:val>
                                        </p:tav>
                                      </p:tavLst>
                                    </p:anim>
                                    <p:animEffect transition="in" filter="fade">
                                      <p:cBhvr>
                                        <p:cTn id="56" dur="1000"/>
                                        <p:tgtEl>
                                          <p:spTgt spid="9237"/>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9226"/>
                                        </p:tgtEl>
                                        <p:attrNameLst>
                                          <p:attrName>style.visibility</p:attrName>
                                        </p:attrNameLst>
                                      </p:cBhvr>
                                      <p:to>
                                        <p:strVal val="visible"/>
                                      </p:to>
                                    </p:set>
                                    <p:anim calcmode="lin" valueType="num">
                                      <p:cBhvr>
                                        <p:cTn id="59" dur="1000" fill="hold"/>
                                        <p:tgtEl>
                                          <p:spTgt spid="9226"/>
                                        </p:tgtEl>
                                        <p:attrNameLst>
                                          <p:attrName>ppt_w</p:attrName>
                                        </p:attrNameLst>
                                      </p:cBhvr>
                                      <p:tavLst>
                                        <p:tav tm="0">
                                          <p:val>
                                            <p:strVal val="#ppt_w*0.70"/>
                                          </p:val>
                                        </p:tav>
                                        <p:tav tm="100000">
                                          <p:val>
                                            <p:strVal val="#ppt_w"/>
                                          </p:val>
                                        </p:tav>
                                      </p:tavLst>
                                    </p:anim>
                                    <p:anim calcmode="lin" valueType="num">
                                      <p:cBhvr>
                                        <p:cTn id="60" dur="1000" fill="hold"/>
                                        <p:tgtEl>
                                          <p:spTgt spid="9226"/>
                                        </p:tgtEl>
                                        <p:attrNameLst>
                                          <p:attrName>ppt_h</p:attrName>
                                        </p:attrNameLst>
                                      </p:cBhvr>
                                      <p:tavLst>
                                        <p:tav tm="0">
                                          <p:val>
                                            <p:strVal val="#ppt_h"/>
                                          </p:val>
                                        </p:tav>
                                        <p:tav tm="100000">
                                          <p:val>
                                            <p:strVal val="#ppt_h"/>
                                          </p:val>
                                        </p:tav>
                                      </p:tavLst>
                                    </p:anim>
                                    <p:animEffect transition="in" filter="fade">
                                      <p:cBhvr>
                                        <p:cTn id="61" dur="1000"/>
                                        <p:tgtEl>
                                          <p:spTgt spid="9226"/>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9227"/>
                                        </p:tgtEl>
                                        <p:attrNameLst>
                                          <p:attrName>style.visibility</p:attrName>
                                        </p:attrNameLst>
                                      </p:cBhvr>
                                      <p:to>
                                        <p:strVal val="visible"/>
                                      </p:to>
                                    </p:set>
                                    <p:anim calcmode="lin" valueType="num">
                                      <p:cBhvr>
                                        <p:cTn id="64" dur="1000" fill="hold"/>
                                        <p:tgtEl>
                                          <p:spTgt spid="9227"/>
                                        </p:tgtEl>
                                        <p:attrNameLst>
                                          <p:attrName>ppt_w</p:attrName>
                                        </p:attrNameLst>
                                      </p:cBhvr>
                                      <p:tavLst>
                                        <p:tav tm="0">
                                          <p:val>
                                            <p:strVal val="#ppt_w*0.70"/>
                                          </p:val>
                                        </p:tav>
                                        <p:tav tm="100000">
                                          <p:val>
                                            <p:strVal val="#ppt_w"/>
                                          </p:val>
                                        </p:tav>
                                      </p:tavLst>
                                    </p:anim>
                                    <p:anim calcmode="lin" valueType="num">
                                      <p:cBhvr>
                                        <p:cTn id="65" dur="1000" fill="hold"/>
                                        <p:tgtEl>
                                          <p:spTgt spid="9227"/>
                                        </p:tgtEl>
                                        <p:attrNameLst>
                                          <p:attrName>ppt_h</p:attrName>
                                        </p:attrNameLst>
                                      </p:cBhvr>
                                      <p:tavLst>
                                        <p:tav tm="0">
                                          <p:val>
                                            <p:strVal val="#ppt_h"/>
                                          </p:val>
                                        </p:tav>
                                        <p:tav tm="100000">
                                          <p:val>
                                            <p:strVal val="#ppt_h"/>
                                          </p:val>
                                        </p:tav>
                                      </p:tavLst>
                                    </p:anim>
                                    <p:animEffect transition="in" filter="fade">
                                      <p:cBhvr>
                                        <p:cTn id="66" dur="1000"/>
                                        <p:tgtEl>
                                          <p:spTgt spid="9227"/>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9228"/>
                                        </p:tgtEl>
                                        <p:attrNameLst>
                                          <p:attrName>style.visibility</p:attrName>
                                        </p:attrNameLst>
                                      </p:cBhvr>
                                      <p:to>
                                        <p:strVal val="visible"/>
                                      </p:to>
                                    </p:set>
                                    <p:anim calcmode="lin" valueType="num">
                                      <p:cBhvr>
                                        <p:cTn id="69" dur="1000" fill="hold"/>
                                        <p:tgtEl>
                                          <p:spTgt spid="9228"/>
                                        </p:tgtEl>
                                        <p:attrNameLst>
                                          <p:attrName>ppt_w</p:attrName>
                                        </p:attrNameLst>
                                      </p:cBhvr>
                                      <p:tavLst>
                                        <p:tav tm="0">
                                          <p:val>
                                            <p:strVal val="#ppt_w*0.70"/>
                                          </p:val>
                                        </p:tav>
                                        <p:tav tm="100000">
                                          <p:val>
                                            <p:strVal val="#ppt_w"/>
                                          </p:val>
                                        </p:tav>
                                      </p:tavLst>
                                    </p:anim>
                                    <p:anim calcmode="lin" valueType="num">
                                      <p:cBhvr>
                                        <p:cTn id="70" dur="1000" fill="hold"/>
                                        <p:tgtEl>
                                          <p:spTgt spid="9228"/>
                                        </p:tgtEl>
                                        <p:attrNameLst>
                                          <p:attrName>ppt_h</p:attrName>
                                        </p:attrNameLst>
                                      </p:cBhvr>
                                      <p:tavLst>
                                        <p:tav tm="0">
                                          <p:val>
                                            <p:strVal val="#ppt_h"/>
                                          </p:val>
                                        </p:tav>
                                        <p:tav tm="100000">
                                          <p:val>
                                            <p:strVal val="#ppt_h"/>
                                          </p:val>
                                        </p:tav>
                                      </p:tavLst>
                                    </p:anim>
                                    <p:animEffect transition="in" filter="fade">
                                      <p:cBhvr>
                                        <p:cTn id="71" dur="1000"/>
                                        <p:tgtEl>
                                          <p:spTgt spid="9228"/>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9229"/>
                                        </p:tgtEl>
                                        <p:attrNameLst>
                                          <p:attrName>style.visibility</p:attrName>
                                        </p:attrNameLst>
                                      </p:cBhvr>
                                      <p:to>
                                        <p:strVal val="visible"/>
                                      </p:to>
                                    </p:set>
                                    <p:anim calcmode="lin" valueType="num">
                                      <p:cBhvr>
                                        <p:cTn id="74" dur="1000" fill="hold"/>
                                        <p:tgtEl>
                                          <p:spTgt spid="9229"/>
                                        </p:tgtEl>
                                        <p:attrNameLst>
                                          <p:attrName>ppt_w</p:attrName>
                                        </p:attrNameLst>
                                      </p:cBhvr>
                                      <p:tavLst>
                                        <p:tav tm="0">
                                          <p:val>
                                            <p:strVal val="#ppt_w*0.70"/>
                                          </p:val>
                                        </p:tav>
                                        <p:tav tm="100000">
                                          <p:val>
                                            <p:strVal val="#ppt_w"/>
                                          </p:val>
                                        </p:tav>
                                      </p:tavLst>
                                    </p:anim>
                                    <p:anim calcmode="lin" valueType="num">
                                      <p:cBhvr>
                                        <p:cTn id="75" dur="1000" fill="hold"/>
                                        <p:tgtEl>
                                          <p:spTgt spid="9229"/>
                                        </p:tgtEl>
                                        <p:attrNameLst>
                                          <p:attrName>ppt_h</p:attrName>
                                        </p:attrNameLst>
                                      </p:cBhvr>
                                      <p:tavLst>
                                        <p:tav tm="0">
                                          <p:val>
                                            <p:strVal val="#ppt_h"/>
                                          </p:val>
                                        </p:tav>
                                        <p:tav tm="100000">
                                          <p:val>
                                            <p:strVal val="#ppt_h"/>
                                          </p:val>
                                        </p:tav>
                                      </p:tavLst>
                                    </p:anim>
                                    <p:animEffect transition="in" filter="fade">
                                      <p:cBhvr>
                                        <p:cTn id="76" dur="1000"/>
                                        <p:tgtEl>
                                          <p:spTgt spid="9229"/>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nodeType="clickEffect">
                                  <p:stCondLst>
                                    <p:cond delay="0"/>
                                  </p:stCondLst>
                                  <p:childTnLst>
                                    <p:set>
                                      <p:cBhvr>
                                        <p:cTn id="80" dur="1" fill="hold">
                                          <p:stCondLst>
                                            <p:cond delay="0"/>
                                          </p:stCondLst>
                                        </p:cTn>
                                        <p:tgtEl>
                                          <p:spTgt spid="9230"/>
                                        </p:tgtEl>
                                        <p:attrNameLst>
                                          <p:attrName>style.visibility</p:attrName>
                                        </p:attrNameLst>
                                      </p:cBhvr>
                                      <p:to>
                                        <p:strVal val="visible"/>
                                      </p:to>
                                    </p:set>
                                    <p:anim calcmode="lin" valueType="num">
                                      <p:cBhvr>
                                        <p:cTn id="81" dur="1000" fill="hold"/>
                                        <p:tgtEl>
                                          <p:spTgt spid="9230"/>
                                        </p:tgtEl>
                                        <p:attrNameLst>
                                          <p:attrName>ppt_w</p:attrName>
                                        </p:attrNameLst>
                                      </p:cBhvr>
                                      <p:tavLst>
                                        <p:tav tm="0">
                                          <p:val>
                                            <p:strVal val="#ppt_w*0.70"/>
                                          </p:val>
                                        </p:tav>
                                        <p:tav tm="100000">
                                          <p:val>
                                            <p:strVal val="#ppt_w"/>
                                          </p:val>
                                        </p:tav>
                                      </p:tavLst>
                                    </p:anim>
                                    <p:anim calcmode="lin" valueType="num">
                                      <p:cBhvr>
                                        <p:cTn id="82" dur="1000" fill="hold"/>
                                        <p:tgtEl>
                                          <p:spTgt spid="9230"/>
                                        </p:tgtEl>
                                        <p:attrNameLst>
                                          <p:attrName>ppt_h</p:attrName>
                                        </p:attrNameLst>
                                      </p:cBhvr>
                                      <p:tavLst>
                                        <p:tav tm="0">
                                          <p:val>
                                            <p:strVal val="#ppt_h"/>
                                          </p:val>
                                        </p:tav>
                                        <p:tav tm="100000">
                                          <p:val>
                                            <p:strVal val="#ppt_h"/>
                                          </p:val>
                                        </p:tav>
                                      </p:tavLst>
                                    </p:anim>
                                    <p:animEffect transition="in" filter="fade">
                                      <p:cBhvr>
                                        <p:cTn id="83" dur="1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P spid="9226" grpId="0" animBg="1"/>
      <p:bldP spid="9227" grpId="0" animBg="1"/>
      <p:bldP spid="9228" grpId="0" animBg="1"/>
      <p:bldP spid="92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3"/>
          <p:cNvSpPr>
            <a:spLocks noGrp="1"/>
          </p:cNvSpPr>
          <p:nvPr>
            <p:ph type="title"/>
          </p:nvPr>
        </p:nvSpPr>
        <p:spPr/>
        <p:txBody>
          <a:bodyPr/>
          <a:lstStyle/>
          <a:p>
            <a:pPr eaLnBrk="1" hangingPunct="1"/>
            <a:r>
              <a:rPr lang="el-GR" dirty="0" smtClean="0">
                <a:latin typeface="Calibri" pitchFamily="34" charset="0"/>
              </a:rPr>
              <a:t>ΠΗΓΕΣ ΠΛΗΡΟΦΟΡΙΑΣ</a:t>
            </a:r>
          </a:p>
        </p:txBody>
      </p:sp>
      <p:sp>
        <p:nvSpPr>
          <p:cNvPr id="19458" name="Θέση περιεχομένου 4"/>
          <p:cNvSpPr>
            <a:spLocks noGrp="1"/>
          </p:cNvSpPr>
          <p:nvPr>
            <p:ph idx="1"/>
          </p:nvPr>
        </p:nvSpPr>
        <p:spPr/>
        <p:txBody>
          <a:bodyPr/>
          <a:lstStyle/>
          <a:p>
            <a:pPr eaLnBrk="1" hangingPunct="1">
              <a:buFont typeface="Wingdings" pitchFamily="2" charset="2"/>
              <a:buChar char="q"/>
            </a:pPr>
            <a:r>
              <a:rPr lang="en-US" sz="2400" i="1" dirty="0" smtClean="0">
                <a:latin typeface="Calibri" panose="020F0502020204030204" pitchFamily="34" charset="0"/>
                <a:hlinkClick r:id="rId3"/>
              </a:rPr>
              <a:t>www.et.gr</a:t>
            </a:r>
            <a:r>
              <a:rPr lang="en-US" sz="2800" dirty="0" smtClean="0">
                <a:latin typeface="Calibri" panose="020F0502020204030204" pitchFamily="34" charset="0"/>
              </a:rPr>
              <a:t> </a:t>
            </a:r>
            <a:r>
              <a:rPr lang="en-US" sz="2800" dirty="0" smtClean="0">
                <a:latin typeface="Calibri" panose="020F0502020204030204" pitchFamily="34" charset="0"/>
                <a:sym typeface="Wingdings" pitchFamily="2" charset="2"/>
              </a:rPr>
              <a:t> </a:t>
            </a:r>
            <a:r>
              <a:rPr lang="el-GR" sz="2800" dirty="0" smtClean="0">
                <a:latin typeface="Calibri" pitchFamily="34" charset="0"/>
                <a:sym typeface="Wingdings" pitchFamily="2" charset="2"/>
              </a:rPr>
              <a:t>Εθνικό Τυπογραφείο (ΦΕΚ (2000-2005) Ν., ΚΥΑ)</a:t>
            </a:r>
          </a:p>
          <a:p>
            <a:pPr eaLnBrk="1" hangingPunct="1">
              <a:buFont typeface="Wingdings" pitchFamily="2" charset="2"/>
              <a:buChar char="q"/>
            </a:pPr>
            <a:r>
              <a:rPr lang="en-US" sz="2400" i="1" dirty="0" smtClean="0">
                <a:latin typeface="Calibri" panose="020F0502020204030204" pitchFamily="34" charset="0"/>
                <a:sym typeface="Wingdings" pitchFamily="2" charset="2"/>
                <a:hlinkClick r:id="rId4"/>
              </a:rPr>
              <a:t>www.parliament.gr</a:t>
            </a:r>
            <a:r>
              <a:rPr lang="en-US" sz="2800" dirty="0" smtClean="0">
                <a:latin typeface="Calibri" panose="020F0502020204030204" pitchFamily="34" charset="0"/>
                <a:sym typeface="Wingdings" pitchFamily="2" charset="2"/>
              </a:rPr>
              <a:t>  </a:t>
            </a:r>
            <a:r>
              <a:rPr lang="el-GR" sz="2800" dirty="0" smtClean="0">
                <a:latin typeface="Calibri" pitchFamily="34" charset="0"/>
                <a:sym typeface="Wingdings" pitchFamily="2" charset="2"/>
              </a:rPr>
              <a:t>Βουλή </a:t>
            </a:r>
            <a:r>
              <a:rPr lang="en-US" sz="2800" dirty="0" smtClean="0">
                <a:latin typeface="Calibri" panose="020F0502020204030204" pitchFamily="34" charset="0"/>
                <a:sym typeface="Wingdings" pitchFamily="2" charset="2"/>
              </a:rPr>
              <a:t> </a:t>
            </a:r>
            <a:r>
              <a:rPr lang="el-GR" sz="2800" dirty="0" smtClean="0">
                <a:latin typeface="Calibri" pitchFamily="34" charset="0"/>
                <a:sym typeface="Wingdings" pitchFamily="2" charset="2"/>
              </a:rPr>
              <a:t>Σύνδεσμος νομοσχέδια</a:t>
            </a:r>
          </a:p>
          <a:p>
            <a:pPr eaLnBrk="1" hangingPunct="1">
              <a:buFont typeface="Wingdings" pitchFamily="2" charset="2"/>
              <a:buChar char="q"/>
            </a:pPr>
            <a:r>
              <a:rPr lang="en-US" sz="2400" i="1" dirty="0" smtClean="0">
                <a:latin typeface="Calibri" panose="020F0502020204030204" pitchFamily="34" charset="0"/>
                <a:sym typeface="Wingdings" pitchFamily="2" charset="2"/>
                <a:hlinkClick r:id="rId5"/>
              </a:rPr>
              <a:t>www.env.gr</a:t>
            </a:r>
            <a:r>
              <a:rPr lang="en-US" sz="2800" dirty="0" smtClean="0">
                <a:latin typeface="Calibri" panose="020F0502020204030204" pitchFamily="34" charset="0"/>
                <a:sym typeface="Wingdings" pitchFamily="2" charset="2"/>
              </a:rPr>
              <a:t>  </a:t>
            </a:r>
            <a:r>
              <a:rPr lang="el-GR" sz="2800" dirty="0" smtClean="0">
                <a:latin typeface="Calibri" pitchFamily="34" charset="0"/>
                <a:sym typeface="Wingdings" pitchFamily="2" charset="2"/>
              </a:rPr>
              <a:t>Περιβαλλοντική Πύλη Ελλάδας</a:t>
            </a:r>
          </a:p>
          <a:p>
            <a:pPr eaLnBrk="1" hangingPunct="1">
              <a:buFont typeface="Wingdings" pitchFamily="2" charset="2"/>
              <a:buChar char="q"/>
            </a:pPr>
            <a:r>
              <a:rPr lang="en-US" sz="2400" i="1" dirty="0" smtClean="0">
                <a:latin typeface="Calibri" panose="020F0502020204030204" pitchFamily="34" charset="0"/>
                <a:sym typeface="Wingdings" pitchFamily="2" charset="2"/>
                <a:hlinkClick r:id="rId6"/>
              </a:rPr>
              <a:t>www.ypeka.gr</a:t>
            </a:r>
            <a:r>
              <a:rPr lang="el-GR" sz="2800" dirty="0" smtClean="0">
                <a:latin typeface="Calibri" pitchFamily="34" charset="0"/>
                <a:sym typeface="Wingdings" pitchFamily="2" charset="2"/>
              </a:rPr>
              <a:t> </a:t>
            </a:r>
            <a:r>
              <a:rPr lang="en-US" sz="2800" dirty="0" smtClean="0">
                <a:latin typeface="Calibri" panose="020F0502020204030204" pitchFamily="34" charset="0"/>
                <a:sym typeface="Wingdings" pitchFamily="2" charset="2"/>
              </a:rPr>
              <a:t> </a:t>
            </a:r>
            <a:r>
              <a:rPr lang="el-GR" sz="2800" dirty="0" smtClean="0">
                <a:latin typeface="Calibri" pitchFamily="34" charset="0"/>
                <a:sym typeface="Wingdings" pitchFamily="2" charset="2"/>
              </a:rPr>
              <a:t>ΥΠΕΚΑ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lstStyle/>
          <a:p>
            <a:pPr eaLnBrk="1" hangingPunct="1"/>
            <a:r>
              <a:rPr lang="el-GR" sz="4000" dirty="0" smtClean="0">
                <a:latin typeface="Calibri" pitchFamily="34" charset="0"/>
              </a:rPr>
              <a:t>ΕΠΑΓΓΕΛΜΑ: ΠΕΡΙΒΑΛΛΟΝΤΙΚΟΣ ΣΥΜΒΟΥΛΟΣ</a:t>
            </a:r>
          </a:p>
        </p:txBody>
      </p:sp>
      <p:sp>
        <p:nvSpPr>
          <p:cNvPr id="11268" name="Text Box 4"/>
          <p:cNvSpPr txBox="1">
            <a:spLocks noChangeArrowheads="1"/>
          </p:cNvSpPr>
          <p:nvPr/>
        </p:nvSpPr>
        <p:spPr bwMode="auto">
          <a:xfrm>
            <a:off x="611188" y="2070124"/>
            <a:ext cx="2160587" cy="406400"/>
          </a:xfrm>
          <a:prstGeom prst="rect">
            <a:avLst/>
          </a:prstGeom>
          <a:noFill/>
          <a:ln w="9525">
            <a:solidFill>
              <a:schemeClr val="tx1"/>
            </a:solidFill>
            <a:miter lim="800000"/>
            <a:headEnd/>
            <a:tailEnd/>
          </a:ln>
        </p:spPr>
        <p:txBody>
          <a:bodyPr>
            <a:spAutoFit/>
          </a:bodyPr>
          <a:lstStyle/>
          <a:p>
            <a:pPr>
              <a:spcBef>
                <a:spcPct val="50000"/>
              </a:spcBef>
            </a:pPr>
            <a:r>
              <a:rPr lang="el-GR" sz="2000" dirty="0">
                <a:latin typeface="Calibri" panose="020F0502020204030204" pitchFamily="34" charset="0"/>
              </a:rPr>
              <a:t>Πηγές Ρύπανσης</a:t>
            </a:r>
          </a:p>
        </p:txBody>
      </p:sp>
      <p:sp>
        <p:nvSpPr>
          <p:cNvPr id="11269" name="Text Box 5"/>
          <p:cNvSpPr txBox="1">
            <a:spLocks noChangeArrowheads="1"/>
          </p:cNvSpPr>
          <p:nvPr/>
        </p:nvSpPr>
        <p:spPr bwMode="auto">
          <a:xfrm>
            <a:off x="3276601" y="1782787"/>
            <a:ext cx="3311624" cy="1323439"/>
          </a:xfrm>
          <a:prstGeom prst="rect">
            <a:avLst/>
          </a:prstGeom>
          <a:noFill/>
          <a:ln w="9525">
            <a:solidFill>
              <a:schemeClr val="tx1"/>
            </a:solidFill>
            <a:miter lim="800000"/>
            <a:headEnd/>
            <a:tailEnd/>
          </a:ln>
        </p:spPr>
        <p:txBody>
          <a:bodyPr wrap="square">
            <a:spAutoFit/>
          </a:bodyPr>
          <a:lstStyle/>
          <a:p>
            <a:pPr>
              <a:spcBef>
                <a:spcPct val="50000"/>
              </a:spcBef>
            </a:pPr>
            <a:r>
              <a:rPr lang="el-GR" sz="2000" dirty="0">
                <a:latin typeface="Calibri" panose="020F0502020204030204" pitchFamily="34" charset="0"/>
              </a:rPr>
              <a:t>Προσδιορισμός διεργασιών που ελέγχουν τη ρύπανση </a:t>
            </a:r>
            <a:r>
              <a:rPr lang="en-US" sz="2000" dirty="0" smtClean="0">
                <a:latin typeface="Calibri" panose="020F0502020204030204" pitchFamily="34" charset="0"/>
              </a:rPr>
              <a:t/>
            </a:r>
            <a:br>
              <a:rPr lang="en-US" sz="2000" dirty="0" smtClean="0">
                <a:latin typeface="Calibri" panose="020F0502020204030204" pitchFamily="34" charset="0"/>
              </a:rPr>
            </a:br>
            <a:r>
              <a:rPr lang="el-GR" sz="2000" dirty="0" smtClean="0">
                <a:latin typeface="Calibri" panose="020F0502020204030204" pitchFamily="34" charset="0"/>
              </a:rPr>
              <a:t>(</a:t>
            </a:r>
            <a:r>
              <a:rPr lang="el-GR" sz="2000" dirty="0">
                <a:latin typeface="Calibri" panose="020F0502020204030204" pitchFamily="34" charset="0"/>
              </a:rPr>
              <a:t>π.χ. προσρόφηση, </a:t>
            </a:r>
            <a:r>
              <a:rPr lang="el-GR" sz="2000" dirty="0" err="1">
                <a:latin typeface="Calibri" panose="020F0502020204030204" pitchFamily="34" charset="0"/>
              </a:rPr>
              <a:t>βιοδιάσπαση</a:t>
            </a:r>
            <a:r>
              <a:rPr lang="el-GR" sz="2000" dirty="0">
                <a:latin typeface="Calibri" panose="020F0502020204030204" pitchFamily="34" charset="0"/>
              </a:rPr>
              <a:t>)</a:t>
            </a:r>
          </a:p>
        </p:txBody>
      </p:sp>
      <p:sp>
        <p:nvSpPr>
          <p:cNvPr id="11270" name="Text Box 6"/>
          <p:cNvSpPr txBox="1">
            <a:spLocks noChangeArrowheads="1"/>
          </p:cNvSpPr>
          <p:nvPr/>
        </p:nvSpPr>
        <p:spPr bwMode="auto">
          <a:xfrm>
            <a:off x="6804694" y="2286024"/>
            <a:ext cx="1584325" cy="396875"/>
          </a:xfrm>
          <a:prstGeom prst="rect">
            <a:avLst/>
          </a:prstGeom>
          <a:noFill/>
          <a:ln w="9525">
            <a:noFill/>
            <a:miter lim="800000"/>
            <a:headEnd/>
            <a:tailEnd/>
          </a:ln>
        </p:spPr>
        <p:txBody>
          <a:bodyPr>
            <a:spAutoFit/>
          </a:bodyPr>
          <a:lstStyle/>
          <a:p>
            <a:pPr>
              <a:spcBef>
                <a:spcPct val="50000"/>
              </a:spcBef>
            </a:pPr>
            <a:r>
              <a:rPr lang="el-GR" sz="2000" dirty="0">
                <a:latin typeface="Calibri" panose="020F0502020204030204" pitchFamily="34" charset="0"/>
              </a:rPr>
              <a:t>Γεωχημικός</a:t>
            </a:r>
          </a:p>
        </p:txBody>
      </p:sp>
      <p:sp>
        <p:nvSpPr>
          <p:cNvPr id="11271" name="Text Box 7"/>
          <p:cNvSpPr txBox="1">
            <a:spLocks noChangeArrowheads="1"/>
          </p:cNvSpPr>
          <p:nvPr/>
        </p:nvSpPr>
        <p:spPr bwMode="auto">
          <a:xfrm>
            <a:off x="611188" y="2646387"/>
            <a:ext cx="2160587" cy="1016000"/>
          </a:xfrm>
          <a:prstGeom prst="rect">
            <a:avLst/>
          </a:prstGeom>
          <a:noFill/>
          <a:ln w="9525">
            <a:solidFill>
              <a:schemeClr val="tx1"/>
            </a:solidFill>
            <a:miter lim="800000"/>
            <a:headEnd/>
            <a:tailEnd/>
          </a:ln>
        </p:spPr>
        <p:txBody>
          <a:bodyPr>
            <a:spAutoFit/>
          </a:bodyPr>
          <a:lstStyle/>
          <a:p>
            <a:pPr>
              <a:spcBef>
                <a:spcPct val="50000"/>
              </a:spcBef>
            </a:pPr>
            <a:r>
              <a:rPr lang="el-GR" sz="2000" dirty="0">
                <a:latin typeface="Calibri" panose="020F0502020204030204" pitchFamily="34" charset="0"/>
              </a:rPr>
              <a:t>Συνθήκες Γεωλογίας/ ορυκτολογίας</a:t>
            </a:r>
          </a:p>
        </p:txBody>
      </p:sp>
      <p:sp>
        <p:nvSpPr>
          <p:cNvPr id="11272" name="Text Box 8"/>
          <p:cNvSpPr txBox="1">
            <a:spLocks noChangeArrowheads="1"/>
          </p:cNvSpPr>
          <p:nvPr/>
        </p:nvSpPr>
        <p:spPr bwMode="auto">
          <a:xfrm>
            <a:off x="539750" y="3870349"/>
            <a:ext cx="2160588" cy="711200"/>
          </a:xfrm>
          <a:prstGeom prst="rect">
            <a:avLst/>
          </a:prstGeom>
          <a:noFill/>
          <a:ln w="9525">
            <a:solidFill>
              <a:schemeClr val="tx1"/>
            </a:solidFill>
            <a:miter lim="800000"/>
            <a:headEnd/>
            <a:tailEnd/>
          </a:ln>
        </p:spPr>
        <p:txBody>
          <a:bodyPr>
            <a:spAutoFit/>
          </a:bodyPr>
          <a:lstStyle/>
          <a:p>
            <a:pPr>
              <a:spcBef>
                <a:spcPct val="50000"/>
              </a:spcBef>
            </a:pPr>
            <a:r>
              <a:rPr lang="el-GR" sz="2000">
                <a:latin typeface="Calibri" panose="020F0502020204030204" pitchFamily="34" charset="0"/>
              </a:rPr>
              <a:t>Συνθήκες Υδρογεωλογίας</a:t>
            </a:r>
          </a:p>
        </p:txBody>
      </p:sp>
      <p:sp>
        <p:nvSpPr>
          <p:cNvPr id="11273" name="Text Box 9"/>
          <p:cNvSpPr txBox="1">
            <a:spLocks noChangeArrowheads="1"/>
          </p:cNvSpPr>
          <p:nvPr/>
        </p:nvSpPr>
        <p:spPr bwMode="auto">
          <a:xfrm>
            <a:off x="3203576" y="3367112"/>
            <a:ext cx="3384650" cy="1016000"/>
          </a:xfrm>
          <a:prstGeom prst="rect">
            <a:avLst/>
          </a:prstGeom>
          <a:noFill/>
          <a:ln w="9525">
            <a:solidFill>
              <a:schemeClr val="tx1"/>
            </a:solidFill>
            <a:miter lim="800000"/>
            <a:headEnd/>
            <a:tailEnd/>
          </a:ln>
        </p:spPr>
        <p:txBody>
          <a:bodyPr wrap="square">
            <a:spAutoFit/>
          </a:bodyPr>
          <a:lstStyle/>
          <a:p>
            <a:pPr>
              <a:spcBef>
                <a:spcPct val="50000"/>
              </a:spcBef>
            </a:pPr>
            <a:r>
              <a:rPr lang="el-GR" sz="2000" dirty="0">
                <a:latin typeface="Calibri" panose="020F0502020204030204" pitchFamily="34" charset="0"/>
              </a:rPr>
              <a:t>Πρόβλεψη διασποράς ρύπανσης με χρήση μοντέλων Η/Υ</a:t>
            </a:r>
          </a:p>
        </p:txBody>
      </p:sp>
      <p:sp>
        <p:nvSpPr>
          <p:cNvPr id="11274" name="Text Box 10"/>
          <p:cNvSpPr txBox="1">
            <a:spLocks noChangeArrowheads="1"/>
          </p:cNvSpPr>
          <p:nvPr/>
        </p:nvSpPr>
        <p:spPr bwMode="auto">
          <a:xfrm>
            <a:off x="3203576" y="4591074"/>
            <a:ext cx="3384650" cy="711200"/>
          </a:xfrm>
          <a:prstGeom prst="rect">
            <a:avLst/>
          </a:prstGeom>
          <a:noFill/>
          <a:ln w="9525">
            <a:solidFill>
              <a:schemeClr val="tx1"/>
            </a:solidFill>
            <a:miter lim="800000"/>
            <a:headEnd/>
            <a:tailEnd/>
          </a:ln>
        </p:spPr>
        <p:txBody>
          <a:bodyPr wrap="square">
            <a:spAutoFit/>
          </a:bodyPr>
          <a:lstStyle/>
          <a:p>
            <a:pPr>
              <a:spcBef>
                <a:spcPct val="50000"/>
              </a:spcBef>
            </a:pPr>
            <a:r>
              <a:rPr lang="el-GR" sz="2000">
                <a:latin typeface="Calibri" panose="020F0502020204030204" pitchFamily="34" charset="0"/>
              </a:rPr>
              <a:t>Εκτίμηση επικινδυνότητας για την ανθρώπινη υγεία</a:t>
            </a:r>
          </a:p>
        </p:txBody>
      </p:sp>
      <p:sp>
        <p:nvSpPr>
          <p:cNvPr id="11275" name="Text Box 11"/>
          <p:cNvSpPr txBox="1">
            <a:spLocks noChangeArrowheads="1"/>
          </p:cNvSpPr>
          <p:nvPr/>
        </p:nvSpPr>
        <p:spPr bwMode="auto">
          <a:xfrm>
            <a:off x="3203576" y="5526112"/>
            <a:ext cx="3384650" cy="711200"/>
          </a:xfrm>
          <a:prstGeom prst="rect">
            <a:avLst/>
          </a:prstGeom>
          <a:noFill/>
          <a:ln w="9525">
            <a:solidFill>
              <a:schemeClr val="tx1"/>
            </a:solidFill>
            <a:miter lim="800000"/>
            <a:headEnd/>
            <a:tailEnd/>
          </a:ln>
        </p:spPr>
        <p:txBody>
          <a:bodyPr wrap="square">
            <a:spAutoFit/>
          </a:bodyPr>
          <a:lstStyle/>
          <a:p>
            <a:pPr>
              <a:spcBef>
                <a:spcPct val="50000"/>
              </a:spcBef>
            </a:pPr>
            <a:r>
              <a:rPr lang="el-GR" sz="2000">
                <a:latin typeface="Calibri" panose="020F0502020204030204" pitchFamily="34" charset="0"/>
              </a:rPr>
              <a:t>Σχεδιασμός στρατηγικής αποκατάστασης</a:t>
            </a:r>
          </a:p>
        </p:txBody>
      </p:sp>
      <p:sp>
        <p:nvSpPr>
          <p:cNvPr id="11276" name="Text Box 12"/>
          <p:cNvSpPr txBox="1">
            <a:spLocks noChangeArrowheads="1"/>
          </p:cNvSpPr>
          <p:nvPr/>
        </p:nvSpPr>
        <p:spPr bwMode="auto">
          <a:xfrm>
            <a:off x="6803777" y="3654449"/>
            <a:ext cx="1944687" cy="396875"/>
          </a:xfrm>
          <a:prstGeom prst="rect">
            <a:avLst/>
          </a:prstGeom>
          <a:noFill/>
          <a:ln w="9525">
            <a:noFill/>
            <a:miter lim="800000"/>
            <a:headEnd/>
            <a:tailEnd/>
          </a:ln>
        </p:spPr>
        <p:txBody>
          <a:bodyPr>
            <a:spAutoFit/>
          </a:bodyPr>
          <a:lstStyle/>
          <a:p>
            <a:pPr>
              <a:spcBef>
                <a:spcPct val="50000"/>
              </a:spcBef>
            </a:pPr>
            <a:r>
              <a:rPr lang="el-GR" sz="2000" dirty="0" err="1">
                <a:latin typeface="Calibri" panose="020F0502020204030204" pitchFamily="34" charset="0"/>
              </a:rPr>
              <a:t>Υδρογεωλόγος</a:t>
            </a:r>
            <a:endParaRPr lang="el-GR" sz="2000" dirty="0">
              <a:latin typeface="Calibri" panose="020F0502020204030204" pitchFamily="34" charset="0"/>
            </a:endParaRPr>
          </a:p>
        </p:txBody>
      </p:sp>
      <p:sp>
        <p:nvSpPr>
          <p:cNvPr id="11277" name="Text Box 13"/>
          <p:cNvSpPr txBox="1">
            <a:spLocks noChangeArrowheads="1"/>
          </p:cNvSpPr>
          <p:nvPr/>
        </p:nvSpPr>
        <p:spPr bwMode="auto">
          <a:xfrm>
            <a:off x="6804694" y="4733949"/>
            <a:ext cx="1728788" cy="396875"/>
          </a:xfrm>
          <a:prstGeom prst="rect">
            <a:avLst/>
          </a:prstGeom>
          <a:noFill/>
          <a:ln w="9525">
            <a:noFill/>
            <a:miter lim="800000"/>
            <a:headEnd/>
            <a:tailEnd/>
          </a:ln>
        </p:spPr>
        <p:txBody>
          <a:bodyPr>
            <a:spAutoFit/>
          </a:bodyPr>
          <a:lstStyle/>
          <a:p>
            <a:pPr>
              <a:spcBef>
                <a:spcPct val="50000"/>
              </a:spcBef>
            </a:pPr>
            <a:r>
              <a:rPr lang="el-GR" sz="2000">
                <a:latin typeface="Calibri" panose="020F0502020204030204" pitchFamily="34" charset="0"/>
              </a:rPr>
              <a:t>Τοξικολόγος</a:t>
            </a:r>
          </a:p>
        </p:txBody>
      </p:sp>
      <p:sp>
        <p:nvSpPr>
          <p:cNvPr id="11278" name="Text Box 14"/>
          <p:cNvSpPr txBox="1">
            <a:spLocks noChangeArrowheads="1"/>
          </p:cNvSpPr>
          <p:nvPr/>
        </p:nvSpPr>
        <p:spPr bwMode="auto">
          <a:xfrm>
            <a:off x="6804694" y="5526112"/>
            <a:ext cx="1477963" cy="701675"/>
          </a:xfrm>
          <a:prstGeom prst="rect">
            <a:avLst/>
          </a:prstGeom>
          <a:noFill/>
          <a:ln w="9525">
            <a:noFill/>
            <a:miter lim="800000"/>
            <a:headEnd/>
            <a:tailEnd/>
          </a:ln>
        </p:spPr>
        <p:txBody>
          <a:bodyPr>
            <a:spAutoFit/>
          </a:bodyPr>
          <a:lstStyle/>
          <a:p>
            <a:pPr>
              <a:spcBef>
                <a:spcPct val="50000"/>
              </a:spcBef>
            </a:pPr>
            <a:r>
              <a:rPr lang="el-GR" sz="2000">
                <a:latin typeface="Calibri" panose="020F0502020204030204" pitchFamily="34" charset="0"/>
              </a:rPr>
              <a:t>Πολιτικός Μηχανικός</a:t>
            </a:r>
          </a:p>
        </p:txBody>
      </p:sp>
      <p:sp>
        <p:nvSpPr>
          <p:cNvPr id="11279" name="AutoShape 15"/>
          <p:cNvSpPr>
            <a:spLocks noChangeArrowheads="1"/>
          </p:cNvSpPr>
          <p:nvPr/>
        </p:nvSpPr>
        <p:spPr bwMode="auto">
          <a:xfrm>
            <a:off x="2771775" y="2214587"/>
            <a:ext cx="503238" cy="144462"/>
          </a:xfrm>
          <a:prstGeom prst="rightArrow">
            <a:avLst>
              <a:gd name="adj1" fmla="val 50000"/>
              <a:gd name="adj2" fmla="val 87088"/>
            </a:avLst>
          </a:prstGeom>
          <a:solidFill>
            <a:schemeClr val="accent1"/>
          </a:solidFill>
          <a:ln w="9525">
            <a:solidFill>
              <a:schemeClr val="tx1"/>
            </a:solidFill>
            <a:miter lim="800000"/>
            <a:headEnd/>
            <a:tailEnd/>
          </a:ln>
        </p:spPr>
        <p:txBody>
          <a:bodyPr wrap="none" anchor="ctr"/>
          <a:lstStyle/>
          <a:p>
            <a:endParaRPr lang="el-GR">
              <a:latin typeface="Calibri" panose="020F0502020204030204" pitchFamily="34" charset="0"/>
            </a:endParaRPr>
          </a:p>
        </p:txBody>
      </p:sp>
      <p:sp>
        <p:nvSpPr>
          <p:cNvPr id="11280" name="AutoShape 16"/>
          <p:cNvSpPr>
            <a:spLocks noChangeArrowheads="1"/>
          </p:cNvSpPr>
          <p:nvPr/>
        </p:nvSpPr>
        <p:spPr bwMode="auto">
          <a:xfrm>
            <a:off x="2771775" y="2933724"/>
            <a:ext cx="503238" cy="144463"/>
          </a:xfrm>
          <a:prstGeom prst="rightArrow">
            <a:avLst>
              <a:gd name="adj1" fmla="val 50000"/>
              <a:gd name="adj2" fmla="val 87088"/>
            </a:avLst>
          </a:prstGeom>
          <a:solidFill>
            <a:schemeClr val="accent1"/>
          </a:solidFill>
          <a:ln w="9525">
            <a:solidFill>
              <a:schemeClr val="tx1"/>
            </a:solidFill>
            <a:miter lim="800000"/>
            <a:headEnd/>
            <a:tailEnd/>
          </a:ln>
        </p:spPr>
        <p:txBody>
          <a:bodyPr wrap="none" anchor="ctr"/>
          <a:lstStyle/>
          <a:p>
            <a:endParaRPr lang="el-GR">
              <a:latin typeface="Calibri" panose="020F0502020204030204" pitchFamily="34" charset="0"/>
            </a:endParaRPr>
          </a:p>
        </p:txBody>
      </p:sp>
      <p:sp>
        <p:nvSpPr>
          <p:cNvPr id="11281" name="AutoShape 17"/>
          <p:cNvSpPr>
            <a:spLocks noChangeArrowheads="1"/>
          </p:cNvSpPr>
          <p:nvPr/>
        </p:nvSpPr>
        <p:spPr bwMode="auto">
          <a:xfrm>
            <a:off x="2700338" y="4086249"/>
            <a:ext cx="503237" cy="144463"/>
          </a:xfrm>
          <a:prstGeom prst="rightArrow">
            <a:avLst>
              <a:gd name="adj1" fmla="val 50000"/>
              <a:gd name="adj2" fmla="val 87088"/>
            </a:avLst>
          </a:prstGeom>
          <a:solidFill>
            <a:schemeClr val="accent1"/>
          </a:solidFill>
          <a:ln w="9525">
            <a:solidFill>
              <a:schemeClr val="tx1"/>
            </a:solidFill>
            <a:miter lim="800000"/>
            <a:headEnd/>
            <a:tailEnd/>
          </a:ln>
        </p:spPr>
        <p:txBody>
          <a:bodyPr wrap="none" anchor="ctr"/>
          <a:lstStyle/>
          <a:p>
            <a:endParaRPr lang="el-GR">
              <a:latin typeface="Calibri" panose="020F0502020204030204" pitchFamily="34" charset="0"/>
            </a:endParaRPr>
          </a:p>
        </p:txBody>
      </p:sp>
      <p:sp>
        <p:nvSpPr>
          <p:cNvPr id="11282" name="AutoShape 18"/>
          <p:cNvSpPr>
            <a:spLocks noChangeArrowheads="1"/>
          </p:cNvSpPr>
          <p:nvPr/>
        </p:nvSpPr>
        <p:spPr bwMode="auto">
          <a:xfrm>
            <a:off x="4572000" y="3149624"/>
            <a:ext cx="71438" cy="215900"/>
          </a:xfrm>
          <a:prstGeom prst="downArrow">
            <a:avLst>
              <a:gd name="adj1" fmla="val 50000"/>
              <a:gd name="adj2" fmla="val 75555"/>
            </a:avLst>
          </a:prstGeom>
          <a:solidFill>
            <a:schemeClr val="accent1"/>
          </a:solidFill>
          <a:ln w="9525">
            <a:solidFill>
              <a:schemeClr val="tx1"/>
            </a:solidFill>
            <a:miter lim="800000"/>
            <a:headEnd/>
            <a:tailEnd/>
          </a:ln>
        </p:spPr>
        <p:txBody>
          <a:bodyPr wrap="none" anchor="ctr"/>
          <a:lstStyle/>
          <a:p>
            <a:endParaRPr lang="el-GR">
              <a:latin typeface="Calibri" panose="020F0502020204030204" pitchFamily="34" charset="0"/>
            </a:endParaRPr>
          </a:p>
        </p:txBody>
      </p:sp>
      <p:sp>
        <p:nvSpPr>
          <p:cNvPr id="11283" name="AutoShape 19"/>
          <p:cNvSpPr>
            <a:spLocks noChangeArrowheads="1"/>
          </p:cNvSpPr>
          <p:nvPr/>
        </p:nvSpPr>
        <p:spPr bwMode="auto">
          <a:xfrm>
            <a:off x="4572000" y="5310212"/>
            <a:ext cx="71438" cy="215900"/>
          </a:xfrm>
          <a:prstGeom prst="downArrow">
            <a:avLst>
              <a:gd name="adj1" fmla="val 50000"/>
              <a:gd name="adj2" fmla="val 75555"/>
            </a:avLst>
          </a:prstGeom>
          <a:solidFill>
            <a:schemeClr val="accent1"/>
          </a:solidFill>
          <a:ln w="9525">
            <a:solidFill>
              <a:schemeClr val="tx1"/>
            </a:solidFill>
            <a:miter lim="800000"/>
            <a:headEnd/>
            <a:tailEnd/>
          </a:ln>
        </p:spPr>
        <p:txBody>
          <a:bodyPr wrap="none" anchor="ctr"/>
          <a:lstStyle/>
          <a:p>
            <a:endParaRPr lang="el-GR">
              <a:latin typeface="Calibri" panose="020F0502020204030204" pitchFamily="34" charset="0"/>
            </a:endParaRPr>
          </a:p>
        </p:txBody>
      </p:sp>
      <p:sp>
        <p:nvSpPr>
          <p:cNvPr id="11284" name="AutoShape 20"/>
          <p:cNvSpPr>
            <a:spLocks noChangeArrowheads="1"/>
          </p:cNvSpPr>
          <p:nvPr/>
        </p:nvSpPr>
        <p:spPr bwMode="auto">
          <a:xfrm>
            <a:off x="4572000" y="4375174"/>
            <a:ext cx="71438" cy="215900"/>
          </a:xfrm>
          <a:prstGeom prst="downArrow">
            <a:avLst>
              <a:gd name="adj1" fmla="val 50000"/>
              <a:gd name="adj2" fmla="val 75555"/>
            </a:avLst>
          </a:prstGeom>
          <a:solidFill>
            <a:schemeClr val="accent1"/>
          </a:solidFill>
          <a:ln w="9525">
            <a:solidFill>
              <a:schemeClr val="tx1"/>
            </a:solidFill>
            <a:miter lim="800000"/>
            <a:headEnd/>
            <a:tailEnd/>
          </a:ln>
        </p:spPr>
        <p:txBody>
          <a:bodyPr wrap="none" anchor="ctr"/>
          <a:lstStyle/>
          <a:p>
            <a:endParaRPr lang="el-GR">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0.70"/>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p:cTn id="12" dur="1000" fill="hold"/>
                                        <p:tgtEl>
                                          <p:spTgt spid="11271"/>
                                        </p:tgtEl>
                                        <p:attrNameLst>
                                          <p:attrName>ppt_w</p:attrName>
                                        </p:attrNameLst>
                                      </p:cBhvr>
                                      <p:tavLst>
                                        <p:tav tm="0">
                                          <p:val>
                                            <p:strVal val="#ppt_w*0.70"/>
                                          </p:val>
                                        </p:tav>
                                        <p:tav tm="100000">
                                          <p:val>
                                            <p:strVal val="#ppt_w"/>
                                          </p:val>
                                        </p:tav>
                                      </p:tavLst>
                                    </p:anim>
                                    <p:anim calcmode="lin" valueType="num">
                                      <p:cBhvr>
                                        <p:cTn id="13" dur="1000" fill="hold"/>
                                        <p:tgtEl>
                                          <p:spTgt spid="11271"/>
                                        </p:tgtEl>
                                        <p:attrNameLst>
                                          <p:attrName>ppt_h</p:attrName>
                                        </p:attrNameLst>
                                      </p:cBhvr>
                                      <p:tavLst>
                                        <p:tav tm="0">
                                          <p:val>
                                            <p:strVal val="#ppt_h"/>
                                          </p:val>
                                        </p:tav>
                                        <p:tav tm="100000">
                                          <p:val>
                                            <p:strVal val="#ppt_h"/>
                                          </p:val>
                                        </p:tav>
                                      </p:tavLst>
                                    </p:anim>
                                    <p:animEffect transition="in" filter="fade">
                                      <p:cBhvr>
                                        <p:cTn id="14" dur="1000"/>
                                        <p:tgtEl>
                                          <p:spTgt spid="1127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279"/>
                                        </p:tgtEl>
                                        <p:attrNameLst>
                                          <p:attrName>style.visibility</p:attrName>
                                        </p:attrNameLst>
                                      </p:cBhvr>
                                      <p:to>
                                        <p:strVal val="visible"/>
                                      </p:to>
                                    </p:set>
                                    <p:anim calcmode="lin" valueType="num">
                                      <p:cBhvr>
                                        <p:cTn id="19" dur="1000" fill="hold"/>
                                        <p:tgtEl>
                                          <p:spTgt spid="11279"/>
                                        </p:tgtEl>
                                        <p:attrNameLst>
                                          <p:attrName>ppt_w</p:attrName>
                                        </p:attrNameLst>
                                      </p:cBhvr>
                                      <p:tavLst>
                                        <p:tav tm="0">
                                          <p:val>
                                            <p:strVal val="#ppt_w*0.70"/>
                                          </p:val>
                                        </p:tav>
                                        <p:tav tm="100000">
                                          <p:val>
                                            <p:strVal val="#ppt_w"/>
                                          </p:val>
                                        </p:tav>
                                      </p:tavLst>
                                    </p:anim>
                                    <p:anim calcmode="lin" valueType="num">
                                      <p:cBhvr>
                                        <p:cTn id="20" dur="1000" fill="hold"/>
                                        <p:tgtEl>
                                          <p:spTgt spid="11279"/>
                                        </p:tgtEl>
                                        <p:attrNameLst>
                                          <p:attrName>ppt_h</p:attrName>
                                        </p:attrNameLst>
                                      </p:cBhvr>
                                      <p:tavLst>
                                        <p:tav tm="0">
                                          <p:val>
                                            <p:strVal val="#ppt_h"/>
                                          </p:val>
                                        </p:tav>
                                        <p:tav tm="100000">
                                          <p:val>
                                            <p:strVal val="#ppt_h"/>
                                          </p:val>
                                        </p:tav>
                                      </p:tavLst>
                                    </p:anim>
                                    <p:animEffect transition="in" filter="fade">
                                      <p:cBhvr>
                                        <p:cTn id="21" dur="1000"/>
                                        <p:tgtEl>
                                          <p:spTgt spid="11279"/>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1280"/>
                                        </p:tgtEl>
                                        <p:attrNameLst>
                                          <p:attrName>style.visibility</p:attrName>
                                        </p:attrNameLst>
                                      </p:cBhvr>
                                      <p:to>
                                        <p:strVal val="visible"/>
                                      </p:to>
                                    </p:set>
                                    <p:anim calcmode="lin" valueType="num">
                                      <p:cBhvr>
                                        <p:cTn id="24" dur="1000" fill="hold"/>
                                        <p:tgtEl>
                                          <p:spTgt spid="11280"/>
                                        </p:tgtEl>
                                        <p:attrNameLst>
                                          <p:attrName>ppt_w</p:attrName>
                                        </p:attrNameLst>
                                      </p:cBhvr>
                                      <p:tavLst>
                                        <p:tav tm="0">
                                          <p:val>
                                            <p:strVal val="#ppt_w*0.70"/>
                                          </p:val>
                                        </p:tav>
                                        <p:tav tm="100000">
                                          <p:val>
                                            <p:strVal val="#ppt_w"/>
                                          </p:val>
                                        </p:tav>
                                      </p:tavLst>
                                    </p:anim>
                                    <p:anim calcmode="lin" valueType="num">
                                      <p:cBhvr>
                                        <p:cTn id="25" dur="1000" fill="hold"/>
                                        <p:tgtEl>
                                          <p:spTgt spid="11280"/>
                                        </p:tgtEl>
                                        <p:attrNameLst>
                                          <p:attrName>ppt_h</p:attrName>
                                        </p:attrNameLst>
                                      </p:cBhvr>
                                      <p:tavLst>
                                        <p:tav tm="0">
                                          <p:val>
                                            <p:strVal val="#ppt_h"/>
                                          </p:val>
                                        </p:tav>
                                        <p:tav tm="100000">
                                          <p:val>
                                            <p:strVal val="#ppt_h"/>
                                          </p:val>
                                        </p:tav>
                                      </p:tavLst>
                                    </p:anim>
                                    <p:animEffect transition="in" filter="fade">
                                      <p:cBhvr>
                                        <p:cTn id="26" dur="1000"/>
                                        <p:tgtEl>
                                          <p:spTgt spid="11280"/>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269"/>
                                        </p:tgtEl>
                                        <p:attrNameLst>
                                          <p:attrName>style.visibility</p:attrName>
                                        </p:attrNameLst>
                                      </p:cBhvr>
                                      <p:to>
                                        <p:strVal val="visible"/>
                                      </p:to>
                                    </p:set>
                                    <p:anim calcmode="lin" valueType="num">
                                      <p:cBhvr>
                                        <p:cTn id="29" dur="1000" fill="hold"/>
                                        <p:tgtEl>
                                          <p:spTgt spid="11269"/>
                                        </p:tgtEl>
                                        <p:attrNameLst>
                                          <p:attrName>ppt_w</p:attrName>
                                        </p:attrNameLst>
                                      </p:cBhvr>
                                      <p:tavLst>
                                        <p:tav tm="0">
                                          <p:val>
                                            <p:strVal val="#ppt_w*0.70"/>
                                          </p:val>
                                        </p:tav>
                                        <p:tav tm="100000">
                                          <p:val>
                                            <p:strVal val="#ppt_w"/>
                                          </p:val>
                                        </p:tav>
                                      </p:tavLst>
                                    </p:anim>
                                    <p:anim calcmode="lin" valueType="num">
                                      <p:cBhvr>
                                        <p:cTn id="30" dur="1000" fill="hold"/>
                                        <p:tgtEl>
                                          <p:spTgt spid="11269"/>
                                        </p:tgtEl>
                                        <p:attrNameLst>
                                          <p:attrName>ppt_h</p:attrName>
                                        </p:attrNameLst>
                                      </p:cBhvr>
                                      <p:tavLst>
                                        <p:tav tm="0">
                                          <p:val>
                                            <p:strVal val="#ppt_h"/>
                                          </p:val>
                                        </p:tav>
                                        <p:tav tm="100000">
                                          <p:val>
                                            <p:strVal val="#ppt_h"/>
                                          </p:val>
                                        </p:tav>
                                      </p:tavLst>
                                    </p:anim>
                                    <p:animEffect transition="in" filter="fade">
                                      <p:cBhvr>
                                        <p:cTn id="31" dur="1000"/>
                                        <p:tgtEl>
                                          <p:spTgt spid="1126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1272"/>
                                        </p:tgtEl>
                                        <p:attrNameLst>
                                          <p:attrName>style.visibility</p:attrName>
                                        </p:attrNameLst>
                                      </p:cBhvr>
                                      <p:to>
                                        <p:strVal val="visible"/>
                                      </p:to>
                                    </p:set>
                                    <p:anim calcmode="lin" valueType="num">
                                      <p:cBhvr>
                                        <p:cTn id="36" dur="1000" fill="hold"/>
                                        <p:tgtEl>
                                          <p:spTgt spid="11272"/>
                                        </p:tgtEl>
                                        <p:attrNameLst>
                                          <p:attrName>ppt_w</p:attrName>
                                        </p:attrNameLst>
                                      </p:cBhvr>
                                      <p:tavLst>
                                        <p:tav tm="0">
                                          <p:val>
                                            <p:strVal val="#ppt_w*0.70"/>
                                          </p:val>
                                        </p:tav>
                                        <p:tav tm="100000">
                                          <p:val>
                                            <p:strVal val="#ppt_w"/>
                                          </p:val>
                                        </p:tav>
                                      </p:tavLst>
                                    </p:anim>
                                    <p:anim calcmode="lin" valueType="num">
                                      <p:cBhvr>
                                        <p:cTn id="37" dur="1000" fill="hold"/>
                                        <p:tgtEl>
                                          <p:spTgt spid="11272"/>
                                        </p:tgtEl>
                                        <p:attrNameLst>
                                          <p:attrName>ppt_h</p:attrName>
                                        </p:attrNameLst>
                                      </p:cBhvr>
                                      <p:tavLst>
                                        <p:tav tm="0">
                                          <p:val>
                                            <p:strVal val="#ppt_h"/>
                                          </p:val>
                                        </p:tav>
                                        <p:tav tm="100000">
                                          <p:val>
                                            <p:strVal val="#ppt_h"/>
                                          </p:val>
                                        </p:tav>
                                      </p:tavLst>
                                    </p:anim>
                                    <p:animEffect transition="in" filter="fade">
                                      <p:cBhvr>
                                        <p:cTn id="38" dur="1000"/>
                                        <p:tgtEl>
                                          <p:spTgt spid="11272"/>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1281"/>
                                        </p:tgtEl>
                                        <p:attrNameLst>
                                          <p:attrName>style.visibility</p:attrName>
                                        </p:attrNameLst>
                                      </p:cBhvr>
                                      <p:to>
                                        <p:strVal val="visible"/>
                                      </p:to>
                                    </p:set>
                                    <p:anim calcmode="lin" valueType="num">
                                      <p:cBhvr>
                                        <p:cTn id="41" dur="1000" fill="hold"/>
                                        <p:tgtEl>
                                          <p:spTgt spid="11281"/>
                                        </p:tgtEl>
                                        <p:attrNameLst>
                                          <p:attrName>ppt_w</p:attrName>
                                        </p:attrNameLst>
                                      </p:cBhvr>
                                      <p:tavLst>
                                        <p:tav tm="0">
                                          <p:val>
                                            <p:strVal val="#ppt_w*0.70"/>
                                          </p:val>
                                        </p:tav>
                                        <p:tav tm="100000">
                                          <p:val>
                                            <p:strVal val="#ppt_w"/>
                                          </p:val>
                                        </p:tav>
                                      </p:tavLst>
                                    </p:anim>
                                    <p:anim calcmode="lin" valueType="num">
                                      <p:cBhvr>
                                        <p:cTn id="42" dur="1000" fill="hold"/>
                                        <p:tgtEl>
                                          <p:spTgt spid="11281"/>
                                        </p:tgtEl>
                                        <p:attrNameLst>
                                          <p:attrName>ppt_h</p:attrName>
                                        </p:attrNameLst>
                                      </p:cBhvr>
                                      <p:tavLst>
                                        <p:tav tm="0">
                                          <p:val>
                                            <p:strVal val="#ppt_h"/>
                                          </p:val>
                                        </p:tav>
                                        <p:tav tm="100000">
                                          <p:val>
                                            <p:strVal val="#ppt_h"/>
                                          </p:val>
                                        </p:tav>
                                      </p:tavLst>
                                    </p:anim>
                                    <p:animEffect transition="in" filter="fade">
                                      <p:cBhvr>
                                        <p:cTn id="43" dur="1000"/>
                                        <p:tgtEl>
                                          <p:spTgt spid="1128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1282"/>
                                        </p:tgtEl>
                                        <p:attrNameLst>
                                          <p:attrName>style.visibility</p:attrName>
                                        </p:attrNameLst>
                                      </p:cBhvr>
                                      <p:to>
                                        <p:strVal val="visible"/>
                                      </p:to>
                                    </p:set>
                                    <p:anim calcmode="lin" valueType="num">
                                      <p:cBhvr>
                                        <p:cTn id="46" dur="1000" fill="hold"/>
                                        <p:tgtEl>
                                          <p:spTgt spid="11282"/>
                                        </p:tgtEl>
                                        <p:attrNameLst>
                                          <p:attrName>ppt_w</p:attrName>
                                        </p:attrNameLst>
                                      </p:cBhvr>
                                      <p:tavLst>
                                        <p:tav tm="0">
                                          <p:val>
                                            <p:strVal val="#ppt_w*0.70"/>
                                          </p:val>
                                        </p:tav>
                                        <p:tav tm="100000">
                                          <p:val>
                                            <p:strVal val="#ppt_w"/>
                                          </p:val>
                                        </p:tav>
                                      </p:tavLst>
                                    </p:anim>
                                    <p:anim calcmode="lin" valueType="num">
                                      <p:cBhvr>
                                        <p:cTn id="47" dur="1000" fill="hold"/>
                                        <p:tgtEl>
                                          <p:spTgt spid="11282"/>
                                        </p:tgtEl>
                                        <p:attrNameLst>
                                          <p:attrName>ppt_h</p:attrName>
                                        </p:attrNameLst>
                                      </p:cBhvr>
                                      <p:tavLst>
                                        <p:tav tm="0">
                                          <p:val>
                                            <p:strVal val="#ppt_h"/>
                                          </p:val>
                                        </p:tav>
                                        <p:tav tm="100000">
                                          <p:val>
                                            <p:strVal val="#ppt_h"/>
                                          </p:val>
                                        </p:tav>
                                      </p:tavLst>
                                    </p:anim>
                                    <p:animEffect transition="in" filter="fade">
                                      <p:cBhvr>
                                        <p:cTn id="48" dur="1000"/>
                                        <p:tgtEl>
                                          <p:spTgt spid="11282"/>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1273"/>
                                        </p:tgtEl>
                                        <p:attrNameLst>
                                          <p:attrName>style.visibility</p:attrName>
                                        </p:attrNameLst>
                                      </p:cBhvr>
                                      <p:to>
                                        <p:strVal val="visible"/>
                                      </p:to>
                                    </p:set>
                                    <p:anim calcmode="lin" valueType="num">
                                      <p:cBhvr>
                                        <p:cTn id="51" dur="1000" fill="hold"/>
                                        <p:tgtEl>
                                          <p:spTgt spid="11273"/>
                                        </p:tgtEl>
                                        <p:attrNameLst>
                                          <p:attrName>ppt_w</p:attrName>
                                        </p:attrNameLst>
                                      </p:cBhvr>
                                      <p:tavLst>
                                        <p:tav tm="0">
                                          <p:val>
                                            <p:strVal val="#ppt_w*0.70"/>
                                          </p:val>
                                        </p:tav>
                                        <p:tav tm="100000">
                                          <p:val>
                                            <p:strVal val="#ppt_w"/>
                                          </p:val>
                                        </p:tav>
                                      </p:tavLst>
                                    </p:anim>
                                    <p:anim calcmode="lin" valueType="num">
                                      <p:cBhvr>
                                        <p:cTn id="52" dur="1000" fill="hold"/>
                                        <p:tgtEl>
                                          <p:spTgt spid="11273"/>
                                        </p:tgtEl>
                                        <p:attrNameLst>
                                          <p:attrName>ppt_h</p:attrName>
                                        </p:attrNameLst>
                                      </p:cBhvr>
                                      <p:tavLst>
                                        <p:tav tm="0">
                                          <p:val>
                                            <p:strVal val="#ppt_h"/>
                                          </p:val>
                                        </p:tav>
                                        <p:tav tm="100000">
                                          <p:val>
                                            <p:strVal val="#ppt_h"/>
                                          </p:val>
                                        </p:tav>
                                      </p:tavLst>
                                    </p:anim>
                                    <p:animEffect transition="in" filter="fade">
                                      <p:cBhvr>
                                        <p:cTn id="53" dur="1000"/>
                                        <p:tgtEl>
                                          <p:spTgt spid="11273"/>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1284"/>
                                        </p:tgtEl>
                                        <p:attrNameLst>
                                          <p:attrName>style.visibility</p:attrName>
                                        </p:attrNameLst>
                                      </p:cBhvr>
                                      <p:to>
                                        <p:strVal val="visible"/>
                                      </p:to>
                                    </p:set>
                                    <p:anim calcmode="lin" valueType="num">
                                      <p:cBhvr>
                                        <p:cTn id="58" dur="1000" fill="hold"/>
                                        <p:tgtEl>
                                          <p:spTgt spid="11284"/>
                                        </p:tgtEl>
                                        <p:attrNameLst>
                                          <p:attrName>ppt_w</p:attrName>
                                        </p:attrNameLst>
                                      </p:cBhvr>
                                      <p:tavLst>
                                        <p:tav tm="0">
                                          <p:val>
                                            <p:strVal val="#ppt_w*0.70"/>
                                          </p:val>
                                        </p:tav>
                                        <p:tav tm="100000">
                                          <p:val>
                                            <p:strVal val="#ppt_w"/>
                                          </p:val>
                                        </p:tav>
                                      </p:tavLst>
                                    </p:anim>
                                    <p:anim calcmode="lin" valueType="num">
                                      <p:cBhvr>
                                        <p:cTn id="59" dur="1000" fill="hold"/>
                                        <p:tgtEl>
                                          <p:spTgt spid="11284"/>
                                        </p:tgtEl>
                                        <p:attrNameLst>
                                          <p:attrName>ppt_h</p:attrName>
                                        </p:attrNameLst>
                                      </p:cBhvr>
                                      <p:tavLst>
                                        <p:tav tm="0">
                                          <p:val>
                                            <p:strVal val="#ppt_h"/>
                                          </p:val>
                                        </p:tav>
                                        <p:tav tm="100000">
                                          <p:val>
                                            <p:strVal val="#ppt_h"/>
                                          </p:val>
                                        </p:tav>
                                      </p:tavLst>
                                    </p:anim>
                                    <p:animEffect transition="in" filter="fade">
                                      <p:cBhvr>
                                        <p:cTn id="60" dur="1000"/>
                                        <p:tgtEl>
                                          <p:spTgt spid="11284"/>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1274"/>
                                        </p:tgtEl>
                                        <p:attrNameLst>
                                          <p:attrName>style.visibility</p:attrName>
                                        </p:attrNameLst>
                                      </p:cBhvr>
                                      <p:to>
                                        <p:strVal val="visible"/>
                                      </p:to>
                                    </p:set>
                                    <p:anim calcmode="lin" valueType="num">
                                      <p:cBhvr>
                                        <p:cTn id="63" dur="1000" fill="hold"/>
                                        <p:tgtEl>
                                          <p:spTgt spid="11274"/>
                                        </p:tgtEl>
                                        <p:attrNameLst>
                                          <p:attrName>ppt_w</p:attrName>
                                        </p:attrNameLst>
                                      </p:cBhvr>
                                      <p:tavLst>
                                        <p:tav tm="0">
                                          <p:val>
                                            <p:strVal val="#ppt_w*0.70"/>
                                          </p:val>
                                        </p:tav>
                                        <p:tav tm="100000">
                                          <p:val>
                                            <p:strVal val="#ppt_w"/>
                                          </p:val>
                                        </p:tav>
                                      </p:tavLst>
                                    </p:anim>
                                    <p:anim calcmode="lin" valueType="num">
                                      <p:cBhvr>
                                        <p:cTn id="64" dur="1000" fill="hold"/>
                                        <p:tgtEl>
                                          <p:spTgt spid="11274"/>
                                        </p:tgtEl>
                                        <p:attrNameLst>
                                          <p:attrName>ppt_h</p:attrName>
                                        </p:attrNameLst>
                                      </p:cBhvr>
                                      <p:tavLst>
                                        <p:tav tm="0">
                                          <p:val>
                                            <p:strVal val="#ppt_h"/>
                                          </p:val>
                                        </p:tav>
                                        <p:tav tm="100000">
                                          <p:val>
                                            <p:strVal val="#ppt_h"/>
                                          </p:val>
                                        </p:tav>
                                      </p:tavLst>
                                    </p:anim>
                                    <p:animEffect transition="in" filter="fade">
                                      <p:cBhvr>
                                        <p:cTn id="65" dur="1000"/>
                                        <p:tgtEl>
                                          <p:spTgt spid="11274"/>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1283"/>
                                        </p:tgtEl>
                                        <p:attrNameLst>
                                          <p:attrName>style.visibility</p:attrName>
                                        </p:attrNameLst>
                                      </p:cBhvr>
                                      <p:to>
                                        <p:strVal val="visible"/>
                                      </p:to>
                                    </p:set>
                                    <p:anim calcmode="lin" valueType="num">
                                      <p:cBhvr>
                                        <p:cTn id="70" dur="1000" fill="hold"/>
                                        <p:tgtEl>
                                          <p:spTgt spid="11283"/>
                                        </p:tgtEl>
                                        <p:attrNameLst>
                                          <p:attrName>ppt_w</p:attrName>
                                        </p:attrNameLst>
                                      </p:cBhvr>
                                      <p:tavLst>
                                        <p:tav tm="0">
                                          <p:val>
                                            <p:strVal val="#ppt_w*0.70"/>
                                          </p:val>
                                        </p:tav>
                                        <p:tav tm="100000">
                                          <p:val>
                                            <p:strVal val="#ppt_w"/>
                                          </p:val>
                                        </p:tav>
                                      </p:tavLst>
                                    </p:anim>
                                    <p:anim calcmode="lin" valueType="num">
                                      <p:cBhvr>
                                        <p:cTn id="71" dur="1000" fill="hold"/>
                                        <p:tgtEl>
                                          <p:spTgt spid="11283"/>
                                        </p:tgtEl>
                                        <p:attrNameLst>
                                          <p:attrName>ppt_h</p:attrName>
                                        </p:attrNameLst>
                                      </p:cBhvr>
                                      <p:tavLst>
                                        <p:tav tm="0">
                                          <p:val>
                                            <p:strVal val="#ppt_h"/>
                                          </p:val>
                                        </p:tav>
                                        <p:tav tm="100000">
                                          <p:val>
                                            <p:strVal val="#ppt_h"/>
                                          </p:val>
                                        </p:tav>
                                      </p:tavLst>
                                    </p:anim>
                                    <p:animEffect transition="in" filter="fade">
                                      <p:cBhvr>
                                        <p:cTn id="72" dur="1000"/>
                                        <p:tgtEl>
                                          <p:spTgt spid="11283"/>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1275"/>
                                        </p:tgtEl>
                                        <p:attrNameLst>
                                          <p:attrName>style.visibility</p:attrName>
                                        </p:attrNameLst>
                                      </p:cBhvr>
                                      <p:to>
                                        <p:strVal val="visible"/>
                                      </p:to>
                                    </p:set>
                                    <p:anim calcmode="lin" valueType="num">
                                      <p:cBhvr>
                                        <p:cTn id="75" dur="1000" fill="hold"/>
                                        <p:tgtEl>
                                          <p:spTgt spid="11275"/>
                                        </p:tgtEl>
                                        <p:attrNameLst>
                                          <p:attrName>ppt_w</p:attrName>
                                        </p:attrNameLst>
                                      </p:cBhvr>
                                      <p:tavLst>
                                        <p:tav tm="0">
                                          <p:val>
                                            <p:strVal val="#ppt_w*0.70"/>
                                          </p:val>
                                        </p:tav>
                                        <p:tav tm="100000">
                                          <p:val>
                                            <p:strVal val="#ppt_w"/>
                                          </p:val>
                                        </p:tav>
                                      </p:tavLst>
                                    </p:anim>
                                    <p:anim calcmode="lin" valueType="num">
                                      <p:cBhvr>
                                        <p:cTn id="76" dur="1000" fill="hold"/>
                                        <p:tgtEl>
                                          <p:spTgt spid="11275"/>
                                        </p:tgtEl>
                                        <p:attrNameLst>
                                          <p:attrName>ppt_h</p:attrName>
                                        </p:attrNameLst>
                                      </p:cBhvr>
                                      <p:tavLst>
                                        <p:tav tm="0">
                                          <p:val>
                                            <p:strVal val="#ppt_h"/>
                                          </p:val>
                                        </p:tav>
                                        <p:tav tm="100000">
                                          <p:val>
                                            <p:strVal val="#ppt_h"/>
                                          </p:val>
                                        </p:tav>
                                      </p:tavLst>
                                    </p:anim>
                                    <p:animEffect transition="in" filter="fade">
                                      <p:cBhvr>
                                        <p:cTn id="77" dur="1000"/>
                                        <p:tgtEl>
                                          <p:spTgt spid="11275"/>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11270"/>
                                        </p:tgtEl>
                                        <p:attrNameLst>
                                          <p:attrName>style.visibility</p:attrName>
                                        </p:attrNameLst>
                                      </p:cBhvr>
                                      <p:to>
                                        <p:strVal val="visible"/>
                                      </p:to>
                                    </p:set>
                                    <p:anim calcmode="lin" valueType="num">
                                      <p:cBhvr>
                                        <p:cTn id="82" dur="1000" fill="hold"/>
                                        <p:tgtEl>
                                          <p:spTgt spid="11270"/>
                                        </p:tgtEl>
                                        <p:attrNameLst>
                                          <p:attrName>ppt_w</p:attrName>
                                        </p:attrNameLst>
                                      </p:cBhvr>
                                      <p:tavLst>
                                        <p:tav tm="0">
                                          <p:val>
                                            <p:strVal val="#ppt_w*0.70"/>
                                          </p:val>
                                        </p:tav>
                                        <p:tav tm="100000">
                                          <p:val>
                                            <p:strVal val="#ppt_w"/>
                                          </p:val>
                                        </p:tav>
                                      </p:tavLst>
                                    </p:anim>
                                    <p:anim calcmode="lin" valueType="num">
                                      <p:cBhvr>
                                        <p:cTn id="83" dur="1000" fill="hold"/>
                                        <p:tgtEl>
                                          <p:spTgt spid="11270"/>
                                        </p:tgtEl>
                                        <p:attrNameLst>
                                          <p:attrName>ppt_h</p:attrName>
                                        </p:attrNameLst>
                                      </p:cBhvr>
                                      <p:tavLst>
                                        <p:tav tm="0">
                                          <p:val>
                                            <p:strVal val="#ppt_h"/>
                                          </p:val>
                                        </p:tav>
                                        <p:tav tm="100000">
                                          <p:val>
                                            <p:strVal val="#ppt_h"/>
                                          </p:val>
                                        </p:tav>
                                      </p:tavLst>
                                    </p:anim>
                                    <p:animEffect transition="in" filter="fade">
                                      <p:cBhvr>
                                        <p:cTn id="84" dur="1000"/>
                                        <p:tgtEl>
                                          <p:spTgt spid="11270"/>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11276"/>
                                        </p:tgtEl>
                                        <p:attrNameLst>
                                          <p:attrName>style.visibility</p:attrName>
                                        </p:attrNameLst>
                                      </p:cBhvr>
                                      <p:to>
                                        <p:strVal val="visible"/>
                                      </p:to>
                                    </p:set>
                                    <p:anim calcmode="lin" valueType="num">
                                      <p:cBhvr>
                                        <p:cTn id="87" dur="1000" fill="hold"/>
                                        <p:tgtEl>
                                          <p:spTgt spid="11276"/>
                                        </p:tgtEl>
                                        <p:attrNameLst>
                                          <p:attrName>ppt_w</p:attrName>
                                        </p:attrNameLst>
                                      </p:cBhvr>
                                      <p:tavLst>
                                        <p:tav tm="0">
                                          <p:val>
                                            <p:strVal val="#ppt_w*0.70"/>
                                          </p:val>
                                        </p:tav>
                                        <p:tav tm="100000">
                                          <p:val>
                                            <p:strVal val="#ppt_w"/>
                                          </p:val>
                                        </p:tav>
                                      </p:tavLst>
                                    </p:anim>
                                    <p:anim calcmode="lin" valueType="num">
                                      <p:cBhvr>
                                        <p:cTn id="88" dur="1000" fill="hold"/>
                                        <p:tgtEl>
                                          <p:spTgt spid="11276"/>
                                        </p:tgtEl>
                                        <p:attrNameLst>
                                          <p:attrName>ppt_h</p:attrName>
                                        </p:attrNameLst>
                                      </p:cBhvr>
                                      <p:tavLst>
                                        <p:tav tm="0">
                                          <p:val>
                                            <p:strVal val="#ppt_h"/>
                                          </p:val>
                                        </p:tav>
                                        <p:tav tm="100000">
                                          <p:val>
                                            <p:strVal val="#ppt_h"/>
                                          </p:val>
                                        </p:tav>
                                      </p:tavLst>
                                    </p:anim>
                                    <p:animEffect transition="in" filter="fade">
                                      <p:cBhvr>
                                        <p:cTn id="89" dur="1000"/>
                                        <p:tgtEl>
                                          <p:spTgt spid="11276"/>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11277"/>
                                        </p:tgtEl>
                                        <p:attrNameLst>
                                          <p:attrName>style.visibility</p:attrName>
                                        </p:attrNameLst>
                                      </p:cBhvr>
                                      <p:to>
                                        <p:strVal val="visible"/>
                                      </p:to>
                                    </p:set>
                                    <p:anim calcmode="lin" valueType="num">
                                      <p:cBhvr>
                                        <p:cTn id="92" dur="1000" fill="hold"/>
                                        <p:tgtEl>
                                          <p:spTgt spid="11277"/>
                                        </p:tgtEl>
                                        <p:attrNameLst>
                                          <p:attrName>ppt_w</p:attrName>
                                        </p:attrNameLst>
                                      </p:cBhvr>
                                      <p:tavLst>
                                        <p:tav tm="0">
                                          <p:val>
                                            <p:strVal val="#ppt_w*0.70"/>
                                          </p:val>
                                        </p:tav>
                                        <p:tav tm="100000">
                                          <p:val>
                                            <p:strVal val="#ppt_w"/>
                                          </p:val>
                                        </p:tav>
                                      </p:tavLst>
                                    </p:anim>
                                    <p:anim calcmode="lin" valueType="num">
                                      <p:cBhvr>
                                        <p:cTn id="93" dur="1000" fill="hold"/>
                                        <p:tgtEl>
                                          <p:spTgt spid="11277"/>
                                        </p:tgtEl>
                                        <p:attrNameLst>
                                          <p:attrName>ppt_h</p:attrName>
                                        </p:attrNameLst>
                                      </p:cBhvr>
                                      <p:tavLst>
                                        <p:tav tm="0">
                                          <p:val>
                                            <p:strVal val="#ppt_h"/>
                                          </p:val>
                                        </p:tav>
                                        <p:tav tm="100000">
                                          <p:val>
                                            <p:strVal val="#ppt_h"/>
                                          </p:val>
                                        </p:tav>
                                      </p:tavLst>
                                    </p:anim>
                                    <p:animEffect transition="in" filter="fade">
                                      <p:cBhvr>
                                        <p:cTn id="94" dur="1000"/>
                                        <p:tgtEl>
                                          <p:spTgt spid="11277"/>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11278"/>
                                        </p:tgtEl>
                                        <p:attrNameLst>
                                          <p:attrName>style.visibility</p:attrName>
                                        </p:attrNameLst>
                                      </p:cBhvr>
                                      <p:to>
                                        <p:strVal val="visible"/>
                                      </p:to>
                                    </p:set>
                                    <p:anim calcmode="lin" valueType="num">
                                      <p:cBhvr>
                                        <p:cTn id="97" dur="1000" fill="hold"/>
                                        <p:tgtEl>
                                          <p:spTgt spid="11278"/>
                                        </p:tgtEl>
                                        <p:attrNameLst>
                                          <p:attrName>ppt_w</p:attrName>
                                        </p:attrNameLst>
                                      </p:cBhvr>
                                      <p:tavLst>
                                        <p:tav tm="0">
                                          <p:val>
                                            <p:strVal val="#ppt_w*0.70"/>
                                          </p:val>
                                        </p:tav>
                                        <p:tav tm="100000">
                                          <p:val>
                                            <p:strVal val="#ppt_w"/>
                                          </p:val>
                                        </p:tav>
                                      </p:tavLst>
                                    </p:anim>
                                    <p:anim calcmode="lin" valueType="num">
                                      <p:cBhvr>
                                        <p:cTn id="98" dur="1000" fill="hold"/>
                                        <p:tgtEl>
                                          <p:spTgt spid="11278"/>
                                        </p:tgtEl>
                                        <p:attrNameLst>
                                          <p:attrName>ppt_h</p:attrName>
                                        </p:attrNameLst>
                                      </p:cBhvr>
                                      <p:tavLst>
                                        <p:tav tm="0">
                                          <p:val>
                                            <p:strVal val="#ppt_h"/>
                                          </p:val>
                                        </p:tav>
                                        <p:tav tm="100000">
                                          <p:val>
                                            <p:strVal val="#ppt_h"/>
                                          </p:val>
                                        </p:tav>
                                      </p:tavLst>
                                    </p:anim>
                                    <p:animEffect transition="in" filter="fade">
                                      <p:cBhvr>
                                        <p:cTn id="99" dur="1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P spid="11270" grpId="0"/>
      <p:bldP spid="11271" grpId="0" animBg="1"/>
      <p:bldP spid="11272" grpId="0" animBg="1"/>
      <p:bldP spid="11273" grpId="0" animBg="1"/>
      <p:bldP spid="11274" grpId="0" animBg="1"/>
      <p:bldP spid="11275" grpId="0" animBg="1"/>
      <p:bldP spid="11276" grpId="0"/>
      <p:bldP spid="11277" grpId="0"/>
      <p:bldP spid="11278" grpId="0"/>
      <p:bldP spid="11279" grpId="0" animBg="1"/>
      <p:bldP spid="11280" grpId="0" animBg="1"/>
      <p:bldP spid="11281" grpId="0" animBg="1"/>
      <p:bldP spid="11282" grpId="0" animBg="1"/>
      <p:bldP spid="11283" grpId="0" animBg="1"/>
      <p:bldP spid="1128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Θέμα του 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2287</TotalTime>
  <Words>1022</Words>
  <Application>Microsoft Office PowerPoint</Application>
  <PresentationFormat>On-screen Show (4:3)</PresentationFormat>
  <Paragraphs>247</Paragraphs>
  <Slides>26</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ＭＳ Ｐゴシック</vt:lpstr>
      <vt:lpstr>Arial</vt:lpstr>
      <vt:lpstr>Calibri</vt:lpstr>
      <vt:lpstr>Wingdings</vt:lpstr>
      <vt:lpstr>Θέμα του Office</vt:lpstr>
      <vt:lpstr>1_Θέμα του Office</vt:lpstr>
      <vt:lpstr>Περιβαλλοντική Γεωχημεία</vt:lpstr>
      <vt:lpstr>Βασικές αρχές και γνώσεις υποβάθρου</vt:lpstr>
      <vt:lpstr>Περιεχόμενα ενότητας</vt:lpstr>
      <vt:lpstr>ΠΛΑΙΣΙΟ ΠΕΡΙΒΑΛΛΟΝΤΙΚΗΣ ΓΕΩΧΗΜΕΙΑΣ</vt:lpstr>
      <vt:lpstr>ΟΡΙΣΜΟΣ ΡΥΠΑΝΣΗΣ</vt:lpstr>
      <vt:lpstr>ΔΙΑΣΠΟΡΑ ΡΥΠΑΝΣΗΣ</vt:lpstr>
      <vt:lpstr>ΠΡΟΣΤΑΣΙΑ ΠΕΡΙΒΑΛΛΟΝΤΟΣ - ΝΟΜΟΘΕΣΙΑ</vt:lpstr>
      <vt:lpstr>ΠΗΓΕΣ ΠΛΗΡΟΦΟΡΙΑΣ</vt:lpstr>
      <vt:lpstr>ΕΠΑΓΓΕΛΜΑ: ΠΕΡΙΒΑΛΛΟΝΤΙΚΟΣ ΣΥΜΒΟΥΛΟΣ</vt:lpstr>
      <vt:lpstr>ΣΤΟΙΧΕΙΑ ΒΙΟ-ΓΕΩΧΗΜΕΙΑΣ ΣΥΣΤΑΣΗ ΑΤΜΟΣΦΑΙΡΑΣ</vt:lpstr>
      <vt:lpstr>ΣΥΣΤΑΣΗ ΓΗΙΝΗΣ ΑΤΜΟΣΦΑΙΡΑΣ – ΒΙΟΛΟΓΙΚΕΣ ΔΙΕΡΓΑΣΙΕΣ</vt:lpstr>
      <vt:lpstr>ΚΥΚΛΟΣ ΤΟΥ ΑΝΘΡΑΚΑ (Gt C)</vt:lpstr>
      <vt:lpstr>ΜΕΤΑΒΟΛΙΣΜΟΣ ΟΡΓΑΝΙΣΜΩΝ</vt:lpstr>
      <vt:lpstr>ΕΤΕΡΟΤΡΟΦΙΚΟΣ ΜΕΤΑΒΟΛΙΣΜΟΣ</vt:lpstr>
      <vt:lpstr>ΧΗΜΕΙΟΛΙΘΟΤΡΟΦΙΚΟΣ ΜΕΤΑΒΟΛΙΣΜΟΣ</vt:lpstr>
      <vt:lpstr>ΣΗΜΑΣΙΑ ΜΙΚΡΟΒΙΩΝ ΣΤΗΝ ΠΕΡΙΒΑΛΛΟΝΤΙΚΗ ΓΕΩΧΗΜΕΙΑ</vt:lpstr>
      <vt:lpstr>ΠΕΡΙΟΔΙΚΟΣ ΠΙΝΑΚΑΣ ΣΤΟΙΧΕΙΩΝ</vt:lpstr>
      <vt:lpstr>ΠΟΣΟΤΗΤΕΣ ΚΑΙ ΜΟΝΑΔΕΣ ΜΕΤΡΗΣΗΣ</vt:lpstr>
      <vt:lpstr>ΜΟΝΑΔΕΣ ΕΚΦΡΑΣΗΣ ΣΥΓΚΕΝΤΡΩΣΗΣ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243</cp:revision>
  <dcterms:created xsi:type="dcterms:W3CDTF">2012-09-06T09:03:05Z</dcterms:created>
  <dcterms:modified xsi:type="dcterms:W3CDTF">2014-12-20T12:58:07Z</dcterms:modified>
</cp:coreProperties>
</file>