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6"/>
  </p:notesMasterIdLst>
  <p:sldIdLst>
    <p:sldId id="330" r:id="rId2"/>
    <p:sldId id="310" r:id="rId3"/>
    <p:sldId id="309" r:id="rId4"/>
    <p:sldId id="308" r:id="rId5"/>
    <p:sldId id="315" r:id="rId6"/>
    <p:sldId id="307" r:id="rId7"/>
    <p:sldId id="265" r:id="rId8"/>
    <p:sldId id="274" r:id="rId9"/>
    <p:sldId id="327" r:id="rId10"/>
    <p:sldId id="312" r:id="rId11"/>
    <p:sldId id="313" r:id="rId12"/>
    <p:sldId id="328" r:id="rId13"/>
    <p:sldId id="325" r:id="rId14"/>
    <p:sldId id="339" r:id="rId15"/>
    <p:sldId id="303" r:id="rId16"/>
    <p:sldId id="304" r:id="rId17"/>
    <p:sldId id="305" r:id="rId18"/>
    <p:sldId id="306" r:id="rId19"/>
    <p:sldId id="326" r:id="rId20"/>
    <p:sldId id="329" r:id="rId21"/>
    <p:sldId id="322" r:id="rId22"/>
    <p:sldId id="319" r:id="rId23"/>
    <p:sldId id="317" r:id="rId24"/>
    <p:sldId id="321" r:id="rId25"/>
    <p:sldId id="318" r:id="rId26"/>
    <p:sldId id="314" r:id="rId27"/>
    <p:sldId id="331" r:id="rId28"/>
    <p:sldId id="332" r:id="rId29"/>
    <p:sldId id="333" r:id="rId30"/>
    <p:sldId id="334" r:id="rId31"/>
    <p:sldId id="335" r:id="rId32"/>
    <p:sldId id="336" r:id="rId33"/>
    <p:sldId id="337" r:id="rId34"/>
    <p:sldId id="338" r:id="rId3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30"/>
            <p14:sldId id="310"/>
            <p14:sldId id="309"/>
            <p14:sldId id="308"/>
            <p14:sldId id="315"/>
            <p14:sldId id="307"/>
            <p14:sldId id="265"/>
            <p14:sldId id="274"/>
            <p14:sldId id="327"/>
            <p14:sldId id="312"/>
            <p14:sldId id="313"/>
            <p14:sldId id="328"/>
            <p14:sldId id="325"/>
            <p14:sldId id="339"/>
            <p14:sldId id="303"/>
            <p14:sldId id="304"/>
            <p14:sldId id="305"/>
            <p14:sldId id="306"/>
            <p14:sldId id="326"/>
            <p14:sldId id="329"/>
            <p14:sldId id="322"/>
            <p14:sldId id="319"/>
            <p14:sldId id="317"/>
            <p14:sldId id="321"/>
            <p14:sldId id="318"/>
            <p14:sldId id="314"/>
            <p14:sldId id="331"/>
            <p14:sldId id="332"/>
            <p14:sldId id="333"/>
            <p14:sldId id="334"/>
            <p14:sldId id="335"/>
            <p14:sldId id="336"/>
            <p14:sldId id="337"/>
            <p14:sldId id="33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51" autoAdjust="0"/>
    <p:restoredTop sz="84021" autoAdjust="0"/>
  </p:normalViewPr>
  <p:slideViewPr>
    <p:cSldViewPr>
      <p:cViewPr varScale="1">
        <p:scale>
          <a:sx n="109" d="100"/>
          <a:sy n="109" d="100"/>
        </p:scale>
        <p:origin x="2472"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10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14/2/18</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‹N°›</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4188367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2656315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1945313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3414893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3681260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3790194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1152440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19880161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3156168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t>  </a:t>
            </a:r>
            <a:r>
              <a:rPr lang="fr-FR" sz="1200" dirty="0">
                <a:ea typeface="ＭＳ Ｐゴシック" charset="0"/>
                <a:cs typeface="ＭＳ Ｐゴシック" charset="0"/>
              </a:rPr>
              <a:t>(Pour plus d’informations voir le septième cours)</a:t>
            </a:r>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995585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a:t>Στυλ κύριου τίτλου</a:t>
            </a: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a:t>Στυλ κύριου υπότιτλου</a:t>
            </a:r>
          </a:p>
        </p:txBody>
      </p:sp>
    </p:spTree>
    <p:extLst>
      <p:ext uri="{BB962C8B-B14F-4D97-AF65-F5344CB8AC3E}">
        <p14:creationId xmlns:p14="http://schemas.microsoft.com/office/powerpoint/2010/main" val="488357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3C4726A-630D-4CB4-B088-BAB00F4188E9}" type="slidenum">
              <a:rPr kumimoji="0" lang="el-GR" sz="1200" b="0" i="0" u="none" strike="noStrike" kern="1200" cap="none" spc="0" normalizeH="0" baseline="0" noProof="0" smtClean="0">
                <a:ln>
                  <a:noFill/>
                </a:ln>
                <a:solidFill>
                  <a:srgbClr val="5075BC"/>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el-GR" sz="1200" b="0" i="0" u="none" strike="noStrike" kern="1200" cap="none" spc="0" normalizeH="0" baseline="0" noProof="0" dirty="0">
              <a:ln>
                <a:noFill/>
              </a:ln>
              <a:solidFill>
                <a:srgbClr val="5075BC"/>
              </a:solidFill>
              <a:effectLst/>
              <a:uLnTx/>
              <a:uFillTx/>
              <a:latin typeface="+mn-lt"/>
              <a:ea typeface="+mn-ea"/>
              <a:cs typeface="+mn-cs"/>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000" b="0" i="0" u="none" strike="noStrike" kern="0" cap="none" spc="0" normalizeH="0" baseline="0" noProof="0" dirty="0">
                <a:ln>
                  <a:noFill/>
                </a:ln>
                <a:solidFill>
                  <a:srgbClr val="5075BC"/>
                </a:solidFill>
                <a:effectLst/>
                <a:uLnTx/>
                <a:uFillTx/>
              </a:rPr>
              <a:t>Τίτλος Ενότητας</a:t>
            </a:r>
            <a:endParaRPr kumimoji="0" lang="en-US" sz="1000" b="0" i="0" u="none" strike="noStrike" kern="0" cap="none" spc="0" normalizeH="0" baseline="0" noProof="0" dirty="0">
              <a:ln>
                <a:noFill/>
              </a:ln>
              <a:solidFill>
                <a:srgbClr val="5075BC"/>
              </a:solidFill>
              <a:effectLst/>
              <a:uLnTx/>
              <a:uFillTx/>
              <a:ea typeface="ＭＳ Ｐゴシック" pitchFamily="34" charset="-128"/>
              <a:cs typeface="+mn-cs"/>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065238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3721472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996EB6D-8C53-3B42-BCF6-4050E0A70726}" type="datetimeFigureOut">
              <a:rPr kumimoji="0" lang="fr-F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14/02/2018</a:t>
            </a:fld>
            <a:endParaRPr kumimoji="0" lang="fr-FR" sz="1800" b="0" i="0" u="none" strike="noStrike" kern="0" cap="none" spc="0" normalizeH="0" baseline="0" noProof="0">
              <a:ln>
                <a:noFill/>
              </a:ln>
              <a:solidFill>
                <a:sysClr val="windowText" lastClr="000000"/>
              </a:solidFill>
              <a:effectLst/>
              <a:uLnTx/>
              <a:uFillTx/>
            </a:endParaRPr>
          </a:p>
        </p:txBody>
      </p:sp>
      <p:sp>
        <p:nvSpPr>
          <p:cNvPr id="6" name="Espace réservé du pied de page 5"/>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7" name="Espace réservé du numéro de diapositive 6"/>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CBC2A02-7C24-3B4B-82EE-258DAAC67B02}" type="slidenum">
              <a:rPr kumimoji="0" lang="fr-F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‹N°›</a:t>
            </a:fld>
            <a:endParaRPr kumimoji="0" lang="fr-FR"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942488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996EB6D-8C53-3B42-BCF6-4050E0A70726}" type="datetimeFigureOut">
              <a:rPr kumimoji="0" lang="fr-F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14/02/2018</a:t>
            </a:fld>
            <a:endParaRPr kumimoji="0" lang="fr-FR" sz="1800" b="0" i="0" u="none" strike="noStrike" kern="0" cap="none" spc="0" normalizeH="0" baseline="0" noProof="0">
              <a:ln>
                <a:noFill/>
              </a:ln>
              <a:solidFill>
                <a:sysClr val="windowText" lastClr="000000"/>
              </a:solidFill>
              <a:effectLst/>
              <a:uLnTx/>
              <a:uFillTx/>
            </a:endParaRPr>
          </a:p>
        </p:txBody>
      </p:sp>
      <p:sp>
        <p:nvSpPr>
          <p:cNvPr id="6" name="Espace réservé du pied de page 5"/>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7" name="Espace réservé du numéro de diapositive 6"/>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CBC2A02-7C24-3B4B-82EE-258DAAC67B02}" type="slidenum">
              <a:rPr kumimoji="0" lang="fr-FR"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‹N°›</a:t>
            </a:fld>
            <a:endParaRPr kumimoji="0" lang="fr-FR"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046787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a:t>Στυλ κύριου τίτλου</a:t>
            </a: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‹N°›</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a:t>Στυλ κύριου τίτλου</a:t>
            </a: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‹N°›</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a:t>Στυλ κύριου τίτλου</a:t>
            </a:r>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3C4726A-630D-4CB4-B088-BAB00F4188E9}" type="slidenum">
              <a:rPr kumimoji="0" lang="el-GR" sz="1200" b="0" i="0" u="none" strike="noStrike" kern="1200" cap="none" spc="0" normalizeH="0" baseline="0" noProof="0" smtClean="0">
                <a:ln>
                  <a:noFill/>
                </a:ln>
                <a:solidFill>
                  <a:srgbClr val="5075BC"/>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el-GR" sz="1200" b="0" i="0" u="none" strike="noStrike" kern="1200" cap="none" spc="0" normalizeH="0" baseline="0" noProof="0" dirty="0">
              <a:ln>
                <a:noFill/>
              </a:ln>
              <a:solidFill>
                <a:srgbClr val="5075BC"/>
              </a:solidFill>
              <a:effectLst/>
              <a:uLnTx/>
              <a:uFillTx/>
              <a:latin typeface="+mn-lt"/>
              <a:ea typeface="+mn-ea"/>
              <a:cs typeface="+mn-cs"/>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dirty="0">
                <a:ln>
                  <a:noFill/>
                </a:ln>
                <a:solidFill>
                  <a:srgbClr val="5075BC"/>
                </a:solidFill>
                <a:effectLst/>
                <a:uLnTx/>
                <a:uFillTx/>
              </a:rPr>
              <a:t>La vie religieuse au XVIIe siècle: L’absolutisme religieux de Louis XIV</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76328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a:t>Στυλ υποδείγματος κειμένου</a:t>
            </a:r>
          </a:p>
        </p:txBody>
      </p:sp>
    </p:spTree>
    <p:extLst>
      <p:ext uri="{BB962C8B-B14F-4D97-AF65-F5344CB8AC3E}">
        <p14:creationId xmlns:p14="http://schemas.microsoft.com/office/powerpoint/2010/main" val="1379203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3C4726A-630D-4CB4-B088-BAB00F4188E9}" type="slidenum">
              <a:rPr kumimoji="0" lang="el-GR" sz="1200" b="0" i="0" u="none" strike="noStrike" kern="1200" cap="none" spc="0" normalizeH="0" baseline="0" noProof="0" smtClean="0">
                <a:ln>
                  <a:noFill/>
                </a:ln>
                <a:solidFill>
                  <a:srgbClr val="5075BC"/>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el-GR" sz="1200" b="0" i="0" u="none" strike="noStrike" kern="1200" cap="none" spc="0" normalizeH="0" baseline="0" noProof="0" dirty="0">
              <a:ln>
                <a:noFill/>
              </a:ln>
              <a:solidFill>
                <a:srgbClr val="5075BC"/>
              </a:solidFill>
              <a:effectLst/>
              <a:uLnTx/>
              <a:uFillTx/>
              <a:latin typeface="+mn-lt"/>
              <a:ea typeface="+mn-ea"/>
              <a:cs typeface="+mn-cs"/>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dirty="0">
                <a:ln>
                  <a:noFill/>
                </a:ln>
                <a:solidFill>
                  <a:srgbClr val="5075BC"/>
                </a:solidFill>
                <a:effectLst/>
                <a:uLnTx/>
                <a:uFillTx/>
              </a:rPr>
              <a:t>La vie religieuse au XVIIe siècle: L’absolutisme religieux de Louis XIV</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15264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a:t>Στυλ κύριου τίτλου</a:t>
            </a: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3C4726A-630D-4CB4-B088-BAB00F4188E9}" type="slidenum">
              <a:rPr kumimoji="0" lang="el-GR" sz="1200" b="0" i="0" u="none" strike="noStrike" kern="1200" cap="none" spc="0" normalizeH="0" baseline="0" noProof="0" smtClean="0">
                <a:ln>
                  <a:noFill/>
                </a:ln>
                <a:solidFill>
                  <a:srgbClr val="5075BC"/>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el-GR" sz="1200" b="0" i="0" u="none" strike="noStrike" kern="1200" cap="none" spc="0" normalizeH="0" baseline="0" noProof="0" dirty="0">
              <a:ln>
                <a:noFill/>
              </a:ln>
              <a:solidFill>
                <a:srgbClr val="5075BC"/>
              </a:solidFill>
              <a:effectLst/>
              <a:uLnTx/>
              <a:uFillTx/>
              <a:latin typeface="+mn-lt"/>
              <a:ea typeface="+mn-ea"/>
              <a:cs typeface="+mn-cs"/>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dirty="0">
                <a:ln>
                  <a:noFill/>
                </a:ln>
                <a:solidFill>
                  <a:srgbClr val="5075BC"/>
                </a:solidFill>
                <a:effectLst/>
                <a:uLnTx/>
                <a:uFillTx/>
              </a:rPr>
              <a:t>La vie religieuse au XVIIe siècle: L’absolutisme religieux de Louis XIV</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79533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a:t>Στυλ κύριου τίτλου</a:t>
            </a:r>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3C4726A-630D-4CB4-B088-BAB00F4188E9}" type="slidenum">
              <a:rPr kumimoji="0" lang="el-GR" sz="1200" b="0" i="0" u="none" strike="noStrike" kern="1200" cap="none" spc="0" normalizeH="0" baseline="0" noProof="0" smtClean="0">
                <a:ln>
                  <a:noFill/>
                </a:ln>
                <a:solidFill>
                  <a:srgbClr val="5075BC"/>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el-GR" sz="1200" b="0" i="0" u="none" strike="noStrike" kern="1200" cap="none" spc="0" normalizeH="0" baseline="0" noProof="0" dirty="0">
              <a:ln>
                <a:noFill/>
              </a:ln>
              <a:solidFill>
                <a:srgbClr val="5075BC"/>
              </a:solidFill>
              <a:effectLst/>
              <a:uLnTx/>
              <a:uFillTx/>
              <a:latin typeface="+mn-lt"/>
              <a:ea typeface="+mn-ea"/>
              <a:cs typeface="+mn-cs"/>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dirty="0">
                <a:ln>
                  <a:noFill/>
                </a:ln>
                <a:solidFill>
                  <a:srgbClr val="5075BC"/>
                </a:solidFill>
                <a:effectLst/>
                <a:uLnTx/>
                <a:uFillTx/>
              </a:rPr>
              <a:t>La vie religieuse au XVIIe siècle: L’absolutisme religieux de Louis XIV</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931886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9136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rgbClr val="5075BC"/>
                </a:solidFill>
              </a:defRPr>
            </a:lvl1pPr>
          </a:lstStyle>
          <a:p>
            <a:pPr lvl="0"/>
            <a:r>
              <a:rPr lang="el-GR" dirty="0"/>
              <a:t>Στυλ κύριου τίτλου</a:t>
            </a: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3C4726A-630D-4CB4-B088-BAB00F4188E9}" type="slidenum">
              <a:rPr kumimoji="0" lang="el-GR" sz="1200" b="0" i="0" u="none" strike="noStrike" kern="1200" cap="none" spc="0" normalizeH="0" baseline="0" noProof="0" smtClean="0">
                <a:ln>
                  <a:noFill/>
                </a:ln>
                <a:solidFill>
                  <a:srgbClr val="5075BC"/>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el-GR" sz="1200" b="0" i="0" u="none" strike="noStrike" kern="1200" cap="none" spc="0" normalizeH="0" baseline="0" noProof="0" dirty="0">
              <a:ln>
                <a:noFill/>
              </a:ln>
              <a:solidFill>
                <a:srgbClr val="5075BC"/>
              </a:solidFill>
              <a:effectLst/>
              <a:uLnTx/>
              <a:uFillTx/>
              <a:latin typeface="+mn-lt"/>
              <a:ea typeface="+mn-ea"/>
              <a:cs typeface="+mn-cs"/>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dirty="0">
                <a:ln>
                  <a:noFill/>
                </a:ln>
                <a:solidFill>
                  <a:srgbClr val="5075BC"/>
                </a:solidFill>
                <a:effectLst/>
                <a:uLnTx/>
                <a:uFillTx/>
              </a:rPr>
              <a:t>La vie religieuse au XVIIe siècle: L’absolutisme religieux de Louis XIV</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252467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rgbClr val="5075BC"/>
                </a:solidFill>
              </a:defRPr>
            </a:lvl1pPr>
          </a:lstStyle>
          <a:p>
            <a:pPr lvl="0"/>
            <a:r>
              <a:rPr lang="el-GR" dirty="0"/>
              <a:t>Στυλ κύριου τίτλου</a:t>
            </a: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53C4726A-630D-4CB4-B088-BAB00F4188E9}" type="slidenum">
              <a:rPr kumimoji="0" lang="el-GR" sz="1200" b="0" i="0" u="none" strike="noStrike" kern="1200" cap="none" spc="0" normalizeH="0" baseline="0" noProof="0" smtClean="0">
                <a:ln>
                  <a:noFill/>
                </a:ln>
                <a:solidFill>
                  <a:srgbClr val="5075BC"/>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el-GR" sz="1200" b="0" i="0" u="none" strike="noStrike" kern="1200" cap="none" spc="0" normalizeH="0" baseline="0" noProof="0" dirty="0">
              <a:ln>
                <a:noFill/>
              </a:ln>
              <a:solidFill>
                <a:srgbClr val="5075BC"/>
              </a:solidFill>
              <a:effectLst/>
              <a:uLnTx/>
              <a:uFillTx/>
              <a:latin typeface="+mn-lt"/>
              <a:ea typeface="+mn-ea"/>
              <a:cs typeface="+mn-cs"/>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dirty="0">
                <a:ln>
                  <a:noFill/>
                </a:ln>
                <a:solidFill>
                  <a:srgbClr val="5075BC"/>
                </a:solidFill>
                <a:effectLst/>
                <a:uLnTx/>
                <a:uFillTx/>
              </a:rPr>
              <a:t>La vie religieuse au XVIIe siècle: L’absolutisme religieux de Louis XIV</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2810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4858187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60" r:id="rId14"/>
    <p:sldLayoutId id="2147483661" r:id="rId15"/>
  </p:sldLayoutIdLst>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opencourses.uoa.gr/courses/FRL5"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3645024"/>
            <a:ext cx="7776864" cy="3024335"/>
          </a:xfrm>
        </p:spPr>
        <p:txBody>
          <a:bodyPr>
            <a:noAutofit/>
          </a:bodyPr>
          <a:lstStyle/>
          <a:p>
            <a:r>
              <a:rPr lang="fr-FR" sz="2800" dirty="0">
                <a:solidFill>
                  <a:srgbClr val="5075BC"/>
                </a:solidFill>
              </a:rPr>
              <a:t>Section </a:t>
            </a:r>
            <a:r>
              <a:rPr lang="en-US" sz="2800" dirty="0">
                <a:solidFill>
                  <a:srgbClr val="5075BC"/>
                </a:solidFill>
                <a:latin typeface="+mj-lt"/>
                <a:ea typeface="+mj-ea"/>
                <a:cs typeface="+mj-cs"/>
              </a:rPr>
              <a:t>12</a:t>
            </a:r>
            <a:r>
              <a:rPr lang="el-GR" sz="2800" dirty="0">
                <a:solidFill>
                  <a:srgbClr val="5075BC"/>
                </a:solidFill>
                <a:latin typeface="+mj-lt"/>
                <a:ea typeface="+mj-ea"/>
                <a:cs typeface="+mj-cs"/>
              </a:rPr>
              <a:t>:</a:t>
            </a:r>
            <a:r>
              <a:rPr lang="en-US" sz="2800" dirty="0">
                <a:solidFill>
                  <a:srgbClr val="5075BC"/>
                </a:solidFill>
                <a:latin typeface="+mj-lt"/>
                <a:ea typeface="+mj-ea"/>
                <a:cs typeface="+mj-cs"/>
              </a:rPr>
              <a:t> </a:t>
            </a:r>
            <a:r>
              <a:rPr lang="fr-FR" sz="2800" dirty="0"/>
              <a:t>La vie religieuse au XVII</a:t>
            </a:r>
            <a:r>
              <a:rPr lang="fr-FR" sz="2800" baseline="30000" dirty="0"/>
              <a:t>e</a:t>
            </a:r>
            <a:r>
              <a:rPr lang="fr-FR" sz="2800" dirty="0"/>
              <a:t> siècle </a:t>
            </a:r>
          </a:p>
          <a:p>
            <a:r>
              <a:rPr lang="fr-FR" sz="2800" dirty="0"/>
              <a:t>L’absolutisme religieux de Louis XIV</a:t>
            </a:r>
          </a:p>
          <a:p>
            <a:endParaRPr lang="en-GB" sz="2400" dirty="0"/>
          </a:p>
          <a:p>
            <a:r>
              <a:rPr lang="fr-FR" sz="2800" dirty="0" err="1"/>
              <a:t>Irini</a:t>
            </a:r>
            <a:r>
              <a:rPr lang="fr-FR" sz="2800" dirty="0"/>
              <a:t> </a:t>
            </a:r>
            <a:r>
              <a:rPr lang="fr-FR" sz="2800" dirty="0" err="1"/>
              <a:t>Apostolou</a:t>
            </a:r>
            <a:endParaRPr lang="fr-FR" sz="2800" dirty="0"/>
          </a:p>
          <a:p>
            <a:r>
              <a:rPr lang="fr-FR" sz="2800" dirty="0"/>
              <a:t>Faculté des Lettres </a:t>
            </a:r>
          </a:p>
          <a:p>
            <a:r>
              <a:rPr lang="fr-FR" sz="2800" dirty="0"/>
              <a:t>Département de Langue et de Littérature françaises</a:t>
            </a:r>
            <a:endParaRPr lang="el-GR" sz="2800" dirty="0"/>
          </a:p>
        </p:txBody>
      </p:sp>
      <p:sp>
        <p:nvSpPr>
          <p:cNvPr id="2" name="Τίτλος 1"/>
          <p:cNvSpPr>
            <a:spLocks noGrp="1"/>
          </p:cNvSpPr>
          <p:nvPr>
            <p:ph type="ctrTitle"/>
          </p:nvPr>
        </p:nvSpPr>
        <p:spPr>
          <a:xfrm>
            <a:off x="685800" y="1916832"/>
            <a:ext cx="7772400" cy="1470025"/>
          </a:xfrm>
        </p:spPr>
        <p:txBody>
          <a:bodyPr>
            <a:noAutofit/>
          </a:bodyPr>
          <a:lstStyle/>
          <a:p>
            <a:r>
              <a:rPr lang="el-GR" sz="3200" b="1" dirty="0">
                <a:solidFill>
                  <a:srgbClr val="5075BC"/>
                </a:solidFill>
              </a:rPr>
              <a:t>De </a:t>
            </a:r>
            <a:r>
              <a:rPr lang="el-GR" sz="3200" b="1" dirty="0" err="1">
                <a:solidFill>
                  <a:srgbClr val="5075BC"/>
                </a:solidFill>
              </a:rPr>
              <a:t>la</a:t>
            </a:r>
            <a:r>
              <a:rPr lang="el-GR" sz="3200" b="1" dirty="0">
                <a:solidFill>
                  <a:srgbClr val="5075BC"/>
                </a:solidFill>
              </a:rPr>
              <a:t> </a:t>
            </a:r>
            <a:r>
              <a:rPr lang="el-GR" sz="3200" b="1" dirty="0" err="1">
                <a:solidFill>
                  <a:srgbClr val="5075BC"/>
                </a:solidFill>
              </a:rPr>
              <a:t>féodalité</a:t>
            </a:r>
            <a:r>
              <a:rPr lang="el-GR" sz="3200" b="1" dirty="0">
                <a:solidFill>
                  <a:srgbClr val="5075BC"/>
                </a:solidFill>
              </a:rPr>
              <a:t> à </a:t>
            </a:r>
            <a:r>
              <a:rPr lang="el-GR" sz="3200" b="1" dirty="0" err="1">
                <a:solidFill>
                  <a:srgbClr val="5075BC"/>
                </a:solidFill>
              </a:rPr>
              <a:t>la</a:t>
            </a:r>
            <a:r>
              <a:rPr lang="el-GR" sz="3200" b="1" dirty="0">
                <a:solidFill>
                  <a:srgbClr val="5075BC"/>
                </a:solidFill>
              </a:rPr>
              <a:t> </a:t>
            </a:r>
            <a:r>
              <a:rPr lang="el-GR" sz="3200" b="1" dirty="0" err="1">
                <a:solidFill>
                  <a:srgbClr val="5075BC"/>
                </a:solidFill>
              </a:rPr>
              <a:t>monarchie</a:t>
            </a:r>
            <a:r>
              <a:rPr lang="el-GR" sz="3200" b="1" dirty="0">
                <a:solidFill>
                  <a:srgbClr val="5075BC"/>
                </a:solidFill>
              </a:rPr>
              <a:t> </a:t>
            </a:r>
            <a:r>
              <a:rPr lang="el-GR" sz="3200" b="1" dirty="0" err="1">
                <a:solidFill>
                  <a:srgbClr val="5075BC"/>
                </a:solidFill>
              </a:rPr>
              <a:t>absolue</a:t>
            </a:r>
            <a:r>
              <a:rPr lang="el-GR" sz="3200" b="1" dirty="0">
                <a:solidFill>
                  <a:srgbClr val="5075BC"/>
                </a:solidFill>
              </a:rPr>
              <a:t> : </a:t>
            </a:r>
            <a:br>
              <a:rPr lang="el-GR" sz="3200" b="1" dirty="0">
                <a:solidFill>
                  <a:srgbClr val="5075BC"/>
                </a:solidFill>
              </a:rPr>
            </a:br>
            <a:r>
              <a:rPr lang="el-GR" sz="3200" b="1" dirty="0" err="1">
                <a:solidFill>
                  <a:srgbClr val="5075BC"/>
                </a:solidFill>
              </a:rPr>
              <a:t>institutions</a:t>
            </a:r>
            <a:r>
              <a:rPr lang="el-GR" sz="3200" b="1" dirty="0">
                <a:solidFill>
                  <a:srgbClr val="5075BC"/>
                </a:solidFill>
              </a:rPr>
              <a:t> </a:t>
            </a:r>
            <a:r>
              <a:rPr lang="el-GR" sz="3200" b="1" dirty="0" err="1">
                <a:solidFill>
                  <a:srgbClr val="5075BC"/>
                </a:solidFill>
              </a:rPr>
              <a:t>politiques</a:t>
            </a:r>
            <a:r>
              <a:rPr lang="el-GR" sz="3200" b="1" dirty="0">
                <a:solidFill>
                  <a:srgbClr val="5075BC"/>
                </a:solidFill>
              </a:rPr>
              <a:t> </a:t>
            </a:r>
            <a:r>
              <a:rPr lang="el-GR" sz="3200" b="1" dirty="0" err="1">
                <a:solidFill>
                  <a:srgbClr val="5075BC"/>
                </a:solidFill>
              </a:rPr>
              <a:t>et</a:t>
            </a:r>
            <a:r>
              <a:rPr lang="el-GR" sz="3200" b="1" dirty="0">
                <a:solidFill>
                  <a:srgbClr val="5075BC"/>
                </a:solidFill>
              </a:rPr>
              <a:t> </a:t>
            </a:r>
            <a:r>
              <a:rPr lang="el-GR" sz="3200" b="1" dirty="0" err="1">
                <a:solidFill>
                  <a:srgbClr val="5075BC"/>
                </a:solidFill>
              </a:rPr>
              <a:t>mutations</a:t>
            </a:r>
            <a:r>
              <a:rPr lang="el-GR" sz="3200" b="1" dirty="0">
                <a:solidFill>
                  <a:srgbClr val="5075BC"/>
                </a:solidFill>
              </a:rPr>
              <a:t> </a:t>
            </a:r>
            <a:r>
              <a:rPr lang="el-GR" sz="3200" b="1" dirty="0" err="1">
                <a:solidFill>
                  <a:srgbClr val="5075BC"/>
                </a:solidFill>
              </a:rPr>
              <a:t>sociales</a:t>
            </a:r>
            <a:r>
              <a:rPr lang="el-GR" sz="3200" b="1" dirty="0">
                <a:solidFill>
                  <a:srgbClr val="5075BC"/>
                </a:solidFill>
              </a:rPr>
              <a:t> </a:t>
            </a:r>
            <a:r>
              <a:rPr lang="el-GR" sz="3200" b="1" dirty="0" err="1">
                <a:solidFill>
                  <a:srgbClr val="5075BC"/>
                </a:solidFill>
              </a:rPr>
              <a:t>en</a:t>
            </a:r>
            <a:r>
              <a:rPr lang="el-GR" sz="3200" b="1" dirty="0">
                <a:solidFill>
                  <a:srgbClr val="5075BC"/>
                </a:solidFill>
              </a:rPr>
              <a:t> </a:t>
            </a:r>
            <a:r>
              <a:rPr lang="el-GR" sz="3200" b="1" dirty="0" err="1">
                <a:solidFill>
                  <a:srgbClr val="5075BC"/>
                </a:solidFill>
              </a:rPr>
              <a:t>France</a:t>
            </a:r>
            <a:r>
              <a:rPr lang="el-GR" sz="3200" b="1" dirty="0">
                <a:solidFill>
                  <a:srgbClr val="5075BC"/>
                </a:solidFill>
              </a:rPr>
              <a:t> </a:t>
            </a:r>
            <a:r>
              <a:rPr lang="el-GR" sz="3200" b="1" dirty="0" err="1">
                <a:solidFill>
                  <a:srgbClr val="5075BC"/>
                </a:solidFill>
              </a:rPr>
              <a:t>du</a:t>
            </a:r>
            <a:r>
              <a:rPr lang="el-GR" sz="3200" b="1" dirty="0">
                <a:solidFill>
                  <a:srgbClr val="5075BC"/>
                </a:solidFill>
              </a:rPr>
              <a:t> </a:t>
            </a:r>
            <a:r>
              <a:rPr lang="el-GR" sz="3200" b="1" dirty="0" err="1">
                <a:solidFill>
                  <a:srgbClr val="5075BC"/>
                </a:solidFill>
              </a:rPr>
              <a:t>Moyen</a:t>
            </a:r>
            <a:r>
              <a:rPr lang="el-GR" sz="3200" b="1" dirty="0">
                <a:solidFill>
                  <a:srgbClr val="5075BC"/>
                </a:solidFill>
              </a:rPr>
              <a:t> </a:t>
            </a:r>
            <a:r>
              <a:rPr lang="fr-FR" sz="3200" b="1" dirty="0">
                <a:solidFill>
                  <a:srgbClr val="5075BC"/>
                </a:solidFill>
              </a:rPr>
              <a:t>Âge au XVII</a:t>
            </a:r>
            <a:r>
              <a:rPr lang="fr-FR" sz="3200" b="1" baseline="30000" dirty="0">
                <a:solidFill>
                  <a:srgbClr val="5075BC"/>
                </a:solidFill>
              </a:rPr>
              <a:t>e </a:t>
            </a:r>
            <a:r>
              <a:rPr lang="fr-FR" sz="3200" b="1" dirty="0">
                <a:solidFill>
                  <a:srgbClr val="5075BC"/>
                </a:solidFill>
              </a:rPr>
              <a:t>siècle</a:t>
            </a:r>
            <a:endParaRPr lang="el-GR" sz="3200" dirty="0">
              <a:solidFill>
                <a:srgbClr val="5075BC"/>
              </a:solidFill>
            </a:endParaRPr>
          </a:p>
        </p:txBody>
      </p:sp>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Tree>
    <p:extLst>
      <p:ext uri="{BB962C8B-B14F-4D97-AF65-F5344CB8AC3E}">
        <p14:creationId xmlns:p14="http://schemas.microsoft.com/office/powerpoint/2010/main" val="235672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6" descr="Cornelius_Jansen.jpg" title="Cornelius Jansen"/>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l="-38610" r="-38578"/>
          <a:stretch/>
        </p:blipFill>
        <p:spPr>
          <a:xfrm>
            <a:off x="-612576" y="1556792"/>
            <a:ext cx="5257801" cy="3312368"/>
          </a:xfrm>
          <a:prstGeom prst="rect">
            <a:avLst/>
          </a:prstGeom>
        </p:spPr>
      </p:pic>
      <p:sp>
        <p:nvSpPr>
          <p:cNvPr id="3" name="Θέση κειμένου 2"/>
          <p:cNvSpPr>
            <a:spLocks noGrp="1"/>
          </p:cNvSpPr>
          <p:nvPr>
            <p:ph type="body" sz="half" idx="2"/>
          </p:nvPr>
        </p:nvSpPr>
        <p:spPr>
          <a:xfrm>
            <a:off x="4427984" y="1196752"/>
            <a:ext cx="4716016" cy="4975448"/>
          </a:xfrm>
        </p:spPr>
        <p:txBody>
          <a:bodyPr>
            <a:normAutofit/>
          </a:bodyPr>
          <a:lstStyle/>
          <a:p>
            <a:r>
              <a:rPr lang="fr-FR" sz="2800" b="1" dirty="0"/>
              <a:t>Le Jansénisme </a:t>
            </a:r>
            <a:r>
              <a:rPr lang="fr-FR" sz="2800" dirty="0"/>
              <a:t>:</a:t>
            </a:r>
          </a:p>
          <a:p>
            <a:endParaRPr lang="el-GR" sz="2800" dirty="0"/>
          </a:p>
          <a:p>
            <a:pPr algn="just"/>
            <a:r>
              <a:rPr lang="fr-FR" sz="2800" dirty="0"/>
              <a:t>Réforme théologique et morale basée sur une interprétation rigoriste de Saint Augustin et de sa conception de la grâce divine</a:t>
            </a:r>
          </a:p>
          <a:p>
            <a:endParaRPr lang="el-GR" sz="2800" dirty="0"/>
          </a:p>
        </p:txBody>
      </p:sp>
      <p:sp>
        <p:nvSpPr>
          <p:cNvPr id="5" name="Τίτλος 4"/>
          <p:cNvSpPr>
            <a:spLocks noGrp="1"/>
          </p:cNvSpPr>
          <p:nvPr>
            <p:ph type="title"/>
          </p:nvPr>
        </p:nvSpPr>
        <p:spPr>
          <a:xfrm>
            <a:off x="457200" y="404664"/>
            <a:ext cx="3970784" cy="1013736"/>
          </a:xfrm>
        </p:spPr>
        <p:txBody>
          <a:bodyPr>
            <a:normAutofit/>
          </a:bodyPr>
          <a:lstStyle/>
          <a:p>
            <a:r>
              <a:rPr lang="fr-FR" sz="3000" dirty="0"/>
              <a:t>Cornelius Jansen</a:t>
            </a:r>
            <a:endParaRPr lang="el-GR" sz="3000" dirty="0"/>
          </a:p>
        </p:txBody>
      </p:sp>
    </p:spTree>
    <p:extLst>
      <p:ext uri="{BB962C8B-B14F-4D97-AF65-F5344CB8AC3E}">
        <p14:creationId xmlns:p14="http://schemas.microsoft.com/office/powerpoint/2010/main" val="504558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1" descr="Augustinus.jpg" title="Augustinus"/>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5724128" y="1196752"/>
            <a:ext cx="3240360" cy="5244814"/>
          </a:xfrm>
          <a:prstGeom prst="rect">
            <a:avLst/>
          </a:prstGeom>
        </p:spPr>
      </p:pic>
      <p:sp>
        <p:nvSpPr>
          <p:cNvPr id="3" name="Θέση κειμένου 2"/>
          <p:cNvSpPr>
            <a:spLocks noGrp="1"/>
          </p:cNvSpPr>
          <p:nvPr>
            <p:ph type="body" sz="half" idx="2"/>
          </p:nvPr>
        </p:nvSpPr>
        <p:spPr>
          <a:xfrm>
            <a:off x="457200" y="1556792"/>
            <a:ext cx="4114800" cy="4752528"/>
          </a:xfrm>
        </p:spPr>
        <p:txBody>
          <a:bodyPr>
            <a:normAutofit/>
          </a:bodyPr>
          <a:lstStyle/>
          <a:p>
            <a:pPr marL="457200" indent="-457200">
              <a:buFont typeface="Arial" panose="020B0604020202020204" pitchFamily="34" charset="0"/>
              <a:buChar char="•"/>
            </a:pPr>
            <a:r>
              <a:rPr lang="fr-FR" sz="2800" dirty="0"/>
              <a:t>L’homme est déçu à cause du péché originel</a:t>
            </a:r>
          </a:p>
          <a:p>
            <a:pPr marL="457200" indent="-457200">
              <a:buFont typeface="Arial" panose="020B0604020202020204" pitchFamily="34" charset="0"/>
              <a:buChar char="•"/>
            </a:pPr>
            <a:r>
              <a:rPr lang="fr-FR" sz="2800" dirty="0"/>
              <a:t>Seule la grâce divine peut le sauver</a:t>
            </a:r>
          </a:p>
          <a:p>
            <a:endParaRPr lang="fr-FR" sz="2800" dirty="0"/>
          </a:p>
          <a:p>
            <a:r>
              <a:rPr lang="fr-FR" sz="2800" dirty="0"/>
              <a:t>Jansen, </a:t>
            </a:r>
            <a:r>
              <a:rPr lang="fr-FR" sz="2800" i="1" dirty="0" err="1"/>
              <a:t>Augustinus</a:t>
            </a:r>
            <a:r>
              <a:rPr lang="fr-FR" sz="2800" dirty="0"/>
              <a:t> (1640)</a:t>
            </a:r>
          </a:p>
        </p:txBody>
      </p:sp>
      <p:sp>
        <p:nvSpPr>
          <p:cNvPr id="5" name="Τίτλος 4"/>
          <p:cNvSpPr>
            <a:spLocks noGrp="1"/>
          </p:cNvSpPr>
          <p:nvPr>
            <p:ph type="title"/>
          </p:nvPr>
        </p:nvSpPr>
        <p:spPr/>
        <p:txBody>
          <a:bodyPr>
            <a:normAutofit/>
          </a:bodyPr>
          <a:lstStyle/>
          <a:p>
            <a:r>
              <a:rPr lang="fr-FR" dirty="0"/>
              <a:t>Le Jansénisme </a:t>
            </a:r>
            <a:endParaRPr lang="el-GR" dirty="0"/>
          </a:p>
        </p:txBody>
      </p:sp>
    </p:spTree>
    <p:extLst>
      <p:ext uri="{BB962C8B-B14F-4D97-AF65-F5344CB8AC3E}">
        <p14:creationId xmlns:p14="http://schemas.microsoft.com/office/powerpoint/2010/main" val="2448974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jansénisme (suite)</a:t>
            </a:r>
          </a:p>
        </p:txBody>
      </p:sp>
      <p:sp>
        <p:nvSpPr>
          <p:cNvPr id="3" name="Espace réservé du contenu 2"/>
          <p:cNvSpPr>
            <a:spLocks noGrp="1"/>
          </p:cNvSpPr>
          <p:nvPr>
            <p:ph idx="1"/>
          </p:nvPr>
        </p:nvSpPr>
        <p:spPr/>
        <p:txBody>
          <a:bodyPr>
            <a:normAutofit fontScale="92500"/>
          </a:bodyPr>
          <a:lstStyle/>
          <a:p>
            <a:r>
              <a:rPr lang="fr-FR" dirty="0">
                <a:ea typeface="ＭＳ Ｐゴシック" charset="0"/>
                <a:cs typeface="ＭＳ Ｐゴシック" charset="0"/>
              </a:rPr>
              <a:t>Cinq propositions de l’</a:t>
            </a:r>
            <a:r>
              <a:rPr lang="fr-FR" altLang="ja-JP" i="1" dirty="0" err="1">
                <a:ea typeface="ＭＳ Ｐゴシック" charset="0"/>
                <a:cs typeface="ＭＳ Ｐゴシック" charset="0"/>
              </a:rPr>
              <a:t>Augustinu</a:t>
            </a:r>
            <a:r>
              <a:rPr lang="fr-FR" altLang="ja-JP" dirty="0" err="1">
                <a:ea typeface="ＭＳ Ｐゴシック" charset="0"/>
                <a:cs typeface="ＭＳ Ｐゴシック" charset="0"/>
              </a:rPr>
              <a:t>s</a:t>
            </a:r>
            <a:r>
              <a:rPr lang="fr-FR" altLang="ja-JP" dirty="0">
                <a:ea typeface="ＭＳ Ｐゴシック" charset="0"/>
                <a:cs typeface="ＭＳ Ｐゴシック" charset="0"/>
              </a:rPr>
              <a:t> sont soumises à à la Faculté de Théologie de la Sorbonne  (1649)</a:t>
            </a:r>
            <a:endParaRPr lang="fr-FR" dirty="0">
              <a:ea typeface="ＭＳ Ｐゴシック" charset="0"/>
              <a:cs typeface="ＭＳ Ｐゴシック" charset="0"/>
            </a:endParaRPr>
          </a:p>
          <a:p>
            <a:endParaRPr lang="fr-FR" dirty="0">
              <a:ea typeface="ＭＳ Ｐゴシック" charset="0"/>
              <a:cs typeface="ＭＳ Ｐゴシック" charset="0"/>
            </a:endParaRPr>
          </a:p>
          <a:p>
            <a:r>
              <a:rPr lang="fr-FR" dirty="0">
                <a:ea typeface="ＭＳ Ｐゴシック" charset="0"/>
                <a:cs typeface="ＭＳ Ｐゴシック" charset="0"/>
              </a:rPr>
              <a:t>Le Saint-Siège les déclare hérétiques (1653)</a:t>
            </a:r>
          </a:p>
          <a:p>
            <a:endParaRPr lang="fr-FR" dirty="0">
              <a:ea typeface="ＭＳ Ｐゴシック" charset="0"/>
              <a:cs typeface="Times New Roman" charset="0"/>
            </a:endParaRPr>
          </a:p>
          <a:p>
            <a:r>
              <a:rPr lang="fr-FR" dirty="0">
                <a:ea typeface="ＭＳ Ｐゴシック" charset="0"/>
                <a:cs typeface="Times New Roman" charset="0"/>
              </a:rPr>
              <a:t>Pascal défend les jansénistes contre les attaques des jésuites : </a:t>
            </a:r>
            <a:r>
              <a:rPr lang="fr-FR" b="1" i="1" dirty="0">
                <a:ea typeface="ＭＳ Ｐゴシック" charset="0"/>
                <a:cs typeface="Times New Roman" charset="0"/>
              </a:rPr>
              <a:t>Provinciales </a:t>
            </a:r>
            <a:r>
              <a:rPr lang="fr-FR" b="1" dirty="0">
                <a:ea typeface="ＭＳ Ｐゴシック" charset="0"/>
                <a:cs typeface="Times New Roman" charset="0"/>
              </a:rPr>
              <a:t>(1656-1657)</a:t>
            </a:r>
            <a:endParaRPr lang="fr-FR" dirty="0">
              <a:ea typeface="ＭＳ Ｐゴシック" charset="0"/>
              <a:cs typeface="Times New Roman" charset="0"/>
            </a:endParaRPr>
          </a:p>
          <a:p>
            <a:pPr>
              <a:buNone/>
            </a:pPr>
            <a:r>
              <a:rPr lang="fr-FR" dirty="0">
                <a:ea typeface="ＭＳ Ｐゴシック" charset="0"/>
                <a:cs typeface="Times New Roman" charset="0"/>
              </a:rPr>
              <a:t> </a:t>
            </a:r>
            <a:endParaRPr lang="fr-FR" b="1" dirty="0">
              <a:ea typeface="ＭＳ Ｐゴシック" charset="0"/>
              <a:cs typeface="ＭＳ Ｐゴシック" charset="0"/>
            </a:endParaRPr>
          </a:p>
          <a:p>
            <a:endParaRPr lang="fr-FR" dirty="0"/>
          </a:p>
        </p:txBody>
      </p:sp>
    </p:spTree>
    <p:extLst>
      <p:ext uri="{BB962C8B-B14F-4D97-AF65-F5344CB8AC3E}">
        <p14:creationId xmlns:p14="http://schemas.microsoft.com/office/powerpoint/2010/main" val="2252917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descr="Portrait de la mère Angélique et de la mère Agnès Arnauld.jpg" title="Portrait de la mère Angélique et de la mère Agnès Arnaud"/>
          <p:cNvPicPr>
            <a:picLocks noGrp="1" noChangeAspect="1"/>
          </p:cNvPicPr>
          <p:nvPr>
            <p:ph type="pic" idx="1"/>
          </p:nvPr>
        </p:nvPicPr>
        <p:blipFill>
          <a:blip r:embed="rId2" cstate="screen">
            <a:extLst>
              <a:ext uri="{28A0092B-C50C-407E-A947-70E740481C1C}">
                <a14:useLocalDpi xmlns:a14="http://schemas.microsoft.com/office/drawing/2010/main"/>
              </a:ext>
            </a:extLst>
          </a:blip>
          <a:srcRect t="55" b="55"/>
          <a:stretch>
            <a:fillRect/>
          </a:stretch>
        </p:blipFill>
        <p:spPr>
          <a:xfrm>
            <a:off x="1115616" y="404664"/>
            <a:ext cx="7368982" cy="4642394"/>
          </a:xfrm>
        </p:spPr>
      </p:pic>
      <p:sp>
        <p:nvSpPr>
          <p:cNvPr id="3" name="Espace réservé du texte 2"/>
          <p:cNvSpPr>
            <a:spLocks noGrp="1"/>
          </p:cNvSpPr>
          <p:nvPr>
            <p:ph type="body" sz="half" idx="2"/>
          </p:nvPr>
        </p:nvSpPr>
        <p:spPr>
          <a:xfrm>
            <a:off x="971600" y="5151568"/>
            <a:ext cx="7272808" cy="1085744"/>
          </a:xfrm>
        </p:spPr>
        <p:txBody>
          <a:bodyPr>
            <a:normAutofit/>
          </a:bodyPr>
          <a:lstStyle/>
          <a:p>
            <a:pPr algn="ctr"/>
            <a:r>
              <a:rPr lang="fr-FR" dirty="0"/>
              <a:t>Philippe de Champaigne</a:t>
            </a:r>
            <a:r>
              <a:rPr lang="fr-FR" i="1" dirty="0"/>
              <a:t>,   </a:t>
            </a:r>
          </a:p>
          <a:p>
            <a:r>
              <a:rPr lang="fr-FR" i="1" dirty="0"/>
              <a:t>Portrait de la mère Angélique et de la mère Agnès Arnauld </a:t>
            </a:r>
            <a:r>
              <a:rPr lang="fr-FR" dirty="0"/>
              <a:t>(1662)</a:t>
            </a:r>
            <a:endParaRPr lang="el-GR" dirty="0"/>
          </a:p>
          <a:p>
            <a:endParaRPr lang="fr-FR" i="1" dirty="0"/>
          </a:p>
        </p:txBody>
      </p:sp>
    </p:spTree>
    <p:extLst>
      <p:ext uri="{BB962C8B-B14F-4D97-AF65-F5344CB8AC3E}">
        <p14:creationId xmlns:p14="http://schemas.microsoft.com/office/powerpoint/2010/main" val="3079277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21ABA7-1B7A-5B4C-A8E1-9A11A9B76E8F}"/>
              </a:ext>
            </a:extLst>
          </p:cNvPr>
          <p:cNvSpPr>
            <a:spLocks noGrp="1"/>
          </p:cNvSpPr>
          <p:nvPr>
            <p:ph type="title"/>
          </p:nvPr>
        </p:nvSpPr>
        <p:spPr>
          <a:xfrm>
            <a:off x="457200" y="274638"/>
            <a:ext cx="8075240" cy="706090"/>
          </a:xfrm>
        </p:spPr>
        <p:txBody>
          <a:bodyPr>
            <a:normAutofit fontScale="90000"/>
          </a:bodyPr>
          <a:lstStyle/>
          <a:p>
            <a:r>
              <a:rPr lang="fr-FR" sz="3000" dirty="0"/>
              <a:t>Philippe de Champaigne, </a:t>
            </a:r>
            <a:r>
              <a:rPr lang="fr-FR" sz="3000" i="1" dirty="0"/>
              <a:t>Portrait de la mère Angélique Arnauld, abbesse de Port-Royal </a:t>
            </a:r>
            <a:r>
              <a:rPr lang="fr-FR" sz="3000" dirty="0"/>
              <a:t>(1648)</a:t>
            </a:r>
            <a:br>
              <a:rPr lang="fr-FR" sz="3000" dirty="0"/>
            </a:br>
            <a:endParaRPr lang="fr-FR" sz="3000" dirty="0"/>
          </a:p>
        </p:txBody>
      </p:sp>
      <p:pic>
        <p:nvPicPr>
          <p:cNvPr id="4" name="Espace réservé du contenu 3">
            <a:extLst>
              <a:ext uri="{FF2B5EF4-FFF2-40B4-BE49-F238E27FC236}">
                <a16:creationId xmlns:a16="http://schemas.microsoft.com/office/drawing/2014/main" id="{E11BFEEA-4602-DF41-B75D-EEA69AD0B0B2}"/>
              </a:ext>
            </a:extLst>
          </p:cNvPr>
          <p:cNvPicPr>
            <a:picLocks noGrp="1" noChangeAspect="1"/>
          </p:cNvPicPr>
          <p:nvPr>
            <p:ph idx="1"/>
          </p:nvPr>
        </p:nvPicPr>
        <p:blipFill>
          <a:blip r:embed="rId2"/>
          <a:stretch>
            <a:fillRect/>
          </a:stretch>
        </p:blipFill>
        <p:spPr>
          <a:xfrm>
            <a:off x="2267204" y="1124744"/>
            <a:ext cx="4455231" cy="5200500"/>
          </a:xfrm>
          <a:prstGeom prst="rect">
            <a:avLst/>
          </a:prstGeom>
        </p:spPr>
      </p:pic>
    </p:spTree>
    <p:extLst>
      <p:ext uri="{BB962C8B-B14F-4D97-AF65-F5344CB8AC3E}">
        <p14:creationId xmlns:p14="http://schemas.microsoft.com/office/powerpoint/2010/main" val="2090944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fr-FR" dirty="0"/>
              <a:t>La politique religieuse de Louis XIV </a:t>
            </a:r>
            <a:endParaRPr lang="el-GR" b="1" dirty="0">
              <a:solidFill>
                <a:schemeClr val="tx1"/>
              </a:solidFill>
            </a:endParaRPr>
          </a:p>
        </p:txBody>
      </p:sp>
      <p:sp>
        <p:nvSpPr>
          <p:cNvPr id="3" name="Θέση περιεχομένου 2"/>
          <p:cNvSpPr>
            <a:spLocks noGrp="1"/>
          </p:cNvSpPr>
          <p:nvPr>
            <p:ph idx="1"/>
          </p:nvPr>
        </p:nvSpPr>
        <p:spPr/>
        <p:txBody>
          <a:bodyPr>
            <a:normAutofit/>
          </a:bodyPr>
          <a:lstStyle/>
          <a:p>
            <a:r>
              <a:rPr lang="fr-FR" sz="2800" dirty="0"/>
              <a:t>Hostile à tout ce qui limitait son pouvoir</a:t>
            </a:r>
          </a:p>
          <a:p>
            <a:r>
              <a:rPr lang="fr-FR" sz="2800" dirty="0"/>
              <a:t>Un roi, une loi, une foi</a:t>
            </a:r>
          </a:p>
          <a:p>
            <a:endParaRPr lang="fr-FR" sz="2800" dirty="0"/>
          </a:p>
          <a:p>
            <a:r>
              <a:rPr lang="fr-FR" sz="2800" dirty="0"/>
              <a:t>Louis XIV </a:t>
            </a:r>
          </a:p>
          <a:p>
            <a:pPr lvl="1" indent="-342900"/>
            <a:r>
              <a:rPr lang="fr-FR" sz="2400" dirty="0"/>
              <a:t>impose son autorité sur l'Église de France (dite gallicane)</a:t>
            </a:r>
          </a:p>
          <a:p>
            <a:pPr lvl="1" indent="-342900"/>
            <a:r>
              <a:rPr lang="fr-FR" sz="2400" dirty="0"/>
              <a:t>défend l'unité de foi de son royaume </a:t>
            </a:r>
          </a:p>
          <a:p>
            <a:pPr marL="0" indent="0">
              <a:buNone/>
            </a:pPr>
            <a:endParaRPr lang="el-GR" sz="2800" dirty="0"/>
          </a:p>
        </p:txBody>
      </p:sp>
    </p:spTree>
    <p:extLst>
      <p:ext uri="{BB962C8B-B14F-4D97-AF65-F5344CB8AC3E}">
        <p14:creationId xmlns:p14="http://schemas.microsoft.com/office/powerpoint/2010/main" val="764231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fr-FR" sz="3600" dirty="0"/>
              <a:t>La politique religieuse de Louis XIV (suite)</a:t>
            </a:r>
            <a:endParaRPr lang="el-GR" sz="3600" b="1" dirty="0">
              <a:solidFill>
                <a:schemeClr val="tx1"/>
              </a:solidFill>
            </a:endParaRPr>
          </a:p>
        </p:txBody>
      </p:sp>
      <p:sp>
        <p:nvSpPr>
          <p:cNvPr id="3" name="Θέση περιεχομένου 2"/>
          <p:cNvSpPr>
            <a:spLocks noGrp="1"/>
          </p:cNvSpPr>
          <p:nvPr>
            <p:ph idx="1"/>
          </p:nvPr>
        </p:nvSpPr>
        <p:spPr/>
        <p:txBody>
          <a:bodyPr>
            <a:normAutofit/>
          </a:bodyPr>
          <a:lstStyle/>
          <a:p>
            <a:pPr marL="0" indent="0">
              <a:buNone/>
            </a:pPr>
            <a:r>
              <a:rPr lang="fr-FR" sz="2800" b="1" dirty="0">
                <a:cs typeface="Times New Roman"/>
              </a:rPr>
              <a:t> Louis XIV </a:t>
            </a:r>
          </a:p>
          <a:p>
            <a:pPr marL="609600" indent="-609600"/>
            <a:r>
              <a:rPr lang="fr-FR" sz="2800" dirty="0">
                <a:solidFill>
                  <a:srgbClr val="000000"/>
                </a:solidFill>
                <a:ea typeface="ＭＳ Ｐゴシック" charset="0"/>
                <a:cs typeface="Times New Roman"/>
              </a:rPr>
              <a:t>s'oppose à la papauté</a:t>
            </a:r>
          </a:p>
          <a:p>
            <a:pPr marL="609600" indent="-609600"/>
            <a:r>
              <a:rPr lang="fr-FR" sz="2800" dirty="0">
                <a:solidFill>
                  <a:srgbClr val="000000"/>
                </a:solidFill>
                <a:ea typeface="ＭＳ Ｐゴシック" charset="0"/>
                <a:cs typeface="Times New Roman"/>
              </a:rPr>
              <a:t>lutte contre</a:t>
            </a:r>
          </a:p>
          <a:p>
            <a:pPr marL="1409700" lvl="2" indent="-609600">
              <a:buFont typeface="Symbol" charset="0"/>
              <a:buAutoNum type="arabicPeriod"/>
            </a:pPr>
            <a:r>
              <a:rPr lang="fr-FR" sz="2000" dirty="0">
                <a:solidFill>
                  <a:srgbClr val="000000"/>
                </a:solidFill>
                <a:ea typeface="ＭＳ Ｐゴシック" charset="0"/>
                <a:cs typeface="Times New Roman"/>
              </a:rPr>
              <a:t>les jansénistes</a:t>
            </a:r>
          </a:p>
          <a:p>
            <a:pPr marL="1409700" lvl="2" indent="-609600">
              <a:buFont typeface="Symbol" charset="0"/>
              <a:buAutoNum type="arabicPeriod"/>
            </a:pPr>
            <a:r>
              <a:rPr lang="fr-FR" sz="2000" dirty="0">
                <a:solidFill>
                  <a:srgbClr val="000000"/>
                </a:solidFill>
                <a:ea typeface="ＭＳ Ｐゴシック" charset="0"/>
                <a:cs typeface="Times New Roman"/>
              </a:rPr>
              <a:t>les  protestants </a:t>
            </a:r>
            <a:endParaRPr lang="el-GR" sz="2000" dirty="0">
              <a:solidFill>
                <a:srgbClr val="000000"/>
              </a:solidFill>
              <a:cs typeface="Times New Roman"/>
            </a:endParaRPr>
          </a:p>
        </p:txBody>
      </p:sp>
    </p:spTree>
    <p:extLst>
      <p:ext uri="{BB962C8B-B14F-4D97-AF65-F5344CB8AC3E}">
        <p14:creationId xmlns:p14="http://schemas.microsoft.com/office/powerpoint/2010/main" val="763492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936104"/>
          </a:xfrm>
        </p:spPr>
        <p:txBody>
          <a:bodyPr>
            <a:normAutofit/>
          </a:bodyPr>
          <a:lstStyle/>
          <a:p>
            <a:r>
              <a:rPr lang="fr-FR" dirty="0"/>
              <a:t>L’affaire de la Régale</a:t>
            </a:r>
            <a:endParaRPr lang="el-GR" dirty="0"/>
          </a:p>
        </p:txBody>
      </p:sp>
      <p:sp>
        <p:nvSpPr>
          <p:cNvPr id="3" name="Θέση περιεχομένου 2"/>
          <p:cNvSpPr>
            <a:spLocks noGrp="1"/>
          </p:cNvSpPr>
          <p:nvPr>
            <p:ph idx="1"/>
          </p:nvPr>
        </p:nvSpPr>
        <p:spPr>
          <a:xfrm>
            <a:off x="323528" y="1124744"/>
            <a:ext cx="8370228" cy="5256584"/>
          </a:xfrm>
        </p:spPr>
        <p:txBody>
          <a:bodyPr>
            <a:normAutofit fontScale="70000" lnSpcReduction="20000"/>
          </a:bodyPr>
          <a:lstStyle/>
          <a:p>
            <a:pPr marL="0" indent="0">
              <a:buNone/>
            </a:pPr>
            <a:r>
              <a:rPr lang="fr-FR" sz="2800" b="1" dirty="0">
                <a:ea typeface="ＭＳ Ｐゴシック" charset="0"/>
                <a:cs typeface="ＭＳ Ｐゴシック" charset="0"/>
              </a:rPr>
              <a:t>Régale</a:t>
            </a:r>
            <a:r>
              <a:rPr lang="fr-FR" sz="2800" dirty="0">
                <a:ea typeface="ＭＳ Ｐゴシック" charset="0"/>
                <a:cs typeface="ＭＳ Ｐゴシック" charset="0"/>
              </a:rPr>
              <a:t> : privilège du roi de France de percevoir les revenus d’un siège épiscopal vacant (régale temporelle) et d’en désigner le bénéficiaire (régale spirituelle)</a:t>
            </a:r>
          </a:p>
          <a:p>
            <a:pPr marL="0" indent="0">
              <a:buNone/>
            </a:pPr>
            <a:r>
              <a:rPr lang="fr-FR" sz="2800" dirty="0">
                <a:ea typeface="ＭＳ Ｐゴシック" charset="0"/>
                <a:cs typeface="ＭＳ Ｐゴシック" charset="0"/>
              </a:rPr>
              <a:t>Louis XIV étend son droit de régale à des évêchés exonérés de cette coutume </a:t>
            </a:r>
          </a:p>
          <a:p>
            <a:pPr marL="0" indent="0">
              <a:buNone/>
            </a:pPr>
            <a:r>
              <a:rPr lang="fr-FR" sz="2800" dirty="0">
                <a:ea typeface="ＭＳ Ｐゴシック" charset="0"/>
                <a:cs typeface="ＭＳ Ｐゴシック" charset="0"/>
              </a:rPr>
              <a:t>Bossuet : Déclaration de 4 articles (1681-1682): </a:t>
            </a:r>
          </a:p>
          <a:p>
            <a:r>
              <a:rPr lang="fr-FR" sz="2800" dirty="0">
                <a:ea typeface="ＭＳ Ｐゴシック" charset="0"/>
                <a:cs typeface="ＭＳ Ｐゴシック" charset="0"/>
              </a:rPr>
              <a:t>Reconnaissance de l’autorité spirituelle du pape </a:t>
            </a:r>
          </a:p>
          <a:p>
            <a:pPr marL="0" indent="0">
              <a:buNone/>
            </a:pPr>
            <a:r>
              <a:rPr lang="fr-FR" sz="2800" dirty="0">
                <a:ea typeface="ＭＳ Ｐゴシック" charset="0"/>
                <a:cs typeface="ＭＳ Ｐゴシック" charset="0"/>
              </a:rPr>
              <a:t>Mais</a:t>
            </a:r>
          </a:p>
          <a:p>
            <a:r>
              <a:rPr lang="fr-FR" sz="2800" dirty="0">
                <a:ea typeface="ＭＳ Ｐゴシック" charset="0"/>
                <a:cs typeface="ＭＳ Ｐゴシック" charset="0"/>
              </a:rPr>
              <a:t>Affirmation de l’autorité temporelle du roi qui ne dépend d’aucun ordre ecclésiastique</a:t>
            </a:r>
          </a:p>
          <a:p>
            <a:r>
              <a:rPr lang="fr-FR" sz="2800" dirty="0">
                <a:ea typeface="ＭＳ Ｐゴシック" charset="0"/>
                <a:cs typeface="ＭＳ Ｐゴシック" charset="0"/>
              </a:rPr>
              <a:t>Supériorité de l’église gallicane </a:t>
            </a:r>
          </a:p>
          <a:p>
            <a:r>
              <a:rPr lang="fr-FR" sz="2800" dirty="0">
                <a:ea typeface="ＭＳ Ｐゴシック" charset="0"/>
                <a:cs typeface="ＭＳ Ｐゴシック" charset="0"/>
              </a:rPr>
              <a:t>Supériorité du concile au pape</a:t>
            </a:r>
          </a:p>
          <a:p>
            <a:r>
              <a:rPr lang="fr-FR" sz="2800" dirty="0">
                <a:ea typeface="ＭＳ Ｐゴシック" charset="0"/>
                <a:cs typeface="ＭＳ Ｐゴシック" charset="0"/>
              </a:rPr>
              <a:t>Subordination des décisions du pape à l’approbation de chaque église </a:t>
            </a:r>
          </a:p>
          <a:p>
            <a:pPr marL="0" indent="0" algn="ctr">
              <a:buNone/>
            </a:pPr>
            <a:endParaRPr lang="fr-FR" sz="2800" b="1" dirty="0">
              <a:ea typeface="ＭＳ Ｐゴシック" charset="0"/>
              <a:cs typeface="ＭＳ Ｐゴシック" charset="0"/>
            </a:endParaRPr>
          </a:p>
          <a:p>
            <a:pPr marL="0" indent="0" algn="ctr">
              <a:buNone/>
            </a:pPr>
            <a:r>
              <a:rPr lang="fr-FR" sz="2800" b="1" dirty="0">
                <a:ea typeface="ＭＳ Ｐゴシック" charset="0"/>
                <a:cs typeface="ＭＳ Ｐゴシック" charset="0"/>
              </a:rPr>
              <a:t>manifestation du gallicanisme </a:t>
            </a:r>
          </a:p>
        </p:txBody>
      </p:sp>
    </p:spTree>
    <p:extLst>
      <p:ext uri="{BB962C8B-B14F-4D97-AF65-F5344CB8AC3E}">
        <p14:creationId xmlns:p14="http://schemas.microsoft.com/office/powerpoint/2010/main" val="2941787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fr-FR" dirty="0"/>
              <a:t>L’affaire de la Régale (suite)</a:t>
            </a:r>
            <a:endParaRPr lang="el-GR" dirty="0"/>
          </a:p>
        </p:txBody>
      </p:sp>
      <p:sp>
        <p:nvSpPr>
          <p:cNvPr id="3" name="Θέση περιεχομένου 2"/>
          <p:cNvSpPr>
            <a:spLocks noGrp="1"/>
          </p:cNvSpPr>
          <p:nvPr>
            <p:ph idx="1"/>
          </p:nvPr>
        </p:nvSpPr>
        <p:spPr/>
        <p:txBody>
          <a:bodyPr>
            <a:normAutofit/>
          </a:bodyPr>
          <a:lstStyle/>
          <a:p>
            <a:r>
              <a:rPr lang="fr-FR" sz="2800" dirty="0">
                <a:ea typeface="ＭＳ Ｐゴシック" charset="0"/>
                <a:cs typeface="ＭＳ Ｐゴシック" charset="0"/>
              </a:rPr>
              <a:t>Le pape refuse l’investiture aux trente-cinq évêques nommés par le roi</a:t>
            </a:r>
          </a:p>
          <a:p>
            <a:r>
              <a:rPr lang="fr-FR" sz="2800" dirty="0">
                <a:ea typeface="ＭＳ Ｐゴシック" charset="0"/>
                <a:cs typeface="ＭＳ Ｐゴシック" charset="0"/>
              </a:rPr>
              <a:t>Occupation du territoire pontifical à Avignon par les troupes du roi (1688)</a:t>
            </a:r>
          </a:p>
          <a:p>
            <a:r>
              <a:rPr lang="fr-FR" sz="2800" dirty="0">
                <a:ea typeface="ＭＳ Ｐゴシック" charset="0"/>
                <a:cs typeface="Times New Roman" charset="0"/>
              </a:rPr>
              <a:t>Louis XIV se réconcilie avec le pape Innocent XII (1693)</a:t>
            </a:r>
          </a:p>
          <a:p>
            <a:pPr marL="0" indent="0">
              <a:buNone/>
            </a:pPr>
            <a:endParaRPr lang="el-GR" sz="2800" dirty="0">
              <a:solidFill>
                <a:srgbClr val="000000"/>
              </a:solidFill>
            </a:endParaRPr>
          </a:p>
        </p:txBody>
      </p:sp>
    </p:spTree>
    <p:extLst>
      <p:ext uri="{BB962C8B-B14F-4D97-AF65-F5344CB8AC3E}">
        <p14:creationId xmlns:p14="http://schemas.microsoft.com/office/powerpoint/2010/main" val="877923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Louis XIV et les jansénistes</a:t>
            </a:r>
          </a:p>
        </p:txBody>
      </p:sp>
      <p:sp>
        <p:nvSpPr>
          <p:cNvPr id="3" name="Espace réservé du contenu 2"/>
          <p:cNvSpPr>
            <a:spLocks noGrp="1"/>
          </p:cNvSpPr>
          <p:nvPr>
            <p:ph idx="1"/>
          </p:nvPr>
        </p:nvSpPr>
        <p:spPr/>
        <p:txBody>
          <a:bodyPr>
            <a:normAutofit fontScale="77500" lnSpcReduction="20000"/>
          </a:bodyPr>
          <a:lstStyle/>
          <a:p>
            <a:pPr>
              <a:defRPr/>
            </a:pPr>
            <a:r>
              <a:rPr lang="fr-FR" dirty="0">
                <a:ea typeface="ＭＳ Ｐゴシック" charset="0"/>
                <a:cs typeface="ＭＳ Ｐゴシック" charset="0"/>
              </a:rPr>
              <a:t>Le Conseil du roi exige que les ecclésiastiques signent un formulaire désavouant le jansénisme  (1661)</a:t>
            </a:r>
          </a:p>
          <a:p>
            <a:pPr>
              <a:defRPr/>
            </a:pPr>
            <a:r>
              <a:rPr lang="fr-FR" dirty="0">
                <a:ea typeface="ＭＳ Ｐゴシック" charset="0"/>
                <a:cs typeface="ＭＳ Ｐゴシック" charset="0"/>
              </a:rPr>
              <a:t>Arrestation de Quesnel chef des jansénistes</a:t>
            </a:r>
          </a:p>
          <a:p>
            <a:pPr>
              <a:defRPr/>
            </a:pPr>
            <a:r>
              <a:rPr lang="fr-FR" dirty="0">
                <a:ea typeface="ＭＳ Ｐゴシック" charset="0"/>
                <a:cs typeface="ＭＳ Ｐゴシック" charset="0"/>
              </a:rPr>
              <a:t>Expulsion des religieuses </a:t>
            </a:r>
          </a:p>
          <a:p>
            <a:pPr>
              <a:defRPr/>
            </a:pPr>
            <a:r>
              <a:rPr lang="fr-FR" dirty="0">
                <a:ea typeface="ＭＳ Ｐゴシック" charset="0"/>
                <a:cs typeface="ＭＳ Ｐゴシック" charset="0"/>
              </a:rPr>
              <a:t>Destruction du couvent Port-Royal des Champs (1709-1710)</a:t>
            </a:r>
          </a:p>
          <a:p>
            <a:pPr marL="0" indent="0">
              <a:buFont typeface="Symbol" charset="0"/>
              <a:buNone/>
              <a:defRPr/>
            </a:pPr>
            <a:r>
              <a:rPr lang="fr-FR" dirty="0">
                <a:ea typeface="ＭＳ Ｐゴシック" charset="0"/>
                <a:cs typeface="ＭＳ Ｐゴシック" charset="0"/>
              </a:rPr>
              <a:t>Condamnation du jansénisme par le pape</a:t>
            </a:r>
          </a:p>
          <a:p>
            <a:pPr lvl="1">
              <a:defRPr/>
            </a:pPr>
            <a:r>
              <a:rPr lang="fr-FR" sz="2600" dirty="0">
                <a:ea typeface="ＭＳ Ｐゴシック" charset="0"/>
                <a:cs typeface="Times New Roman"/>
              </a:rPr>
              <a:t>Bulle « </a:t>
            </a:r>
            <a:r>
              <a:rPr lang="fr-FR" sz="2600" dirty="0" err="1">
                <a:ea typeface="ＭＳ Ｐゴシック" charset="0"/>
                <a:cs typeface="Times New Roman"/>
              </a:rPr>
              <a:t>Vineam</a:t>
            </a:r>
            <a:r>
              <a:rPr lang="fr-FR" sz="2600" dirty="0">
                <a:ea typeface="ＭＳ Ｐゴシック" charset="0"/>
                <a:cs typeface="Times New Roman"/>
              </a:rPr>
              <a:t> </a:t>
            </a:r>
            <a:r>
              <a:rPr lang="fr-FR" sz="2600" dirty="0" err="1">
                <a:ea typeface="ＭＳ Ｐゴシック" charset="0"/>
                <a:cs typeface="Times New Roman"/>
              </a:rPr>
              <a:t>Domini</a:t>
            </a:r>
            <a:r>
              <a:rPr lang="fr-FR" sz="2600" dirty="0">
                <a:ea typeface="ＭＳ Ｐゴシック" charset="0"/>
                <a:cs typeface="Times New Roman"/>
              </a:rPr>
              <a:t> » (1705)</a:t>
            </a:r>
          </a:p>
          <a:p>
            <a:pPr lvl="1">
              <a:defRPr/>
            </a:pPr>
            <a:r>
              <a:rPr lang="fr-FR" sz="2600" dirty="0">
                <a:ea typeface="ＭＳ Ｐゴシック" charset="0"/>
                <a:cs typeface="Times New Roman"/>
              </a:rPr>
              <a:t>Bulle </a:t>
            </a:r>
            <a:r>
              <a:rPr lang="fr-FR" sz="2600" dirty="0" err="1">
                <a:ea typeface="ＭＳ Ｐゴシック" charset="0"/>
                <a:cs typeface="Times New Roman"/>
              </a:rPr>
              <a:t>Unigenitus</a:t>
            </a:r>
            <a:r>
              <a:rPr lang="fr-FR" sz="2600" dirty="0">
                <a:ea typeface="ＭＳ Ｐゴシック" charset="0"/>
                <a:cs typeface="Times New Roman"/>
              </a:rPr>
              <a:t>  (1713)</a:t>
            </a:r>
          </a:p>
          <a:p>
            <a:pPr marL="0" indent="0">
              <a:buNone/>
            </a:pPr>
            <a:endParaRPr lang="fr-FR" b="1" i="1" dirty="0" err="1">
              <a:solidFill>
                <a:srgbClr val="FF0000"/>
              </a:solidFill>
              <a:ea typeface="ＭＳ Ｐゴシック" charset="0"/>
              <a:cs typeface="ＭＳ Ｐゴシック" charset="0"/>
            </a:endParaRPr>
          </a:p>
          <a:p>
            <a:pPr marL="0" indent="0">
              <a:buNone/>
            </a:pPr>
            <a:r>
              <a:rPr lang="fr-FR" b="1" i="1" dirty="0">
                <a:ea typeface="ＭＳ Ｐゴシック" charset="0"/>
                <a:cs typeface="ＭＳ Ｐゴシック" charset="0"/>
              </a:rPr>
              <a:t>Vive opposition en France</a:t>
            </a:r>
          </a:p>
          <a:p>
            <a:pPr marL="0" indent="0">
              <a:buNone/>
            </a:pPr>
            <a:endParaRPr lang="fr-FR" dirty="0"/>
          </a:p>
        </p:txBody>
      </p:sp>
    </p:spTree>
    <p:extLst>
      <p:ext uri="{BB962C8B-B14F-4D97-AF65-F5344CB8AC3E}">
        <p14:creationId xmlns:p14="http://schemas.microsoft.com/office/powerpoint/2010/main" val="80686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fr-FR" dirty="0"/>
              <a:t>La situation de l’église catholique après la Contre-Réforme</a:t>
            </a:r>
            <a:endParaRPr lang="el-GR" dirty="0"/>
          </a:p>
        </p:txBody>
      </p:sp>
      <p:sp>
        <p:nvSpPr>
          <p:cNvPr id="5" name="Θέση περιεχομένου 4"/>
          <p:cNvSpPr>
            <a:spLocks noGrp="1"/>
          </p:cNvSpPr>
          <p:nvPr>
            <p:ph idx="1"/>
          </p:nvPr>
        </p:nvSpPr>
        <p:spPr/>
        <p:txBody>
          <a:bodyPr>
            <a:noAutofit/>
          </a:bodyPr>
          <a:lstStyle/>
          <a:p>
            <a:endParaRPr lang="el-GR" sz="2400" dirty="0">
              <a:latin typeface="Times New Roman" charset="0"/>
              <a:ea typeface="ＭＳ Ｐゴシック" charset="0"/>
              <a:cs typeface="Times New Roman" charset="0"/>
            </a:endParaRPr>
          </a:p>
          <a:p>
            <a:r>
              <a:rPr lang="fr-FR" sz="2400" dirty="0"/>
              <a:t>Mesures disciplinaires prises contre les excès des prélats catholiques</a:t>
            </a:r>
          </a:p>
          <a:p>
            <a:r>
              <a:rPr lang="fr-FR" sz="2400" dirty="0"/>
              <a:t>Meilleure administration des diocèses</a:t>
            </a:r>
          </a:p>
          <a:p>
            <a:r>
              <a:rPr lang="fr-FR" sz="2400" dirty="0"/>
              <a:t>Rédaction des catéchismes</a:t>
            </a:r>
          </a:p>
          <a:p>
            <a:r>
              <a:rPr lang="fr-FR" sz="2400" dirty="0"/>
              <a:t>Organisation de séminaires pour les prêtres </a:t>
            </a:r>
          </a:p>
          <a:p>
            <a:endParaRPr lang="el-GR" sz="2400" dirty="0"/>
          </a:p>
        </p:txBody>
      </p:sp>
    </p:spTree>
    <p:extLst>
      <p:ext uri="{BB962C8B-B14F-4D97-AF65-F5344CB8AC3E}">
        <p14:creationId xmlns:p14="http://schemas.microsoft.com/office/powerpoint/2010/main" val="2638951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fr-FR" dirty="0">
                <a:ea typeface="ＭＳ Ｐゴシック" charset="0"/>
                <a:cs typeface="ＭＳ Ｐゴシック" charset="0"/>
              </a:rPr>
              <a:t>Les jansénistes et Louis XIV</a:t>
            </a:r>
            <a:endParaRPr lang="el-GR" dirty="0"/>
          </a:p>
        </p:txBody>
      </p:sp>
      <p:pic>
        <p:nvPicPr>
          <p:cNvPr id="9" name="Image 6" title="Louis XIV et les jansénistes"/>
          <p:cNvPicPr>
            <a:picLocks noGrp="1" noChangeAspect="1"/>
          </p:cNvPicPr>
          <p:nvPr>
            <p:ph type="pic" idx="1"/>
          </p:nvPr>
        </p:nvPicPr>
        <p:blipFill>
          <a:blip r:embed="rId3" cstate="screen">
            <a:extLst>
              <a:ext uri="{28A0092B-C50C-407E-A947-70E740481C1C}">
                <a14:useLocalDpi xmlns:a14="http://schemas.microsoft.com/office/drawing/2010/main"/>
              </a:ext>
            </a:extLst>
          </a:blip>
          <a:srcRect t="55" b="55"/>
          <a:stretch>
            <a:fillRect/>
          </a:stretch>
        </p:blipFill>
        <p:spPr bwMode="auto">
          <a:xfrm>
            <a:off x="683568" y="1484784"/>
            <a:ext cx="7544667" cy="47525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1790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fr-FR" dirty="0">
                <a:ea typeface="ＭＳ Ｐゴシック" charset="0"/>
                <a:cs typeface="ＭＳ Ｐゴシック" charset="0"/>
              </a:rPr>
              <a:t>Louis XIV et les protestants</a:t>
            </a:r>
            <a:endParaRPr lang="el-GR" dirty="0"/>
          </a:p>
        </p:txBody>
      </p:sp>
      <p:sp>
        <p:nvSpPr>
          <p:cNvPr id="3" name="Θέση περιεχομένου 2"/>
          <p:cNvSpPr>
            <a:spLocks noGrp="1"/>
          </p:cNvSpPr>
          <p:nvPr>
            <p:ph idx="1"/>
          </p:nvPr>
        </p:nvSpPr>
        <p:spPr/>
        <p:txBody>
          <a:bodyPr>
            <a:normAutofit/>
          </a:bodyPr>
          <a:lstStyle/>
          <a:p>
            <a:pPr>
              <a:buNone/>
            </a:pPr>
            <a:r>
              <a:rPr lang="fr-FR" sz="2800" dirty="0"/>
              <a:t>À</a:t>
            </a:r>
            <a:r>
              <a:rPr lang="fr-FR" sz="2800" dirty="0">
                <a:ea typeface="ＭＳ Ｐゴシック" charset="0"/>
                <a:cs typeface="ＭＳ Ｐゴシック" charset="0"/>
              </a:rPr>
              <a:t> partir de 1679,  Louis XIV devient pieux et même dévot sous l’influence :</a:t>
            </a:r>
          </a:p>
          <a:p>
            <a:pPr>
              <a:buNone/>
            </a:pPr>
            <a:endParaRPr lang="fr-FR" sz="2800" dirty="0">
              <a:ea typeface="ＭＳ Ｐゴシック" charset="0"/>
              <a:cs typeface="ＭＳ Ｐゴシック" charset="0"/>
            </a:endParaRPr>
          </a:p>
          <a:p>
            <a:pPr lvl="1"/>
            <a:r>
              <a:rPr lang="fr-FR" sz="2400" dirty="0">
                <a:ea typeface="ＭＳ Ｐゴシック" charset="0"/>
                <a:cs typeface="ＭＳ Ｐゴシック" charset="0"/>
              </a:rPr>
              <a:t>de Mme de Maintenon </a:t>
            </a:r>
          </a:p>
          <a:p>
            <a:pPr lvl="1"/>
            <a:r>
              <a:rPr lang="fr-FR" sz="2400" dirty="0">
                <a:ea typeface="ＭＳ Ｐゴシック" charset="0"/>
                <a:cs typeface="ＭＳ Ｐゴシック" charset="0"/>
              </a:rPr>
              <a:t>de Bossuet </a:t>
            </a:r>
          </a:p>
          <a:p>
            <a:pPr lvl="1"/>
            <a:r>
              <a:rPr lang="fr-FR" sz="2400" dirty="0">
                <a:ea typeface="ＭＳ Ｐゴシック" charset="0"/>
                <a:cs typeface="ＭＳ Ｐゴシック" charset="0"/>
              </a:rPr>
              <a:t>du père La Chaise (son confesseur)</a:t>
            </a:r>
          </a:p>
          <a:p>
            <a:pPr lvl="1"/>
            <a:r>
              <a:rPr lang="fr-FR" sz="2400" dirty="0">
                <a:ea typeface="ＭＳ Ｐゴシック" charset="0"/>
                <a:cs typeface="ＭＳ Ｐゴシック" charset="0"/>
              </a:rPr>
              <a:t>du clan Le Tellier-Louvois</a:t>
            </a:r>
            <a:endParaRPr lang="el-GR" sz="2400" dirty="0"/>
          </a:p>
        </p:txBody>
      </p:sp>
    </p:spTree>
    <p:extLst>
      <p:ext uri="{BB962C8B-B14F-4D97-AF65-F5344CB8AC3E}">
        <p14:creationId xmlns:p14="http://schemas.microsoft.com/office/powerpoint/2010/main" val="3392261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ea typeface="ＭＳ Ｐゴシック" charset="0"/>
                <a:cs typeface="ＭＳ Ｐゴシック" charset="0"/>
              </a:rPr>
              <a:t>Louis XIV et les protestants </a:t>
            </a:r>
            <a:endParaRPr lang="fr-FR" dirty="0"/>
          </a:p>
        </p:txBody>
      </p:sp>
      <p:sp>
        <p:nvSpPr>
          <p:cNvPr id="3" name="Espace réservé du contenu 2"/>
          <p:cNvSpPr>
            <a:spLocks noGrp="1"/>
          </p:cNvSpPr>
          <p:nvPr>
            <p:ph idx="1"/>
          </p:nvPr>
        </p:nvSpPr>
        <p:spPr/>
        <p:txBody>
          <a:bodyPr>
            <a:normAutofit fontScale="85000" lnSpcReduction="10000"/>
          </a:bodyPr>
          <a:lstStyle/>
          <a:p>
            <a:r>
              <a:rPr lang="fr-FR" dirty="0">
                <a:ea typeface="ＭＳ Ｐゴシック" charset="0"/>
                <a:cs typeface="Times New Roman" charset="0"/>
              </a:rPr>
              <a:t>L’</a:t>
            </a:r>
            <a:r>
              <a:rPr lang="fr-FR" altLang="ja-JP" dirty="0">
                <a:ea typeface="ＭＳ Ｐゴシック" charset="0"/>
                <a:cs typeface="Times New Roman" charset="0"/>
              </a:rPr>
              <a:t> Édit de Nantes est appliqué à la lettre </a:t>
            </a:r>
          </a:p>
          <a:p>
            <a:r>
              <a:rPr lang="fr-FR" dirty="0">
                <a:ea typeface="ＭＳ Ｐゴシック" charset="0"/>
                <a:cs typeface="Times New Roman" charset="0"/>
              </a:rPr>
              <a:t>Les temples nouvellement construits sont démolis</a:t>
            </a:r>
          </a:p>
          <a:p>
            <a:r>
              <a:rPr lang="fr-FR" dirty="0">
                <a:ea typeface="ＭＳ Ｐゴシック" charset="0"/>
                <a:cs typeface="Times New Roman" charset="0"/>
              </a:rPr>
              <a:t>Les chambres de justice mi-parties sont supprimées</a:t>
            </a:r>
          </a:p>
          <a:p>
            <a:r>
              <a:rPr lang="fr-FR" dirty="0">
                <a:ea typeface="ＭＳ Ｐゴシック" charset="0"/>
                <a:cs typeface="Times New Roman" charset="0"/>
              </a:rPr>
              <a:t>Les naissances et les morts sont surveillées par la police</a:t>
            </a:r>
          </a:p>
          <a:p>
            <a:r>
              <a:rPr lang="fr-FR" dirty="0">
                <a:ea typeface="ＭＳ Ｐゴシック" charset="0"/>
                <a:cs typeface="ＭＳ Ｐゴシック" charset="0"/>
              </a:rPr>
              <a:t>Interdiction de chanter des psaumes en public </a:t>
            </a:r>
          </a:p>
          <a:p>
            <a:r>
              <a:rPr lang="fr-FR" dirty="0">
                <a:ea typeface="ＭＳ Ｐゴシック" charset="0"/>
                <a:cs typeface="ＭＳ Ｐゴシック" charset="0"/>
              </a:rPr>
              <a:t>Limitation des horaires d’enterrement </a:t>
            </a:r>
          </a:p>
          <a:p>
            <a:r>
              <a:rPr lang="fr-FR" dirty="0">
                <a:ea typeface="ＭＳ Ｐゴシック" charset="0"/>
                <a:cs typeface="ＭＳ Ｐゴシック" charset="0"/>
              </a:rPr>
              <a:t>Interdiction aux protestants d’exercer certaines professions</a:t>
            </a:r>
            <a:endParaRPr lang="fr-FR" dirty="0"/>
          </a:p>
        </p:txBody>
      </p:sp>
    </p:spTree>
    <p:extLst>
      <p:ext uri="{BB962C8B-B14F-4D97-AF65-F5344CB8AC3E}">
        <p14:creationId xmlns:p14="http://schemas.microsoft.com/office/powerpoint/2010/main" val="1151925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half" idx="2"/>
          </p:nvPr>
        </p:nvSpPr>
        <p:spPr/>
        <p:txBody>
          <a:bodyPr>
            <a:normAutofit/>
          </a:bodyPr>
          <a:lstStyle/>
          <a:p>
            <a:r>
              <a:rPr lang="fr-FR" sz="2400" dirty="0"/>
              <a:t>Politique de conversion (caisse </a:t>
            </a:r>
            <a:r>
              <a:rPr lang="fr-FR" sz="2400" dirty="0" err="1"/>
              <a:t>Pélisson</a:t>
            </a:r>
            <a:r>
              <a:rPr lang="fr-FR" sz="2400" dirty="0"/>
              <a:t>)</a:t>
            </a:r>
          </a:p>
          <a:p>
            <a:endParaRPr lang="el-GR" sz="2400" dirty="0"/>
          </a:p>
        </p:txBody>
      </p:sp>
      <p:sp>
        <p:nvSpPr>
          <p:cNvPr id="6" name="Τίτλος 5"/>
          <p:cNvSpPr>
            <a:spLocks noGrp="1"/>
          </p:cNvSpPr>
          <p:nvPr>
            <p:ph type="title"/>
          </p:nvPr>
        </p:nvSpPr>
        <p:spPr/>
        <p:txBody>
          <a:bodyPr>
            <a:normAutofit fontScale="90000"/>
          </a:bodyPr>
          <a:lstStyle/>
          <a:p>
            <a:r>
              <a:rPr lang="fr-FR" dirty="0">
                <a:ea typeface="ＭＳ Ｐゴシック" charset="0"/>
                <a:cs typeface="ＭＳ Ｐゴシック" charset="0"/>
              </a:rPr>
              <a:t>Les dragons « missionnaires » </a:t>
            </a:r>
            <a:br>
              <a:rPr lang="fr-FR" dirty="0">
                <a:ea typeface="ＭＳ Ｐゴシック" charset="0"/>
                <a:cs typeface="ＭＳ Ｐゴシック" charset="0"/>
              </a:rPr>
            </a:br>
            <a:r>
              <a:rPr lang="fr-FR" dirty="0">
                <a:ea typeface="ＭＳ Ｐゴシック" charset="0"/>
                <a:cs typeface="ＭＳ Ｐゴシック" charset="0"/>
              </a:rPr>
              <a:t>et les dragonnades</a:t>
            </a:r>
          </a:p>
        </p:txBody>
      </p:sp>
      <p:pic>
        <p:nvPicPr>
          <p:cNvPr id="7" name="Image 1" descr="dragons.jpg" title="Louis XIV et les protestants "/>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971593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fr-FR" dirty="0">
                <a:ea typeface="ＭＳ Ｐゴシック" charset="0"/>
                <a:cs typeface="ＭＳ Ｐゴシック" charset="0"/>
              </a:rPr>
              <a:t>Louis XIV contre les protestants</a:t>
            </a:r>
            <a:endParaRPr lang="el-GR" dirty="0"/>
          </a:p>
        </p:txBody>
      </p:sp>
      <p:sp>
        <p:nvSpPr>
          <p:cNvPr id="3" name="Θέση περιεχομένου 2"/>
          <p:cNvSpPr>
            <a:spLocks noGrp="1"/>
          </p:cNvSpPr>
          <p:nvPr>
            <p:ph idx="1"/>
          </p:nvPr>
        </p:nvSpPr>
        <p:spPr/>
        <p:txBody>
          <a:bodyPr>
            <a:normAutofit fontScale="85000" lnSpcReduction="10000"/>
          </a:bodyPr>
          <a:lstStyle/>
          <a:p>
            <a:pPr algn="ctr">
              <a:buNone/>
            </a:pPr>
            <a:r>
              <a:rPr lang="fr-FR" sz="2800" dirty="0">
                <a:ea typeface="ＭＳ Ｐゴシック" charset="0"/>
                <a:cs typeface="Times New Roman" charset="0"/>
              </a:rPr>
              <a:t>Louis XIV révoque l’</a:t>
            </a:r>
            <a:r>
              <a:rPr lang="fr-FR" altLang="ja-JP" sz="2800" dirty="0">
                <a:ea typeface="ＭＳ Ｐゴシック" charset="0"/>
                <a:cs typeface="Times New Roman" charset="0"/>
              </a:rPr>
              <a:t>Édit de Nantes</a:t>
            </a:r>
          </a:p>
          <a:p>
            <a:pPr algn="ctr">
              <a:buNone/>
            </a:pPr>
            <a:r>
              <a:rPr lang="fr-FR" sz="2800" dirty="0">
                <a:ea typeface="ＭＳ Ｐゴシック" charset="0"/>
                <a:cs typeface="Times New Roman" charset="0"/>
              </a:rPr>
              <a:t>à Fontainebleau en 1685</a:t>
            </a:r>
          </a:p>
          <a:p>
            <a:pPr algn="ctr">
              <a:buNone/>
            </a:pPr>
            <a:r>
              <a:rPr lang="fr-FR" sz="2800" b="1" dirty="0">
                <a:ea typeface="ＭＳ Ｐゴシック" charset="0"/>
                <a:cs typeface="Times New Roman" charset="0"/>
              </a:rPr>
              <a:t>L’</a:t>
            </a:r>
            <a:r>
              <a:rPr lang="fr-FR" altLang="ja-JP" sz="2800" b="1" dirty="0">
                <a:ea typeface="ＭＳ Ｐゴシック" charset="0"/>
                <a:cs typeface="Times New Roman" charset="0"/>
              </a:rPr>
              <a:t> Édit de Fontainebleau </a:t>
            </a:r>
            <a:endParaRPr lang="fr-FR" sz="2800" b="1" dirty="0"/>
          </a:p>
          <a:p>
            <a:pPr marL="0" indent="0" algn="just">
              <a:buNone/>
            </a:pPr>
            <a:r>
              <a:rPr lang="fr-FR" sz="2800" dirty="0">
                <a:ea typeface="ＭＳ Ｐゴシック" charset="0"/>
                <a:cs typeface="ＭＳ Ｐゴシック" charset="0"/>
              </a:rPr>
              <a:t>« Nous voyons présentement avec la juste reconnaissance que nous devons à Dieu, que nos soins ont eu la fin que nous nous sommes proposée, puisque la meilleure et la plus grande partie de nos sujets de la dite Religion Prétendue Réformée ont embrassé la catholique ; et d’autant qu’au moyen de ce l’exécution de l’édit de Nantes et de tout ce qui a été ordonné en faveur de ladite  Religion Prétendue Réformée demeure inutile, nous avons jugé que nous ne pouvions rien faire de mieux que de révoquer entièrement ledit édit de Nantes »</a:t>
            </a:r>
          </a:p>
          <a:p>
            <a:pPr marL="0" indent="0">
              <a:buNone/>
            </a:pPr>
            <a:endParaRPr lang="el-GR" sz="2800" dirty="0"/>
          </a:p>
        </p:txBody>
      </p:sp>
    </p:spTree>
    <p:extLst>
      <p:ext uri="{BB962C8B-B14F-4D97-AF65-F5344CB8AC3E}">
        <p14:creationId xmlns:p14="http://schemas.microsoft.com/office/powerpoint/2010/main" val="3680640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fr-FR" dirty="0"/>
              <a:t>Conséquences </a:t>
            </a:r>
            <a:br>
              <a:rPr lang="fr-FR" dirty="0"/>
            </a:br>
            <a:r>
              <a:rPr lang="fr-FR" dirty="0"/>
              <a:t>de l’Édit de Fontainebleau </a:t>
            </a:r>
            <a:endParaRPr lang="el-GR" dirty="0"/>
          </a:p>
        </p:txBody>
      </p:sp>
      <p:sp>
        <p:nvSpPr>
          <p:cNvPr id="3" name="Espace réservé du contenu 2"/>
          <p:cNvSpPr>
            <a:spLocks noGrp="1"/>
          </p:cNvSpPr>
          <p:nvPr>
            <p:ph idx="1"/>
          </p:nvPr>
        </p:nvSpPr>
        <p:spPr/>
        <p:txBody>
          <a:bodyPr>
            <a:normAutofit fontScale="92500"/>
          </a:bodyPr>
          <a:lstStyle/>
          <a:p>
            <a:pPr>
              <a:defRPr/>
            </a:pPr>
            <a:r>
              <a:rPr lang="fr-FR" dirty="0">
                <a:ea typeface="ＭＳ Ｐゴシック" charset="0"/>
                <a:cs typeface="ＭＳ Ｐゴシック" charset="0"/>
              </a:rPr>
              <a:t>Les protestants dénoncent  le despotisme du Roi </a:t>
            </a:r>
            <a:endParaRPr lang="fr-FR" dirty="0">
              <a:ea typeface="ＭＳ Ｐゴシック" charset="0"/>
              <a:cs typeface="Times New Roman" charset="0"/>
            </a:endParaRPr>
          </a:p>
          <a:p>
            <a:pPr>
              <a:defRPr/>
            </a:pPr>
            <a:r>
              <a:rPr lang="fr-FR" dirty="0">
                <a:ea typeface="ＭＳ Ｐゴシック" charset="0"/>
                <a:cs typeface="Times New Roman" charset="0"/>
              </a:rPr>
              <a:t>Départ de plus de 200.000 protestants (commerçants, manufacturiers) </a:t>
            </a:r>
          </a:p>
          <a:p>
            <a:pPr>
              <a:defRPr/>
            </a:pPr>
            <a:r>
              <a:rPr lang="fr-FR" dirty="0">
                <a:ea typeface="ＭＳ Ｐゴシック" charset="0"/>
                <a:cs typeface="Times New Roman" charset="0"/>
              </a:rPr>
              <a:t>Hostilité de nombreux états protestants</a:t>
            </a:r>
          </a:p>
          <a:p>
            <a:pPr>
              <a:defRPr/>
            </a:pPr>
            <a:r>
              <a:rPr lang="fr-FR" dirty="0">
                <a:ea typeface="ＭＳ Ｐゴシック" charset="0"/>
                <a:cs typeface="Times New Roman" charset="0"/>
              </a:rPr>
              <a:t>Culte caché dans les Cévennes </a:t>
            </a:r>
          </a:p>
          <a:p>
            <a:pPr>
              <a:defRPr/>
            </a:pPr>
            <a:r>
              <a:rPr lang="fr-FR" dirty="0">
                <a:ea typeface="ＭＳ Ｐゴシック" charset="0"/>
                <a:cs typeface="Times New Roman" charset="0"/>
              </a:rPr>
              <a:t>Révolte  de Camisards </a:t>
            </a:r>
            <a:r>
              <a:rPr lang="fr-FR" dirty="0">
                <a:ea typeface="ＭＳ Ｐゴシック" charset="0"/>
                <a:cs typeface="ＭＳ Ｐゴシック" charset="0"/>
              </a:rPr>
              <a:t>(1702-1705)</a:t>
            </a:r>
          </a:p>
          <a:p>
            <a:pPr marL="0" indent="0" algn="ctr">
              <a:buNone/>
              <a:defRPr/>
            </a:pPr>
            <a:r>
              <a:rPr lang="fr-FR" b="1" dirty="0">
                <a:ea typeface="ＭＳ Ｐゴシック" charset="0"/>
                <a:cs typeface="Times New Roman" charset="0"/>
              </a:rPr>
              <a:t>É</a:t>
            </a:r>
            <a:r>
              <a:rPr lang="fr-FR" b="1" dirty="0">
                <a:ea typeface="ＭＳ Ｐゴシック" charset="0"/>
                <a:cs typeface="ＭＳ Ｐゴシック" charset="0"/>
              </a:rPr>
              <a:t>chec de la politique </a:t>
            </a:r>
            <a:r>
              <a:rPr lang="fr-FR" b="1" dirty="0" err="1">
                <a:ea typeface="ＭＳ Ｐゴシック" charset="0"/>
                <a:cs typeface="ＭＳ Ｐゴシック" charset="0"/>
              </a:rPr>
              <a:t>anti-protestante</a:t>
            </a:r>
            <a:r>
              <a:rPr lang="fr-FR" b="1" dirty="0">
                <a:ea typeface="ＭＳ Ｐゴシック" charset="0"/>
                <a:cs typeface="ＭＳ Ｐゴシック" charset="0"/>
              </a:rPr>
              <a:t> de Louis XIV</a:t>
            </a:r>
            <a:endParaRPr lang="fr-FR" b="1" dirty="0"/>
          </a:p>
        </p:txBody>
      </p:sp>
    </p:spTree>
    <p:extLst>
      <p:ext uri="{BB962C8B-B14F-4D97-AF65-F5344CB8AC3E}">
        <p14:creationId xmlns:p14="http://schemas.microsoft.com/office/powerpoint/2010/main" val="3608608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L’unité religieuse du royaume </a:t>
            </a:r>
            <a:br>
              <a:rPr lang="fr-FR" dirty="0"/>
            </a:br>
            <a:r>
              <a:rPr lang="fr-FR" dirty="0"/>
              <a:t>n’est pas réalisée</a:t>
            </a:r>
          </a:p>
        </p:txBody>
      </p:sp>
      <p:sp>
        <p:nvSpPr>
          <p:cNvPr id="3" name="Espace réservé du contenu 2"/>
          <p:cNvSpPr>
            <a:spLocks noGrp="1"/>
          </p:cNvSpPr>
          <p:nvPr>
            <p:ph idx="1"/>
          </p:nvPr>
        </p:nvSpPr>
        <p:spPr/>
        <p:txBody>
          <a:bodyPr/>
          <a:lstStyle/>
          <a:p>
            <a:pPr marL="0" indent="0">
              <a:buNone/>
            </a:pPr>
            <a:r>
              <a:rPr lang="fr-FR" dirty="0"/>
              <a:t> </a:t>
            </a:r>
          </a:p>
          <a:p>
            <a:pPr marL="0" indent="0">
              <a:buNone/>
            </a:pPr>
            <a:r>
              <a:rPr lang="fr-FR" dirty="0"/>
              <a:t>La résistance du jansénisme et les fausses conversions des protestants au catholicisme révèlent que la reconstitution de l’unité religieuse du royaume n’était pas réellement accomplie.</a:t>
            </a:r>
          </a:p>
        </p:txBody>
      </p:sp>
    </p:spTree>
    <p:extLst>
      <p:ext uri="{BB962C8B-B14F-4D97-AF65-F5344CB8AC3E}">
        <p14:creationId xmlns:p14="http://schemas.microsoft.com/office/powerpoint/2010/main" val="52336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a:solidFill>
                  <a:srgbClr val="5075BC"/>
                </a:solidFill>
              </a:rPr>
              <a:t>Τέλος Ενότητας</a:t>
            </a:r>
          </a:p>
        </p:txBody>
      </p:sp>
      <p:sp>
        <p:nvSpPr>
          <p:cNvPr id="8" name="Υπότιτλος 7"/>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05170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Χρηματοδότηση</a:t>
            </a: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a:t>Το παρόν εκπαιδευτικό υλικό έχει αναπτυχθεί στο πλαίσιο του εκπαιδευτικού έργου του διδάσκοντα.</a:t>
            </a:r>
            <a:endParaRPr lang="en-US" sz="2000" dirty="0"/>
          </a:p>
          <a:p>
            <a:r>
              <a:rPr lang="el-GR" sz="2000" dirty="0"/>
              <a:t>Το έργο «</a:t>
            </a:r>
            <a:r>
              <a:rPr lang="el-GR" sz="2000" b="1" dirty="0"/>
              <a:t>Ανοικτά Ακαδημαϊκά Μαθήματα στο Πανεπιστήμιο Αθηνών</a:t>
            </a:r>
            <a:r>
              <a:rPr lang="el-GR" sz="2000" dirty="0"/>
              <a:t>» έχει χρηματοδοτήσει μόνο την αναδιαμόρφωση του εκπαιδευτικού υλικού. </a:t>
            </a:r>
            <a:endParaRPr lang="en-US" sz="2000" dirty="0"/>
          </a:p>
          <a:p>
            <a:r>
              <a:rPr lang="el-GR" sz="2000" dirty="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521420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a:t>Σημειώματα</a:t>
            </a:r>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3697742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p:txBody>
          <a:bodyPr>
            <a:normAutofit fontScale="92500" lnSpcReduction="10000"/>
          </a:bodyPr>
          <a:lstStyle/>
          <a:p>
            <a:pPr marL="457200" indent="-457200">
              <a:buFont typeface="Arial" panose="020B0604020202020204" pitchFamily="34" charset="0"/>
              <a:buChar char="•"/>
            </a:pPr>
            <a:r>
              <a:rPr lang="fr-FR" sz="2800" dirty="0"/>
              <a:t>Soulagement de la misère des pauvres </a:t>
            </a:r>
          </a:p>
          <a:p>
            <a:pPr marL="457200" indent="-457200">
              <a:buFont typeface="Arial" panose="020B0604020202020204" pitchFamily="34" charset="0"/>
              <a:buChar char="•"/>
            </a:pPr>
            <a:r>
              <a:rPr lang="fr-FR" sz="2800" dirty="0"/>
              <a:t>Assistance aux malades </a:t>
            </a:r>
          </a:p>
          <a:p>
            <a:pPr marL="457200" indent="-457200">
              <a:buFont typeface="Arial" panose="020B0604020202020204" pitchFamily="34" charset="0"/>
              <a:buChar char="•"/>
            </a:pPr>
            <a:r>
              <a:rPr lang="fr-FR" sz="2800" dirty="0"/>
              <a:t>Visite des prisonniers </a:t>
            </a:r>
          </a:p>
          <a:p>
            <a:pPr marL="457200" indent="-457200">
              <a:buFont typeface="Arial" panose="020B0604020202020204" pitchFamily="34" charset="0"/>
              <a:buChar char="•"/>
            </a:pPr>
            <a:r>
              <a:rPr lang="fr-FR" sz="2800" dirty="0"/>
              <a:t>Organisation des missions pour évangéliser la campagne </a:t>
            </a:r>
            <a:endParaRPr lang="el-GR" sz="2800" dirty="0"/>
          </a:p>
        </p:txBody>
      </p:sp>
      <p:sp>
        <p:nvSpPr>
          <p:cNvPr id="5" name="Τίτλος 4"/>
          <p:cNvSpPr>
            <a:spLocks noGrp="1"/>
          </p:cNvSpPr>
          <p:nvPr>
            <p:ph type="title"/>
          </p:nvPr>
        </p:nvSpPr>
        <p:spPr/>
        <p:txBody>
          <a:bodyPr>
            <a:normAutofit fontScale="90000"/>
          </a:bodyPr>
          <a:lstStyle/>
          <a:p>
            <a:r>
              <a:rPr lang="fr-FR" dirty="0"/>
              <a:t>Fondation de la congrégation des Lazaristes par saint Vincent de Paul</a:t>
            </a:r>
            <a:endParaRPr lang="el-GR" dirty="0"/>
          </a:p>
        </p:txBody>
      </p:sp>
      <p:pic>
        <p:nvPicPr>
          <p:cNvPr id="8" name="Image 1" title="Fondation de la congrégation des Lazaristes par saint Vincent de Paul"/>
          <p:cNvPicPr>
            <a:picLocks noGrp="1" noChangeAspect="1"/>
          </p:cNvPicPr>
          <p:nvPr>
            <p:ph idx="1"/>
          </p:nvPr>
        </p:nvPicPr>
        <p:blipFill>
          <a:blip r:embed="rId3"/>
          <a:stretch>
            <a:fillRect/>
          </a:stretch>
        </p:blipFill>
        <p:spPr>
          <a:xfrm>
            <a:off x="4493401" y="1557338"/>
            <a:ext cx="3275047" cy="4608512"/>
          </a:xfrm>
          <a:prstGeom prst="rect">
            <a:avLst/>
          </a:prstGeom>
        </p:spPr>
      </p:pic>
    </p:spTree>
    <p:extLst>
      <p:ext uri="{BB962C8B-B14F-4D97-AF65-F5344CB8AC3E}">
        <p14:creationId xmlns:p14="http://schemas.microsoft.com/office/powerpoint/2010/main" val="2945534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Εκδόσεων</a:t>
            </a:r>
            <a:r>
              <a:rPr lang="en-US" dirty="0"/>
              <a:t> </a:t>
            </a:r>
            <a:r>
              <a:rPr lang="el-GR" dirty="0"/>
              <a:t>Έργου</a:t>
            </a:r>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a:t>Το παρόν έργο αποτελεί την έκδοση </a:t>
            </a:r>
            <a:r>
              <a:rPr lang="en-GB" sz="2000" dirty="0"/>
              <a:t>1</a:t>
            </a:r>
            <a:r>
              <a:rPr lang="el-GR" sz="2000" dirty="0"/>
              <a:t>.</a:t>
            </a:r>
            <a:r>
              <a:rPr lang="en-GB" sz="2000" dirty="0"/>
              <a:t>0</a:t>
            </a:r>
            <a:r>
              <a:rPr lang="el-GR" sz="2000" dirty="0"/>
              <a:t>.  </a:t>
            </a:r>
          </a:p>
          <a:p>
            <a:endParaRPr lang="el-GR" sz="2000" dirty="0"/>
          </a:p>
        </p:txBody>
      </p:sp>
    </p:spTree>
    <p:extLst>
      <p:ext uri="{BB962C8B-B14F-4D97-AF65-F5344CB8AC3E}">
        <p14:creationId xmlns:p14="http://schemas.microsoft.com/office/powerpoint/2010/main" val="782791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Αναφοράς</a:t>
            </a:r>
          </a:p>
        </p:txBody>
      </p:sp>
      <p:sp>
        <p:nvSpPr>
          <p:cNvPr id="3" name="Content Placeholder 2"/>
          <p:cNvSpPr>
            <a:spLocks noGrp="1"/>
          </p:cNvSpPr>
          <p:nvPr>
            <p:ph idx="1"/>
          </p:nvPr>
        </p:nvSpPr>
        <p:spPr/>
        <p:txBody>
          <a:bodyPr>
            <a:normAutofit/>
          </a:bodyPr>
          <a:lstStyle/>
          <a:p>
            <a:pPr marL="0" indent="0">
              <a:buNone/>
            </a:pPr>
            <a:r>
              <a:rPr lang="el-GR" sz="2000" dirty="0" err="1"/>
              <a:t>Copyright</a:t>
            </a:r>
            <a:r>
              <a:rPr lang="el-GR" sz="2000" dirty="0"/>
              <a:t> </a:t>
            </a:r>
            <a:r>
              <a:rPr lang="el-GR" sz="2000" dirty="0" err="1"/>
              <a:t>Εθνικόν</a:t>
            </a:r>
            <a:r>
              <a:rPr lang="el-GR" sz="2000" dirty="0"/>
              <a:t> και </a:t>
            </a:r>
            <a:r>
              <a:rPr lang="el-GR" sz="2000" dirty="0" err="1"/>
              <a:t>Καποδιστριακόν</a:t>
            </a:r>
            <a:r>
              <a:rPr lang="el-GR" sz="2000" dirty="0"/>
              <a:t> </a:t>
            </a:r>
            <a:r>
              <a:rPr lang="el-GR" sz="2000" dirty="0" err="1"/>
              <a:t>Πανεπιστήμιον</a:t>
            </a:r>
            <a:r>
              <a:rPr lang="el-GR" sz="2000" dirty="0"/>
              <a:t> Αθηνών</a:t>
            </a:r>
            <a:r>
              <a:rPr lang="en-US" sz="2000" dirty="0"/>
              <a:t>, </a:t>
            </a:r>
            <a:r>
              <a:rPr lang="el-GR" sz="2000" dirty="0"/>
              <a:t>Ειρήνη Αποστόλου 2015. Ειρήνη Αποστόλου. «Εκφάνσεις της Πολιτισμικής Ζωής στη Σύγχρονη Γαλλία. Ενότητα </a:t>
            </a:r>
            <a:r>
              <a:rPr lang="fr-FR" sz="2000" dirty="0"/>
              <a:t>12: L’Économie française et la gestion des finances au XVIIe siècle</a:t>
            </a:r>
            <a:r>
              <a:rPr lang="el-GR" sz="2000" dirty="0"/>
              <a:t>». Έκδοση: 1.0. Αθήνα 2015. Διαθέσιμο από τη δικτυακή διεύθυνση: </a:t>
            </a:r>
            <a:r>
              <a:rPr lang="fr-FR" sz="2000" dirty="0">
                <a:hlinkClick r:id="rId3"/>
              </a:rPr>
              <a:t>http://opencourses.uoa.gr/courses/FRL5</a:t>
            </a:r>
            <a:r>
              <a:rPr lang="el-GR" sz="2000" dirty="0"/>
              <a:t>. </a:t>
            </a:r>
          </a:p>
          <a:p>
            <a:endParaRPr lang="el-GR" sz="2000" dirty="0"/>
          </a:p>
        </p:txBody>
      </p:sp>
    </p:spTree>
    <p:extLst>
      <p:ext uri="{BB962C8B-B14F-4D97-AF65-F5344CB8AC3E}">
        <p14:creationId xmlns:p14="http://schemas.microsoft.com/office/powerpoint/2010/main" val="41819190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Αδειοδότησης</a:t>
            </a:r>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47670" y="2420888"/>
            <a:ext cx="1648660" cy="57606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τόπο</a:t>
            </a:r>
            <a:endParaRPr lang="en-US" dirty="0"/>
          </a:p>
          <a:p>
            <a:pPr marL="342900" lvl="0" indent="-342900">
              <a:buFont typeface="Arial" panose="020B0604020202020204" pitchFamily="34" charset="0"/>
              <a:buChar char="•"/>
            </a:pPr>
            <a:endParaRPr lang="el-GR" dirty="0"/>
          </a:p>
          <a:p>
            <a:r>
              <a:rPr lang="el-GR" dirty="0"/>
              <a:t>Ο 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5743330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Σημειωμάτων</a:t>
            </a:r>
          </a:p>
        </p:txBody>
      </p:sp>
      <p:sp>
        <p:nvSpPr>
          <p:cNvPr id="3" name="Content Placeholder 2"/>
          <p:cNvSpPr>
            <a:spLocks noGrp="1"/>
          </p:cNvSpPr>
          <p:nvPr>
            <p:ph idx="1"/>
          </p:nvPr>
        </p:nvSpPr>
        <p:spPr/>
        <p:txBody>
          <a:bodyPr>
            <a:normAutofit/>
          </a:bodyPr>
          <a:lstStyle/>
          <a:p>
            <a:pPr marL="0" indent="0">
              <a:buNone/>
            </a:pPr>
            <a:r>
              <a:rPr lang="el-GR" sz="2400" dirty="0"/>
              <a:t>Οποιαδήποτε 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a:t>η </a:t>
            </a:r>
            <a:r>
              <a:rPr lang="en-US" sz="2000" dirty="0" err="1"/>
              <a:t>δήλωση</a:t>
            </a:r>
            <a:r>
              <a:rPr lang="en-US" sz="2000" dirty="0"/>
              <a:t> </a:t>
            </a:r>
            <a:r>
              <a:rPr lang="el-GR" sz="2000" dirty="0" err="1"/>
              <a:t>Δ</a:t>
            </a:r>
            <a:r>
              <a:rPr lang="en-US" sz="2000" dirty="0"/>
              <a:t>ια</a:t>
            </a:r>
            <a:r>
              <a:rPr lang="en-US" sz="2000" dirty="0" err="1"/>
              <a:t>τήρησης</a:t>
            </a:r>
            <a:r>
              <a:rPr lang="en-US" sz="2000" dirty="0"/>
              <a:t> Σημειωμάτων</a:t>
            </a:r>
            <a:endParaRPr lang="el-GR" sz="2000" dirty="0"/>
          </a:p>
          <a:p>
            <a:pPr lvl="1">
              <a:buFont typeface="Wingdings" panose="05000000000000000000" pitchFamily="2" charset="2"/>
              <a:buChar char="§"/>
            </a:pPr>
            <a:r>
              <a:rPr lang="el-GR" sz="2000" dirty="0"/>
              <a:t>το Σημείωμα Χρήσης Έργων Τρίτων (εφόσον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36086573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Τρίτων</a:t>
            </a:r>
          </a:p>
        </p:txBody>
      </p:sp>
      <p:sp>
        <p:nvSpPr>
          <p:cNvPr id="3" name="Content Placeholder 2"/>
          <p:cNvSpPr>
            <a:spLocks noGrp="1"/>
          </p:cNvSpPr>
          <p:nvPr>
            <p:ph idx="1"/>
          </p:nvPr>
        </p:nvSpPr>
        <p:spPr/>
        <p:txBody>
          <a:bodyPr>
            <a:noAutofit/>
          </a:bodyPr>
          <a:lstStyle/>
          <a:p>
            <a:pPr marL="0" indent="0">
              <a:buNone/>
            </a:pPr>
            <a:r>
              <a:rPr lang="el-GR" sz="2000" dirty="0"/>
              <a:t>"Η δομή και οργάνωση της παρουσίασης, καθώς και το υπόλοιπο περιεχόμενο, αποτελούν πνευματική ιδιοκτησία της συγγραφέως και του Πανεπιστημίου Αθηνών και διατίθενται με άδεια </a:t>
            </a:r>
            <a:r>
              <a:rPr lang="el-GR" sz="2000" dirty="0" err="1"/>
              <a:t>Creative</a:t>
            </a:r>
            <a:r>
              <a:rPr lang="el-GR" sz="2000" dirty="0"/>
              <a:t> </a:t>
            </a:r>
            <a:r>
              <a:rPr lang="el-GR" sz="2000" dirty="0" err="1"/>
              <a:t>Commons</a:t>
            </a:r>
            <a:r>
              <a:rPr lang="el-GR" sz="2000" dirty="0"/>
              <a:t> Αναφορά Μη Εμπορική Χρήση Παρόμοια Διανομή Έκδοση 4.0 ή μεταγενέστερη.</a:t>
            </a:r>
          </a:p>
          <a:p>
            <a:pPr marL="0" indent="0">
              <a:buNone/>
            </a:pPr>
            <a:endParaRPr lang="el-GR" sz="2000" dirty="0"/>
          </a:p>
          <a:p>
            <a:pPr marL="0" indent="0">
              <a:buNone/>
            </a:pPr>
            <a:r>
              <a:rPr lang="el-GR" sz="2000" dirty="0"/>
              <a:t>Οι φωτογραφίες που περιέχονται στην παρουσίαση προέρχονται από τους </a:t>
            </a:r>
            <a:r>
              <a:rPr lang="el-GR" sz="2000" dirty="0" err="1"/>
              <a:t>ιστοχώρους</a:t>
            </a:r>
            <a:r>
              <a:rPr lang="el-GR" sz="2000" dirty="0"/>
              <a:t> </a:t>
            </a:r>
            <a:r>
              <a:rPr lang="en-GB" sz="2000" dirty="0"/>
              <a:t>commons.wikimedia.org </a:t>
            </a:r>
            <a:r>
              <a:rPr lang="el-GR" sz="2000" dirty="0"/>
              <a:t>/</a:t>
            </a:r>
            <a:r>
              <a:rPr lang="en-US" sz="2000" dirty="0"/>
              <a:t> wikipedia.com</a:t>
            </a:r>
            <a:r>
              <a:rPr lang="en-GB" sz="2000" dirty="0"/>
              <a:t> </a:t>
            </a:r>
            <a:r>
              <a:rPr lang="el-GR" sz="2000" dirty="0"/>
              <a:t>και είναι ελεύθερα διαθέσιμες με άδεια κοινού κτήματος (</a:t>
            </a:r>
            <a:r>
              <a:rPr lang="el-GR" sz="2000" dirty="0" err="1"/>
              <a:t>Public</a:t>
            </a:r>
            <a:r>
              <a:rPr lang="el-GR" sz="2000" dirty="0"/>
              <a:t> </a:t>
            </a:r>
            <a:r>
              <a:rPr lang="el-GR" sz="2000" dirty="0" err="1"/>
              <a:t>Domain</a:t>
            </a:r>
            <a:r>
              <a:rPr lang="el-GR" sz="2000" dirty="0"/>
              <a:t>)."</a:t>
            </a:r>
          </a:p>
        </p:txBody>
      </p:sp>
    </p:spTree>
    <p:extLst>
      <p:ext uri="{BB962C8B-B14F-4D97-AF65-F5344CB8AC3E}">
        <p14:creationId xmlns:p14="http://schemas.microsoft.com/office/powerpoint/2010/main" val="1625265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p:cNvSpPr>
            <a:spLocks noGrp="1"/>
          </p:cNvSpPr>
          <p:nvPr>
            <p:ph type="body" sz="half" idx="2"/>
          </p:nvPr>
        </p:nvSpPr>
        <p:spPr>
          <a:xfrm>
            <a:off x="251520" y="1772816"/>
            <a:ext cx="3384376" cy="4392488"/>
          </a:xfrm>
        </p:spPr>
        <p:txBody>
          <a:bodyPr>
            <a:normAutofit/>
          </a:bodyPr>
          <a:lstStyle/>
          <a:p>
            <a:r>
              <a:rPr lang="fr-FR" sz="2800" dirty="0"/>
              <a:t>Les filles de la  Charité (1638-1642) :</a:t>
            </a:r>
          </a:p>
          <a:p>
            <a:endParaRPr lang="fr-FR" sz="2800" dirty="0"/>
          </a:p>
          <a:p>
            <a:pPr marL="457200" indent="-457200">
              <a:buFont typeface="Arial" panose="020B0604020202020204" pitchFamily="34" charset="0"/>
              <a:buChar char="•"/>
            </a:pPr>
            <a:r>
              <a:rPr lang="fr-FR" sz="2800" dirty="0"/>
              <a:t>9 maisons pour les pauvres </a:t>
            </a:r>
          </a:p>
          <a:p>
            <a:pPr marL="457200" indent="-457200">
              <a:buFont typeface="Arial" panose="020B0604020202020204" pitchFamily="34" charset="0"/>
              <a:buChar char="•"/>
            </a:pPr>
            <a:endParaRPr lang="fr-FR" sz="2800" dirty="0"/>
          </a:p>
          <a:p>
            <a:pPr marL="457200" indent="-457200">
              <a:buFont typeface="Arial" panose="020B0604020202020204" pitchFamily="34" charset="0"/>
              <a:buChar char="•"/>
            </a:pPr>
            <a:r>
              <a:rPr lang="fr-FR" sz="2800" dirty="0"/>
              <a:t>13  maisons pour les enfants abandonnés</a:t>
            </a:r>
          </a:p>
        </p:txBody>
      </p:sp>
      <p:sp>
        <p:nvSpPr>
          <p:cNvPr id="6" name="Τίτλος 5"/>
          <p:cNvSpPr>
            <a:spLocks noGrp="1"/>
          </p:cNvSpPr>
          <p:nvPr>
            <p:ph type="title"/>
          </p:nvPr>
        </p:nvSpPr>
        <p:spPr>
          <a:xfrm>
            <a:off x="457200" y="273600"/>
            <a:ext cx="8229600" cy="779136"/>
          </a:xfrm>
        </p:spPr>
        <p:txBody>
          <a:bodyPr>
            <a:normAutofit/>
          </a:bodyPr>
          <a:lstStyle/>
          <a:p>
            <a:r>
              <a:rPr lang="fr-FR" sz="2200" dirty="0"/>
              <a:t>Saint Vincent de Paul : </a:t>
            </a:r>
            <a:br>
              <a:rPr lang="fr-FR" sz="2200" dirty="0"/>
            </a:br>
            <a:r>
              <a:rPr lang="fr-FR" sz="2200" dirty="0"/>
              <a:t>Fondation de la congrégation des Lazaristes </a:t>
            </a:r>
            <a:endParaRPr lang="el-GR" sz="2200" dirty="0"/>
          </a:p>
        </p:txBody>
      </p:sp>
      <p:sp>
        <p:nvSpPr>
          <p:cNvPr id="4" name="Θέση περιεχομένου 3"/>
          <p:cNvSpPr>
            <a:spLocks noGrp="1"/>
          </p:cNvSpPr>
          <p:nvPr>
            <p:ph sz="quarter" idx="4294967295"/>
          </p:nvPr>
        </p:nvSpPr>
        <p:spPr>
          <a:xfrm>
            <a:off x="3707904" y="5013176"/>
            <a:ext cx="5436096" cy="1368152"/>
          </a:xfrm>
        </p:spPr>
        <p:txBody>
          <a:bodyPr>
            <a:normAutofit fontScale="40000" lnSpcReduction="20000"/>
          </a:bodyPr>
          <a:lstStyle/>
          <a:p>
            <a:pPr marL="0" indent="0">
              <a:buNone/>
            </a:pPr>
            <a:br>
              <a:rPr lang="fr-FR" dirty="0">
                <a:latin typeface="Times New Roman" charset="0"/>
                <a:ea typeface="ＭＳ Ｐゴシック" charset="0"/>
                <a:cs typeface="Times New Roman" charset="0"/>
              </a:rPr>
            </a:br>
            <a:r>
              <a:rPr lang="fr-FR" b="1" dirty="0">
                <a:latin typeface="Times New Roman" charset="0"/>
                <a:ea typeface="ＭＳ Ｐゴシック" charset="0"/>
                <a:cs typeface="Times New Roman" charset="0"/>
              </a:rPr>
              <a:t> </a:t>
            </a:r>
          </a:p>
          <a:p>
            <a:pPr marL="0" indent="0">
              <a:buNone/>
            </a:pPr>
            <a:r>
              <a:rPr lang="fr-FR" dirty="0"/>
              <a:t>Chapelle de Pen Bron, vitrail représentant St Vincent de Paul avec la légende :</a:t>
            </a:r>
          </a:p>
          <a:p>
            <a:pPr marL="0" indent="0">
              <a:buNone/>
            </a:pPr>
            <a:endParaRPr lang="fr-FR" dirty="0"/>
          </a:p>
          <a:p>
            <a:pPr marL="0" indent="0">
              <a:buNone/>
            </a:pPr>
            <a:r>
              <a:rPr lang="fr-FR" dirty="0"/>
              <a:t>"Comment Saint Vincent de Paul initia les filles de la charité à leur mission hospitalière"</a:t>
            </a:r>
            <a:endParaRPr lang="el-GR" dirty="0"/>
          </a:p>
          <a:p>
            <a:endParaRPr lang="el-GR" dirty="0"/>
          </a:p>
        </p:txBody>
      </p:sp>
      <p:pic>
        <p:nvPicPr>
          <p:cNvPr id="11" name="Image 4" descr="Chapelle_Pen_Bron_vitrail_St_Vincent_de_Paul.jpg" title="Chapelle de Pen Bron, vitrail représentant St Vincent de Paul avec la légende &quot;Comment Saint Vincent de Paul initia les filles de la charité à leur mission hospitalière&quot;"/>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652120" y="1052736"/>
            <a:ext cx="2510931" cy="3958439"/>
          </a:xfrm>
          <a:prstGeom prst="rect">
            <a:avLst/>
          </a:prstGeom>
        </p:spPr>
      </p:pic>
    </p:spTree>
    <p:extLst>
      <p:ext uri="{BB962C8B-B14F-4D97-AF65-F5344CB8AC3E}">
        <p14:creationId xmlns:p14="http://schemas.microsoft.com/office/powerpoint/2010/main" val="949991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fr-FR" dirty="0"/>
              <a:t>François de Sales</a:t>
            </a:r>
            <a:br>
              <a:rPr lang="fr-FR" dirty="0"/>
            </a:br>
            <a:r>
              <a:rPr lang="is-IS" sz="2200" dirty="0"/>
              <a:t>(1567–1622)</a:t>
            </a:r>
            <a:r>
              <a:rPr lang="fr-FR" sz="2200" dirty="0"/>
              <a:t> </a:t>
            </a:r>
            <a:endParaRPr lang="el-GR" sz="2200" dirty="0"/>
          </a:p>
        </p:txBody>
      </p:sp>
      <p:pic>
        <p:nvPicPr>
          <p:cNvPr id="8" name="Image 1" descr="512px-Saint_François_de_Sales_donnant_à_sainte_Jeanne_de_Chantal_la_règle_de_l'ordre_de_la_Visitation_Noël_Hallé.jpg" title="François de Sales "/>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830444" y="1556792"/>
            <a:ext cx="2955541" cy="4115822"/>
          </a:xfrm>
          <a:prstGeom prst="rect">
            <a:avLst/>
          </a:prstGeom>
        </p:spPr>
      </p:pic>
      <p:sp>
        <p:nvSpPr>
          <p:cNvPr id="9" name="Text Placeholder 8"/>
          <p:cNvSpPr>
            <a:spLocks noGrp="1"/>
          </p:cNvSpPr>
          <p:nvPr>
            <p:ph type="body" sz="half" idx="2"/>
          </p:nvPr>
        </p:nvSpPr>
        <p:spPr/>
        <p:txBody>
          <a:bodyPr/>
          <a:lstStyle/>
          <a:p>
            <a:pPr>
              <a:defRPr/>
            </a:pPr>
            <a:endParaRPr lang="fr-FR" b="1" dirty="0">
              <a:ea typeface="ＭＳ Ｐゴシック" charset="0"/>
              <a:cs typeface="Times New Roman" charset="0"/>
            </a:endParaRPr>
          </a:p>
          <a:p>
            <a:pPr>
              <a:defRPr/>
            </a:pPr>
            <a:r>
              <a:rPr lang="fr-FR" b="1" dirty="0">
                <a:ea typeface="ＭＳ Ｐゴシック" charset="0"/>
                <a:cs typeface="Times New Roman" charset="0"/>
              </a:rPr>
              <a:t>Fondation de  l’Ordre de la visitation de Marie  (1610)</a:t>
            </a:r>
          </a:p>
          <a:p>
            <a:pPr>
              <a:defRPr/>
            </a:pPr>
            <a:endParaRPr lang="fr-FR" b="1" dirty="0">
              <a:ea typeface="ＭＳ Ｐゴシック" charset="0"/>
              <a:cs typeface="Times New Roman" charset="0"/>
            </a:endParaRPr>
          </a:p>
          <a:p>
            <a:pPr marL="285750" indent="-285750">
              <a:buFont typeface="Arial"/>
              <a:buChar char="•"/>
              <a:defRPr/>
            </a:pPr>
            <a:r>
              <a:rPr lang="fr-FR" dirty="0">
                <a:ea typeface="ＭＳ Ｐゴシック" charset="0"/>
                <a:cs typeface="Times New Roman" charset="0"/>
              </a:rPr>
              <a:t>retour à la pauvreté et à la table commune</a:t>
            </a:r>
          </a:p>
          <a:p>
            <a:pPr marL="285750" indent="-285750">
              <a:buFont typeface="Arial"/>
              <a:buChar char="•"/>
              <a:defRPr/>
            </a:pPr>
            <a:r>
              <a:rPr lang="fr-FR" dirty="0">
                <a:ea typeface="ＭＳ Ｐゴシック" charset="0"/>
                <a:cs typeface="Times New Roman" charset="0"/>
              </a:rPr>
              <a:t>robe noire</a:t>
            </a:r>
          </a:p>
          <a:p>
            <a:pPr marL="285750" indent="-285750">
              <a:buFont typeface="Arial"/>
              <a:buChar char="•"/>
              <a:defRPr/>
            </a:pPr>
            <a:r>
              <a:rPr lang="fr-FR" dirty="0">
                <a:ea typeface="ＭＳ Ｐゴシック" charset="0"/>
                <a:cs typeface="Times New Roman" charset="0"/>
              </a:rPr>
              <a:t>offices de nuit </a:t>
            </a:r>
          </a:p>
          <a:p>
            <a:endParaRPr lang="fr-FR" dirty="0"/>
          </a:p>
          <a:p>
            <a:r>
              <a:rPr lang="fr-FR" i="1" dirty="0">
                <a:ea typeface="ＭＳ Ｐゴシック" charset="0"/>
                <a:cs typeface="Times New Roman" charset="0"/>
              </a:rPr>
              <a:t>Traité de l’amour de Dieu</a:t>
            </a:r>
            <a:r>
              <a:rPr lang="fr-FR" dirty="0">
                <a:ea typeface="ＭＳ Ｐゴシック" charset="0"/>
                <a:cs typeface="Times New Roman" charset="0"/>
              </a:rPr>
              <a:t> (1616) </a:t>
            </a:r>
          </a:p>
          <a:p>
            <a:endParaRPr lang="el-GR" dirty="0"/>
          </a:p>
        </p:txBody>
      </p:sp>
    </p:spTree>
    <p:extLst>
      <p:ext uri="{BB962C8B-B14F-4D97-AF65-F5344CB8AC3E}">
        <p14:creationId xmlns:p14="http://schemas.microsoft.com/office/powerpoint/2010/main" val="3182167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6" title="Pierre de Bérulle"/>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bwMode="auto">
          <a:xfrm>
            <a:off x="4283968" y="1556792"/>
            <a:ext cx="3809524" cy="32634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Θέση περιεχομένου 11"/>
          <p:cNvSpPr>
            <a:spLocks noGrp="1"/>
          </p:cNvSpPr>
          <p:nvPr>
            <p:ph type="body" sz="half" idx="2"/>
          </p:nvPr>
        </p:nvSpPr>
        <p:spPr/>
        <p:txBody>
          <a:bodyPr/>
          <a:lstStyle/>
          <a:p>
            <a:r>
              <a:rPr lang="fr-FR" dirty="0"/>
              <a:t>Fondation de  la Congrégation des Oratoriens de France (1611)</a:t>
            </a:r>
          </a:p>
          <a:p>
            <a:endParaRPr lang="fr-FR" dirty="0"/>
          </a:p>
          <a:p>
            <a:pPr marL="342900" indent="-342900">
              <a:buFont typeface="Arial"/>
              <a:buChar char="•"/>
            </a:pPr>
            <a:r>
              <a:rPr lang="fr-FR" dirty="0"/>
              <a:t>création et direction des séminaires </a:t>
            </a:r>
          </a:p>
          <a:p>
            <a:pPr marL="342900" indent="-342900">
              <a:buFont typeface="Arial"/>
              <a:buChar char="•"/>
            </a:pPr>
            <a:endParaRPr lang="el-GR" dirty="0"/>
          </a:p>
        </p:txBody>
      </p:sp>
      <p:sp>
        <p:nvSpPr>
          <p:cNvPr id="6" name="Τίτλος 5"/>
          <p:cNvSpPr>
            <a:spLocks noGrp="1"/>
          </p:cNvSpPr>
          <p:nvPr>
            <p:ph type="title"/>
          </p:nvPr>
        </p:nvSpPr>
        <p:spPr/>
        <p:txBody>
          <a:bodyPr>
            <a:normAutofit fontScale="90000"/>
          </a:bodyPr>
          <a:lstStyle/>
          <a:p>
            <a:r>
              <a:rPr lang="fr-FR" dirty="0"/>
              <a:t>Pierre de Bérulle</a:t>
            </a:r>
            <a:br>
              <a:rPr lang="fr-FR" dirty="0"/>
            </a:br>
            <a:r>
              <a:rPr lang="fr-FR" sz="2700" dirty="0"/>
              <a:t>1575-1629 </a:t>
            </a:r>
            <a:endParaRPr lang="el-GR" sz="2700" dirty="0"/>
          </a:p>
        </p:txBody>
      </p:sp>
    </p:spTree>
    <p:extLst>
      <p:ext uri="{BB962C8B-B14F-4D97-AF65-F5344CB8AC3E}">
        <p14:creationId xmlns:p14="http://schemas.microsoft.com/office/powerpoint/2010/main" val="3888698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fr-FR" dirty="0">
                <a:ea typeface="ＭＳ Ｐゴシック" charset="0"/>
                <a:cs typeface="Times New Roman" charset="0"/>
              </a:rPr>
              <a:t>Louis XIII et les protestants</a:t>
            </a:r>
            <a:endParaRPr lang="el-GR" dirty="0"/>
          </a:p>
        </p:txBody>
      </p:sp>
      <p:sp>
        <p:nvSpPr>
          <p:cNvPr id="5" name="Θέση περιεχομένου 4"/>
          <p:cNvSpPr>
            <a:spLocks noGrp="1"/>
          </p:cNvSpPr>
          <p:nvPr>
            <p:ph idx="1"/>
          </p:nvPr>
        </p:nvSpPr>
        <p:spPr/>
        <p:txBody>
          <a:bodyPr>
            <a:noAutofit/>
          </a:bodyPr>
          <a:lstStyle/>
          <a:p>
            <a:pPr algn="ctr"/>
            <a:r>
              <a:rPr lang="fr-FR" sz="3000" b="1" dirty="0">
                <a:ea typeface="ＭＳ Ｐゴシック" charset="0"/>
                <a:cs typeface="Times New Roman" charset="0"/>
              </a:rPr>
              <a:t>La Paix d’Alès </a:t>
            </a:r>
            <a:r>
              <a:rPr lang="fr-FR" sz="3000" dirty="0">
                <a:ea typeface="ＭＳ Ｐゴシック" charset="0"/>
                <a:cs typeface="Times New Roman" charset="0"/>
              </a:rPr>
              <a:t>(1629) restreint les privilèges politiques des protestants sans porter atteinte à leur liberté de conscience </a:t>
            </a:r>
          </a:p>
          <a:p>
            <a:pPr marL="0" indent="0" algn="ctr">
              <a:buNone/>
            </a:pPr>
            <a:r>
              <a:rPr lang="fr-FR" sz="1800" dirty="0">
                <a:ea typeface="ＭＳ Ｐゴシック" charset="0"/>
                <a:cs typeface="Times New Roman" charset="0"/>
              </a:rPr>
              <a:t>( voir séance 7)</a:t>
            </a:r>
            <a:r>
              <a:rPr lang="fr-FR" sz="1800" dirty="0">
                <a:ea typeface="ＭＳ Ｐゴシック" charset="0"/>
                <a:cs typeface="ＭＳ Ｐゴシック" charset="0"/>
              </a:rPr>
              <a:t>  </a:t>
            </a:r>
          </a:p>
          <a:p>
            <a:pPr>
              <a:buNone/>
            </a:pPr>
            <a:endParaRPr lang="fr-FR" sz="2400" dirty="0">
              <a:ea typeface="ＭＳ Ｐゴシック" charset="0"/>
              <a:cs typeface="ＭＳ Ｐゴシック" charset="0"/>
            </a:endParaRPr>
          </a:p>
          <a:p>
            <a:pPr>
              <a:buNone/>
            </a:pPr>
            <a:endParaRPr lang="fr-FR" sz="2400" dirty="0">
              <a:ea typeface="ＭＳ Ｐゴシック" charset="0"/>
              <a:cs typeface="ＭＳ Ｐゴシック" charset="0"/>
            </a:endParaRPr>
          </a:p>
          <a:p>
            <a:pPr>
              <a:buNone/>
            </a:pPr>
            <a:endParaRPr lang="fr-FR" sz="2400" dirty="0">
              <a:ea typeface="ＭＳ Ｐゴシック" charset="0"/>
              <a:cs typeface="ＭＳ Ｐゴシック" charset="0"/>
            </a:endParaRPr>
          </a:p>
          <a:p>
            <a:pPr>
              <a:buNone/>
            </a:pPr>
            <a:endParaRPr lang="fr-FR" sz="2400" dirty="0">
              <a:ea typeface="ＭＳ Ｐゴシック" charset="0"/>
              <a:cs typeface="ＭＳ Ｐゴシック" charset="0"/>
            </a:endParaRPr>
          </a:p>
          <a:p>
            <a:pPr>
              <a:buNone/>
            </a:pPr>
            <a:endParaRPr lang="fr-FR" sz="2400" dirty="0">
              <a:ea typeface="ＭＳ Ｐゴシック" charset="0"/>
              <a:cs typeface="ＭＳ Ｐゴシック" charset="0"/>
            </a:endParaRPr>
          </a:p>
          <a:p>
            <a:endParaRPr lang="el-GR" sz="2400" dirty="0"/>
          </a:p>
        </p:txBody>
      </p:sp>
    </p:spTree>
    <p:extLst>
      <p:ext uri="{BB962C8B-B14F-4D97-AF65-F5344CB8AC3E}">
        <p14:creationId xmlns:p14="http://schemas.microsoft.com/office/powerpoint/2010/main" val="499955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fr-FR" dirty="0"/>
              <a:t>La compagnie du Saint-Sacrement</a:t>
            </a:r>
            <a:endParaRPr lang="el-GR" dirty="0"/>
          </a:p>
        </p:txBody>
      </p:sp>
      <p:sp>
        <p:nvSpPr>
          <p:cNvPr id="3" name="Θέση περιεχομένου 2"/>
          <p:cNvSpPr>
            <a:spLocks noGrp="1"/>
          </p:cNvSpPr>
          <p:nvPr>
            <p:ph idx="1"/>
          </p:nvPr>
        </p:nvSpPr>
        <p:spPr/>
        <p:txBody>
          <a:bodyPr>
            <a:normAutofit/>
          </a:bodyPr>
          <a:lstStyle/>
          <a:p>
            <a:pPr marL="0" indent="0">
              <a:buNone/>
            </a:pPr>
            <a:r>
              <a:rPr lang="fr-FR" sz="2800" dirty="0">
                <a:ea typeface="ＭＳ Ｐゴシック" charset="0"/>
                <a:cs typeface="Times New Roman" charset="0"/>
              </a:rPr>
              <a:t>Appelée également « parti des Dévots »</a:t>
            </a:r>
          </a:p>
          <a:p>
            <a:pPr marL="0" indent="0">
              <a:buNone/>
            </a:pPr>
            <a:r>
              <a:rPr lang="fr-FR" sz="2800" dirty="0">
                <a:ea typeface="ＭＳ Ｐゴシック" charset="0"/>
                <a:cs typeface="Times New Roman" charset="0"/>
              </a:rPr>
              <a:t>Société secrète fondée v. 1630</a:t>
            </a:r>
          </a:p>
          <a:p>
            <a:r>
              <a:rPr lang="fr-FR" sz="2800" dirty="0">
                <a:ea typeface="ＭＳ Ｐゴシック" charset="0"/>
                <a:cs typeface="Times New Roman" charset="0"/>
              </a:rPr>
              <a:t>œuvres charitables </a:t>
            </a:r>
          </a:p>
          <a:p>
            <a:r>
              <a:rPr lang="fr-FR" sz="2800" dirty="0">
                <a:ea typeface="ＭＳ Ｐゴシック" charset="0"/>
                <a:cs typeface="Times New Roman" charset="0"/>
              </a:rPr>
              <a:t>réseau d’espionnage</a:t>
            </a:r>
          </a:p>
          <a:p>
            <a:pPr marL="0" indent="0">
              <a:buNone/>
            </a:pPr>
            <a:endParaRPr lang="fr-FR" sz="2800" dirty="0">
              <a:ea typeface="ＭＳ Ｐゴシック" charset="0"/>
              <a:cs typeface="ＭＳ Ｐゴシック" charset="0"/>
            </a:endParaRPr>
          </a:p>
          <a:p>
            <a:pPr marL="0" indent="0">
              <a:buNone/>
            </a:pPr>
            <a:r>
              <a:rPr lang="fr-FR" sz="2800" dirty="0">
                <a:cs typeface="Times New Roman"/>
              </a:rPr>
              <a:t>Supprimée en 1665</a:t>
            </a:r>
            <a:endParaRPr lang="el-GR" sz="2800" dirty="0">
              <a:cs typeface="Times New Roman"/>
            </a:endParaRPr>
          </a:p>
        </p:txBody>
      </p:sp>
    </p:spTree>
    <p:extLst>
      <p:ext uri="{BB962C8B-B14F-4D97-AF65-F5344CB8AC3E}">
        <p14:creationId xmlns:p14="http://schemas.microsoft.com/office/powerpoint/2010/main" val="3798770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jésuites </a:t>
            </a:r>
          </a:p>
        </p:txBody>
      </p:sp>
      <p:sp>
        <p:nvSpPr>
          <p:cNvPr id="3" name="Espace réservé du contenu 2"/>
          <p:cNvSpPr>
            <a:spLocks noGrp="1"/>
          </p:cNvSpPr>
          <p:nvPr>
            <p:ph idx="1"/>
          </p:nvPr>
        </p:nvSpPr>
        <p:spPr/>
        <p:txBody>
          <a:bodyPr>
            <a:normAutofit/>
          </a:bodyPr>
          <a:lstStyle/>
          <a:p>
            <a:pPr marL="0" indent="0">
              <a:buNone/>
              <a:defRPr/>
            </a:pPr>
            <a:r>
              <a:rPr lang="fr-FR" i="1" dirty="0">
                <a:ea typeface="ＭＳ Ｐゴシック" charset="0"/>
                <a:cs typeface="ＭＳ Ｐゴシック" charset="0"/>
              </a:rPr>
              <a:t>Ratio </a:t>
            </a:r>
            <a:r>
              <a:rPr lang="fr-FR" i="1" dirty="0" err="1">
                <a:ea typeface="ＭＳ Ｐゴシック" charset="0"/>
                <a:cs typeface="ＭＳ Ｐゴシック" charset="0"/>
              </a:rPr>
              <a:t>studiorum</a:t>
            </a:r>
            <a:r>
              <a:rPr lang="fr-FR" i="1" dirty="0">
                <a:ea typeface="ＭＳ Ｐゴシック" charset="0"/>
                <a:cs typeface="ＭＳ Ｐゴシック" charset="0"/>
              </a:rPr>
              <a:t> </a:t>
            </a:r>
            <a:r>
              <a:rPr lang="fr-FR" dirty="0">
                <a:ea typeface="ＭＳ Ｐゴシック" charset="0"/>
                <a:cs typeface="ＭＳ Ｐゴシック" charset="0"/>
              </a:rPr>
              <a:t>(1598) </a:t>
            </a:r>
          </a:p>
          <a:p>
            <a:pPr marL="0" indent="0">
              <a:buNone/>
              <a:defRPr/>
            </a:pPr>
            <a:r>
              <a:rPr lang="fr-FR" dirty="0">
                <a:ea typeface="ＭＳ Ｐゴシック" charset="0"/>
                <a:cs typeface="ＭＳ Ｐゴシック" charset="0"/>
              </a:rPr>
              <a:t>Education morale et religieuse : </a:t>
            </a:r>
          </a:p>
          <a:p>
            <a:pPr marL="0" indent="0">
              <a:buNone/>
              <a:defRPr/>
            </a:pPr>
            <a:r>
              <a:rPr lang="fr-FR" dirty="0">
                <a:ea typeface="ＭＳ Ｐゴシック" charset="0"/>
                <a:cs typeface="ＭＳ Ｐゴシック" charset="0"/>
              </a:rPr>
              <a:t>293 collèges en 1607</a:t>
            </a:r>
          </a:p>
          <a:p>
            <a:pPr marL="0" indent="0">
              <a:buNone/>
              <a:defRPr/>
            </a:pPr>
            <a:r>
              <a:rPr lang="fr-FR" dirty="0">
                <a:ea typeface="ＭＳ Ｐゴシック" charset="0"/>
                <a:cs typeface="ＭＳ Ｐゴシック" charset="0"/>
              </a:rPr>
              <a:t>578 en 1679</a:t>
            </a:r>
          </a:p>
          <a:p>
            <a:pPr marL="0" indent="0">
              <a:buNone/>
              <a:defRPr/>
            </a:pPr>
            <a:r>
              <a:rPr lang="fr-FR" dirty="0">
                <a:ea typeface="ＭＳ Ｐゴシック" charset="0"/>
                <a:cs typeface="ＭＳ Ｐゴシック" charset="0"/>
              </a:rPr>
              <a:t>Leurs adversaires </a:t>
            </a:r>
          </a:p>
          <a:p>
            <a:pPr>
              <a:defRPr/>
            </a:pPr>
            <a:r>
              <a:rPr lang="fr-FR" dirty="0">
                <a:ea typeface="ＭＳ Ｐゴシック" charset="0"/>
                <a:cs typeface="ＭＳ Ｐゴシック" charset="0"/>
              </a:rPr>
              <a:t>L’Université </a:t>
            </a:r>
          </a:p>
          <a:p>
            <a:pPr>
              <a:defRPr/>
            </a:pPr>
            <a:r>
              <a:rPr lang="fr-FR" dirty="0">
                <a:ea typeface="ＭＳ Ｐゴシック" charset="0"/>
                <a:cs typeface="ＭＳ Ｐゴシック" charset="0"/>
              </a:rPr>
              <a:t>Les hommes politiques (Richelieu, Colbert) </a:t>
            </a:r>
          </a:p>
          <a:p>
            <a:endParaRPr lang="fr-FR" dirty="0"/>
          </a:p>
        </p:txBody>
      </p:sp>
    </p:spTree>
    <p:extLst>
      <p:ext uri="{BB962C8B-B14F-4D97-AF65-F5344CB8AC3E}">
        <p14:creationId xmlns:p14="http://schemas.microsoft.com/office/powerpoint/2010/main" val="2439501760"/>
      </p:ext>
    </p:extLst>
  </p:cSld>
  <p:clrMapOvr>
    <a:masterClrMapping/>
  </p:clrMapOvr>
</p:sld>
</file>

<file path=ppt/theme/theme1.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2255</TotalTime>
  <Words>1223</Words>
  <Application>Microsoft Macintosh PowerPoint</Application>
  <PresentationFormat>Affichage à l'écran (4:3)</PresentationFormat>
  <Paragraphs>220</Paragraphs>
  <Slides>34</Slides>
  <Notes>26</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34</vt:i4>
      </vt:variant>
    </vt:vector>
  </HeadingPairs>
  <TitlesOfParts>
    <vt:vector size="41" baseType="lpstr">
      <vt:lpstr>ＭＳ Ｐゴシック</vt:lpstr>
      <vt:lpstr>Arial</vt:lpstr>
      <vt:lpstr>Calibri</vt:lpstr>
      <vt:lpstr>Symbol</vt:lpstr>
      <vt:lpstr>Times New Roman</vt:lpstr>
      <vt:lpstr>Wingdings</vt:lpstr>
      <vt:lpstr>1_Θέμα του Office</vt:lpstr>
      <vt:lpstr>De la féodalité à la monarchie absolue :  institutions politiques et mutations sociales en France du Moyen Âge au XVIIe siècle</vt:lpstr>
      <vt:lpstr>La situation de l’église catholique après la Contre-Réforme</vt:lpstr>
      <vt:lpstr>Fondation de la congrégation des Lazaristes par saint Vincent de Paul</vt:lpstr>
      <vt:lpstr>Saint Vincent de Paul :  Fondation de la congrégation des Lazaristes </vt:lpstr>
      <vt:lpstr>François de Sales (1567–1622) </vt:lpstr>
      <vt:lpstr>Pierre de Bérulle 1575-1629 </vt:lpstr>
      <vt:lpstr>Louis XIII et les protestants</vt:lpstr>
      <vt:lpstr>La compagnie du Saint-Sacrement</vt:lpstr>
      <vt:lpstr>Les jésuites </vt:lpstr>
      <vt:lpstr>Cornelius Jansen</vt:lpstr>
      <vt:lpstr>Le Jansénisme </vt:lpstr>
      <vt:lpstr>Le jansénisme (suite)</vt:lpstr>
      <vt:lpstr>Présentation PowerPoint</vt:lpstr>
      <vt:lpstr>Philippe de Champaigne, Portrait de la mère Angélique Arnauld, abbesse de Port-Royal (1648) </vt:lpstr>
      <vt:lpstr>La politique religieuse de Louis XIV </vt:lpstr>
      <vt:lpstr>La politique religieuse de Louis XIV (suite)</vt:lpstr>
      <vt:lpstr>L’affaire de la Régale</vt:lpstr>
      <vt:lpstr>L’affaire de la Régale (suite)</vt:lpstr>
      <vt:lpstr>Louis XIV et les jansénistes</vt:lpstr>
      <vt:lpstr>Les jansénistes et Louis XIV</vt:lpstr>
      <vt:lpstr>Louis XIV et les protestants</vt:lpstr>
      <vt:lpstr>Louis XIV et les protestants </vt:lpstr>
      <vt:lpstr>Les dragons « missionnaires »  et les dragonnades</vt:lpstr>
      <vt:lpstr>Louis XIV contre les protestants</vt:lpstr>
      <vt:lpstr>Conséquences  de l’Édit de Fontainebleau </vt:lpstr>
      <vt:lpstr>L’unité religieuse du royaume  n’est pas réalisée</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Eric Burgayran</cp:lastModifiedBy>
  <cp:revision>221</cp:revision>
  <dcterms:created xsi:type="dcterms:W3CDTF">2012-09-06T09:03:05Z</dcterms:created>
  <dcterms:modified xsi:type="dcterms:W3CDTF">2018-02-14T06:52:27Z</dcterms:modified>
</cp:coreProperties>
</file>