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351" r:id="rId3"/>
    <p:sldId id="352" r:id="rId4"/>
    <p:sldId id="353" r:id="rId5"/>
    <p:sldId id="354" r:id="rId6"/>
    <p:sldId id="355" r:id="rId7"/>
    <p:sldId id="356" r:id="rId8"/>
    <p:sldId id="357" r:id="rId9"/>
    <p:sldId id="358" r:id="rId10"/>
    <p:sldId id="359" r:id="rId11"/>
    <p:sldId id="360" r:id="rId12"/>
    <p:sldId id="361" r:id="rId13"/>
    <p:sldId id="362" r:id="rId14"/>
    <p:sldId id="363" r:id="rId15"/>
    <p:sldId id="364" r:id="rId16"/>
    <p:sldId id="365" r:id="rId17"/>
    <p:sldId id="367" r:id="rId18"/>
    <p:sldId id="368" r:id="rId19"/>
    <p:sldId id="369" r:id="rId20"/>
    <p:sldId id="370" r:id="rId21"/>
    <p:sldId id="371" r:id="rId22"/>
    <p:sldId id="372" r:id="rId23"/>
    <p:sldId id="343" r:id="rId24"/>
    <p:sldId id="344" r:id="rId25"/>
    <p:sldId id="345" r:id="rId26"/>
    <p:sldId id="346" r:id="rId27"/>
    <p:sldId id="347" r:id="rId28"/>
    <p:sldId id="348" r:id="rId29"/>
    <p:sldId id="349" r:id="rId30"/>
    <p:sldId id="350" r:id="rId3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351"/>
            <p14:sldId id="352"/>
            <p14:sldId id="353"/>
            <p14:sldId id="354"/>
            <p14:sldId id="355"/>
            <p14:sldId id="356"/>
            <p14:sldId id="357"/>
            <p14:sldId id="358"/>
            <p14:sldId id="359"/>
            <p14:sldId id="360"/>
            <p14:sldId id="361"/>
            <p14:sldId id="362"/>
            <p14:sldId id="363"/>
            <p14:sldId id="364"/>
            <p14:sldId id="365"/>
            <p14:sldId id="367"/>
            <p14:sldId id="368"/>
            <p14:sldId id="369"/>
            <p14:sldId id="370"/>
            <p14:sldId id="371"/>
            <p14:sldId id="372"/>
            <p14:sldId id="343"/>
            <p14:sldId id="344"/>
            <p14:sldId id="345"/>
            <p14:sldId id="346"/>
            <p14:sldId id="347"/>
            <p14:sldId id="348"/>
            <p14:sldId id="349"/>
            <p14:sldId id="35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51" autoAdjust="0"/>
    <p:restoredTop sz="94090" autoAdjust="0"/>
  </p:normalViewPr>
  <p:slideViewPr>
    <p:cSldViewPr>
      <p:cViewPr varScale="1">
        <p:scale>
          <a:sx n="131" d="100"/>
          <a:sy n="131" d="100"/>
        </p:scale>
        <p:origin x="183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14/2/18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‹N°›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24135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7983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(sur Henri IV consulter le 5e cours)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7175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D9806-E915-E045-9B99-29BEFE7AC0D4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3456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0654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8388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4832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0476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829361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6314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/>
              <a:t>Στυλ κύριου υπότιτλου</a:t>
            </a:r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‹N°›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/>
              <a:t>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‹N°›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dirty="0">
                <a:solidFill>
                  <a:srgbClr val="5075BC"/>
                </a:solidFill>
              </a:rPr>
              <a:t>La contre–Réforme ou La Réforme catholique 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‹N°›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dirty="0">
                <a:solidFill>
                  <a:srgbClr val="5075BC"/>
                </a:solidFill>
              </a:rPr>
              <a:t>La contre–Réforme ou La Réforme catholique 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‹N°›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dirty="0">
                <a:solidFill>
                  <a:srgbClr val="5075BC"/>
                </a:solidFill>
              </a:rPr>
              <a:t>La contre–Réforme ou La Réforme catholique 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‹N°›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rgbClr val="5075BC"/>
                </a:solidFill>
              </a:defRPr>
            </a:lvl1pPr>
          </a:lstStyle>
          <a:p>
            <a:pPr lvl="0"/>
            <a:r>
              <a:rPr lang="el-GR" dirty="0"/>
              <a:t>Στυλ κύριου τίτλου</a:t>
            </a:r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‹N°›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dirty="0">
                <a:solidFill>
                  <a:srgbClr val="5075BC"/>
                </a:solidFill>
              </a:rPr>
              <a:t>La contre–Réforme ou La Réforme catholique 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rgbClr val="5075BC"/>
                </a:solidFill>
              </a:defRPr>
            </a:lvl1pPr>
          </a:lstStyle>
          <a:p>
            <a:pPr lvl="0"/>
            <a:r>
              <a:rPr lang="el-GR" dirty="0"/>
              <a:t>Στυλ κύριου τίτλου</a:t>
            </a:r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‹N°›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dirty="0">
                <a:solidFill>
                  <a:srgbClr val="5075BC"/>
                </a:solidFill>
              </a:rPr>
              <a:t>La contre–Réforme ou La Réforme catholique 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ourses.uoa.gr/courses/FRL5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717031"/>
            <a:ext cx="7776864" cy="3024337"/>
          </a:xfrm>
        </p:spPr>
        <p:txBody>
          <a:bodyPr>
            <a:noAutofit/>
          </a:bodyPr>
          <a:lstStyle/>
          <a:p>
            <a:r>
              <a:rPr lang="fr-FR" sz="2800" dirty="0">
                <a:solidFill>
                  <a:srgbClr val="5075BC"/>
                </a:solidFill>
              </a:rPr>
              <a:t>Section </a:t>
            </a:r>
            <a:r>
              <a:rPr lang="en-US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4</a:t>
            </a:r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2800" dirty="0"/>
              <a:t>La contre-Réforme ou La Réforme catholique </a:t>
            </a:r>
            <a:endParaRPr lang="en-US" sz="2800" dirty="0"/>
          </a:p>
          <a:p>
            <a:r>
              <a:rPr lang="en-GB" sz="2400" dirty="0"/>
              <a:t> </a:t>
            </a:r>
            <a:endParaRPr lang="en-US" sz="2800" dirty="0"/>
          </a:p>
          <a:p>
            <a:r>
              <a:rPr lang="fr-FR" sz="2800" dirty="0" err="1"/>
              <a:t>Irini</a:t>
            </a:r>
            <a:r>
              <a:rPr lang="fr-FR" sz="2800" dirty="0"/>
              <a:t> </a:t>
            </a:r>
            <a:r>
              <a:rPr lang="fr-FR" sz="2800" dirty="0" err="1"/>
              <a:t>Apostolou</a:t>
            </a:r>
            <a:endParaRPr lang="fr-FR" sz="2800" dirty="0"/>
          </a:p>
          <a:p>
            <a:r>
              <a:rPr lang="fr-FR" sz="2800" dirty="0"/>
              <a:t>Faculté des Lettres </a:t>
            </a:r>
          </a:p>
          <a:p>
            <a:r>
              <a:rPr lang="fr-FR" sz="2800" dirty="0"/>
              <a:t>Département de Langue et de Littérature françaises</a:t>
            </a:r>
            <a:endParaRPr lang="el-GR" sz="2800" dirty="0"/>
          </a:p>
        </p:txBody>
      </p:sp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>
            <a:noAutofit/>
          </a:bodyPr>
          <a:lstStyle/>
          <a:p>
            <a:r>
              <a:rPr lang="el-GR" sz="3200" b="1" dirty="0">
                <a:solidFill>
                  <a:srgbClr val="5075BC"/>
                </a:solidFill>
              </a:rPr>
              <a:t>De </a:t>
            </a:r>
            <a:r>
              <a:rPr lang="el-GR" sz="3200" b="1" dirty="0" err="1">
                <a:solidFill>
                  <a:srgbClr val="5075BC"/>
                </a:solidFill>
              </a:rPr>
              <a:t>la</a:t>
            </a:r>
            <a:r>
              <a:rPr lang="el-GR" sz="3200" b="1" dirty="0">
                <a:solidFill>
                  <a:srgbClr val="5075BC"/>
                </a:solidFill>
              </a:rPr>
              <a:t> </a:t>
            </a:r>
            <a:r>
              <a:rPr lang="el-GR" sz="3200" b="1" dirty="0" err="1">
                <a:solidFill>
                  <a:srgbClr val="5075BC"/>
                </a:solidFill>
              </a:rPr>
              <a:t>féodalité</a:t>
            </a:r>
            <a:r>
              <a:rPr lang="el-GR" sz="3200" b="1" dirty="0">
                <a:solidFill>
                  <a:srgbClr val="5075BC"/>
                </a:solidFill>
              </a:rPr>
              <a:t> à </a:t>
            </a:r>
            <a:r>
              <a:rPr lang="el-GR" sz="3200" b="1" dirty="0" err="1">
                <a:solidFill>
                  <a:srgbClr val="5075BC"/>
                </a:solidFill>
              </a:rPr>
              <a:t>la</a:t>
            </a:r>
            <a:r>
              <a:rPr lang="el-GR" sz="3200" b="1" dirty="0">
                <a:solidFill>
                  <a:srgbClr val="5075BC"/>
                </a:solidFill>
              </a:rPr>
              <a:t> </a:t>
            </a:r>
            <a:r>
              <a:rPr lang="el-GR" sz="3200" b="1" dirty="0" err="1">
                <a:solidFill>
                  <a:srgbClr val="5075BC"/>
                </a:solidFill>
              </a:rPr>
              <a:t>monarchie</a:t>
            </a:r>
            <a:r>
              <a:rPr lang="el-GR" sz="3200" b="1" dirty="0">
                <a:solidFill>
                  <a:srgbClr val="5075BC"/>
                </a:solidFill>
              </a:rPr>
              <a:t> </a:t>
            </a:r>
            <a:r>
              <a:rPr lang="el-GR" sz="3200" b="1" dirty="0" err="1">
                <a:solidFill>
                  <a:srgbClr val="5075BC"/>
                </a:solidFill>
              </a:rPr>
              <a:t>absolue</a:t>
            </a:r>
            <a:r>
              <a:rPr lang="el-GR" sz="3200" b="1" dirty="0">
                <a:solidFill>
                  <a:srgbClr val="5075BC"/>
                </a:solidFill>
              </a:rPr>
              <a:t> : </a:t>
            </a:r>
            <a:br>
              <a:rPr lang="el-GR" sz="3200" b="1" dirty="0">
                <a:solidFill>
                  <a:srgbClr val="5075BC"/>
                </a:solidFill>
              </a:rPr>
            </a:br>
            <a:r>
              <a:rPr lang="el-GR" sz="3200" b="1" dirty="0" err="1">
                <a:solidFill>
                  <a:srgbClr val="5075BC"/>
                </a:solidFill>
              </a:rPr>
              <a:t>institutions</a:t>
            </a:r>
            <a:r>
              <a:rPr lang="el-GR" sz="3200" b="1" dirty="0">
                <a:solidFill>
                  <a:srgbClr val="5075BC"/>
                </a:solidFill>
              </a:rPr>
              <a:t> </a:t>
            </a:r>
            <a:r>
              <a:rPr lang="el-GR" sz="3200" b="1" dirty="0" err="1">
                <a:solidFill>
                  <a:srgbClr val="5075BC"/>
                </a:solidFill>
              </a:rPr>
              <a:t>politiques</a:t>
            </a:r>
            <a:r>
              <a:rPr lang="el-GR" sz="3200" b="1" dirty="0">
                <a:solidFill>
                  <a:srgbClr val="5075BC"/>
                </a:solidFill>
              </a:rPr>
              <a:t> </a:t>
            </a:r>
            <a:r>
              <a:rPr lang="el-GR" sz="3200" b="1" dirty="0" err="1">
                <a:solidFill>
                  <a:srgbClr val="5075BC"/>
                </a:solidFill>
              </a:rPr>
              <a:t>et</a:t>
            </a:r>
            <a:r>
              <a:rPr lang="el-GR" sz="3200" b="1" dirty="0">
                <a:solidFill>
                  <a:srgbClr val="5075BC"/>
                </a:solidFill>
              </a:rPr>
              <a:t> </a:t>
            </a:r>
            <a:r>
              <a:rPr lang="el-GR" sz="3200" b="1" dirty="0" err="1">
                <a:solidFill>
                  <a:srgbClr val="5075BC"/>
                </a:solidFill>
              </a:rPr>
              <a:t>mutations</a:t>
            </a:r>
            <a:r>
              <a:rPr lang="el-GR" sz="3200" b="1" dirty="0">
                <a:solidFill>
                  <a:srgbClr val="5075BC"/>
                </a:solidFill>
              </a:rPr>
              <a:t> </a:t>
            </a:r>
            <a:r>
              <a:rPr lang="el-GR" sz="3200" b="1" dirty="0" err="1">
                <a:solidFill>
                  <a:srgbClr val="5075BC"/>
                </a:solidFill>
              </a:rPr>
              <a:t>sociales</a:t>
            </a:r>
            <a:r>
              <a:rPr lang="el-GR" sz="3200" b="1" dirty="0">
                <a:solidFill>
                  <a:srgbClr val="5075BC"/>
                </a:solidFill>
              </a:rPr>
              <a:t> </a:t>
            </a:r>
            <a:r>
              <a:rPr lang="el-GR" sz="3200" b="1" dirty="0" err="1">
                <a:solidFill>
                  <a:srgbClr val="5075BC"/>
                </a:solidFill>
              </a:rPr>
              <a:t>en</a:t>
            </a:r>
            <a:r>
              <a:rPr lang="el-GR" sz="3200" b="1" dirty="0">
                <a:solidFill>
                  <a:srgbClr val="5075BC"/>
                </a:solidFill>
              </a:rPr>
              <a:t> </a:t>
            </a:r>
            <a:r>
              <a:rPr lang="el-GR" sz="3200" b="1" dirty="0" err="1">
                <a:solidFill>
                  <a:srgbClr val="5075BC"/>
                </a:solidFill>
              </a:rPr>
              <a:t>France</a:t>
            </a:r>
            <a:r>
              <a:rPr lang="el-GR" sz="3200" b="1" dirty="0">
                <a:solidFill>
                  <a:srgbClr val="5075BC"/>
                </a:solidFill>
              </a:rPr>
              <a:t> </a:t>
            </a:r>
            <a:r>
              <a:rPr lang="el-GR" sz="3200" b="1" dirty="0" err="1">
                <a:solidFill>
                  <a:srgbClr val="5075BC"/>
                </a:solidFill>
              </a:rPr>
              <a:t>du</a:t>
            </a:r>
            <a:r>
              <a:rPr lang="el-GR" sz="3200" b="1" dirty="0">
                <a:solidFill>
                  <a:srgbClr val="5075BC"/>
                </a:solidFill>
              </a:rPr>
              <a:t> </a:t>
            </a:r>
            <a:r>
              <a:rPr lang="el-GR" sz="3200" b="1" dirty="0" err="1">
                <a:solidFill>
                  <a:srgbClr val="5075BC"/>
                </a:solidFill>
              </a:rPr>
              <a:t>Moyen</a:t>
            </a:r>
            <a:r>
              <a:rPr lang="el-GR" sz="3200" b="1" dirty="0">
                <a:solidFill>
                  <a:srgbClr val="5075BC"/>
                </a:solidFill>
              </a:rPr>
              <a:t> </a:t>
            </a:r>
            <a:r>
              <a:rPr lang="fr-FR" sz="3200" b="1" dirty="0">
                <a:solidFill>
                  <a:srgbClr val="5075BC"/>
                </a:solidFill>
              </a:rPr>
              <a:t>Âge au XVII</a:t>
            </a:r>
            <a:r>
              <a:rPr lang="fr-FR" sz="3200" b="1" baseline="30000" dirty="0">
                <a:solidFill>
                  <a:srgbClr val="5075BC"/>
                </a:solidFill>
              </a:rPr>
              <a:t>e </a:t>
            </a:r>
            <a:r>
              <a:rPr lang="fr-FR" sz="3200" b="1" dirty="0">
                <a:solidFill>
                  <a:srgbClr val="5075BC"/>
                </a:solidFill>
              </a:rPr>
              <a:t>siècle</a:t>
            </a:r>
            <a:endParaRPr lang="el-GR" sz="3200" dirty="0">
              <a:solidFill>
                <a:srgbClr val="5075BC"/>
              </a:solidFill>
            </a:endParaRPr>
          </a:p>
        </p:txBody>
      </p:sp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Les Guerres de Religion (1561-1598)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Huit conflits qui ont ravagé la France</a:t>
            </a:r>
          </a:p>
          <a:p>
            <a:r>
              <a:rPr lang="fr-FR" dirty="0"/>
              <a:t>Catholiques/ protestants</a:t>
            </a:r>
          </a:p>
          <a:p>
            <a:r>
              <a:rPr lang="fr-FR" dirty="0"/>
              <a:t>Guises, Montmorency/Bourbons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41804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Les causes des guerres de Religion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La crise de la Réforme et la Contre-Réforme</a:t>
            </a:r>
          </a:p>
          <a:p>
            <a:r>
              <a:rPr lang="fr-FR" dirty="0"/>
              <a:t>Le fanatisme religieux</a:t>
            </a:r>
          </a:p>
          <a:p>
            <a:r>
              <a:rPr lang="fr-FR" dirty="0"/>
              <a:t>La faiblesse du pouvoir royal (François II, Charles IX, Henri III)</a:t>
            </a:r>
          </a:p>
          <a:p>
            <a:r>
              <a:rPr lang="fr-FR" dirty="0"/>
              <a:t>L’ingérence des pays étrangers (Angleterre, Espagne)</a:t>
            </a:r>
          </a:p>
          <a:p>
            <a:r>
              <a:rPr lang="fr-FR" dirty="0"/>
              <a:t>Conjuration d’Amboise (1560)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72908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754760" cy="4608512"/>
          </a:xfrm>
        </p:spPr>
        <p:txBody>
          <a:bodyPr/>
          <a:lstStyle/>
          <a:p>
            <a:r>
              <a:rPr lang="fr-FR" dirty="0"/>
              <a:t>Catherine de Médicis (reine mère) : politique de conciliation </a:t>
            </a:r>
          </a:p>
          <a:p>
            <a:r>
              <a:rPr lang="fr-FR" dirty="0"/>
              <a:t>Politique de la bascule</a:t>
            </a:r>
          </a:p>
          <a:p>
            <a:endParaRPr lang="fr-FR" dirty="0"/>
          </a:p>
          <a:p>
            <a:r>
              <a:rPr lang="fr-FR" dirty="0"/>
              <a:t>(François Clouet, </a:t>
            </a:r>
            <a:br>
              <a:rPr lang="fr-FR" dirty="0"/>
            </a:br>
            <a:r>
              <a:rPr lang="fr-FR" i="1" dirty="0"/>
              <a:t>Catherine de Médicis</a:t>
            </a:r>
            <a:br>
              <a:rPr lang="fr-FR" i="1" dirty="0"/>
            </a:br>
            <a:r>
              <a:rPr lang="fr-FR" i="1" dirty="0"/>
              <a:t> </a:t>
            </a:r>
            <a:r>
              <a:rPr lang="fr-FR" dirty="0"/>
              <a:t>v. 1585)</a:t>
            </a:r>
          </a:p>
          <a:p>
            <a:endParaRPr lang="el-G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Catherine de Médicis</a:t>
            </a:r>
            <a:endParaRPr lang="el-GR" dirty="0"/>
          </a:p>
        </p:txBody>
      </p:sp>
      <p:pic>
        <p:nvPicPr>
          <p:cNvPr id="7" name="Image 4" descr="François Clouet, &#10;Catherine de Médicis&#10; v. 1585" title="Catherine de Médicis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94903" y="1557338"/>
            <a:ext cx="3272043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143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triumvirat  (1561)</a:t>
            </a:r>
            <a:endParaRPr lang="el-G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r-FR" dirty="0"/>
              <a:t>Le duc François de Guise, </a:t>
            </a:r>
          </a:p>
          <a:p>
            <a:pPr lvl="1"/>
            <a:r>
              <a:rPr lang="fr-FR" dirty="0"/>
              <a:t>Le maréchal de Saint-André </a:t>
            </a:r>
          </a:p>
          <a:p>
            <a:pPr lvl="1"/>
            <a:r>
              <a:rPr lang="fr-FR" dirty="0"/>
              <a:t>Le connétable Anne de Montmorency </a:t>
            </a:r>
          </a:p>
          <a:p>
            <a:r>
              <a:rPr lang="fr-FR" dirty="0"/>
              <a:t>Exploitation du conflit religieux dans un but politique (contrôle de la famille royale)</a:t>
            </a:r>
          </a:p>
          <a:p>
            <a:r>
              <a:rPr lang="fr-FR" dirty="0"/>
              <a:t>Catherine de Médicis cède au triumvirat</a:t>
            </a:r>
          </a:p>
          <a:p>
            <a:r>
              <a:rPr lang="fr-FR" dirty="0"/>
              <a:t>Assassinat du duc de Guise (1563)</a:t>
            </a:r>
          </a:p>
          <a:p>
            <a:endParaRPr lang="fr-F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67270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title="Les massacres du Triumvirat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/>
              <a:t>Le tableau fait allusion au massacre de protestants durant les guerres de religion</a:t>
            </a:r>
            <a:endParaRPr lang="el-G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Antoine Caron, </a:t>
            </a:r>
            <a:br>
              <a:rPr lang="fr-FR" dirty="0"/>
            </a:br>
            <a:r>
              <a:rPr lang="fr-FR" dirty="0"/>
              <a:t>Les massacres du Triumvirat (1566)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26698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Efforts de maintenir la paix religieuse</a:t>
            </a:r>
            <a:endParaRPr lang="el-G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fr-FR" dirty="0"/>
              <a:t>Le Colloque de Poissy (1561)</a:t>
            </a:r>
          </a:p>
          <a:p>
            <a:pPr algn="ctr"/>
            <a:r>
              <a:rPr lang="fr-FR" dirty="0"/>
              <a:t>La Paix de Saint-Germain (1570) accorde des libertés restreintes aux protestants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13844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L’échec de la conciliation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fr-FR" dirty="0"/>
              <a:t>Massacre de Wassy (1562)</a:t>
            </a:r>
          </a:p>
          <a:p>
            <a:pPr algn="ctr"/>
            <a:r>
              <a:rPr lang="fr-FR" dirty="0"/>
              <a:t>Massacre de la Saint-Barthélemy </a:t>
            </a:r>
          </a:p>
          <a:p>
            <a:pPr marL="0" indent="0" algn="ctr">
              <a:buNone/>
            </a:pPr>
            <a:r>
              <a:rPr lang="fr-FR" dirty="0"/>
              <a:t>(le 24 août 1572)</a:t>
            </a:r>
          </a:p>
        </p:txBody>
      </p:sp>
    </p:spTree>
    <p:extLst>
      <p:ext uri="{BB962C8B-B14F-4D97-AF65-F5344CB8AC3E}">
        <p14:creationId xmlns:p14="http://schemas.microsoft.com/office/powerpoint/2010/main" val="1560437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title="Le massacre de la Saint-Barthélemy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51" r="2251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/>
              <a:t>Tableau exécuté par François Dubois, 1572-84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dirty="0">
                <a:cs typeface="Times New Roman"/>
              </a:rPr>
              <a:t>Le massacre </a:t>
            </a:r>
            <a:br>
              <a:rPr lang="fr-FR" dirty="0">
                <a:cs typeface="Times New Roman"/>
              </a:rPr>
            </a:br>
            <a:r>
              <a:rPr lang="fr-FR" dirty="0">
                <a:cs typeface="Times New Roman"/>
              </a:rPr>
              <a:t>de la Saint-Barthélemy, 1572</a:t>
            </a:r>
          </a:p>
        </p:txBody>
      </p:sp>
    </p:spTree>
    <p:extLst>
      <p:ext uri="{BB962C8B-B14F-4D97-AF65-F5344CB8AC3E}">
        <p14:creationId xmlns:p14="http://schemas.microsoft.com/office/powerpoint/2010/main" val="31562372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r-FR" dirty="0"/>
              <a:t>Catherine de Médicis dévisage les protestants massacrés au lendemain de la </a:t>
            </a:r>
            <a:r>
              <a:rPr lang="fr-FR" dirty="0" err="1"/>
              <a:t>Saint-Barthélémy</a:t>
            </a:r>
            <a:endParaRPr lang="el-G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000" dirty="0"/>
              <a:t>Édouard </a:t>
            </a:r>
            <a:r>
              <a:rPr lang="fr-FR" sz="2000" dirty="0" err="1"/>
              <a:t>Debat-Ponsan</a:t>
            </a:r>
            <a:r>
              <a:rPr lang="fr-FR" sz="2000" dirty="0"/>
              <a:t>, </a:t>
            </a:r>
            <a:br>
              <a:rPr lang="fr-FR" sz="2000" dirty="0"/>
            </a:br>
            <a:r>
              <a:rPr lang="fr-FR" sz="2000" dirty="0"/>
              <a:t>Un matin devant la porte du Louvre, 1880</a:t>
            </a:r>
          </a:p>
        </p:txBody>
      </p:sp>
      <p:pic>
        <p:nvPicPr>
          <p:cNvPr id="6" name="Image 3" title="Un matin devant la porte du Louvre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2238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Henri IV et les guerres de religion </a:t>
            </a:r>
            <a:endParaRPr lang="el-G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/>
              <a:t>Victoire d’Ivry : l’armée royale contre la Ligue catholique (1590)</a:t>
            </a:r>
          </a:p>
          <a:p>
            <a:r>
              <a:rPr lang="fr-FR" dirty="0"/>
              <a:t>Abjuration de sa foi protestante (1593)</a:t>
            </a:r>
          </a:p>
          <a:p>
            <a:r>
              <a:rPr lang="fr-FR" dirty="0"/>
              <a:t>Sacre à Chartres (1594)</a:t>
            </a:r>
          </a:p>
          <a:p>
            <a:r>
              <a:rPr lang="fr-FR" dirty="0"/>
              <a:t>Entrée à Paris (1594)</a:t>
            </a:r>
          </a:p>
          <a:p>
            <a:r>
              <a:rPr lang="fr-FR" dirty="0"/>
              <a:t>Déclaration de la guerre à l’Espagne (1595)</a:t>
            </a:r>
          </a:p>
          <a:p>
            <a:r>
              <a:rPr lang="fr-FR" dirty="0"/>
              <a:t>La guerre contre la Ligue catholique continue jusqu’en 1598</a:t>
            </a:r>
          </a:p>
          <a:p>
            <a:r>
              <a:rPr lang="fr-FR" dirty="0"/>
              <a:t>L’Édit de Nantes (1598)</a:t>
            </a:r>
          </a:p>
          <a:p>
            <a:r>
              <a:rPr lang="fr-FR" dirty="0"/>
              <a:t>La paix avec l’Espagne est obtenue par le traité de Vervins le 2 mai 1598 qui confirme celui de Cateau-Cambrésis</a:t>
            </a:r>
          </a:p>
        </p:txBody>
      </p:sp>
    </p:spTree>
    <p:extLst>
      <p:ext uri="{BB962C8B-B14F-4D97-AF65-F5344CB8AC3E}">
        <p14:creationId xmlns:p14="http://schemas.microsoft.com/office/powerpoint/2010/main" val="416738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La contre-Réforme ou La Réforme catholique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Réaction de l’église catholique face à la Réforme protestante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200507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L’Édit de Nantes (1598) I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/>
              <a:t>Édit de pacification qui met fin aux guerres de religion  </a:t>
            </a:r>
          </a:p>
          <a:p>
            <a:r>
              <a:rPr lang="fr-FR" dirty="0"/>
              <a:t>Instauration d’un régime de coexistence religieuse</a:t>
            </a:r>
          </a:p>
          <a:p>
            <a:r>
              <a:rPr lang="fr-FR" dirty="0"/>
              <a:t>assure aux  protestants </a:t>
            </a:r>
          </a:p>
          <a:p>
            <a:pPr lvl="1"/>
            <a:r>
              <a:rPr lang="fr-FR" dirty="0"/>
              <a:t>la liberté de conscience</a:t>
            </a:r>
          </a:p>
          <a:p>
            <a:pPr lvl="1"/>
            <a:r>
              <a:rPr lang="fr-FR" dirty="0"/>
              <a:t>la liberté de culte (soigneusement délimitée)</a:t>
            </a:r>
          </a:p>
          <a:p>
            <a:pPr lvl="1"/>
            <a:r>
              <a:rPr lang="fr-FR" dirty="0"/>
              <a:t>l’égalité civile (accès aux charges et dignités) </a:t>
            </a:r>
          </a:p>
          <a:p>
            <a:pPr lvl="1"/>
            <a:r>
              <a:rPr lang="fr-FR" dirty="0"/>
              <a:t>des places de sûreté (garnisons)</a:t>
            </a:r>
          </a:p>
          <a:p>
            <a:pPr lvl="1"/>
            <a:r>
              <a:rPr lang="fr-FR" dirty="0"/>
              <a:t>et institue des chambres de justice mi-parties (juges catholiques et protestants)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170800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L’Édit de Nantes (1598) II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Les parlements résistent à son enregistrement</a:t>
            </a:r>
          </a:p>
          <a:p>
            <a:r>
              <a:rPr lang="fr-FR" dirty="0"/>
              <a:t>Le parlement de Paris l’enregistre le 25 février 1599 et le parlement de Rouen en 1609</a:t>
            </a:r>
          </a:p>
          <a:p>
            <a:r>
              <a:rPr lang="fr-FR" dirty="0"/>
              <a:t>La religion catholique est la religion dominante et officielle du royaume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900434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/>
              <a:t>Le manuscript de </a:t>
            </a:r>
            <a:r>
              <a:rPr lang="en-GB" dirty="0" err="1"/>
              <a:t>l’Édit</a:t>
            </a:r>
            <a:r>
              <a:rPr lang="en-GB" dirty="0"/>
              <a:t> de Nantes </a:t>
            </a:r>
            <a:endParaRPr lang="el-G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300" b="1" dirty="0"/>
              <a:t>L’Édit de Nantes</a:t>
            </a:r>
            <a:r>
              <a:rPr lang="fr-FR" sz="3300" dirty="0"/>
              <a:t> (1598) </a:t>
            </a:r>
            <a:endParaRPr lang="fr-FR" dirty="0"/>
          </a:p>
        </p:txBody>
      </p:sp>
      <p:pic>
        <p:nvPicPr>
          <p:cNvPr id="6" name="Image 3" title="L’Édit de Nantes "/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8608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>
                <a:solidFill>
                  <a:srgbClr val="5075BC"/>
                </a:solidFill>
              </a:rPr>
              <a:t>Τέλος Ενότητας</a:t>
            </a:r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958074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Χρηματοδότηση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/>
              <a:t>Το παρόν εκπαιδευτικό υλικό έχει αναπτυχθεί στο πλαίσιο του εκπαιδευτικού έργου του διδάσκοντα.</a:t>
            </a:r>
            <a:endParaRPr lang="en-US" sz="2000" dirty="0"/>
          </a:p>
          <a:p>
            <a:r>
              <a:rPr lang="el-GR" sz="2000" dirty="0"/>
              <a:t>Το έργο «</a:t>
            </a:r>
            <a:r>
              <a:rPr lang="el-GR" sz="2000" b="1" dirty="0"/>
              <a:t>Ανοικτά Ακαδημαϊκά Μαθήματα στο Πανεπιστήμιο Αθηνών</a:t>
            </a:r>
            <a:r>
              <a:rPr lang="el-GR" sz="2000" dirty="0"/>
              <a:t>» έχει χρηματοδοτήσει μόνο την αναδιαμόρφωση του εκπαιδευτικού υλικού. </a:t>
            </a:r>
            <a:endParaRPr lang="en-US" sz="2000" dirty="0"/>
          </a:p>
          <a:p>
            <a:r>
              <a:rPr lang="el-GR" sz="2000" dirty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1803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/>
              <a:t>Σημειώματα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67375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Εκδόσεων</a:t>
            </a:r>
            <a:r>
              <a:rPr lang="en-US" dirty="0"/>
              <a:t> </a:t>
            </a:r>
            <a:r>
              <a:rPr lang="el-GR" dirty="0"/>
              <a:t>Έργου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Το παρόν έργο αποτελεί την έκδοση </a:t>
            </a:r>
            <a:r>
              <a:rPr lang="en-GB" sz="2000" dirty="0"/>
              <a:t>1</a:t>
            </a:r>
            <a:r>
              <a:rPr lang="el-GR" sz="2000" dirty="0"/>
              <a:t>.</a:t>
            </a:r>
            <a:r>
              <a:rPr lang="en-GB" sz="2000" dirty="0"/>
              <a:t>0</a:t>
            </a:r>
            <a:r>
              <a:rPr lang="el-GR" sz="2000" dirty="0"/>
              <a:t>.  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0276571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Αναφοράς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Copyright </a:t>
            </a:r>
            <a:r>
              <a:rPr lang="el-GR" sz="2000" dirty="0" err="1"/>
              <a:t>Εθνικόν</a:t>
            </a:r>
            <a:r>
              <a:rPr lang="el-GR" sz="2000" dirty="0"/>
              <a:t> και </a:t>
            </a:r>
            <a:r>
              <a:rPr lang="el-GR" sz="2000" dirty="0" err="1"/>
              <a:t>Καποδιστριακόν</a:t>
            </a:r>
            <a:r>
              <a:rPr lang="el-GR" sz="2000" dirty="0"/>
              <a:t> </a:t>
            </a:r>
            <a:r>
              <a:rPr lang="el-GR" sz="2000" dirty="0" err="1"/>
              <a:t>Πανεπιστήμιον</a:t>
            </a:r>
            <a:r>
              <a:rPr lang="el-GR" sz="2000" dirty="0"/>
              <a:t> Αθηνών</a:t>
            </a:r>
            <a:r>
              <a:rPr lang="en-US" sz="2000" dirty="0"/>
              <a:t>, </a:t>
            </a:r>
            <a:r>
              <a:rPr lang="el-GR" sz="2000" dirty="0"/>
              <a:t>Ειρήνη Αποστόλου 2015. Ειρήνη Αποστόλου. «Εκφάνσεις της Πολιτισμικής Ζωής στη Σύγχρονη Γαλλία. Ενότητα </a:t>
            </a:r>
            <a:r>
              <a:rPr lang="fr-FR" sz="2000" dirty="0"/>
              <a:t>4: La contre–Réforme ou La Réforme catholique</a:t>
            </a:r>
            <a:r>
              <a:rPr lang="el-GR" sz="2000" dirty="0"/>
              <a:t>». Έκδοση: 1.0. Αθήνα 2015. Διαθέσιμο από τη δικτυακή διεύθυνση: </a:t>
            </a:r>
            <a:r>
              <a:rPr lang="fr-FR" sz="2000" dirty="0">
                <a:hlinkClick r:id="rId3"/>
              </a:rPr>
              <a:t>http://opencourses.uoa.gr/courses/FRL5</a:t>
            </a:r>
            <a:r>
              <a:rPr lang="el-GR" sz="2000" dirty="0"/>
              <a:t>. 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9321201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Αδειοδότησης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/>
              <a:t>Το 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τόπο</a:t>
            </a:r>
            <a:endParaRPr lang="en-U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/>
              <a:t>Ο 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ζητηθεί.</a:t>
            </a:r>
          </a:p>
        </p:txBody>
      </p:sp>
    </p:spTree>
    <p:extLst>
      <p:ext uri="{BB962C8B-B14F-4D97-AF65-F5344CB8AC3E}">
        <p14:creationId xmlns:p14="http://schemas.microsoft.com/office/powerpoint/2010/main" val="21423669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Σημειωμάτων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Οποιαδήποτε 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/>
              <a:t>ια</a:t>
            </a:r>
            <a:r>
              <a:rPr lang="en-US" sz="2000" dirty="0" err="1"/>
              <a:t>τήρησης</a:t>
            </a:r>
            <a:r>
              <a:rPr lang="en-US" sz="2000" dirty="0"/>
              <a:t> 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το Σημείωμα Χρήσης Έργων Τρίτων 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386172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Concile de Trente (1545-1563) </a:t>
            </a:r>
            <a:r>
              <a:rPr lang="fr-FR" dirty="0">
                <a:solidFill>
                  <a:schemeClr val="tx1"/>
                </a:solidFill>
              </a:rPr>
              <a:t>I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Convoqué par Paul III, suite à la demande de Charles-Quint, il est clôturé par Pie IV </a:t>
            </a:r>
          </a:p>
          <a:p>
            <a:r>
              <a:rPr lang="fr-FR" dirty="0"/>
              <a:t>Le Concile de Trente fixe la doctrine du catholicisme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853114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Σημείωμα Χρήσης Έργων Τρίτων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/>
              <a:t>"Η δομή και οργάνωση της παρουσίασης, καθώς και το υπόλοιπο περιεχόμενο, αποτελούν πνευματική ιδιοκτησία της συγγραφέως και του Πανεπιστημίου Αθηνών και διατίθενται με άδεια </a:t>
            </a:r>
            <a:r>
              <a:rPr lang="el-GR" sz="2000" dirty="0" err="1"/>
              <a:t>Creative</a:t>
            </a:r>
            <a:r>
              <a:rPr lang="el-GR" sz="2000" dirty="0"/>
              <a:t> </a:t>
            </a:r>
            <a:r>
              <a:rPr lang="el-GR" sz="2000" dirty="0" err="1"/>
              <a:t>Commons</a:t>
            </a:r>
            <a:r>
              <a:rPr lang="el-GR" sz="2000" dirty="0"/>
              <a:t> Αναφορά Μη Εμπορική Χρήση Παρόμοια Διανομή Έκδοση 4.0 ή μεταγενέστερη.</a:t>
            </a:r>
          </a:p>
          <a:p>
            <a:pPr marL="0" indent="0">
              <a:buNone/>
            </a:pPr>
            <a:endParaRPr lang="el-GR" sz="2000" dirty="0"/>
          </a:p>
          <a:p>
            <a:pPr marL="0" indent="0">
              <a:buNone/>
            </a:pPr>
            <a:r>
              <a:rPr lang="el-GR" sz="2000" dirty="0"/>
              <a:t>Οι φωτογραφίες που περιέχονται στην παρουσίαση προέρχονται από τους </a:t>
            </a:r>
            <a:r>
              <a:rPr lang="el-GR" sz="2000" dirty="0" err="1"/>
              <a:t>ιστοχώρους</a:t>
            </a:r>
            <a:r>
              <a:rPr lang="el-GR" sz="2000" dirty="0"/>
              <a:t> </a:t>
            </a:r>
            <a:r>
              <a:rPr lang="en-GB" sz="2000" dirty="0"/>
              <a:t>commons.wikimedia.org </a:t>
            </a:r>
            <a:r>
              <a:rPr lang="el-GR" sz="2000" dirty="0"/>
              <a:t>/</a:t>
            </a:r>
            <a:r>
              <a:rPr lang="en-US" sz="2000" dirty="0"/>
              <a:t> wikipedia.com</a:t>
            </a:r>
            <a:r>
              <a:rPr lang="en-GB" sz="2000" dirty="0"/>
              <a:t> </a:t>
            </a:r>
            <a:r>
              <a:rPr lang="el-GR" sz="2000" dirty="0"/>
              <a:t>και είναι ελεύθερα διαθέσιμες με άδεια κοινού κτήματος (</a:t>
            </a:r>
            <a:r>
              <a:rPr lang="el-GR" sz="2000" dirty="0" err="1"/>
              <a:t>Public</a:t>
            </a:r>
            <a:r>
              <a:rPr lang="el-GR" sz="2000" dirty="0"/>
              <a:t> </a:t>
            </a:r>
            <a:r>
              <a:rPr lang="el-GR" sz="2000" dirty="0" err="1"/>
              <a:t>Domain</a:t>
            </a:r>
            <a:r>
              <a:rPr lang="el-GR" sz="2000" dirty="0"/>
              <a:t>)."</a:t>
            </a:r>
          </a:p>
        </p:txBody>
      </p:sp>
    </p:spTree>
    <p:extLst>
      <p:ext uri="{BB962C8B-B14F-4D97-AF65-F5344CB8AC3E}">
        <p14:creationId xmlns:p14="http://schemas.microsoft.com/office/powerpoint/2010/main" val="2226714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title="Le Concile de Trente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fr-FR" dirty="0"/>
              <a:t>Le Concile de Trente</a:t>
            </a:r>
            <a:br>
              <a:rPr lang="fr-FR" dirty="0"/>
            </a:br>
            <a:r>
              <a:rPr lang="fr-FR" dirty="0"/>
              <a:t>(1545-1563) </a:t>
            </a:r>
            <a:endParaRPr lang="el-G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Concile de Trente </a:t>
            </a:r>
            <a:r>
              <a:rPr lang="fr-FR" dirty="0">
                <a:solidFill>
                  <a:schemeClr val="tx1"/>
                </a:solidFill>
              </a:rPr>
              <a:t>I </a:t>
            </a:r>
            <a:endParaRPr lang="el-G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562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Concile de Trente </a:t>
            </a:r>
            <a:r>
              <a:rPr lang="fr-FR" dirty="0">
                <a:solidFill>
                  <a:schemeClr val="tx1"/>
                </a:solidFill>
              </a:rPr>
              <a:t>II 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reconnaît l’autorité spirituelle du pape</a:t>
            </a:r>
          </a:p>
          <a:p>
            <a:pPr lvl="1"/>
            <a:r>
              <a:rPr lang="fr-FR" dirty="0"/>
              <a:t>réaffirme que la doctrine du salut se fait par la foi et les bonnes œuvres </a:t>
            </a:r>
          </a:p>
          <a:p>
            <a:pPr lvl="1"/>
            <a:r>
              <a:rPr lang="fr-FR" dirty="0"/>
              <a:t>définit la doctrine du péché originel  </a:t>
            </a:r>
          </a:p>
          <a:p>
            <a:pPr lvl="1"/>
            <a:r>
              <a:rPr lang="fr-FR" dirty="0"/>
              <a:t>confirme le culte des saints et des reliques </a:t>
            </a:r>
          </a:p>
          <a:p>
            <a:pPr lvl="1"/>
            <a:r>
              <a:rPr lang="fr-FR" dirty="0"/>
              <a:t>déclare la Vulgate (traduction de la bible) authentique</a:t>
            </a:r>
          </a:p>
          <a:p>
            <a:pPr lvl="1"/>
            <a:r>
              <a:rPr lang="fr-FR" dirty="0"/>
              <a:t>reconnaît la tradition comme moyen de l’interprétation de la Bible </a:t>
            </a:r>
          </a:p>
          <a:p>
            <a:pPr lvl="1"/>
            <a:r>
              <a:rPr lang="fr-FR" dirty="0"/>
              <a:t>confirme les sept sacrements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90461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Concile de Trente </a:t>
            </a:r>
            <a:r>
              <a:rPr lang="fr-FR" dirty="0">
                <a:solidFill>
                  <a:schemeClr val="tx1"/>
                </a:solidFill>
              </a:rPr>
              <a:t>III 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b="1" dirty="0"/>
              <a:t>Révision des institutions de l’église</a:t>
            </a:r>
          </a:p>
          <a:p>
            <a:pPr lvl="1"/>
            <a:r>
              <a:rPr lang="fr-FR" dirty="0"/>
              <a:t>Triomphe  de l’Épiscopat : renforcement de l’autorité des évêques </a:t>
            </a:r>
          </a:p>
          <a:p>
            <a:pPr lvl="1"/>
            <a:r>
              <a:rPr lang="fr-FR" dirty="0"/>
              <a:t>Interdiction du cumul des bénéfices</a:t>
            </a:r>
          </a:p>
          <a:p>
            <a:pPr lvl="1"/>
            <a:r>
              <a:rPr lang="fr-FR" dirty="0"/>
              <a:t>Amélioration de la formation des prêtres</a:t>
            </a:r>
          </a:p>
          <a:p>
            <a:pPr lvl="1"/>
            <a:r>
              <a:rPr lang="fr-FR" dirty="0"/>
              <a:t>Abolition des abus de l’église catholique</a:t>
            </a:r>
          </a:p>
          <a:p>
            <a:endParaRPr lang="fr-FR" dirty="0"/>
          </a:p>
          <a:p>
            <a:r>
              <a:rPr lang="fr-FR" b="1" dirty="0"/>
              <a:t>Bulle Benedictus Deus et Pater </a:t>
            </a:r>
            <a:r>
              <a:rPr lang="fr-FR" dirty="0"/>
              <a:t>: acceptation des décisions du concile par le pape Pie IV  (1564)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22630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La Compagnie de Jésus </a:t>
            </a:r>
            <a:br>
              <a:rPr lang="fr-FR" dirty="0"/>
            </a:br>
            <a:r>
              <a:rPr lang="fr-FR" dirty="0"/>
              <a:t>ou Société de Jésus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/>
              <a:t>Ordre religieux catholique fondé à Rome en 1540 par des étudiants de l’Université de Paris réunis autour de saint Ignace de Loyola (études théologiques à Paris).</a:t>
            </a:r>
          </a:p>
          <a:p>
            <a:pPr lvl="1"/>
            <a:r>
              <a:rPr lang="fr-FR" dirty="0"/>
              <a:t>Prédication</a:t>
            </a:r>
          </a:p>
          <a:p>
            <a:pPr lvl="1"/>
            <a:r>
              <a:rPr lang="fr-FR" dirty="0"/>
              <a:t>Confession</a:t>
            </a:r>
          </a:p>
          <a:p>
            <a:pPr lvl="1"/>
            <a:r>
              <a:rPr lang="fr-FR" dirty="0"/>
              <a:t>Catéchisme</a:t>
            </a:r>
          </a:p>
          <a:p>
            <a:pPr lvl="1"/>
            <a:r>
              <a:rPr lang="fr-FR" dirty="0"/>
              <a:t>Missions populaires</a:t>
            </a:r>
          </a:p>
          <a:p>
            <a:pPr lvl="1"/>
            <a:r>
              <a:rPr lang="fr-FR" dirty="0"/>
              <a:t>Enseignement et recherche scientifique </a:t>
            </a:r>
          </a:p>
          <a:p>
            <a:pPr lvl="1"/>
            <a:r>
              <a:rPr lang="fr-FR" dirty="0"/>
              <a:t>Les collèges jésuites  </a:t>
            </a:r>
          </a:p>
          <a:p>
            <a:r>
              <a:rPr lang="fr-FR" dirty="0"/>
              <a:t>Formation spirituelle</a:t>
            </a:r>
          </a:p>
          <a:p>
            <a:r>
              <a:rPr lang="fr-FR" dirty="0"/>
              <a:t>Engagement missionnaire</a:t>
            </a:r>
          </a:p>
        </p:txBody>
      </p:sp>
    </p:spTree>
    <p:extLst>
      <p:ext uri="{BB962C8B-B14F-4D97-AF65-F5344CB8AC3E}">
        <p14:creationId xmlns:p14="http://schemas.microsoft.com/office/powerpoint/2010/main" val="3838346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title="Premiers vœux de la compagne de Jésus à Montmartre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3369" t="881" r="-43369" b="1040"/>
          <a:stretch/>
        </p:blipFill>
        <p:spPr>
          <a:xfrm>
            <a:off x="763588" y="1556792"/>
            <a:ext cx="7336804" cy="462212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Premiers vœux de la compagnie </a:t>
            </a:r>
            <a:br>
              <a:rPr lang="fr-FR" dirty="0"/>
            </a:br>
            <a:r>
              <a:rPr lang="fr-FR" dirty="0"/>
              <a:t>de Jésus à Montmartre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33075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 Concile de Trente</a:t>
            </a:r>
            <a:br>
              <a:rPr lang="fr-FR" dirty="0"/>
            </a:br>
            <a:r>
              <a:rPr lang="fr-FR" dirty="0"/>
              <a:t>(1545-1563)</a:t>
            </a:r>
            <a:endParaRPr lang="el-G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 Saint-Office succède à l'Inquisition médiévale (1542) :</a:t>
            </a:r>
          </a:p>
          <a:p>
            <a:r>
              <a:rPr lang="fr-FR" dirty="0"/>
              <a:t>Respect de la doctrine et de la foi catholiques</a:t>
            </a:r>
          </a:p>
          <a:p>
            <a:endParaRPr lang="fr-FR" dirty="0"/>
          </a:p>
          <a:p>
            <a:r>
              <a:rPr lang="fr-FR" dirty="0"/>
              <a:t>L’Index : répertoire de livres interdits (1564)</a:t>
            </a:r>
          </a:p>
          <a:p>
            <a:r>
              <a:rPr lang="fr-FR" dirty="0"/>
              <a:t>Congrégation de l’Index (1571)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51570865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15930</TotalTime>
  <Words>1121</Words>
  <Application>Microsoft Macintosh PowerPoint</Application>
  <PresentationFormat>Affichage à l'écran (4:3)</PresentationFormat>
  <Paragraphs>148</Paragraphs>
  <Slides>30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6" baseType="lpstr">
      <vt:lpstr>ＭＳ Ｐゴシック</vt:lpstr>
      <vt:lpstr>Arial</vt:lpstr>
      <vt:lpstr>Calibri</vt:lpstr>
      <vt:lpstr>Times New Roman</vt:lpstr>
      <vt:lpstr>Wingdings</vt:lpstr>
      <vt:lpstr>Θέμα του Office</vt:lpstr>
      <vt:lpstr>De la féodalité à la monarchie absolue :  institutions politiques et mutations sociales en France du Moyen Âge au XVIIe siècle</vt:lpstr>
      <vt:lpstr>La contre-Réforme ou La Réforme catholique </vt:lpstr>
      <vt:lpstr>Le Concile de Trente (1545-1563) I</vt:lpstr>
      <vt:lpstr>Le Concile de Trente I </vt:lpstr>
      <vt:lpstr>Le Concile de Trente II </vt:lpstr>
      <vt:lpstr>Le Concile de Trente III </vt:lpstr>
      <vt:lpstr>La Compagnie de Jésus  ou Société de Jésus</vt:lpstr>
      <vt:lpstr>Premiers vœux de la compagnie  de Jésus à Montmartre</vt:lpstr>
      <vt:lpstr>Le Concile de Trente (1545-1563)</vt:lpstr>
      <vt:lpstr>Les Guerres de Religion (1561-1598)</vt:lpstr>
      <vt:lpstr>Les causes des guerres de Religion </vt:lpstr>
      <vt:lpstr>Catherine de Médicis</vt:lpstr>
      <vt:lpstr>Le triumvirat  (1561)</vt:lpstr>
      <vt:lpstr>Antoine Caron,  Les massacres du Triumvirat (1566)</vt:lpstr>
      <vt:lpstr>Efforts de maintenir la paix religieuse</vt:lpstr>
      <vt:lpstr>L’échec de la conciliation </vt:lpstr>
      <vt:lpstr>Le massacre  de la Saint-Barthélemy, 1572</vt:lpstr>
      <vt:lpstr>Édouard Debat-Ponsan,  Un matin devant la porte du Louvre, 1880</vt:lpstr>
      <vt:lpstr>Henri IV et les guerres de religion </vt:lpstr>
      <vt:lpstr>L’Édit de Nantes (1598) I</vt:lpstr>
      <vt:lpstr>L’Édit de Nantes (1598) II</vt:lpstr>
      <vt:lpstr>L’Édit de Nantes (1598) 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</vt:lpstr>
    </vt:vector>
  </TitlesOfParts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Eric Burgayran</cp:lastModifiedBy>
  <cp:revision>222</cp:revision>
  <dcterms:created xsi:type="dcterms:W3CDTF">2012-09-06T09:03:05Z</dcterms:created>
  <dcterms:modified xsi:type="dcterms:W3CDTF">2018-02-14T06:37:42Z</dcterms:modified>
</cp:coreProperties>
</file>