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5" r:id="rId3"/>
    <p:sldId id="301" r:id="rId4"/>
    <p:sldId id="302" r:id="rId5"/>
    <p:sldId id="305" r:id="rId6"/>
    <p:sldId id="303" r:id="rId7"/>
    <p:sldId id="304" r:id="rId8"/>
    <p:sldId id="306" r:id="rId9"/>
    <p:sldId id="307" r:id="rId10"/>
    <p:sldId id="308" r:id="rId11"/>
    <p:sldId id="309" r:id="rId12"/>
    <p:sldId id="311" r:id="rId13"/>
    <p:sldId id="310" r:id="rId14"/>
    <p:sldId id="312" r:id="rId15"/>
    <p:sldId id="313" r:id="rId16"/>
    <p:sldId id="314" r:id="rId17"/>
    <p:sldId id="315" r:id="rId18"/>
    <p:sldId id="316" r:id="rId19"/>
    <p:sldId id="317" r:id="rId20"/>
    <p:sldId id="319" r:id="rId21"/>
    <p:sldId id="318" r:id="rId22"/>
    <p:sldId id="320" r:id="rId23"/>
    <p:sldId id="321" r:id="rId24"/>
    <p:sldId id="322" r:id="rId25"/>
    <p:sldId id="269" r:id="rId26"/>
    <p:sldId id="280" r:id="rId27"/>
    <p:sldId id="290" r:id="rId28"/>
    <p:sldId id="295" r:id="rId29"/>
    <p:sldId id="299" r:id="rId30"/>
    <p:sldId id="292" r:id="rId31"/>
    <p:sldId id="291" r:id="rId32"/>
    <p:sldId id="294" r:id="rId33"/>
    <p:sldId id="323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5"/>
            <p14:sldId id="301"/>
            <p14:sldId id="302"/>
            <p14:sldId id="305"/>
            <p14:sldId id="303"/>
            <p14:sldId id="304"/>
            <p14:sldId id="306"/>
            <p14:sldId id="307"/>
            <p14:sldId id="308"/>
            <p14:sldId id="309"/>
            <p14:sldId id="311"/>
            <p14:sldId id="310"/>
            <p14:sldId id="312"/>
            <p14:sldId id="313"/>
            <p14:sldId id="314"/>
            <p14:sldId id="315"/>
            <p14:sldId id="316"/>
            <p14:sldId id="317"/>
            <p14:sldId id="319"/>
            <p14:sldId id="318"/>
            <p14:sldId id="320"/>
            <p14:sldId id="321"/>
            <p14:sldId id="322"/>
            <p14:sldId id="269"/>
            <p14:sldId id="280"/>
            <p14:sldId id="290"/>
            <p14:sldId id="295"/>
            <p14:sldId id="299"/>
            <p14:sldId id="292"/>
            <p14:sldId id="291"/>
            <p14:sldId id="294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1" autoAdjust="0"/>
    <p:restoredTop sz="50000" autoAdjust="0"/>
  </p:normalViewPr>
  <p:slideViewPr>
    <p:cSldViewPr>
      <p:cViewPr varScale="1">
        <p:scale>
          <a:sx n="131" d="100"/>
          <a:sy n="131" d="100"/>
        </p:scale>
        <p:origin x="18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14/2/18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241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16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5878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3600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03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8936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16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62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5019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127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5075BC"/>
                </a:solidFill>
              </a:rPr>
              <a:t>Le </a:t>
            </a:r>
            <a:r>
              <a:rPr lang="en-GB" sz="1000" dirty="0" err="1">
                <a:solidFill>
                  <a:srgbClr val="5075BC"/>
                </a:solidFill>
              </a:rPr>
              <a:t>Moyen</a:t>
            </a:r>
            <a:r>
              <a:rPr lang="en-GB" sz="1000" dirty="0">
                <a:solidFill>
                  <a:srgbClr val="5075BC"/>
                </a:solidFill>
              </a:rPr>
              <a:t> </a:t>
            </a:r>
            <a:r>
              <a:rPr lang="en-GB" sz="1000" dirty="0" err="1">
                <a:solidFill>
                  <a:srgbClr val="5075BC"/>
                </a:solidFill>
              </a:rPr>
              <a:t>Âge</a:t>
            </a:r>
            <a:endParaRPr lang="en-GB" sz="1000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5075BC"/>
                </a:solidFill>
              </a:rPr>
              <a:t>Le </a:t>
            </a:r>
            <a:r>
              <a:rPr lang="en-GB" sz="1000" dirty="0" err="1">
                <a:solidFill>
                  <a:srgbClr val="5075BC"/>
                </a:solidFill>
              </a:rPr>
              <a:t>Moyen</a:t>
            </a:r>
            <a:r>
              <a:rPr lang="en-GB" sz="1000" dirty="0">
                <a:solidFill>
                  <a:srgbClr val="5075BC"/>
                </a:solidFill>
              </a:rPr>
              <a:t> </a:t>
            </a:r>
            <a:r>
              <a:rPr lang="en-GB" sz="1000" dirty="0" err="1">
                <a:solidFill>
                  <a:srgbClr val="5075BC"/>
                </a:solidFill>
              </a:rPr>
              <a:t>Âge</a:t>
            </a:r>
            <a:endParaRPr lang="en-GB" sz="1000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5075BC"/>
                </a:solidFill>
              </a:rPr>
              <a:t>Le </a:t>
            </a:r>
            <a:r>
              <a:rPr lang="en-GB" sz="1000" dirty="0" err="1">
                <a:solidFill>
                  <a:srgbClr val="5075BC"/>
                </a:solidFill>
              </a:rPr>
              <a:t>Moyen</a:t>
            </a:r>
            <a:r>
              <a:rPr lang="en-GB" sz="1000" dirty="0">
                <a:solidFill>
                  <a:srgbClr val="5075BC"/>
                </a:solidFill>
              </a:rPr>
              <a:t> </a:t>
            </a:r>
            <a:r>
              <a:rPr lang="en-GB" sz="1000" dirty="0" err="1">
                <a:solidFill>
                  <a:srgbClr val="5075BC"/>
                </a:solidFill>
              </a:rPr>
              <a:t>Âge</a:t>
            </a:r>
            <a:endParaRPr lang="en-GB" sz="1000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5075BC"/>
                </a:solidFill>
              </a:rPr>
              <a:t>Le </a:t>
            </a:r>
            <a:r>
              <a:rPr lang="en-GB" sz="1000" dirty="0" err="1">
                <a:solidFill>
                  <a:srgbClr val="5075BC"/>
                </a:solidFill>
              </a:rPr>
              <a:t>Moyen</a:t>
            </a:r>
            <a:r>
              <a:rPr lang="en-GB" sz="1000" dirty="0">
                <a:solidFill>
                  <a:srgbClr val="5075BC"/>
                </a:solidFill>
              </a:rPr>
              <a:t> </a:t>
            </a:r>
            <a:r>
              <a:rPr lang="en-GB" sz="1000" dirty="0" err="1">
                <a:solidFill>
                  <a:srgbClr val="5075BC"/>
                </a:solidFill>
              </a:rPr>
              <a:t>Âge</a:t>
            </a:r>
            <a:endParaRPr lang="en-GB" sz="1000" dirty="0">
              <a:solidFill>
                <a:srgbClr val="5075B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5075BC"/>
                </a:solidFill>
              </a:rPr>
              <a:t>Le </a:t>
            </a:r>
            <a:r>
              <a:rPr lang="en-GB" sz="1000" dirty="0" err="1">
                <a:solidFill>
                  <a:srgbClr val="5075BC"/>
                </a:solidFill>
              </a:rPr>
              <a:t>Moyen</a:t>
            </a:r>
            <a:r>
              <a:rPr lang="en-GB" sz="1000" dirty="0">
                <a:solidFill>
                  <a:srgbClr val="5075BC"/>
                </a:solidFill>
              </a:rPr>
              <a:t> </a:t>
            </a:r>
            <a:r>
              <a:rPr lang="en-GB" sz="1000" dirty="0" err="1">
                <a:solidFill>
                  <a:srgbClr val="5075BC"/>
                </a:solidFill>
              </a:rPr>
              <a:t>Âge</a:t>
            </a:r>
            <a:endParaRPr lang="en-GB" sz="1000" dirty="0">
              <a:solidFill>
                <a:srgbClr val="5075B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5075BC"/>
                </a:solidFill>
              </a:rPr>
              <a:t>Le </a:t>
            </a:r>
            <a:r>
              <a:rPr lang="en-GB" sz="1000" dirty="0" err="1">
                <a:solidFill>
                  <a:srgbClr val="5075BC"/>
                </a:solidFill>
              </a:rPr>
              <a:t>Moyen</a:t>
            </a:r>
            <a:r>
              <a:rPr lang="en-GB" sz="1000" dirty="0">
                <a:solidFill>
                  <a:srgbClr val="5075BC"/>
                </a:solidFill>
              </a:rPr>
              <a:t> </a:t>
            </a:r>
            <a:r>
              <a:rPr lang="en-GB" sz="1000" dirty="0" err="1">
                <a:solidFill>
                  <a:srgbClr val="5075BC"/>
                </a:solidFill>
              </a:rPr>
              <a:t>Âge</a:t>
            </a:r>
            <a:endParaRPr lang="en-GB" sz="1000" dirty="0">
              <a:solidFill>
                <a:srgbClr val="5075B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5075BC"/>
                </a:solidFill>
              </a:rPr>
              <a:t>Le </a:t>
            </a:r>
            <a:r>
              <a:rPr lang="en-GB" sz="1000" dirty="0" err="1">
                <a:solidFill>
                  <a:srgbClr val="5075BC"/>
                </a:solidFill>
              </a:rPr>
              <a:t>Moyen</a:t>
            </a:r>
            <a:r>
              <a:rPr lang="en-GB" sz="1000" dirty="0">
                <a:solidFill>
                  <a:srgbClr val="5075BC"/>
                </a:solidFill>
              </a:rPr>
              <a:t> </a:t>
            </a:r>
            <a:r>
              <a:rPr lang="en-GB" sz="1000" dirty="0" err="1">
                <a:solidFill>
                  <a:srgbClr val="5075BC"/>
                </a:solidFill>
              </a:rPr>
              <a:t>Âge</a:t>
            </a:r>
            <a:endParaRPr lang="en-GB" sz="1000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FRL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955357"/>
            <a:ext cx="7776864" cy="1182065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Section 1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dirty="0"/>
              <a:t>Le Moyen Âge</a:t>
            </a:r>
            <a:endParaRPr lang="en-US" sz="2800" dirty="0"/>
          </a:p>
          <a:p>
            <a:r>
              <a:rPr lang="en-GB" sz="2800" dirty="0"/>
              <a:t> </a:t>
            </a:r>
            <a:endParaRPr lang="en-US" sz="2800" dirty="0"/>
          </a:p>
          <a:p>
            <a:r>
              <a:rPr lang="fr-FR" sz="2800" dirty="0"/>
              <a:t>Irini Apostolou</a:t>
            </a:r>
          </a:p>
          <a:p>
            <a:r>
              <a:rPr lang="fr-FR" sz="2800" dirty="0"/>
              <a:t>Faculté des Lettres </a:t>
            </a:r>
          </a:p>
          <a:p>
            <a:r>
              <a:rPr lang="fr-FR" sz="2800" dirty="0"/>
              <a:t>Département de Langue et de Littérature françaises</a:t>
            </a:r>
            <a:endParaRPr lang="el-GR" sz="2800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918648" cy="1775792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5075BC"/>
                </a:solidFill>
              </a:rPr>
              <a:t>De la féodalité à la monarchie absolue : </a:t>
            </a:r>
            <a:br>
              <a:rPr lang="el-GR" sz="3200" b="1" dirty="0">
                <a:solidFill>
                  <a:srgbClr val="5075BC"/>
                </a:solidFill>
              </a:rPr>
            </a:br>
            <a:r>
              <a:rPr lang="el-GR" sz="3200" b="1" dirty="0">
                <a:solidFill>
                  <a:srgbClr val="5075BC"/>
                </a:solidFill>
              </a:rPr>
              <a:t>institutions politiques et mutations sociales en France du Moyen </a:t>
            </a:r>
            <a:r>
              <a:rPr lang="fr-FR" sz="3200" b="1" dirty="0">
                <a:solidFill>
                  <a:srgbClr val="5075BC"/>
                </a:solidFill>
              </a:rPr>
              <a:t>Âge au XVII</a:t>
            </a:r>
            <a:r>
              <a:rPr lang="fr-FR" sz="3200" b="1" baseline="30000" dirty="0">
                <a:solidFill>
                  <a:srgbClr val="5075BC"/>
                </a:solidFill>
              </a:rPr>
              <a:t>e </a:t>
            </a:r>
            <a:r>
              <a:rPr lang="fr-FR" sz="3200" b="1" dirty="0">
                <a:solidFill>
                  <a:srgbClr val="5075BC"/>
                </a:solidFill>
              </a:rPr>
              <a:t>siècle</a:t>
            </a:r>
            <a:endParaRPr lang="el-GR" sz="4800" dirty="0">
              <a:solidFill>
                <a:srgbClr val="5075BC"/>
              </a:solidFill>
            </a:endParaRPr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Invasions des Vikings (799-1017)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Sièges de Paris </a:t>
            </a:r>
          </a:p>
          <a:p>
            <a:r>
              <a:rPr lang="fr-FR" dirty="0"/>
              <a:t>Création du duché de Normandie (X</a:t>
            </a:r>
            <a:r>
              <a:rPr lang="fr-FR" baseline="30000" dirty="0"/>
              <a:t>e</a:t>
            </a:r>
            <a:r>
              <a:rPr lang="fr-FR" dirty="0"/>
              <a:t> siècle)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096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croisades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Huit croisades réalisées entre 1095 et 1270</a:t>
            </a:r>
          </a:p>
          <a:p>
            <a:pPr lvl="1"/>
            <a:r>
              <a:rPr lang="fr-FR" dirty="0"/>
              <a:t>Expéditions militaires pour délivrer la Terre sainte des musulmans</a:t>
            </a:r>
          </a:p>
          <a:p>
            <a:pPr lvl="1"/>
            <a:r>
              <a:rPr lang="fr-FR" dirty="0"/>
              <a:t>Motivations religieuses, politiques et militaires des croisés</a:t>
            </a:r>
          </a:p>
          <a:p>
            <a:pPr lvl="1"/>
            <a:r>
              <a:rPr lang="fr-FR" dirty="0"/>
              <a:t>Prise de Jérusalem en 1099 </a:t>
            </a:r>
          </a:p>
          <a:p>
            <a:pPr lvl="1"/>
            <a:r>
              <a:rPr lang="fr-FR" dirty="0"/>
              <a:t>Prise de Constantinople en 1204 : </a:t>
            </a:r>
          </a:p>
          <a:p>
            <a:pPr marL="457200" lvl="1" indent="0">
              <a:buNone/>
            </a:pPr>
            <a:r>
              <a:rPr lang="fr-FR" dirty="0"/>
              <a:t>création de l’Empire latin de Constantinople</a:t>
            </a:r>
          </a:p>
          <a:p>
            <a:pPr lvl="1"/>
            <a:r>
              <a:rPr lang="fr-FR" dirty="0"/>
              <a:t>Choc de cultures. Chrétiens /musulmans</a:t>
            </a:r>
          </a:p>
          <a:p>
            <a:pPr lvl="1"/>
            <a:r>
              <a:rPr lang="fr-FR" dirty="0"/>
              <a:t>Création des États latins d’Orient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803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7221" b="7221"/>
          <a:stretch>
            <a:fillRect/>
          </a:stretch>
        </p:blipFill>
        <p:spPr>
          <a:xfrm>
            <a:off x="645840" y="836712"/>
            <a:ext cx="7090048" cy="4466668"/>
          </a:xfrm>
          <a:prstGeom prst="rect">
            <a:avLst/>
          </a:prstGeom>
        </p:spPr>
      </p:pic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547664" y="5373216"/>
            <a:ext cx="5731024" cy="1008112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/>
              <a:t>La quatrième croisade: le trajet des croises, la République de Venise, les états byzantins, latins et le sultanat seldjoukide d’</a:t>
            </a:r>
            <a:r>
              <a:rPr lang="fr-FR" sz="2400" dirty="0" err="1"/>
              <a:t>Iconium</a:t>
            </a:r>
            <a:endParaRPr lang="fr-FR" sz="2400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fr-FR" dirty="0"/>
              <a:t>La quatrième croisade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4293096"/>
            <a:ext cx="245640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12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29280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guerre de Cent ans (1337-1453)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Elle a opposé les rois de France (dynastie des Valois) aux rois d'Angleterre (dynastie des Plantagenêt, puis des Lancastre) de 1337 à 1453 pour la possession du royaume de France</a:t>
            </a:r>
          </a:p>
          <a:p>
            <a:r>
              <a:rPr lang="fr-FR" dirty="0"/>
              <a:t>Périodes de guerre et de paix relative</a:t>
            </a:r>
          </a:p>
          <a:p>
            <a:r>
              <a:rPr lang="fr-FR" dirty="0"/>
              <a:t>Victoire de l’Angleterre à Crécy (1346) et à Poitiers (1356)</a:t>
            </a:r>
          </a:p>
          <a:p>
            <a:r>
              <a:rPr lang="fr-FR" dirty="0"/>
              <a:t>La peste noire s’est abattue sur la France en 1348</a:t>
            </a:r>
          </a:p>
        </p:txBody>
      </p:sp>
    </p:spTree>
    <p:extLst>
      <p:ext uri="{BB962C8B-B14F-4D97-AF65-F5344CB8AC3E}">
        <p14:creationId xmlns:p14="http://schemas.microsoft.com/office/powerpoint/2010/main" val="545230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Jeanne d’Arc (1412-1432)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Délivrance d’Orléans de l’occupation anglaise (1429) </a:t>
            </a:r>
          </a:p>
          <a:p>
            <a:r>
              <a:rPr lang="fr-FR" dirty="0"/>
              <a:t>Sacre de Charles VII à Reims</a:t>
            </a:r>
          </a:p>
          <a:p>
            <a:r>
              <a:rPr lang="fr-FR" dirty="0"/>
              <a:t>Après un procès d’hérésie, elle est condamnée par les Anglais au bûcher </a:t>
            </a:r>
          </a:p>
          <a:p>
            <a:r>
              <a:rPr lang="fr-FR" dirty="0"/>
              <a:t>Figure historique et légendaire au XIX</a:t>
            </a:r>
            <a:r>
              <a:rPr lang="fr-FR" baseline="30000" dirty="0"/>
              <a:t>e</a:t>
            </a:r>
            <a:r>
              <a:rPr lang="fr-FR" dirty="0"/>
              <a:t> siècle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3479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979712" y="5805264"/>
            <a:ext cx="5298976" cy="3669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sz="2400" dirty="0"/>
              <a:t>« La Pucelle d'Orléans »</a:t>
            </a: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635120"/>
          </a:xfrm>
        </p:spPr>
        <p:txBody>
          <a:bodyPr>
            <a:normAutofit fontScale="90000"/>
          </a:bodyPr>
          <a:lstStyle/>
          <a:p>
            <a:r>
              <a:rPr lang="fr-FR" dirty="0"/>
              <a:t>Jeanne d’Arc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Image 4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2728168" y="908720"/>
            <a:ext cx="3860056" cy="4901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3229" y="4841597"/>
            <a:ext cx="245640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1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178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société française au Moyen Âge 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4156" y="1556792"/>
            <a:ext cx="8284308" cy="4608512"/>
          </a:xfrm>
        </p:spPr>
        <p:txBody>
          <a:bodyPr>
            <a:normAutofit fontScale="92500"/>
          </a:bodyPr>
          <a:lstStyle/>
          <a:p>
            <a:r>
              <a:rPr lang="fr-FR" dirty="0"/>
              <a:t>Hiérarchisation de la société divisée en </a:t>
            </a:r>
            <a:r>
              <a:rPr lang="fr-FR" b="1" dirty="0"/>
              <a:t>3 ordres</a:t>
            </a:r>
            <a:r>
              <a:rPr lang="fr-FR" dirty="0"/>
              <a:t> : </a:t>
            </a:r>
          </a:p>
          <a:p>
            <a:pPr lvl="1"/>
            <a:r>
              <a:rPr lang="fr-FR" dirty="0"/>
              <a:t>Ceux qui prient (</a:t>
            </a:r>
            <a:r>
              <a:rPr lang="fr-FR" b="1" dirty="0"/>
              <a:t>clergé</a:t>
            </a:r>
            <a:r>
              <a:rPr lang="fr-FR" dirty="0"/>
              <a:t>) </a:t>
            </a:r>
          </a:p>
          <a:p>
            <a:pPr lvl="2"/>
            <a:r>
              <a:rPr lang="fr-FR" dirty="0"/>
              <a:t>régulier </a:t>
            </a:r>
          </a:p>
          <a:p>
            <a:pPr lvl="2"/>
            <a:r>
              <a:rPr lang="fr-FR" dirty="0"/>
              <a:t>séculier</a:t>
            </a:r>
          </a:p>
          <a:p>
            <a:pPr lvl="1"/>
            <a:r>
              <a:rPr lang="fr-FR" dirty="0"/>
              <a:t>Ceux qui font la guerre (</a:t>
            </a:r>
            <a:r>
              <a:rPr lang="fr-FR" b="1" dirty="0"/>
              <a:t>noblesse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Ceux qui travaillent </a:t>
            </a:r>
          </a:p>
          <a:p>
            <a:pPr marL="457200" lvl="1" indent="0">
              <a:buNone/>
            </a:pPr>
            <a:r>
              <a:rPr lang="fr-FR" dirty="0"/>
              <a:t>(</a:t>
            </a:r>
            <a:r>
              <a:rPr lang="fr-FR" b="1" dirty="0"/>
              <a:t>paysans, artisans, marchands, serfs</a:t>
            </a:r>
            <a:r>
              <a:rPr lang="fr-FR" dirty="0"/>
              <a:t>)</a:t>
            </a:r>
          </a:p>
          <a:p>
            <a:r>
              <a:rPr lang="fr-FR" b="1" dirty="0"/>
              <a:t>Bourgeois</a:t>
            </a:r>
            <a:r>
              <a:rPr lang="fr-FR" dirty="0"/>
              <a:t> : habitant aisé d’un bourg (ville)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4567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chevalerie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/>
              <a:t>Étapes</a:t>
            </a:r>
            <a:r>
              <a:rPr lang="fr-FR" dirty="0"/>
              <a:t> : page, écuyer, cérémonie d’adoubement, chevalier</a:t>
            </a:r>
          </a:p>
          <a:p>
            <a:r>
              <a:rPr lang="fr-FR" dirty="0"/>
              <a:t>Nouvelle catégorie de militaires, qui sont au service d’un seigneur</a:t>
            </a:r>
          </a:p>
          <a:p>
            <a:r>
              <a:rPr lang="fr-FR" b="1" dirty="0"/>
              <a:t>Professionnels</a:t>
            </a:r>
            <a:r>
              <a:rPr lang="fr-FR" dirty="0"/>
              <a:t> de la guerre</a:t>
            </a:r>
          </a:p>
          <a:p>
            <a:r>
              <a:rPr lang="fr-FR" b="1" dirty="0"/>
              <a:t>Devoirs </a:t>
            </a:r>
            <a:r>
              <a:rPr lang="fr-FR" dirty="0"/>
              <a:t>du chevalier : Combats, tournois, chasse </a:t>
            </a:r>
          </a:p>
          <a:p>
            <a:r>
              <a:rPr lang="fr-FR" b="1" dirty="0"/>
              <a:t>Caractéristiques</a:t>
            </a:r>
            <a:r>
              <a:rPr lang="fr-FR" dirty="0"/>
              <a:t> du chevalier : loyal, courtois, vaillant, courageux  </a:t>
            </a:r>
          </a:p>
          <a:p>
            <a:r>
              <a:rPr lang="fr-FR" b="1" dirty="0"/>
              <a:t>Code d’honneur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8899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63688" y="5157192"/>
            <a:ext cx="5486400" cy="1015008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L’adoubement du chevalier</a:t>
            </a:r>
          </a:p>
          <a:p>
            <a:pPr algn="ctr"/>
            <a:r>
              <a:rPr lang="fr-FR" sz="2400" dirty="0"/>
              <a:t>(Enluminure)</a:t>
            </a: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Cérémonie d’adoubement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Image 5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268760"/>
            <a:ext cx="2912328" cy="3517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5749" y="4509120"/>
            <a:ext cx="245640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12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2791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château fort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Demeure fortifiée du seigneur </a:t>
            </a:r>
          </a:p>
          <a:p>
            <a:r>
              <a:rPr lang="fr-FR" dirty="0"/>
              <a:t>Construction d’abord en bois puis en pierre sur une colline qui domine la plaine </a:t>
            </a:r>
          </a:p>
          <a:p>
            <a:r>
              <a:rPr lang="fr-FR" dirty="0"/>
              <a:t>Cour seigneuriale : art de vivre </a:t>
            </a:r>
          </a:p>
          <a:p>
            <a:r>
              <a:rPr lang="fr-FR" dirty="0"/>
              <a:t>La population se réfugie dans le château en cas d’attaque de la seigneurie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655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Moyen Âge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fr-FR" dirty="0"/>
              <a:t>Le haut Moyen Âge (V</a:t>
            </a:r>
            <a:r>
              <a:rPr lang="fr-FR" baseline="30000" dirty="0"/>
              <a:t>e </a:t>
            </a:r>
            <a:r>
              <a:rPr lang="fr-FR" dirty="0"/>
              <a:t>- X</a:t>
            </a:r>
            <a:r>
              <a:rPr lang="fr-FR" baseline="30000" dirty="0"/>
              <a:t>e</a:t>
            </a:r>
            <a:r>
              <a:rPr lang="fr-FR" dirty="0"/>
              <a:t> siècles) </a:t>
            </a:r>
          </a:p>
          <a:p>
            <a:pPr algn="just"/>
            <a:r>
              <a:rPr lang="fr-FR" dirty="0"/>
              <a:t>Le Moyen Âge classique (XI</a:t>
            </a:r>
            <a:r>
              <a:rPr lang="fr-FR" baseline="30000" dirty="0"/>
              <a:t>e</a:t>
            </a:r>
            <a:r>
              <a:rPr lang="fr-FR" dirty="0"/>
              <a:t>- XIII</a:t>
            </a:r>
            <a:r>
              <a:rPr lang="fr-FR" baseline="30000" dirty="0"/>
              <a:t>e</a:t>
            </a:r>
            <a:r>
              <a:rPr lang="fr-FR" dirty="0"/>
              <a:t> siècles) </a:t>
            </a:r>
          </a:p>
          <a:p>
            <a:pPr algn="just"/>
            <a:r>
              <a:rPr lang="fr-FR" dirty="0"/>
              <a:t>Le bas Moyen Âge (XIV</a:t>
            </a:r>
            <a:r>
              <a:rPr lang="fr-FR" baseline="30000" dirty="0"/>
              <a:t>e</a:t>
            </a:r>
            <a:r>
              <a:rPr lang="fr-FR" dirty="0"/>
              <a:t>- XV</a:t>
            </a:r>
            <a:r>
              <a:rPr lang="fr-FR" baseline="30000" dirty="0"/>
              <a:t>e</a:t>
            </a:r>
            <a:r>
              <a:rPr lang="fr-FR" dirty="0"/>
              <a:t> siècles)</a:t>
            </a: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331640" y="5373216"/>
            <a:ext cx="5990456" cy="792088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Le </a:t>
            </a:r>
            <a:r>
              <a:rPr lang="fr-FR" sz="2400" dirty="0"/>
              <a:t>Château-fort de </a:t>
            </a:r>
            <a:r>
              <a:rPr lang="fr-FR" sz="2400" dirty="0" err="1"/>
              <a:t>Bonaguil</a:t>
            </a:r>
            <a:r>
              <a:rPr lang="fr-FR" sz="2400" dirty="0"/>
              <a:t> (XIII</a:t>
            </a:r>
            <a:r>
              <a:rPr lang="fr-FR" sz="2400" baseline="30000" dirty="0"/>
              <a:t>e</a:t>
            </a:r>
            <a:r>
              <a:rPr lang="fr-FR" sz="2400" dirty="0"/>
              <a:t>-XVI</a:t>
            </a:r>
            <a:r>
              <a:rPr lang="fr-FR" sz="2400" baseline="30000" dirty="0"/>
              <a:t>e</a:t>
            </a:r>
            <a:r>
              <a:rPr lang="fr-FR" sz="2400" dirty="0"/>
              <a:t> siècles)</a:t>
            </a: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Château de </a:t>
            </a:r>
            <a:r>
              <a:rPr lang="fr-FR" dirty="0" err="1"/>
              <a:t>Bonaguil</a:t>
            </a:r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Image 4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3" b="1903"/>
          <a:stretch>
            <a:fillRect/>
          </a:stretch>
        </p:blipFill>
        <p:spPr>
          <a:xfrm>
            <a:off x="1220788" y="1196752"/>
            <a:ext cx="6515100" cy="4104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9383" y="4737232"/>
            <a:ext cx="245640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12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06722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L’Église et l’importance de la religion dans la société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Puissance de l’Église</a:t>
            </a:r>
          </a:p>
          <a:p>
            <a:r>
              <a:rPr lang="fr-FR" dirty="0"/>
              <a:t>Les ordres religieux </a:t>
            </a:r>
          </a:p>
          <a:p>
            <a:r>
              <a:rPr lang="fr-FR" dirty="0"/>
              <a:t>La ferveur religieuse</a:t>
            </a:r>
          </a:p>
          <a:p>
            <a:r>
              <a:rPr lang="fr-FR" dirty="0"/>
              <a:t>Le paradis /l’enfer</a:t>
            </a:r>
          </a:p>
          <a:p>
            <a:r>
              <a:rPr lang="fr-FR" dirty="0"/>
              <a:t>Le jugement dernier</a:t>
            </a:r>
          </a:p>
          <a:p>
            <a:r>
              <a:rPr lang="fr-FR" dirty="0"/>
              <a:t>Hantise de la mort (danses macabres)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9980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L’économie du Moyen Âge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économie fermée </a:t>
            </a:r>
          </a:p>
          <a:p>
            <a:pPr lvl="1"/>
            <a:r>
              <a:rPr lang="fr-FR" dirty="0"/>
              <a:t>Basée sur l’agriculture, l’élevage, la pêche et la chasse</a:t>
            </a:r>
          </a:p>
          <a:p>
            <a:pPr lvl="1"/>
            <a:r>
              <a:rPr lang="fr-FR" dirty="0"/>
              <a:t>Les découvertes renforcent l’économie </a:t>
            </a:r>
          </a:p>
          <a:p>
            <a:pPr lvl="1"/>
            <a:r>
              <a:rPr lang="fr-FR" dirty="0"/>
              <a:t>Petites manufactures, artisanat, commerce </a:t>
            </a:r>
          </a:p>
          <a:p>
            <a:pPr lvl="1"/>
            <a:r>
              <a:rPr lang="fr-FR" dirty="0"/>
              <a:t>Développement des villes (XII</a:t>
            </a:r>
            <a:r>
              <a:rPr lang="fr-FR" baseline="30000" dirty="0"/>
              <a:t>e</a:t>
            </a:r>
            <a:r>
              <a:rPr lang="fr-FR" dirty="0"/>
              <a:t>-XIII</a:t>
            </a:r>
            <a:r>
              <a:rPr lang="fr-FR" baseline="30000" dirty="0"/>
              <a:t>e</a:t>
            </a:r>
            <a:r>
              <a:rPr lang="fr-FR" dirty="0"/>
              <a:t> siècles) :</a:t>
            </a:r>
          </a:p>
          <a:p>
            <a:pPr marL="457200" lvl="1" indent="0">
              <a:buNone/>
            </a:pPr>
            <a:r>
              <a:rPr lang="fr-FR" dirty="0"/>
              <a:t> Le bourg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5693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Arts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Art roman</a:t>
            </a:r>
          </a:p>
          <a:p>
            <a:r>
              <a:rPr lang="fr-FR" dirty="0"/>
              <a:t>Art gothique</a:t>
            </a:r>
          </a:p>
          <a:p>
            <a:r>
              <a:rPr lang="fr-FR" dirty="0"/>
              <a:t>Art gothique flamboyant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8809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cathédrale Notre-Dame de Paris</a:t>
            </a:r>
            <a:br>
              <a:rPr lang="fr-FR" dirty="0"/>
            </a:br>
            <a:r>
              <a:rPr lang="fr-FR" dirty="0"/>
              <a:t>(1163-1345) </a:t>
            </a:r>
            <a:endParaRPr lang="el-G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5733256"/>
            <a:ext cx="4040188" cy="50405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fr-FR" dirty="0"/>
              <a:t>La cathédrale à la fin du XVII</a:t>
            </a:r>
            <a:r>
              <a:rPr lang="fr-FR" baseline="30000" dirty="0"/>
              <a:t>e</a:t>
            </a:r>
            <a:r>
              <a:rPr lang="fr-FR" dirty="0"/>
              <a:t> siècle </a:t>
            </a:r>
          </a:p>
          <a:p>
            <a:pPr algn="ctr"/>
            <a:r>
              <a:rPr lang="fr-FR" dirty="0"/>
              <a:t>(gravure)</a:t>
            </a:r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16015" y="5733256"/>
            <a:ext cx="4104457" cy="648072"/>
          </a:xfrm>
        </p:spPr>
        <p:txBody>
          <a:bodyPr>
            <a:normAutofit fontScale="55000" lnSpcReduction="20000"/>
          </a:bodyPr>
          <a:lstStyle/>
          <a:p>
            <a:endParaRPr lang="fr-FR" sz="4000" dirty="0"/>
          </a:p>
          <a:p>
            <a:pPr algn="ctr"/>
            <a:r>
              <a:rPr lang="fr-FR" sz="2700" dirty="0"/>
              <a:t>La Cathédrale aujourd’hui</a:t>
            </a:r>
            <a:endParaRPr lang="el-GR" sz="2700" dirty="0"/>
          </a:p>
          <a:p>
            <a:endParaRPr lang="fr-FR" dirty="0"/>
          </a:p>
        </p:txBody>
      </p:sp>
      <p:pic>
        <p:nvPicPr>
          <p:cNvPr id="10" name="Image 2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844824"/>
            <a:ext cx="3065240" cy="3878262"/>
          </a:xfrm>
          <a:prstGeom prst="rect">
            <a:avLst/>
          </a:prstGeom>
        </p:spPr>
      </p:pic>
      <p:pic>
        <p:nvPicPr>
          <p:cNvPr id="11" name="Image 3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772816"/>
            <a:ext cx="3045380" cy="38782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42962" y="5804793"/>
            <a:ext cx="245640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12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705" y="5804793"/>
            <a:ext cx="245640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120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99163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Langue et les lettres</a:t>
            </a:r>
            <a:endParaRPr lang="el-GR" dirty="0"/>
          </a:p>
        </p:txBody>
      </p:sp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La Langue 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Le latin </a:t>
            </a:r>
          </a:p>
          <a:p>
            <a:r>
              <a:rPr lang="fr-FR" dirty="0"/>
              <a:t>Langue d’oc</a:t>
            </a:r>
          </a:p>
          <a:p>
            <a:r>
              <a:rPr lang="fr-FR" dirty="0"/>
              <a:t>Langue d’oïl </a:t>
            </a:r>
          </a:p>
          <a:p>
            <a:r>
              <a:rPr lang="fr-FR" dirty="0"/>
              <a:t>Les dialectes ou langues vernaculaires </a:t>
            </a:r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Les Lettres </a:t>
            </a:r>
          </a:p>
        </p:txBody>
      </p:sp>
      <p:sp>
        <p:nvSpPr>
          <p:cNvPr id="12" name="Θέση περιεχομένου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Genre épique des chansons de geste</a:t>
            </a:r>
          </a:p>
          <a:p>
            <a:r>
              <a:rPr lang="fr-FR" dirty="0"/>
              <a:t>Littérature courtoise</a:t>
            </a:r>
          </a:p>
          <a:p>
            <a:r>
              <a:rPr lang="fr-FR" dirty="0"/>
              <a:t>Littérature bourgeoise et satirique</a:t>
            </a:r>
          </a:p>
          <a:p>
            <a:r>
              <a:rPr lang="fr-FR" dirty="0"/>
              <a:t>Théâtre religieux et comique </a:t>
            </a:r>
          </a:p>
          <a:p>
            <a:r>
              <a:rPr lang="fr-FR" dirty="0"/>
              <a:t>Chroniques, Annales</a:t>
            </a:r>
          </a:p>
        </p:txBody>
      </p:sp>
    </p:spTree>
    <p:extLst>
      <p:ext uri="{BB962C8B-B14F-4D97-AF65-F5344CB8AC3E}">
        <p14:creationId xmlns:p14="http://schemas.microsoft.com/office/powerpoint/2010/main" val="1419080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Τέλος Ενότητας</a:t>
            </a: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/>
          </a:p>
          <a:p>
            <a:r>
              <a:rPr lang="el-GR" sz="2000" dirty="0"/>
              <a:t>Το έργο «</a:t>
            </a:r>
            <a:r>
              <a:rPr lang="el-GR" sz="2000" b="1" dirty="0"/>
              <a:t>Ανοικτά Ακαδημαϊκά Μαθήματα στο Πανεπιστήμιο Αθηνών</a:t>
            </a:r>
            <a:r>
              <a:rPr lang="el-GR" sz="2000" dirty="0"/>
              <a:t>» έχει χρηματοδοτήσει μόνο την αναδιαμόρφωση του εκπαιδευτικού υλικού. </a:t>
            </a:r>
            <a:endParaRPr lang="en-US" sz="2000" dirty="0"/>
          </a:p>
          <a:p>
            <a:r>
              <a:rPr lang="el-GR" sz="20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Σημειώματα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Εκδόσεων</a:t>
            </a:r>
            <a:r>
              <a:rPr lang="en-US" dirty="0"/>
              <a:t> </a:t>
            </a:r>
            <a:r>
              <a:rPr lang="el-GR" dirty="0"/>
              <a:t>Έργου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n-GB" sz="2000" dirty="0"/>
              <a:t>1</a:t>
            </a:r>
            <a:r>
              <a:rPr lang="el-GR" sz="2000" dirty="0"/>
              <a:t>.</a:t>
            </a:r>
            <a:r>
              <a:rPr lang="en-GB" sz="2000" dirty="0"/>
              <a:t>0</a:t>
            </a:r>
            <a:r>
              <a:rPr lang="el-GR" sz="2000" dirty="0"/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L’Empire carolingien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Charlemagne est sacré empereur d’Occident en 800</a:t>
            </a:r>
          </a:p>
          <a:p>
            <a:r>
              <a:rPr lang="fr-FR" sz="2400" dirty="0"/>
              <a:t>Formation de l’Empire carolingien</a:t>
            </a:r>
          </a:p>
          <a:p>
            <a:r>
              <a:rPr lang="fr-FR" sz="2400" dirty="0"/>
              <a:t>Le traité de Verdun (843) : partage de l’Empire de Charlemagne entre Lothaire I</a:t>
            </a:r>
            <a:r>
              <a:rPr lang="fr-FR" sz="2400" baseline="30000" dirty="0"/>
              <a:t>er</a:t>
            </a:r>
            <a:r>
              <a:rPr lang="fr-FR" sz="2400" dirty="0"/>
              <a:t>, Charles le Chauve et Louis le Germanique </a:t>
            </a:r>
          </a:p>
          <a:p>
            <a:r>
              <a:rPr lang="fr-FR" sz="2400" dirty="0"/>
              <a:t>Affaiblissement progressif du pouvoir royal carolingien</a:t>
            </a:r>
          </a:p>
          <a:p>
            <a:r>
              <a:rPr lang="fr-FR" sz="2400" dirty="0"/>
              <a:t>Création des principautés féodales</a:t>
            </a:r>
          </a:p>
        </p:txBody>
      </p:sp>
    </p:spTree>
    <p:extLst>
      <p:ext uri="{BB962C8B-B14F-4D97-AF65-F5344CB8AC3E}">
        <p14:creationId xmlns:p14="http://schemas.microsoft.com/office/powerpoint/2010/main" val="2625022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</a:t>
            </a:r>
            <a:r>
              <a:rPr lang="en-US" sz="2000" dirty="0"/>
              <a:t>, </a:t>
            </a:r>
            <a:r>
              <a:rPr lang="el-GR" sz="2000" dirty="0"/>
              <a:t>Ειρήνη Αποστόλου 2015. Ειρήνη Αποστόλου. «Εκφάνσεις της Πολιτισμικής Ζωής στη Σύγχρονη Γαλλία. Ενότητα </a:t>
            </a:r>
            <a:r>
              <a:rPr lang="fr-FR" sz="2000" dirty="0"/>
              <a:t>1: Le Moyen Âge</a:t>
            </a:r>
            <a:r>
              <a:rPr lang="el-GR" sz="2000" dirty="0"/>
              <a:t>». Έκδοση: 1.0. Αθήνα 2015. Διαθέσιμο από τη δικτυακή διεύθυνση: </a:t>
            </a:r>
            <a:r>
              <a:rPr lang="fr-FR" sz="2000" dirty="0">
                <a:hlinkClick r:id="rId3"/>
              </a:rPr>
              <a:t>http://opencourses.uoa.gr/courses/FRL5</a:t>
            </a:r>
            <a:r>
              <a:rPr lang="el-GR" sz="2000" dirty="0"/>
              <a:t>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Τρίτων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"Η δομή και οργάνωση της παρουσίασης, καθώς και το υπόλοιπο περιεχόμενο, αποτελούν πνευματική ιδιοκτησία της συγγραφέως και του Πανεπιστημίου Αθηνών και διατίθενται με άδεια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 Αναφορά Μη Εμπορική Χρήση Παρόμοια Διανομή Έκδοση 4.0 ή μεταγενέστερη.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Οι φωτογραφίες που περιέχονται στην παρουσίαση προέρχονται από τους </a:t>
            </a:r>
            <a:r>
              <a:rPr lang="el-GR" sz="2000" dirty="0" err="1"/>
              <a:t>ιστοχώρους</a:t>
            </a:r>
            <a:r>
              <a:rPr lang="el-GR" sz="2000" dirty="0"/>
              <a:t> </a:t>
            </a:r>
            <a:r>
              <a:rPr lang="en-GB" sz="2000" dirty="0"/>
              <a:t>commons.wikimedia.org </a:t>
            </a:r>
            <a:r>
              <a:rPr lang="el-GR" sz="2000" dirty="0"/>
              <a:t>/</a:t>
            </a:r>
            <a:r>
              <a:rPr lang="en-US" sz="2000" dirty="0"/>
              <a:t> wikipedia.com</a:t>
            </a:r>
            <a:r>
              <a:rPr lang="en-GB" sz="2000" dirty="0"/>
              <a:t> </a:t>
            </a:r>
            <a:r>
              <a:rPr lang="el-GR" sz="2000" dirty="0"/>
              <a:t>και είναι ελεύθερα διαθέσιμες με άδεια κοινού κτήματος (</a:t>
            </a:r>
            <a:r>
              <a:rPr lang="el-GR" sz="2000" dirty="0" err="1"/>
              <a:t>Public</a:t>
            </a:r>
            <a:r>
              <a:rPr lang="el-GR" sz="2000" dirty="0"/>
              <a:t> </a:t>
            </a:r>
            <a:r>
              <a:rPr lang="el-GR" sz="2000" dirty="0" err="1"/>
              <a:t>Domain</a:t>
            </a:r>
            <a:r>
              <a:rPr lang="el-GR" sz="2000" dirty="0"/>
              <a:t>)."</a:t>
            </a:r>
          </a:p>
        </p:txBody>
      </p:sp>
    </p:spTree>
    <p:extLst>
      <p:ext uri="{BB962C8B-B14F-4D97-AF65-F5344CB8AC3E}">
        <p14:creationId xmlns:p14="http://schemas.microsoft.com/office/powerpoint/2010/main" val="42033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6021288"/>
            <a:ext cx="5486400" cy="3600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sz="2400" dirty="0"/>
              <a:t>L’Europe après </a:t>
            </a:r>
            <a:r>
              <a:rPr lang="en-US" sz="2400" dirty="0"/>
              <a:t>le </a:t>
            </a:r>
            <a:r>
              <a:rPr lang="fr-FR" sz="2400" dirty="0"/>
              <a:t>traité de Verdun</a:t>
            </a:r>
            <a:r>
              <a:rPr lang="en-US" sz="2400" dirty="0"/>
              <a:t> </a:t>
            </a:r>
            <a:endParaRPr lang="el-GR" sz="2400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traité de Verdun (843)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0272" y="4725144"/>
            <a:ext cx="245640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1200" dirty="0"/>
              <a:t>1</a:t>
            </a:r>
          </a:p>
        </p:txBody>
      </p:sp>
      <p:pic>
        <p:nvPicPr>
          <p:cNvPr id="11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" r="4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1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810127" cy="203445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fr-FR" sz="3200" dirty="0"/>
              <a:t>Le suzerain</a:t>
            </a:r>
            <a:endParaRPr lang="el-GR" sz="3200" dirty="0"/>
          </a:p>
          <a:p>
            <a:pPr marL="514350" indent="-514350">
              <a:buFont typeface="+mj-lt"/>
              <a:buAutoNum type="romanUcPeriod"/>
            </a:pPr>
            <a:r>
              <a:rPr lang="fr-FR" sz="3200" dirty="0"/>
              <a:t>Les liens </a:t>
            </a:r>
            <a:r>
              <a:rPr lang="fr-FR" sz="3200" dirty="0" err="1"/>
              <a:t>féodo</a:t>
            </a:r>
            <a:r>
              <a:rPr lang="fr-FR" sz="3200" dirty="0"/>
              <a:t>-vassaliques &amp; la seigneurie</a:t>
            </a:r>
            <a:endParaRPr lang="el-GR" sz="3200" dirty="0"/>
          </a:p>
          <a:p>
            <a:pPr marL="514350" indent="-514350">
              <a:buFont typeface="+mj-lt"/>
              <a:buAutoNum type="romanUcPeriod"/>
            </a:pPr>
            <a:r>
              <a:rPr lang="fr-FR" sz="3200" dirty="0"/>
              <a:t>La Seigneurie </a:t>
            </a:r>
          </a:p>
          <a:p>
            <a:pPr marL="514350" indent="-514350">
              <a:buFont typeface="+mj-lt"/>
              <a:buAutoNum type="romanUcPeriod"/>
            </a:pPr>
            <a:r>
              <a:rPr lang="fr-FR" sz="3200" dirty="0"/>
              <a:t>Le roi souverain</a:t>
            </a:r>
            <a:endParaRPr lang="el-GR" sz="3200" dirty="0"/>
          </a:p>
        </p:txBody>
      </p:sp>
      <p:sp>
        <p:nvSpPr>
          <p:cNvPr id="5" name="Τίτλος 4" descr="Le suzerain&#10;Les liens féodo-vassaliques &amp; la seigneurie&#10;La Seigneurie &#10;Le roi souverain&#10;"/>
          <p:cNvSpPr>
            <a:spLocks noGrp="1"/>
          </p:cNvSpPr>
          <p:nvPr>
            <p:ph type="title"/>
          </p:nvPr>
        </p:nvSpPr>
        <p:spPr>
          <a:xfrm>
            <a:off x="722313" y="764704"/>
            <a:ext cx="7772400" cy="1728193"/>
          </a:xfrm>
        </p:spPr>
        <p:txBody>
          <a:bodyPr>
            <a:normAutofit/>
          </a:bodyPr>
          <a:lstStyle/>
          <a:p>
            <a:pPr algn="ctr"/>
            <a:r>
              <a:rPr lang="fr-FR" sz="4400" dirty="0"/>
              <a:t>La conception de la monarchie au Moyen Âge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86821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suzerain: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dirty="0"/>
              <a:t>se met au sommet de la pyramide des vassalités </a:t>
            </a:r>
          </a:p>
          <a:p>
            <a:r>
              <a:rPr lang="fr-FR" dirty="0"/>
              <a:t>protège et traite équitablement ses vassaux</a:t>
            </a:r>
          </a:p>
          <a:p>
            <a:r>
              <a:rPr lang="fr-FR" dirty="0"/>
              <a:t>leur cède une partie de son territoire (fief)</a:t>
            </a:r>
          </a:p>
        </p:txBody>
      </p:sp>
    </p:spTree>
    <p:extLst>
      <p:ext uri="{BB962C8B-B14F-4D97-AF65-F5344CB8AC3E}">
        <p14:creationId xmlns:p14="http://schemas.microsoft.com/office/powerpoint/2010/main" val="149985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liens </a:t>
            </a:r>
            <a:r>
              <a:rPr lang="fr-FR" dirty="0" err="1"/>
              <a:t>féodo</a:t>
            </a:r>
            <a:r>
              <a:rPr lang="fr-FR" dirty="0"/>
              <a:t>-vassaliques </a:t>
            </a:r>
            <a:br>
              <a:rPr lang="fr-FR" dirty="0"/>
            </a:br>
            <a:r>
              <a:rPr lang="fr-FR" dirty="0"/>
              <a:t>&amp; la seigneurie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b="1" dirty="0"/>
              <a:t>La vassalité </a:t>
            </a:r>
            <a:r>
              <a:rPr lang="fr-FR" dirty="0"/>
              <a:t>: engagement personnel d’homme à homme (vassal/suzerain)</a:t>
            </a:r>
          </a:p>
          <a:p>
            <a:r>
              <a:rPr lang="fr-FR" b="1" dirty="0"/>
              <a:t>Cérémonie d’hommage </a:t>
            </a:r>
            <a:r>
              <a:rPr lang="fr-FR" dirty="0"/>
              <a:t>: le vassal prête serment d’obéissance et d’assistance militaire à son suzerain. </a:t>
            </a:r>
          </a:p>
          <a:p>
            <a:r>
              <a:rPr lang="fr-FR" b="1" dirty="0"/>
              <a:t>Le fief </a:t>
            </a:r>
            <a:r>
              <a:rPr lang="fr-FR" dirty="0"/>
              <a:t>: bien (souvent terre), concédé par le seigneur à son vassal en échange de son obéissance et de sa fidélité </a:t>
            </a:r>
          </a:p>
          <a:p>
            <a:r>
              <a:rPr lang="fr-FR" b="1" dirty="0"/>
              <a:t>Le cens </a:t>
            </a:r>
            <a:r>
              <a:rPr lang="fr-FR" dirty="0"/>
              <a:t>: redevance annuelle payée par celui qui possède la censive (propriété) à celui qui possède la seigneurie</a:t>
            </a:r>
          </a:p>
        </p:txBody>
      </p:sp>
    </p:spTree>
    <p:extLst>
      <p:ext uri="{BB962C8B-B14F-4D97-AF65-F5344CB8AC3E}">
        <p14:creationId xmlns:p14="http://schemas.microsoft.com/office/powerpoint/2010/main" val="46063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Seigneurie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Seigneurie foncière (la réserve, les tenures)/ </a:t>
            </a:r>
          </a:p>
          <a:p>
            <a:r>
              <a:rPr lang="fr-FR" dirty="0"/>
              <a:t>Seigneurie banale (pouvoirs de commandement et de justice sur les personnes)</a:t>
            </a:r>
          </a:p>
          <a:p>
            <a:pPr lvl="1"/>
            <a:r>
              <a:rPr lang="fr-FR" dirty="0"/>
              <a:t>Justice seigneuriale </a:t>
            </a:r>
          </a:p>
          <a:p>
            <a:pPr lvl="1"/>
            <a:r>
              <a:rPr lang="fr-FR" dirty="0"/>
              <a:t>Redevances seigneuriales : taille, banalités, corvée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124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roi souverain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Philippe Auguste (1180-1223) se sert du droit féodal et du droit privé pour renforcer le pouvoir royal </a:t>
            </a:r>
          </a:p>
          <a:p>
            <a:r>
              <a:rPr lang="fr-FR" dirty="0"/>
              <a:t>Son principe : « Chacun tient du Roi; le Roi ne tient de personne »</a:t>
            </a:r>
          </a:p>
          <a:p>
            <a:pPr lvl="1"/>
            <a:r>
              <a:rPr lang="fr-FR" dirty="0"/>
              <a:t>Organisation du Grand conseil et du Parlement </a:t>
            </a:r>
          </a:p>
          <a:p>
            <a:pPr lvl="1"/>
            <a:r>
              <a:rPr lang="fr-FR" dirty="0"/>
              <a:t>Agrandissement du domaine royal (conquête de la Normandie, de l’Aquitaine et du Languedoc)</a:t>
            </a:r>
          </a:p>
          <a:p>
            <a:pPr lvl="1"/>
            <a:r>
              <a:rPr lang="fr-FR" dirty="0"/>
              <a:t>Paris : capitale du royaume </a:t>
            </a:r>
          </a:p>
          <a:p>
            <a:r>
              <a:rPr lang="fr-FR" dirty="0"/>
              <a:t>Le domaine royal s’accroit entre les XI</a:t>
            </a:r>
            <a:r>
              <a:rPr lang="fr-FR" baseline="30000" dirty="0"/>
              <a:t>e</a:t>
            </a:r>
            <a:r>
              <a:rPr lang="fr-FR" dirty="0"/>
              <a:t> et XV</a:t>
            </a:r>
            <a:r>
              <a:rPr lang="fr-FR" baseline="30000" dirty="0"/>
              <a:t>e</a:t>
            </a:r>
            <a:r>
              <a:rPr lang="fr-FR" dirty="0"/>
              <a:t> siècles (guerres/mariages)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156054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1271</Words>
  <Application>Microsoft Macintosh PowerPoint</Application>
  <PresentationFormat>Affichage à l'écran (4:3)</PresentationFormat>
  <Paragraphs>191</Paragraphs>
  <Slides>33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Θέμα του Office</vt:lpstr>
      <vt:lpstr>De la féodalité à la monarchie absolue :  institutions politiques et mutations sociales en France du Moyen Âge au XVIIe siècle</vt:lpstr>
      <vt:lpstr>Le Moyen Âge</vt:lpstr>
      <vt:lpstr>L’Empire carolingien </vt:lpstr>
      <vt:lpstr>Le traité de Verdun (843)</vt:lpstr>
      <vt:lpstr>La conception de la monarchie au Moyen Âge</vt:lpstr>
      <vt:lpstr>Le suzerain:</vt:lpstr>
      <vt:lpstr>Les liens féodo-vassaliques  &amp; la seigneurie </vt:lpstr>
      <vt:lpstr>Seigneurie</vt:lpstr>
      <vt:lpstr>Le roi souverain</vt:lpstr>
      <vt:lpstr>Invasions des Vikings (799-1017)</vt:lpstr>
      <vt:lpstr>Les croisades </vt:lpstr>
      <vt:lpstr>La quatrième croisade</vt:lpstr>
      <vt:lpstr>La guerre de Cent ans (1337-1453)</vt:lpstr>
      <vt:lpstr>Jeanne d’Arc (1412-1432)</vt:lpstr>
      <vt:lpstr>Jeanne d’Arc</vt:lpstr>
      <vt:lpstr>La société française au Moyen Âge </vt:lpstr>
      <vt:lpstr>La chevalerie </vt:lpstr>
      <vt:lpstr>Cérémonie d’adoubement</vt:lpstr>
      <vt:lpstr>Le château fort</vt:lpstr>
      <vt:lpstr>Château de Bonaguil</vt:lpstr>
      <vt:lpstr>L’Église et l’importance de la religion dans la société </vt:lpstr>
      <vt:lpstr>L’économie du Moyen Âge</vt:lpstr>
      <vt:lpstr>Les Arts </vt:lpstr>
      <vt:lpstr>La cathédrale Notre-Dame de Paris (1163-1345) </vt:lpstr>
      <vt:lpstr>La Langue et les lettres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Eric Burgayran</cp:lastModifiedBy>
  <cp:revision>212</cp:revision>
  <dcterms:created xsi:type="dcterms:W3CDTF">2012-09-06T09:03:05Z</dcterms:created>
  <dcterms:modified xsi:type="dcterms:W3CDTF">2018-02-13T22:52:25Z</dcterms:modified>
</cp:coreProperties>
</file>