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81"/>
  </p:notesMasterIdLst>
  <p:sldIdLst>
    <p:sldId id="256" r:id="rId3"/>
    <p:sldId id="384" r:id="rId4"/>
    <p:sldId id="390" r:id="rId5"/>
    <p:sldId id="392" r:id="rId6"/>
    <p:sldId id="391" r:id="rId7"/>
    <p:sldId id="393" r:id="rId8"/>
    <p:sldId id="396" r:id="rId9"/>
    <p:sldId id="397" r:id="rId10"/>
    <p:sldId id="467" r:id="rId11"/>
    <p:sldId id="487" r:id="rId12"/>
    <p:sldId id="401" r:id="rId13"/>
    <p:sldId id="488" r:id="rId14"/>
    <p:sldId id="403" r:id="rId15"/>
    <p:sldId id="475" r:id="rId16"/>
    <p:sldId id="404" r:id="rId17"/>
    <p:sldId id="489" r:id="rId18"/>
    <p:sldId id="466" r:id="rId19"/>
    <p:sldId id="408" r:id="rId20"/>
    <p:sldId id="409" r:id="rId21"/>
    <p:sldId id="410" r:id="rId22"/>
    <p:sldId id="478" r:id="rId23"/>
    <p:sldId id="415" r:id="rId24"/>
    <p:sldId id="416" r:id="rId25"/>
    <p:sldId id="417" r:id="rId26"/>
    <p:sldId id="418" r:id="rId27"/>
    <p:sldId id="419" r:id="rId28"/>
    <p:sldId id="468" r:id="rId29"/>
    <p:sldId id="420" r:id="rId30"/>
    <p:sldId id="421" r:id="rId31"/>
    <p:sldId id="490" r:id="rId32"/>
    <p:sldId id="422" r:id="rId33"/>
    <p:sldId id="423" r:id="rId34"/>
    <p:sldId id="424" r:id="rId35"/>
    <p:sldId id="485" r:id="rId36"/>
    <p:sldId id="425" r:id="rId37"/>
    <p:sldId id="426" r:id="rId38"/>
    <p:sldId id="428" r:id="rId39"/>
    <p:sldId id="494" r:id="rId40"/>
    <p:sldId id="495" r:id="rId41"/>
    <p:sldId id="427" r:id="rId42"/>
    <p:sldId id="431" r:id="rId43"/>
    <p:sldId id="432" r:id="rId44"/>
    <p:sldId id="386" r:id="rId45"/>
    <p:sldId id="464" r:id="rId46"/>
    <p:sldId id="433" r:id="rId47"/>
    <p:sldId id="469" r:id="rId48"/>
    <p:sldId id="440" r:id="rId49"/>
    <p:sldId id="441" r:id="rId50"/>
    <p:sldId id="442" r:id="rId51"/>
    <p:sldId id="443" r:id="rId52"/>
    <p:sldId id="444" r:id="rId53"/>
    <p:sldId id="446" r:id="rId54"/>
    <p:sldId id="445" r:id="rId55"/>
    <p:sldId id="474" r:id="rId56"/>
    <p:sldId id="447" r:id="rId57"/>
    <p:sldId id="448" r:id="rId58"/>
    <p:sldId id="449" r:id="rId59"/>
    <p:sldId id="385" r:id="rId60"/>
    <p:sldId id="388" r:id="rId61"/>
    <p:sldId id="470" r:id="rId62"/>
    <p:sldId id="492" r:id="rId63"/>
    <p:sldId id="456" r:id="rId64"/>
    <p:sldId id="457" r:id="rId65"/>
    <p:sldId id="458" r:id="rId66"/>
    <p:sldId id="459" r:id="rId67"/>
    <p:sldId id="460" r:id="rId68"/>
    <p:sldId id="471" r:id="rId69"/>
    <p:sldId id="496" r:id="rId70"/>
    <p:sldId id="497" r:id="rId71"/>
    <p:sldId id="498" r:id="rId72"/>
    <p:sldId id="377" r:id="rId73"/>
    <p:sldId id="378" r:id="rId74"/>
    <p:sldId id="379" r:id="rId75"/>
    <p:sldId id="380" r:id="rId76"/>
    <p:sldId id="381" r:id="rId77"/>
    <p:sldId id="382" r:id="rId78"/>
    <p:sldId id="383" r:id="rId79"/>
    <p:sldId id="499" r:id="rId80"/>
  </p:sldIdLst>
  <p:sldSz cx="9144000" cy="6858000" type="screen4x3"/>
  <p:notesSz cx="6858000" cy="9144000"/>
  <p:custDataLst>
    <p:tags r:id="rId8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90"/>
            <p14:sldId id="392"/>
            <p14:sldId id="391"/>
            <p14:sldId id="393"/>
            <p14:sldId id="396"/>
            <p14:sldId id="397"/>
            <p14:sldId id="467"/>
            <p14:sldId id="487"/>
            <p14:sldId id="401"/>
            <p14:sldId id="488"/>
            <p14:sldId id="403"/>
            <p14:sldId id="475"/>
            <p14:sldId id="404"/>
            <p14:sldId id="489"/>
            <p14:sldId id="466"/>
            <p14:sldId id="408"/>
            <p14:sldId id="409"/>
            <p14:sldId id="410"/>
            <p14:sldId id="478"/>
            <p14:sldId id="415"/>
            <p14:sldId id="416"/>
            <p14:sldId id="417"/>
            <p14:sldId id="418"/>
            <p14:sldId id="419"/>
            <p14:sldId id="468"/>
            <p14:sldId id="420"/>
            <p14:sldId id="421"/>
            <p14:sldId id="490"/>
            <p14:sldId id="422"/>
            <p14:sldId id="423"/>
            <p14:sldId id="424"/>
            <p14:sldId id="485"/>
            <p14:sldId id="425"/>
            <p14:sldId id="426"/>
            <p14:sldId id="428"/>
            <p14:sldId id="494"/>
            <p14:sldId id="495"/>
            <p14:sldId id="427"/>
            <p14:sldId id="431"/>
            <p14:sldId id="432"/>
            <p14:sldId id="386"/>
            <p14:sldId id="464"/>
            <p14:sldId id="433"/>
            <p14:sldId id="469"/>
            <p14:sldId id="440"/>
            <p14:sldId id="441"/>
            <p14:sldId id="442"/>
            <p14:sldId id="443"/>
            <p14:sldId id="444"/>
            <p14:sldId id="446"/>
            <p14:sldId id="445"/>
            <p14:sldId id="474"/>
            <p14:sldId id="447"/>
            <p14:sldId id="448"/>
            <p14:sldId id="449"/>
            <p14:sldId id="385"/>
            <p14:sldId id="388"/>
            <p14:sldId id="470"/>
            <p14:sldId id="492"/>
            <p14:sldId id="456"/>
            <p14:sldId id="457"/>
            <p14:sldId id="458"/>
            <p14:sldId id="459"/>
            <p14:sldId id="460"/>
            <p14:sldId id="471"/>
            <p14:sldId id="496"/>
            <p14:sldId id="497"/>
            <p14:sldId id="498"/>
            <p14:sldId id="377"/>
            <p14:sldId id="378"/>
            <p14:sldId id="379"/>
            <p14:sldId id="380"/>
            <p14:sldId id="381"/>
            <p14:sldId id="382"/>
            <p14:sldId id="383"/>
            <p14:sldId id="49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BF"/>
    <a:srgbClr val="000000"/>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7" autoAdjust="0"/>
    <p:restoredTop sz="94533" autoAdjust="0"/>
  </p:normalViewPr>
  <p:slideViewPr>
    <p:cSldViewPr>
      <p:cViewPr varScale="1">
        <p:scale>
          <a:sx n="54" d="100"/>
          <a:sy n="54" d="100"/>
        </p:scale>
        <p:origin x="-96" y="-1050"/>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gs" Target="tags/tag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D16B5B-6719-4E6D-ABFE-DE4B328EFC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47292FA2-1E94-4FF2-9E93-F705A5E51397}">
      <dgm:prSet phldrT="[Texte]" custT="1"/>
      <dgm:spPr/>
      <dgm:t>
        <a:bodyPr/>
        <a:lstStyle/>
        <a:p>
          <a:r>
            <a:rPr lang="fr-FR" sz="2400" dirty="0" smtClean="0"/>
            <a:t>1</a:t>
          </a:r>
          <a:endParaRPr lang="fr-FR" sz="2400" dirty="0"/>
        </a:p>
      </dgm:t>
    </dgm:pt>
    <dgm:pt modelId="{F75DA56A-339E-4F1F-8FAE-7317806B6115}" type="parTrans" cxnId="{6C7A4D2C-DA68-4305-99F8-9ECDFFFFFAD5}">
      <dgm:prSet/>
      <dgm:spPr/>
      <dgm:t>
        <a:bodyPr/>
        <a:lstStyle/>
        <a:p>
          <a:endParaRPr lang="fr-FR" sz="2400"/>
        </a:p>
      </dgm:t>
    </dgm:pt>
    <dgm:pt modelId="{FC08165A-0025-47C4-9B02-DECFBBEA16F5}" type="sibTrans" cxnId="{6C7A4D2C-DA68-4305-99F8-9ECDFFFFFAD5}">
      <dgm:prSet/>
      <dgm:spPr/>
      <dgm:t>
        <a:bodyPr/>
        <a:lstStyle/>
        <a:p>
          <a:endParaRPr lang="fr-FR" sz="2400"/>
        </a:p>
      </dgm:t>
    </dgm:pt>
    <dgm:pt modelId="{61DC68DB-218D-4F01-9A1C-34C98D9B320D}">
      <dgm:prSet phldrT="[Texte]" custT="1"/>
      <dgm:spPr/>
      <dgm:t>
        <a:bodyPr/>
        <a:lstStyle/>
        <a:p>
          <a:r>
            <a:rPr lang="en-GB" altLang="zh-CN" sz="2400" dirty="0" smtClean="0"/>
            <a:t>Presentation of an example </a:t>
          </a:r>
          <a:endParaRPr lang="fr-FR" sz="2400" dirty="0"/>
        </a:p>
      </dgm:t>
    </dgm:pt>
    <dgm:pt modelId="{D9752B56-28A2-4B19-81CD-8166AA5EF52F}" type="parTrans" cxnId="{11CA7432-7166-43C4-8BCD-A18F5591AD9A}">
      <dgm:prSet/>
      <dgm:spPr/>
      <dgm:t>
        <a:bodyPr/>
        <a:lstStyle/>
        <a:p>
          <a:endParaRPr lang="fr-FR" sz="2400"/>
        </a:p>
      </dgm:t>
    </dgm:pt>
    <dgm:pt modelId="{97E48A8E-4F78-43FD-9C32-50764AAC3664}" type="sibTrans" cxnId="{11CA7432-7166-43C4-8BCD-A18F5591AD9A}">
      <dgm:prSet/>
      <dgm:spPr/>
      <dgm:t>
        <a:bodyPr/>
        <a:lstStyle/>
        <a:p>
          <a:endParaRPr lang="fr-FR" sz="2400"/>
        </a:p>
      </dgm:t>
    </dgm:pt>
    <dgm:pt modelId="{A5E20A56-695A-404F-BDC4-C1474603432F}">
      <dgm:prSet phldrT="[Texte]" custT="1"/>
      <dgm:spPr/>
      <dgm:t>
        <a:bodyPr/>
        <a:lstStyle/>
        <a:p>
          <a:r>
            <a:rPr lang="fr-FR" sz="2400" dirty="0" smtClean="0"/>
            <a:t>2</a:t>
          </a:r>
          <a:endParaRPr lang="fr-FR" sz="2400" dirty="0"/>
        </a:p>
      </dgm:t>
    </dgm:pt>
    <dgm:pt modelId="{A6C33EC5-B895-44C1-8C9C-1EADC6F040A6}" type="parTrans" cxnId="{8012CB97-CA1F-4C2A-A636-A543D3BE4E71}">
      <dgm:prSet/>
      <dgm:spPr/>
      <dgm:t>
        <a:bodyPr/>
        <a:lstStyle/>
        <a:p>
          <a:endParaRPr lang="fr-FR" sz="2400"/>
        </a:p>
      </dgm:t>
    </dgm:pt>
    <dgm:pt modelId="{7CBACC8C-EB25-4AD2-AE6A-A83C1186C9CB}" type="sibTrans" cxnId="{8012CB97-CA1F-4C2A-A636-A543D3BE4E71}">
      <dgm:prSet/>
      <dgm:spPr/>
      <dgm:t>
        <a:bodyPr/>
        <a:lstStyle/>
        <a:p>
          <a:endParaRPr lang="fr-FR" sz="2400"/>
        </a:p>
      </dgm:t>
    </dgm:pt>
    <dgm:pt modelId="{B513F093-F41B-40A2-A7A7-2D34CC205F3E}">
      <dgm:prSet phldrT="[Texte]" custT="1"/>
      <dgm:spPr/>
      <dgm:t>
        <a:bodyPr/>
        <a:lstStyle/>
        <a:p>
          <a:r>
            <a:rPr lang="en-GB" altLang="zh-CN" sz="2400" dirty="0" smtClean="0"/>
            <a:t>Explanation</a:t>
          </a:r>
          <a:endParaRPr lang="fr-FR" sz="2400" dirty="0"/>
        </a:p>
      </dgm:t>
    </dgm:pt>
    <dgm:pt modelId="{135693C5-08A3-4BC2-95A2-EEEF4E322E54}" type="parTrans" cxnId="{5BD0626F-53FF-40BA-8409-15BFE154BDB3}">
      <dgm:prSet/>
      <dgm:spPr/>
      <dgm:t>
        <a:bodyPr/>
        <a:lstStyle/>
        <a:p>
          <a:endParaRPr lang="fr-FR" sz="2400"/>
        </a:p>
      </dgm:t>
    </dgm:pt>
    <dgm:pt modelId="{8D8A6C8C-3AA9-4255-9E6E-4B1F45BB8A14}" type="sibTrans" cxnId="{5BD0626F-53FF-40BA-8409-15BFE154BDB3}">
      <dgm:prSet/>
      <dgm:spPr/>
      <dgm:t>
        <a:bodyPr/>
        <a:lstStyle/>
        <a:p>
          <a:endParaRPr lang="fr-FR" sz="2400"/>
        </a:p>
      </dgm:t>
    </dgm:pt>
    <dgm:pt modelId="{4A3CC2C8-934E-437F-A9C8-B1D984E92A6E}">
      <dgm:prSet phldrT="[Texte]" custT="1"/>
      <dgm:spPr/>
      <dgm:t>
        <a:bodyPr/>
        <a:lstStyle/>
        <a:p>
          <a:r>
            <a:rPr lang="fr-FR" sz="2400" dirty="0" smtClean="0"/>
            <a:t>3</a:t>
          </a:r>
          <a:endParaRPr lang="fr-FR" sz="2400" dirty="0"/>
        </a:p>
      </dgm:t>
    </dgm:pt>
    <dgm:pt modelId="{1E59F3D2-37FE-4471-8788-2567B8E2ED7F}" type="parTrans" cxnId="{966C32FE-B683-4AA2-856A-E0C885347DDD}">
      <dgm:prSet/>
      <dgm:spPr/>
      <dgm:t>
        <a:bodyPr/>
        <a:lstStyle/>
        <a:p>
          <a:endParaRPr lang="fr-FR" sz="2400"/>
        </a:p>
      </dgm:t>
    </dgm:pt>
    <dgm:pt modelId="{D28FFD4B-2E85-488D-B2A3-2B44588D4CEF}" type="sibTrans" cxnId="{966C32FE-B683-4AA2-856A-E0C885347DDD}">
      <dgm:prSet/>
      <dgm:spPr/>
      <dgm:t>
        <a:bodyPr/>
        <a:lstStyle/>
        <a:p>
          <a:endParaRPr lang="fr-FR" sz="2400"/>
        </a:p>
      </dgm:t>
    </dgm:pt>
    <dgm:pt modelId="{0E85DB90-DACE-4726-A365-05B40D6E97B0}">
      <dgm:prSet phldrT="[Texte]" custT="1"/>
      <dgm:spPr/>
      <dgm:t>
        <a:bodyPr/>
        <a:lstStyle/>
        <a:p>
          <a:r>
            <a:rPr lang="en-GB" altLang="zh-CN" sz="2400" dirty="0" smtClean="0"/>
            <a:t>Practice  with given prompts</a:t>
          </a:r>
          <a:r>
            <a:rPr lang="en-US" altLang="zh-CN" sz="2400" dirty="0" smtClean="0"/>
            <a:t> </a:t>
          </a:r>
          <a:endParaRPr lang="fr-FR" sz="2400" dirty="0"/>
        </a:p>
      </dgm:t>
    </dgm:pt>
    <dgm:pt modelId="{7BC4D9D9-CC38-4A8B-A29C-03107E658012}" type="parTrans" cxnId="{5345F852-E972-44A0-A014-F4263ADCC990}">
      <dgm:prSet/>
      <dgm:spPr/>
      <dgm:t>
        <a:bodyPr/>
        <a:lstStyle/>
        <a:p>
          <a:endParaRPr lang="fr-FR" sz="2400"/>
        </a:p>
      </dgm:t>
    </dgm:pt>
    <dgm:pt modelId="{FA27B9BA-49E7-49B0-B4A0-853E98433C70}" type="sibTrans" cxnId="{5345F852-E972-44A0-A014-F4263ADCC990}">
      <dgm:prSet/>
      <dgm:spPr/>
      <dgm:t>
        <a:bodyPr/>
        <a:lstStyle/>
        <a:p>
          <a:endParaRPr lang="fr-FR" sz="2400"/>
        </a:p>
      </dgm:t>
    </dgm:pt>
    <dgm:pt modelId="{9F1AF3E5-EEF8-4206-8758-2BAE2D672C3B}" type="pres">
      <dgm:prSet presAssocID="{4FD16B5B-6719-4E6D-ABFE-DE4B328EFCC5}" presName="linearFlow" presStyleCnt="0">
        <dgm:presLayoutVars>
          <dgm:dir/>
          <dgm:animLvl val="lvl"/>
          <dgm:resizeHandles val="exact"/>
        </dgm:presLayoutVars>
      </dgm:prSet>
      <dgm:spPr/>
      <dgm:t>
        <a:bodyPr/>
        <a:lstStyle/>
        <a:p>
          <a:endParaRPr lang="fr-FR"/>
        </a:p>
      </dgm:t>
    </dgm:pt>
    <dgm:pt modelId="{46D500D6-77CD-4F17-A10D-B3A5A19376C9}" type="pres">
      <dgm:prSet presAssocID="{47292FA2-1E94-4FF2-9E93-F705A5E51397}" presName="composite" presStyleCnt="0"/>
      <dgm:spPr/>
      <dgm:t>
        <a:bodyPr/>
        <a:lstStyle/>
        <a:p>
          <a:endParaRPr lang="en-GB"/>
        </a:p>
      </dgm:t>
    </dgm:pt>
    <dgm:pt modelId="{063ADFFD-6C76-4679-A6B4-6AF2F2C0F731}" type="pres">
      <dgm:prSet presAssocID="{47292FA2-1E94-4FF2-9E93-F705A5E51397}" presName="parentText" presStyleLbl="alignNode1" presStyleIdx="0" presStyleCnt="3" custScaleY="97054">
        <dgm:presLayoutVars>
          <dgm:chMax val="1"/>
          <dgm:bulletEnabled val="1"/>
        </dgm:presLayoutVars>
      </dgm:prSet>
      <dgm:spPr/>
      <dgm:t>
        <a:bodyPr/>
        <a:lstStyle/>
        <a:p>
          <a:endParaRPr lang="fr-FR"/>
        </a:p>
      </dgm:t>
    </dgm:pt>
    <dgm:pt modelId="{42FB083A-75F2-4B73-A970-0F67D48863BE}" type="pres">
      <dgm:prSet presAssocID="{47292FA2-1E94-4FF2-9E93-F705A5E51397}" presName="descendantText" presStyleLbl="alignAcc1" presStyleIdx="0" presStyleCnt="3" custScaleY="101783" custLinFactNeighborX="292" custLinFactNeighborY="-65485">
        <dgm:presLayoutVars>
          <dgm:bulletEnabled val="1"/>
        </dgm:presLayoutVars>
      </dgm:prSet>
      <dgm:spPr/>
      <dgm:t>
        <a:bodyPr/>
        <a:lstStyle/>
        <a:p>
          <a:endParaRPr lang="fr-FR"/>
        </a:p>
      </dgm:t>
    </dgm:pt>
    <dgm:pt modelId="{A3BAC311-2765-434A-ABA2-9F5E6D0FF39C}" type="pres">
      <dgm:prSet presAssocID="{FC08165A-0025-47C4-9B02-DECFBBEA16F5}" presName="sp" presStyleCnt="0"/>
      <dgm:spPr/>
      <dgm:t>
        <a:bodyPr/>
        <a:lstStyle/>
        <a:p>
          <a:endParaRPr lang="en-GB"/>
        </a:p>
      </dgm:t>
    </dgm:pt>
    <dgm:pt modelId="{5318F5E2-0511-48C8-9CC0-CE198DA845D2}" type="pres">
      <dgm:prSet presAssocID="{A5E20A56-695A-404F-BDC4-C1474603432F}" presName="composite" presStyleCnt="0"/>
      <dgm:spPr/>
      <dgm:t>
        <a:bodyPr/>
        <a:lstStyle/>
        <a:p>
          <a:endParaRPr lang="en-GB"/>
        </a:p>
      </dgm:t>
    </dgm:pt>
    <dgm:pt modelId="{2F1399FE-B79F-4A41-AD3B-B7DD278FAB2D}" type="pres">
      <dgm:prSet presAssocID="{A5E20A56-695A-404F-BDC4-C1474603432F}" presName="parentText" presStyleLbl="alignNode1" presStyleIdx="1" presStyleCnt="3">
        <dgm:presLayoutVars>
          <dgm:chMax val="1"/>
          <dgm:bulletEnabled val="1"/>
        </dgm:presLayoutVars>
      </dgm:prSet>
      <dgm:spPr/>
      <dgm:t>
        <a:bodyPr/>
        <a:lstStyle/>
        <a:p>
          <a:endParaRPr lang="fr-FR"/>
        </a:p>
      </dgm:t>
    </dgm:pt>
    <dgm:pt modelId="{CD30EEB9-2A48-4298-9D27-9CB84E4723CF}" type="pres">
      <dgm:prSet presAssocID="{A5E20A56-695A-404F-BDC4-C1474603432F}" presName="descendantText" presStyleLbl="alignAcc1" presStyleIdx="1" presStyleCnt="3">
        <dgm:presLayoutVars>
          <dgm:bulletEnabled val="1"/>
        </dgm:presLayoutVars>
      </dgm:prSet>
      <dgm:spPr/>
      <dgm:t>
        <a:bodyPr/>
        <a:lstStyle/>
        <a:p>
          <a:endParaRPr lang="fr-FR"/>
        </a:p>
      </dgm:t>
    </dgm:pt>
    <dgm:pt modelId="{243D4FC8-69F0-4524-AB20-6B40C4A6A1E1}" type="pres">
      <dgm:prSet presAssocID="{7CBACC8C-EB25-4AD2-AE6A-A83C1186C9CB}" presName="sp" presStyleCnt="0"/>
      <dgm:spPr/>
      <dgm:t>
        <a:bodyPr/>
        <a:lstStyle/>
        <a:p>
          <a:endParaRPr lang="en-GB"/>
        </a:p>
      </dgm:t>
    </dgm:pt>
    <dgm:pt modelId="{C735C8A5-5F6B-4853-AD77-6F13056418D4}" type="pres">
      <dgm:prSet presAssocID="{4A3CC2C8-934E-437F-A9C8-B1D984E92A6E}" presName="composite" presStyleCnt="0"/>
      <dgm:spPr/>
      <dgm:t>
        <a:bodyPr/>
        <a:lstStyle/>
        <a:p>
          <a:endParaRPr lang="en-GB"/>
        </a:p>
      </dgm:t>
    </dgm:pt>
    <dgm:pt modelId="{3702B218-5102-436D-8DC6-D335AE0A3731}" type="pres">
      <dgm:prSet presAssocID="{4A3CC2C8-934E-437F-A9C8-B1D984E92A6E}" presName="parentText" presStyleLbl="alignNode1" presStyleIdx="2" presStyleCnt="3">
        <dgm:presLayoutVars>
          <dgm:chMax val="1"/>
          <dgm:bulletEnabled val="1"/>
        </dgm:presLayoutVars>
      </dgm:prSet>
      <dgm:spPr/>
      <dgm:t>
        <a:bodyPr/>
        <a:lstStyle/>
        <a:p>
          <a:endParaRPr lang="fr-FR"/>
        </a:p>
      </dgm:t>
    </dgm:pt>
    <dgm:pt modelId="{29927A3C-1E6A-4D88-8E02-FE312E2C9BFB}" type="pres">
      <dgm:prSet presAssocID="{4A3CC2C8-934E-437F-A9C8-B1D984E92A6E}" presName="descendantText" presStyleLbl="alignAcc1" presStyleIdx="2" presStyleCnt="3">
        <dgm:presLayoutVars>
          <dgm:bulletEnabled val="1"/>
        </dgm:presLayoutVars>
      </dgm:prSet>
      <dgm:spPr/>
      <dgm:t>
        <a:bodyPr/>
        <a:lstStyle/>
        <a:p>
          <a:endParaRPr lang="fr-FR"/>
        </a:p>
      </dgm:t>
    </dgm:pt>
  </dgm:ptLst>
  <dgm:cxnLst>
    <dgm:cxn modelId="{D782CB3A-70F6-4F6A-B59C-B4D17E5BDE55}" type="presOf" srcId="{47292FA2-1E94-4FF2-9E93-F705A5E51397}" destId="{063ADFFD-6C76-4679-A6B4-6AF2F2C0F731}" srcOrd="0" destOrd="0" presId="urn:microsoft.com/office/officeart/2005/8/layout/chevron2"/>
    <dgm:cxn modelId="{97994C43-E494-4403-84A2-42D81BFCDD42}" type="presOf" srcId="{4FD16B5B-6719-4E6D-ABFE-DE4B328EFCC5}" destId="{9F1AF3E5-EEF8-4206-8758-2BAE2D672C3B}" srcOrd="0" destOrd="0" presId="urn:microsoft.com/office/officeart/2005/8/layout/chevron2"/>
    <dgm:cxn modelId="{7602CD71-E1CD-4E21-91BD-83DC94C2D40D}" type="presOf" srcId="{B513F093-F41B-40A2-A7A7-2D34CC205F3E}" destId="{CD30EEB9-2A48-4298-9D27-9CB84E4723CF}" srcOrd="0" destOrd="0" presId="urn:microsoft.com/office/officeart/2005/8/layout/chevron2"/>
    <dgm:cxn modelId="{5345F852-E972-44A0-A014-F4263ADCC990}" srcId="{4A3CC2C8-934E-437F-A9C8-B1D984E92A6E}" destId="{0E85DB90-DACE-4726-A365-05B40D6E97B0}" srcOrd="0" destOrd="0" parTransId="{7BC4D9D9-CC38-4A8B-A29C-03107E658012}" sibTransId="{FA27B9BA-49E7-49B0-B4A0-853E98433C70}"/>
    <dgm:cxn modelId="{11CA7432-7166-43C4-8BCD-A18F5591AD9A}" srcId="{47292FA2-1E94-4FF2-9E93-F705A5E51397}" destId="{61DC68DB-218D-4F01-9A1C-34C98D9B320D}" srcOrd="0" destOrd="0" parTransId="{D9752B56-28A2-4B19-81CD-8166AA5EF52F}" sibTransId="{97E48A8E-4F78-43FD-9C32-50764AAC3664}"/>
    <dgm:cxn modelId="{5BD0626F-53FF-40BA-8409-15BFE154BDB3}" srcId="{A5E20A56-695A-404F-BDC4-C1474603432F}" destId="{B513F093-F41B-40A2-A7A7-2D34CC205F3E}" srcOrd="0" destOrd="0" parTransId="{135693C5-08A3-4BC2-95A2-EEEF4E322E54}" sibTransId="{8D8A6C8C-3AA9-4255-9E6E-4B1F45BB8A14}"/>
    <dgm:cxn modelId="{C0C0823E-5223-486E-A98F-18749E63AA8B}" type="presOf" srcId="{4A3CC2C8-934E-437F-A9C8-B1D984E92A6E}" destId="{3702B218-5102-436D-8DC6-D335AE0A3731}" srcOrd="0" destOrd="0" presId="urn:microsoft.com/office/officeart/2005/8/layout/chevron2"/>
    <dgm:cxn modelId="{4AE57EA9-F91D-4C44-828D-314C5866D909}" type="presOf" srcId="{0E85DB90-DACE-4726-A365-05B40D6E97B0}" destId="{29927A3C-1E6A-4D88-8E02-FE312E2C9BFB}" srcOrd="0" destOrd="0" presId="urn:microsoft.com/office/officeart/2005/8/layout/chevron2"/>
    <dgm:cxn modelId="{6C7A4D2C-DA68-4305-99F8-9ECDFFFFFAD5}" srcId="{4FD16B5B-6719-4E6D-ABFE-DE4B328EFCC5}" destId="{47292FA2-1E94-4FF2-9E93-F705A5E51397}" srcOrd="0" destOrd="0" parTransId="{F75DA56A-339E-4F1F-8FAE-7317806B6115}" sibTransId="{FC08165A-0025-47C4-9B02-DECFBBEA16F5}"/>
    <dgm:cxn modelId="{966C32FE-B683-4AA2-856A-E0C885347DDD}" srcId="{4FD16B5B-6719-4E6D-ABFE-DE4B328EFCC5}" destId="{4A3CC2C8-934E-437F-A9C8-B1D984E92A6E}" srcOrd="2" destOrd="0" parTransId="{1E59F3D2-37FE-4471-8788-2567B8E2ED7F}" sibTransId="{D28FFD4B-2E85-488D-B2A3-2B44588D4CEF}"/>
    <dgm:cxn modelId="{8012CB97-CA1F-4C2A-A636-A543D3BE4E71}" srcId="{4FD16B5B-6719-4E6D-ABFE-DE4B328EFCC5}" destId="{A5E20A56-695A-404F-BDC4-C1474603432F}" srcOrd="1" destOrd="0" parTransId="{A6C33EC5-B895-44C1-8C9C-1EADC6F040A6}" sibTransId="{7CBACC8C-EB25-4AD2-AE6A-A83C1186C9CB}"/>
    <dgm:cxn modelId="{515B07D3-F3AB-44B6-8762-386A2120E0F9}" type="presOf" srcId="{A5E20A56-695A-404F-BDC4-C1474603432F}" destId="{2F1399FE-B79F-4A41-AD3B-B7DD278FAB2D}" srcOrd="0" destOrd="0" presId="urn:microsoft.com/office/officeart/2005/8/layout/chevron2"/>
    <dgm:cxn modelId="{54C7781D-B818-4D10-853E-E884292B6B94}" type="presOf" srcId="{61DC68DB-218D-4F01-9A1C-34C98D9B320D}" destId="{42FB083A-75F2-4B73-A970-0F67D48863BE}" srcOrd="0" destOrd="0" presId="urn:microsoft.com/office/officeart/2005/8/layout/chevron2"/>
    <dgm:cxn modelId="{E0A1A6B8-29B1-41A6-A252-46AFDC11E7E6}" type="presParOf" srcId="{9F1AF3E5-EEF8-4206-8758-2BAE2D672C3B}" destId="{46D500D6-77CD-4F17-A10D-B3A5A19376C9}" srcOrd="0" destOrd="0" presId="urn:microsoft.com/office/officeart/2005/8/layout/chevron2"/>
    <dgm:cxn modelId="{33F8311F-D2F0-4B5A-A323-3BE17B4784A7}" type="presParOf" srcId="{46D500D6-77CD-4F17-A10D-B3A5A19376C9}" destId="{063ADFFD-6C76-4679-A6B4-6AF2F2C0F731}" srcOrd="0" destOrd="0" presId="urn:microsoft.com/office/officeart/2005/8/layout/chevron2"/>
    <dgm:cxn modelId="{1BFC3DBA-30FD-47A6-9BEE-5F9790836540}" type="presParOf" srcId="{46D500D6-77CD-4F17-A10D-B3A5A19376C9}" destId="{42FB083A-75F2-4B73-A970-0F67D48863BE}" srcOrd="1" destOrd="0" presId="urn:microsoft.com/office/officeart/2005/8/layout/chevron2"/>
    <dgm:cxn modelId="{22E1C135-8B80-44B8-825B-FB6AD2D175FF}" type="presParOf" srcId="{9F1AF3E5-EEF8-4206-8758-2BAE2D672C3B}" destId="{A3BAC311-2765-434A-ABA2-9F5E6D0FF39C}" srcOrd="1" destOrd="0" presId="urn:microsoft.com/office/officeart/2005/8/layout/chevron2"/>
    <dgm:cxn modelId="{C35E6132-CD84-4483-8204-3A0353B8D01B}" type="presParOf" srcId="{9F1AF3E5-EEF8-4206-8758-2BAE2D672C3B}" destId="{5318F5E2-0511-48C8-9CC0-CE198DA845D2}" srcOrd="2" destOrd="0" presId="urn:microsoft.com/office/officeart/2005/8/layout/chevron2"/>
    <dgm:cxn modelId="{7E67DA24-3C46-4E60-B1D5-92F893C266E1}" type="presParOf" srcId="{5318F5E2-0511-48C8-9CC0-CE198DA845D2}" destId="{2F1399FE-B79F-4A41-AD3B-B7DD278FAB2D}" srcOrd="0" destOrd="0" presId="urn:microsoft.com/office/officeart/2005/8/layout/chevron2"/>
    <dgm:cxn modelId="{8C60AFF4-69DD-404A-9AC6-B87F7CEF5F8E}" type="presParOf" srcId="{5318F5E2-0511-48C8-9CC0-CE198DA845D2}" destId="{CD30EEB9-2A48-4298-9D27-9CB84E4723CF}" srcOrd="1" destOrd="0" presId="urn:microsoft.com/office/officeart/2005/8/layout/chevron2"/>
    <dgm:cxn modelId="{59B51A65-561F-4645-B745-8B1E828B4A75}" type="presParOf" srcId="{9F1AF3E5-EEF8-4206-8758-2BAE2D672C3B}" destId="{243D4FC8-69F0-4524-AB20-6B40C4A6A1E1}" srcOrd="3" destOrd="0" presId="urn:microsoft.com/office/officeart/2005/8/layout/chevron2"/>
    <dgm:cxn modelId="{DFAC5063-E022-4427-A059-56BEF1E2557E}" type="presParOf" srcId="{9F1AF3E5-EEF8-4206-8758-2BAE2D672C3B}" destId="{C735C8A5-5F6B-4853-AD77-6F13056418D4}" srcOrd="4" destOrd="0" presId="urn:microsoft.com/office/officeart/2005/8/layout/chevron2"/>
    <dgm:cxn modelId="{38489E39-39D6-437D-BA87-953DA252A5B0}" type="presParOf" srcId="{C735C8A5-5F6B-4853-AD77-6F13056418D4}" destId="{3702B218-5102-436D-8DC6-D335AE0A3731}" srcOrd="0" destOrd="0" presId="urn:microsoft.com/office/officeart/2005/8/layout/chevron2"/>
    <dgm:cxn modelId="{BC6F400B-78EE-4236-937F-E1EFAD901EF7}" type="presParOf" srcId="{C735C8A5-5F6B-4853-AD77-6F13056418D4}" destId="{29927A3C-1E6A-4D88-8E02-FE312E2C9B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ADFFD-6C76-4679-A6B4-6AF2F2C0F731}">
      <dsp:nvSpPr>
        <dsp:cNvPr id="0" name=""/>
        <dsp:cNvSpPr/>
      </dsp:nvSpPr>
      <dsp:spPr>
        <a:xfrm rot="5400000">
          <a:off x="-225661" y="251852"/>
          <a:ext cx="1619085" cy="11677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1</a:t>
          </a:r>
          <a:endParaRPr lang="fr-FR" sz="2400" kern="1200" dirty="0"/>
        </a:p>
      </dsp:txBody>
      <dsp:txXfrm rot="-5400000">
        <a:off x="1" y="610071"/>
        <a:ext cx="1167762" cy="451323"/>
      </dsp:txXfrm>
    </dsp:sp>
    <dsp:sp modelId="{42FB083A-75F2-4B73-A970-0F67D48863BE}">
      <dsp:nvSpPr>
        <dsp:cNvPr id="0" name=""/>
        <dsp:cNvSpPr/>
      </dsp:nvSpPr>
      <dsp:spPr>
        <a:xfrm rot="5400000">
          <a:off x="1945422" y="-777660"/>
          <a:ext cx="1103684" cy="2659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zh-CN" sz="2400" kern="1200" dirty="0" smtClean="0"/>
            <a:t>Presentation of an example </a:t>
          </a:r>
          <a:endParaRPr lang="fr-FR" sz="2400" kern="1200" dirty="0"/>
        </a:p>
      </dsp:txBody>
      <dsp:txXfrm rot="-5400000">
        <a:off x="1167762" y="53877"/>
        <a:ext cx="2605128" cy="995930"/>
      </dsp:txXfrm>
    </dsp:sp>
    <dsp:sp modelId="{2F1399FE-B79F-4A41-AD3B-B7DD278FAB2D}">
      <dsp:nvSpPr>
        <dsp:cNvPr id="0" name=""/>
        <dsp:cNvSpPr/>
      </dsp:nvSpPr>
      <dsp:spPr>
        <a:xfrm rot="5400000">
          <a:off x="-250234" y="1700908"/>
          <a:ext cx="1668231" cy="11677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2</a:t>
          </a:r>
          <a:endParaRPr lang="fr-FR" sz="2400" kern="1200" dirty="0"/>
        </a:p>
      </dsp:txBody>
      <dsp:txXfrm rot="-5400000">
        <a:off x="1" y="2034554"/>
        <a:ext cx="1167762" cy="500469"/>
      </dsp:txXfrm>
    </dsp:sp>
    <dsp:sp modelId="{CD30EEB9-2A48-4298-9D27-9CB84E4723CF}">
      <dsp:nvSpPr>
        <dsp:cNvPr id="0" name=""/>
        <dsp:cNvSpPr/>
      </dsp:nvSpPr>
      <dsp:spPr>
        <a:xfrm rot="5400000">
          <a:off x="1955089" y="663345"/>
          <a:ext cx="1084350" cy="2659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zh-CN" sz="2400" kern="1200" dirty="0" smtClean="0"/>
            <a:t>Explanation</a:t>
          </a:r>
          <a:endParaRPr lang="fr-FR" sz="2400" kern="1200" dirty="0"/>
        </a:p>
      </dsp:txBody>
      <dsp:txXfrm rot="-5400000">
        <a:off x="1167762" y="1503606"/>
        <a:ext cx="2606071" cy="978482"/>
      </dsp:txXfrm>
    </dsp:sp>
    <dsp:sp modelId="{3702B218-5102-436D-8DC6-D335AE0A3731}">
      <dsp:nvSpPr>
        <dsp:cNvPr id="0" name=""/>
        <dsp:cNvSpPr/>
      </dsp:nvSpPr>
      <dsp:spPr>
        <a:xfrm rot="5400000">
          <a:off x="-250234" y="3174537"/>
          <a:ext cx="1668231" cy="116776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3</a:t>
          </a:r>
          <a:endParaRPr lang="fr-FR" sz="2400" kern="1200" dirty="0"/>
        </a:p>
      </dsp:txBody>
      <dsp:txXfrm rot="-5400000">
        <a:off x="1" y="3508183"/>
        <a:ext cx="1167762" cy="500469"/>
      </dsp:txXfrm>
    </dsp:sp>
    <dsp:sp modelId="{29927A3C-1E6A-4D88-8E02-FE312E2C9BFB}">
      <dsp:nvSpPr>
        <dsp:cNvPr id="0" name=""/>
        <dsp:cNvSpPr/>
      </dsp:nvSpPr>
      <dsp:spPr>
        <a:xfrm rot="5400000">
          <a:off x="1955089" y="2136975"/>
          <a:ext cx="1084350" cy="26590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altLang="zh-CN" sz="2400" kern="1200" dirty="0" smtClean="0"/>
            <a:t>Practice  with given prompts</a:t>
          </a:r>
          <a:r>
            <a:rPr lang="en-US" altLang="zh-CN" sz="2400" kern="1200" dirty="0" smtClean="0"/>
            <a:t> </a:t>
          </a:r>
          <a:endParaRPr lang="fr-FR" sz="2400" kern="1200" dirty="0"/>
        </a:p>
      </dsp:txBody>
      <dsp:txXfrm rot="-5400000">
        <a:off x="1167762" y="2977236"/>
        <a:ext cx="2606071" cy="97848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72</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73</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74</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75</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76</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77</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78</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73399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kern="1000" baseline="0" dirty="0" smtClean="0">
                <a:solidFill>
                  <a:srgbClr val="5075BC"/>
                </a:solidFill>
              </a:rPr>
              <a:t>Dealing with Grammar in a Communicative Context</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rPr>
              <a:t>Dealing with Grammar in a Communicative Context</a:t>
            </a:r>
          </a:p>
        </p:txBody>
      </p:sp>
      <p:pic>
        <p:nvPicPr>
          <p:cNvPr id="7" name="Picture 6"/>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opencourses.uoa.gr/courses/ENL4/"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hyperlink" Target="%5b1%5d%20http:/creativecommons.org/licenses/by-nc-sa/4.0/"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s://pixabay.com/en/hospital-infusion-hand-association-834157/" TargetMode="External"/><Relationship Id="rId5" Type="http://schemas.openxmlformats.org/officeDocument/2006/relationships/hyperlink" Target="https://pixabay.com/en/car-fashion-hand-style-watch-407165/" TargetMode="External"/><Relationship Id="rId4" Type="http://schemas.openxmlformats.org/officeDocument/2006/relationships/hyperlink" Target="https://pixabay.com/en/swimming-pool-hotel-holiday-turkey-59572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 </a:t>
            </a:r>
            <a:r>
              <a:rPr lang="en-GB" sz="4000" dirty="0"/>
              <a:t>ELT Methods and Practices</a:t>
            </a:r>
            <a:endParaRPr lang="en-GB"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GB" sz="2800" smtClean="0">
                <a:solidFill>
                  <a:srgbClr val="5075BC"/>
                </a:solidFill>
                <a:latin typeface="+mj-lt"/>
                <a:ea typeface="+mj-ea"/>
                <a:cs typeface="+mj-cs"/>
              </a:rPr>
              <a:t>Unit </a:t>
            </a:r>
            <a:r>
              <a:rPr lang="en-GB" sz="2800" smtClean="0">
                <a:solidFill>
                  <a:srgbClr val="5075BC"/>
                </a:solidFill>
                <a:latin typeface="+mj-lt"/>
                <a:ea typeface="+mj-ea"/>
                <a:cs typeface="+mj-cs"/>
              </a:rPr>
              <a:t>3.1: </a:t>
            </a:r>
            <a:br>
              <a:rPr lang="en-GB" sz="2800" smtClean="0">
                <a:solidFill>
                  <a:srgbClr val="5075BC"/>
                </a:solidFill>
                <a:latin typeface="+mj-lt"/>
                <a:ea typeface="+mj-ea"/>
                <a:cs typeface="+mj-cs"/>
              </a:rPr>
            </a:br>
            <a:r>
              <a:rPr lang="en-US" sz="2800" smtClean="0">
                <a:latin typeface="+mj-lt"/>
                <a:ea typeface="+mj-ea"/>
                <a:cs typeface="+mj-cs"/>
              </a:rPr>
              <a:t>Dealing </a:t>
            </a:r>
            <a:r>
              <a:rPr lang="en-US" sz="2800" dirty="0">
                <a:latin typeface="+mj-lt"/>
                <a:ea typeface="+mj-ea"/>
                <a:cs typeface="+mj-cs"/>
              </a:rPr>
              <a:t>with Grammar in a </a:t>
            </a:r>
            <a:r>
              <a:rPr lang="en-US" sz="2800" dirty="0" smtClean="0">
                <a:latin typeface="+mj-lt"/>
                <a:ea typeface="+mj-ea"/>
                <a:cs typeface="+mj-cs"/>
              </a:rPr>
              <a:t>Communicative </a:t>
            </a:r>
            <a:r>
              <a:rPr lang="en-US" sz="2800" dirty="0">
                <a:latin typeface="+mj-lt"/>
                <a:ea typeface="+mj-ea"/>
                <a:cs typeface="+mj-cs"/>
              </a:rPr>
              <a:t>C</a:t>
            </a:r>
            <a:r>
              <a:rPr lang="en-US" sz="2800" dirty="0" smtClean="0">
                <a:latin typeface="+mj-lt"/>
                <a:ea typeface="+mj-ea"/>
                <a:cs typeface="+mj-cs"/>
              </a:rPr>
              <a:t>ontext</a:t>
            </a:r>
            <a:endParaRPr lang="en-GB" sz="2800" dirty="0" smtClean="0"/>
          </a:p>
          <a:p>
            <a:endParaRPr lang="en-GB" sz="2800" dirty="0" smtClean="0"/>
          </a:p>
          <a:p>
            <a:r>
              <a:rPr lang="en-GB" sz="2800" dirty="0" smtClean="0"/>
              <a:t>Bessie </a:t>
            </a:r>
            <a:r>
              <a:rPr lang="en-GB" sz="2800" dirty="0" err="1" smtClean="0"/>
              <a:t>Dendrinos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Grammar books/grammars (2/3)</a:t>
            </a:r>
            <a:endParaRPr lang="en-GB" dirty="0"/>
          </a:p>
        </p:txBody>
      </p:sp>
      <p:sp>
        <p:nvSpPr>
          <p:cNvPr id="3" name="Content Placeholder 2"/>
          <p:cNvSpPr>
            <a:spLocks noGrp="1"/>
          </p:cNvSpPr>
          <p:nvPr>
            <p:ph idx="1"/>
          </p:nvPr>
        </p:nvSpPr>
        <p:spPr/>
        <p:txBody>
          <a:bodyPr/>
          <a:lstStyle/>
          <a:p>
            <a:pPr marL="0" indent="0">
              <a:buNone/>
            </a:pPr>
            <a:r>
              <a:rPr lang="en-GB" altLang="en-US" dirty="0" smtClean="0"/>
              <a:t>The study of grammar involves the study of individual languages and uses linguistic data as a means of developing insights into the nature of language. It is dependent on different theories of language and therefore we have different grammars (functional grammar, structural grammar, </a:t>
            </a:r>
            <a:r>
              <a:rPr lang="en-GB" altLang="en-US" dirty="0" err="1" smtClean="0"/>
              <a:t>tranformational</a:t>
            </a:r>
            <a:r>
              <a:rPr lang="en-GB" altLang="en-US" dirty="0" smtClean="0"/>
              <a:t> generative grammar etc.)</a:t>
            </a:r>
            <a:endParaRPr lang="en-GB" dirty="0"/>
          </a:p>
        </p:txBody>
      </p:sp>
    </p:spTree>
    <p:extLst>
      <p:ext uri="{BB962C8B-B14F-4D97-AF65-F5344CB8AC3E}">
        <p14:creationId xmlns:p14="http://schemas.microsoft.com/office/powerpoint/2010/main" val="211284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books/grammars (</a:t>
            </a:r>
            <a:r>
              <a:rPr lang="en-GB" dirty="0"/>
              <a:t>3</a:t>
            </a:r>
            <a:r>
              <a:rPr lang="en-GB" dirty="0" smtClean="0"/>
              <a:t>/3)</a:t>
            </a:r>
            <a:endParaRPr lang="en-GB" dirty="0"/>
          </a:p>
        </p:txBody>
      </p:sp>
      <p:sp>
        <p:nvSpPr>
          <p:cNvPr id="3" name="Content Placeholder 2"/>
          <p:cNvSpPr>
            <a:spLocks noGrp="1"/>
          </p:cNvSpPr>
          <p:nvPr>
            <p:ph idx="1"/>
          </p:nvPr>
        </p:nvSpPr>
        <p:spPr/>
        <p:txBody>
          <a:bodyPr>
            <a:noAutofit/>
          </a:bodyPr>
          <a:lstStyle/>
          <a:p>
            <a:r>
              <a:rPr lang="en-GB" sz="2800" b="1" dirty="0" smtClean="0"/>
              <a:t>Pedagogical grammar: </a:t>
            </a:r>
            <a:r>
              <a:rPr lang="en-GB" sz="2800" dirty="0" smtClean="0"/>
              <a:t>Designed specifically for teaching a foreign language or developing awareness of the mother tongue. It is inherently prescriptive. </a:t>
            </a:r>
          </a:p>
          <a:p>
            <a:r>
              <a:rPr lang="en-GB" sz="2800" b="1" dirty="0" smtClean="0"/>
              <a:t>Theoretical grammar: </a:t>
            </a:r>
            <a:r>
              <a:rPr lang="en-GB" sz="2800" dirty="0" smtClean="0"/>
              <a:t>goes beyond the study of individual languages and uses linguistic data as a means of developing insights into the nature of language and develops categories for linguistic analysis. It presents a theory of language (functional grammar, universal grammar, transformational generative grammar etc.).</a:t>
            </a:r>
            <a:endParaRPr lang="en-GB" sz="2800" dirty="0"/>
          </a:p>
        </p:txBody>
      </p:sp>
    </p:spTree>
    <p:extLst>
      <p:ext uri="{BB962C8B-B14F-4D97-AF65-F5344CB8AC3E}">
        <p14:creationId xmlns:p14="http://schemas.microsoft.com/office/powerpoint/2010/main" val="137048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To teach or not teach grammar explicitly…</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165760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Arguments against</a:t>
            </a:r>
            <a:endParaRPr lang="en-GB" dirty="0"/>
          </a:p>
        </p:txBody>
      </p:sp>
      <p:sp>
        <p:nvSpPr>
          <p:cNvPr id="3" name="Content Placeholder 2"/>
          <p:cNvSpPr>
            <a:spLocks noGrp="1"/>
          </p:cNvSpPr>
          <p:nvPr>
            <p:ph idx="1"/>
          </p:nvPr>
        </p:nvSpPr>
        <p:spPr/>
        <p:txBody>
          <a:bodyPr>
            <a:noAutofit/>
          </a:bodyPr>
          <a:lstStyle/>
          <a:p>
            <a:r>
              <a:rPr lang="en-GB" sz="2800" dirty="0" smtClean="0"/>
              <a:t>The study of grammar promotes knowledge about language not how to use the language.</a:t>
            </a:r>
          </a:p>
          <a:p>
            <a:r>
              <a:rPr lang="en-GB" sz="2800" dirty="0" smtClean="0"/>
              <a:t>We acquire our first language without any explicit knowledge of grammar.</a:t>
            </a:r>
          </a:p>
          <a:p>
            <a:r>
              <a:rPr lang="en-GB" sz="2800" dirty="0"/>
              <a:t>The natural order in which languages are learned precludes the influence of instruction.</a:t>
            </a:r>
          </a:p>
          <a:p>
            <a:r>
              <a:rPr lang="en-GB" sz="2800" dirty="0" smtClean="0"/>
              <a:t>If communicative competence is the goal, then classroom time is better spent engaging in language use (</a:t>
            </a:r>
            <a:r>
              <a:rPr lang="en-GB" sz="2800" dirty="0" err="1" smtClean="0"/>
              <a:t>Krashen</a:t>
            </a:r>
            <a:r>
              <a:rPr lang="en-GB" sz="2800" dirty="0" smtClean="0"/>
              <a:t>, 1981).</a:t>
            </a:r>
          </a:p>
          <a:p>
            <a:endParaRPr lang="en-GB" sz="2800" dirty="0"/>
          </a:p>
        </p:txBody>
      </p:sp>
    </p:spTree>
    <p:extLst>
      <p:ext uri="{BB962C8B-B14F-4D97-AF65-F5344CB8AC3E}">
        <p14:creationId xmlns:p14="http://schemas.microsoft.com/office/powerpoint/2010/main" val="322628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smtClean="0"/>
              <a:t>Arguments in favour </a:t>
            </a:r>
            <a:r>
              <a:rPr lang="en-GB" dirty="0" smtClean="0"/>
              <a:t>(1/2)</a:t>
            </a:r>
            <a:endParaRPr lang="en-GB" dirty="0"/>
          </a:p>
        </p:txBody>
      </p:sp>
      <p:sp>
        <p:nvSpPr>
          <p:cNvPr id="3" name="Content Placeholder 2"/>
          <p:cNvSpPr>
            <a:spLocks noGrp="1"/>
          </p:cNvSpPr>
          <p:nvPr>
            <p:ph idx="1"/>
          </p:nvPr>
        </p:nvSpPr>
        <p:spPr/>
        <p:txBody>
          <a:bodyPr>
            <a:normAutofit/>
          </a:bodyPr>
          <a:lstStyle/>
          <a:p>
            <a:r>
              <a:rPr lang="en-GB" dirty="0" smtClean="0"/>
              <a:t>Without explicit instruction learners’ interlanguage often fossilizes.</a:t>
            </a:r>
          </a:p>
          <a:p>
            <a:r>
              <a:rPr lang="en-GB" dirty="0" smtClean="0"/>
              <a:t>Grammar instruction may act as an advanced organizer helping learners to notice features of language when they are ready.</a:t>
            </a:r>
          </a:p>
          <a:p>
            <a:r>
              <a:rPr lang="en-GB" dirty="0" smtClean="0"/>
              <a:t>Learning finite rules can help to simplify an otherwise daunting and complex task by organizing it into neat categories.</a:t>
            </a:r>
          </a:p>
          <a:p>
            <a:endParaRPr lang="en-GB" dirty="0"/>
          </a:p>
        </p:txBody>
      </p:sp>
    </p:spTree>
    <p:extLst>
      <p:ext uri="{BB962C8B-B14F-4D97-AF65-F5344CB8AC3E}">
        <p14:creationId xmlns:p14="http://schemas.microsoft.com/office/powerpoint/2010/main" val="415694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smtClean="0"/>
              <a:t>Arguments in favour </a:t>
            </a:r>
            <a:r>
              <a:rPr lang="en-GB" dirty="0" smtClean="0"/>
              <a:t>(2/2)</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Older students’ expectations about language learning often include grammar instruction.</a:t>
            </a:r>
          </a:p>
          <a:p>
            <a:pPr>
              <a:spcBef>
                <a:spcPts val="600"/>
              </a:spcBef>
            </a:pPr>
            <a:r>
              <a:rPr lang="en-GB" dirty="0" smtClean="0"/>
              <a:t>Learning grammar structures allows for more creative applications of language. (</a:t>
            </a:r>
            <a:r>
              <a:rPr lang="en-GB" dirty="0" err="1" smtClean="0"/>
              <a:t>Lightbown</a:t>
            </a:r>
            <a:r>
              <a:rPr lang="en-GB" dirty="0" smtClean="0"/>
              <a:t> &amp; </a:t>
            </a:r>
            <a:r>
              <a:rPr lang="en-GB" dirty="0" err="1" smtClean="0"/>
              <a:t>Spada</a:t>
            </a:r>
            <a:r>
              <a:rPr lang="en-GB" dirty="0" smtClean="0"/>
              <a:t>, 1990, pp. 429-448).</a:t>
            </a:r>
            <a:endParaRPr lang="en-GB" dirty="0"/>
          </a:p>
        </p:txBody>
      </p:sp>
    </p:spTree>
    <p:extLst>
      <p:ext uri="{BB962C8B-B14F-4D97-AF65-F5344CB8AC3E}">
        <p14:creationId xmlns:p14="http://schemas.microsoft.com/office/powerpoint/2010/main" val="309913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GB" sz="2800" dirty="0"/>
              <a:t>Grammar </a:t>
            </a:r>
            <a:r>
              <a:rPr lang="en-US" sz="2800" dirty="0" smtClean="0"/>
              <a:t>Viewed </a:t>
            </a:r>
            <a:r>
              <a:rPr lang="en-US" sz="2800" dirty="0"/>
              <a:t>through the Communicative Approach to Language Teaching and Learning</a:t>
            </a:r>
            <a:br>
              <a:rPr lang="en-US" sz="2800" dirty="0"/>
            </a:br>
            <a:endParaRPr lang="en-GB" sz="2800" dirty="0"/>
          </a:p>
        </p:txBody>
      </p:sp>
      <p:sp>
        <p:nvSpPr>
          <p:cNvPr id="5" name="Text Placeholder 4"/>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8848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(1/5)</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Communication is the be-all and end-all of language learning and grammar is the by-product of this endeavour.</a:t>
            </a:r>
          </a:p>
          <a:p>
            <a:pPr>
              <a:spcBef>
                <a:spcPts val="600"/>
              </a:spcBef>
            </a:pPr>
            <a:r>
              <a:rPr lang="en-GB" dirty="0" smtClean="0"/>
              <a:t>Grammar is </a:t>
            </a:r>
            <a:r>
              <a:rPr lang="en-GB" b="1" dirty="0" smtClean="0"/>
              <a:t>cumulative</a:t>
            </a:r>
            <a:r>
              <a:rPr lang="en-GB" dirty="0" smtClean="0"/>
              <a:t>. It should not be presented in a linear additive fashion but should be regularly revised and reintroduced (cyclical/spiral approach).</a:t>
            </a:r>
            <a:endParaRPr lang="en-GB" dirty="0"/>
          </a:p>
        </p:txBody>
      </p:sp>
    </p:spTree>
    <p:extLst>
      <p:ext uri="{BB962C8B-B14F-4D97-AF65-F5344CB8AC3E}">
        <p14:creationId xmlns:p14="http://schemas.microsoft.com/office/powerpoint/2010/main" val="136723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(2/5)</a:t>
            </a:r>
            <a:endParaRPr lang="en-GB" dirty="0"/>
          </a:p>
        </p:txBody>
      </p:sp>
      <p:sp>
        <p:nvSpPr>
          <p:cNvPr id="3" name="Content Placeholder 2"/>
          <p:cNvSpPr>
            <a:spLocks noGrp="1"/>
          </p:cNvSpPr>
          <p:nvPr>
            <p:ph idx="1"/>
          </p:nvPr>
        </p:nvSpPr>
        <p:spPr/>
        <p:txBody>
          <a:bodyPr>
            <a:noAutofit/>
          </a:bodyPr>
          <a:lstStyle/>
          <a:p>
            <a:pPr>
              <a:spcBef>
                <a:spcPts val="600"/>
              </a:spcBef>
            </a:pPr>
            <a:r>
              <a:rPr lang="en-GB" dirty="0" smtClean="0"/>
              <a:t>The grammatical component of a syllabus is characterised by </a:t>
            </a:r>
            <a:r>
              <a:rPr lang="en-GB" b="1" dirty="0" smtClean="0"/>
              <a:t>selectivity</a:t>
            </a:r>
            <a:r>
              <a:rPr lang="en-GB" dirty="0" smtClean="0"/>
              <a:t>. Grammatical items are not included because they have always been taught but because they can be justified in relation to the type of course, its length, objectives and student population. </a:t>
            </a:r>
            <a:endParaRPr lang="en-GB" dirty="0"/>
          </a:p>
        </p:txBody>
      </p:sp>
    </p:spTree>
    <p:extLst>
      <p:ext uri="{BB962C8B-B14F-4D97-AF65-F5344CB8AC3E}">
        <p14:creationId xmlns:p14="http://schemas.microsoft.com/office/powerpoint/2010/main" val="2451139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(3/5)</a:t>
            </a:r>
            <a:endParaRPr lang="en-GB" dirty="0"/>
          </a:p>
        </p:txBody>
      </p:sp>
      <p:sp>
        <p:nvSpPr>
          <p:cNvPr id="3" name="Content Placeholder 2"/>
          <p:cNvSpPr>
            <a:spLocks noGrp="1"/>
          </p:cNvSpPr>
          <p:nvPr>
            <p:ph idx="1"/>
          </p:nvPr>
        </p:nvSpPr>
        <p:spPr/>
        <p:txBody>
          <a:bodyPr>
            <a:normAutofit/>
          </a:bodyPr>
          <a:lstStyle/>
          <a:p>
            <a:pPr>
              <a:spcBef>
                <a:spcPts val="600"/>
              </a:spcBef>
            </a:pPr>
            <a:r>
              <a:rPr lang="en-GB" dirty="0" smtClean="0"/>
              <a:t>Grammar instruction and activities should be integrated within a </a:t>
            </a:r>
            <a:r>
              <a:rPr lang="en-GB" b="1" dirty="0" smtClean="0"/>
              <a:t>communicative framework.</a:t>
            </a:r>
          </a:p>
          <a:p>
            <a:pPr>
              <a:spcBef>
                <a:spcPts val="600"/>
              </a:spcBef>
            </a:pPr>
            <a:r>
              <a:rPr lang="en-GB" dirty="0" smtClean="0"/>
              <a:t>Language should be presented and learnt </a:t>
            </a:r>
            <a:r>
              <a:rPr lang="en-GB" b="1" dirty="0" smtClean="0"/>
              <a:t>within a context</a:t>
            </a:r>
            <a:r>
              <a:rPr lang="en-GB" dirty="0" smtClean="0"/>
              <a:t>.</a:t>
            </a:r>
          </a:p>
          <a:p>
            <a:pPr>
              <a:spcBef>
                <a:spcPts val="600"/>
              </a:spcBef>
            </a:pPr>
            <a:r>
              <a:rPr lang="en-GB" dirty="0" smtClean="0"/>
              <a:t>The relationship between </a:t>
            </a:r>
            <a:r>
              <a:rPr lang="en-GB" b="1" dirty="0" smtClean="0"/>
              <a:t>forms and their uses </a:t>
            </a:r>
            <a:r>
              <a:rPr lang="en-GB" dirty="0" smtClean="0"/>
              <a:t>should be made clear to learners.</a:t>
            </a:r>
            <a:endParaRPr lang="en-GB" dirty="0"/>
          </a:p>
        </p:txBody>
      </p:sp>
    </p:spTree>
    <p:extLst>
      <p:ext uri="{BB962C8B-B14F-4D97-AF65-F5344CB8AC3E}">
        <p14:creationId xmlns:p14="http://schemas.microsoft.com/office/powerpoint/2010/main" val="722796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Issues to be discussed in this unit</a:t>
            </a:r>
            <a:endParaRPr lang="en-GB" dirty="0"/>
          </a:p>
        </p:txBody>
      </p:sp>
      <p:sp>
        <p:nvSpPr>
          <p:cNvPr id="3" name="Θέση περιεχομένου 2"/>
          <p:cNvSpPr>
            <a:spLocks noGrp="1"/>
          </p:cNvSpPr>
          <p:nvPr>
            <p:ph idx="1"/>
          </p:nvPr>
        </p:nvSpPr>
        <p:spPr/>
        <p:txBody>
          <a:bodyPr>
            <a:noAutofit/>
          </a:bodyPr>
          <a:lstStyle/>
          <a:p>
            <a:pPr>
              <a:spcBef>
                <a:spcPts val="600"/>
              </a:spcBef>
            </a:pPr>
            <a:r>
              <a:rPr lang="en-GB" sz="2800" dirty="0" smtClean="0"/>
              <a:t>What is grammar?</a:t>
            </a:r>
          </a:p>
          <a:p>
            <a:pPr>
              <a:spcBef>
                <a:spcPts val="600"/>
              </a:spcBef>
            </a:pPr>
            <a:r>
              <a:rPr lang="en-GB" sz="2800" dirty="0" smtClean="0"/>
              <a:t>Types of grammar.</a:t>
            </a:r>
          </a:p>
          <a:p>
            <a:pPr>
              <a:spcBef>
                <a:spcPts val="600"/>
              </a:spcBef>
            </a:pPr>
            <a:r>
              <a:rPr lang="en-GB" sz="2800" dirty="0" smtClean="0"/>
              <a:t>Grammar in the communicative approach.</a:t>
            </a:r>
          </a:p>
          <a:p>
            <a:pPr>
              <a:spcBef>
                <a:spcPts val="600"/>
              </a:spcBef>
            </a:pPr>
            <a:r>
              <a:rPr lang="en-GB" sz="2800" dirty="0" smtClean="0"/>
              <a:t>Teaching grammar: Main principles (form, meaning and use, the importance of context, giving effective explanations).</a:t>
            </a:r>
          </a:p>
          <a:p>
            <a:pPr>
              <a:spcBef>
                <a:spcPts val="600"/>
              </a:spcBef>
            </a:pPr>
            <a:r>
              <a:rPr lang="en-GB" sz="2800" dirty="0" smtClean="0"/>
              <a:t>Approaches to teaching grammar.</a:t>
            </a:r>
          </a:p>
          <a:p>
            <a:pPr>
              <a:spcBef>
                <a:spcPts val="600"/>
              </a:spcBef>
            </a:pPr>
            <a:r>
              <a:rPr lang="en-GB" sz="2800" dirty="0" smtClean="0"/>
              <a:t>Choosing grammar activities.</a:t>
            </a:r>
            <a:endParaRPr lang="en-GB" sz="2800" dirty="0"/>
          </a:p>
        </p:txBody>
      </p:sp>
    </p:spTree>
    <p:extLst>
      <p:ext uri="{BB962C8B-B14F-4D97-AF65-F5344CB8AC3E}">
        <p14:creationId xmlns:p14="http://schemas.microsoft.com/office/powerpoint/2010/main" val="55757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in the communicative approach (4/5)</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400" dirty="0" smtClean="0"/>
              <a:t>When presenting new language items, attention should be given to their form, meaning and use.</a:t>
            </a:r>
          </a:p>
          <a:p>
            <a:pPr>
              <a:spcBef>
                <a:spcPts val="600"/>
              </a:spcBef>
            </a:pPr>
            <a:r>
              <a:rPr lang="en-GB" sz="2400" b="1" dirty="0" smtClean="0"/>
              <a:t>Form: </a:t>
            </a:r>
            <a:r>
              <a:rPr lang="en-GB" sz="2400" dirty="0" smtClean="0"/>
              <a:t>how the structure is formed.</a:t>
            </a:r>
          </a:p>
          <a:p>
            <a:pPr>
              <a:spcBef>
                <a:spcPts val="600"/>
              </a:spcBef>
            </a:pPr>
            <a:r>
              <a:rPr lang="en-GB" sz="2400" b="1" dirty="0" smtClean="0"/>
              <a:t>Meaning: </a:t>
            </a:r>
            <a:r>
              <a:rPr lang="en-US" altLang="en-US" sz="2400" dirty="0"/>
              <a:t>what meaning the structure entails (autonomously – not in context)</a:t>
            </a:r>
            <a:endParaRPr lang="en-GB" sz="2400" dirty="0" smtClean="0"/>
          </a:p>
          <a:p>
            <a:pPr>
              <a:spcBef>
                <a:spcPts val="600"/>
              </a:spcBef>
            </a:pPr>
            <a:r>
              <a:rPr lang="en-GB" sz="2400" b="1" dirty="0" smtClean="0"/>
              <a:t>Use: </a:t>
            </a:r>
            <a:r>
              <a:rPr lang="en-US" altLang="en-US" sz="2400" dirty="0"/>
              <a:t>how language patterns operate in specific contexts of situation, and specific discourses and </a:t>
            </a:r>
            <a:r>
              <a:rPr lang="en-US" altLang="en-US" sz="2400" dirty="0" smtClean="0"/>
              <a:t>texts.</a:t>
            </a:r>
          </a:p>
          <a:p>
            <a:pPr lvl="1">
              <a:spcBef>
                <a:spcPts val="600"/>
              </a:spcBef>
            </a:pPr>
            <a:r>
              <a:rPr lang="en-US" altLang="en-US" sz="2000" dirty="0"/>
              <a:t>When or why does a speaker/ writer choose a particular grammar structure over another that could express the same meaning or accomplish the same purpose?</a:t>
            </a:r>
          </a:p>
          <a:p>
            <a:pPr lvl="1">
              <a:spcBef>
                <a:spcPts val="600"/>
              </a:spcBef>
            </a:pPr>
            <a:r>
              <a:rPr lang="en-US" altLang="en-US" sz="2000" dirty="0"/>
              <a:t>When or why does a speaker/ writer vary the form of a particular linguistic structure?</a:t>
            </a:r>
          </a:p>
          <a:p>
            <a:pPr>
              <a:spcBef>
                <a:spcPct val="0"/>
              </a:spcBef>
            </a:pPr>
            <a:endParaRPr lang="en-US" altLang="en-US" sz="2400" dirty="0"/>
          </a:p>
        </p:txBody>
      </p:sp>
    </p:spTree>
    <p:extLst>
      <p:ext uri="{BB962C8B-B14F-4D97-AF65-F5344CB8AC3E}">
        <p14:creationId xmlns:p14="http://schemas.microsoft.com/office/powerpoint/2010/main" val="2096927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Three-Dimensional </a:t>
            </a:r>
            <a:r>
              <a:rPr lang="en-GB" dirty="0"/>
              <a:t>Grammar Framework</a:t>
            </a:r>
          </a:p>
        </p:txBody>
      </p:sp>
      <p:pic>
        <p:nvPicPr>
          <p:cNvPr id="13" name="Content Placeholder 12" descr="Three-Dimensional Grammar Framework: Form, Meaning, and Us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975" y="1557338"/>
            <a:ext cx="8060749" cy="4525962"/>
          </a:xfrm>
        </p:spPr>
      </p:pic>
    </p:spTree>
    <p:extLst>
      <p:ext uri="{BB962C8B-B14F-4D97-AF65-F5344CB8AC3E}">
        <p14:creationId xmlns:p14="http://schemas.microsoft.com/office/powerpoint/2010/main" val="456808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the possessive </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b="1" dirty="0" smtClean="0"/>
              <a:t>Form: </a:t>
            </a:r>
            <a:r>
              <a:rPr lang="en-GB" sz="2800" dirty="0" smtClean="0"/>
              <a:t>inflecting regular singular nouns and irregular plural nouns not ending in s with ’s or by adding an apostrophe after the s’ ending of regular plural nouns and singular nouns ending in the sound /s/. e.g., dog’s / men’s /dogs’ / bus’.</a:t>
            </a:r>
          </a:p>
          <a:p>
            <a:r>
              <a:rPr lang="en-GB" sz="2800" b="1" dirty="0" smtClean="0"/>
              <a:t>Meaning:  </a:t>
            </a:r>
            <a:r>
              <a:rPr lang="en-GB" sz="2800" dirty="0" smtClean="0"/>
              <a:t>indicates description (a debtor’s prison), amount (a month’s holiday), relationship (Jack’s wife), part/ whole (My brother’s hand), and origin / agent (Shakespeare’s tragedies).</a:t>
            </a:r>
            <a:endParaRPr lang="en-GB" sz="2800" dirty="0"/>
          </a:p>
        </p:txBody>
      </p:sp>
    </p:spTree>
    <p:extLst>
      <p:ext uri="{BB962C8B-B14F-4D97-AF65-F5344CB8AC3E}">
        <p14:creationId xmlns:p14="http://schemas.microsoft.com/office/powerpoint/2010/main" val="129042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the possessive</a:t>
            </a:r>
            <a:endParaRPr lang="en-GB" dirty="0"/>
          </a:p>
        </p:txBody>
      </p:sp>
      <p:sp>
        <p:nvSpPr>
          <p:cNvPr id="3" name="Content Placeholder 2"/>
          <p:cNvSpPr>
            <a:spLocks noGrp="1"/>
          </p:cNvSpPr>
          <p:nvPr>
            <p:ph sz="half" idx="1"/>
          </p:nvPr>
        </p:nvSpPr>
        <p:spPr/>
        <p:txBody>
          <a:bodyPr>
            <a:noAutofit/>
          </a:bodyPr>
          <a:lstStyle/>
          <a:p>
            <a:pPr>
              <a:spcBef>
                <a:spcPts val="600"/>
              </a:spcBef>
            </a:pPr>
            <a:r>
              <a:rPr lang="en-GB" sz="2600" dirty="0" smtClean="0"/>
              <a:t>Possession can be expressed in other ways: with a possessive determiner (e.g., his) or with the periphrastic </a:t>
            </a:r>
            <a:r>
              <a:rPr lang="en-GB" sz="2600" b="1" dirty="0" smtClean="0"/>
              <a:t>of the </a:t>
            </a:r>
            <a:r>
              <a:rPr lang="en-GB" sz="2600" dirty="0" smtClean="0"/>
              <a:t>form (e.g., the legs of the table).</a:t>
            </a:r>
          </a:p>
          <a:p>
            <a:pPr>
              <a:spcBef>
                <a:spcPts val="600"/>
              </a:spcBef>
            </a:pPr>
            <a:r>
              <a:rPr lang="en-GB" sz="2600" dirty="0" smtClean="0"/>
              <a:t>The </a:t>
            </a:r>
            <a:r>
              <a:rPr lang="en-GB" sz="2600" b="1" dirty="0" smtClean="0"/>
              <a:t>of the </a:t>
            </a:r>
            <a:r>
              <a:rPr lang="en-GB" sz="2600" dirty="0" smtClean="0"/>
              <a:t>form is used with nonhuman head nouns and ’s with human head nouns.</a:t>
            </a:r>
            <a:endParaRPr lang="en-GB" sz="2600" dirty="0"/>
          </a:p>
        </p:txBody>
      </p:sp>
      <p:sp>
        <p:nvSpPr>
          <p:cNvPr id="4" name="Content Placeholder 3"/>
          <p:cNvSpPr>
            <a:spLocks noGrp="1"/>
          </p:cNvSpPr>
          <p:nvPr>
            <p:ph sz="half" idx="2"/>
          </p:nvPr>
        </p:nvSpPr>
        <p:spPr/>
        <p:txBody>
          <a:bodyPr>
            <a:noAutofit/>
          </a:bodyPr>
          <a:lstStyle/>
          <a:p>
            <a:pPr>
              <a:spcBef>
                <a:spcPts val="600"/>
              </a:spcBef>
            </a:pPr>
            <a:r>
              <a:rPr lang="en-GB" sz="2600" dirty="0" smtClean="0"/>
              <a:t>Native speakers prefer to use the ’s with inanimate human head nouns if the head nouns are performing some action.</a:t>
            </a:r>
          </a:p>
          <a:p>
            <a:pPr>
              <a:spcBef>
                <a:spcPts val="600"/>
              </a:spcBef>
            </a:pPr>
            <a:r>
              <a:rPr lang="en-GB" sz="2600" dirty="0" smtClean="0"/>
              <a:t>E.g., the train’s arrival was delayed</a:t>
            </a:r>
          </a:p>
          <a:p>
            <a:pPr>
              <a:spcBef>
                <a:spcPts val="600"/>
              </a:spcBef>
            </a:pPr>
            <a:r>
              <a:rPr lang="en-GB" sz="2600" dirty="0" smtClean="0"/>
              <a:t>A noun compound (table leg) is more appropriate than either the </a:t>
            </a:r>
            <a:r>
              <a:rPr lang="en-GB" sz="2600" b="1" dirty="0" smtClean="0"/>
              <a:t>’s</a:t>
            </a:r>
            <a:r>
              <a:rPr lang="en-GB" sz="2600" dirty="0" smtClean="0"/>
              <a:t> form for the </a:t>
            </a:r>
            <a:r>
              <a:rPr lang="en-GB" sz="2600" b="1" dirty="0" smtClean="0"/>
              <a:t>of the </a:t>
            </a:r>
            <a:r>
              <a:rPr lang="en-GB" sz="2600" dirty="0" smtClean="0"/>
              <a:t>form. </a:t>
            </a:r>
            <a:endParaRPr lang="en-GB" sz="2600" dirty="0"/>
          </a:p>
        </p:txBody>
      </p:sp>
    </p:spTree>
    <p:extLst>
      <p:ext uri="{BB962C8B-B14F-4D97-AF65-F5344CB8AC3E}">
        <p14:creationId xmlns:p14="http://schemas.microsoft.com/office/powerpoint/2010/main" val="2456832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(1/8) </a:t>
            </a:r>
            <a:endParaRPr lang="en-GB" dirty="0"/>
          </a:p>
        </p:txBody>
      </p:sp>
      <p:sp>
        <p:nvSpPr>
          <p:cNvPr id="3" name="Content Placeholder 2"/>
          <p:cNvSpPr>
            <a:spLocks noGrp="1"/>
          </p:cNvSpPr>
          <p:nvPr>
            <p:ph sz="half" idx="1"/>
          </p:nvPr>
        </p:nvSpPr>
        <p:spPr>
          <a:xfrm>
            <a:off x="457200" y="1600200"/>
            <a:ext cx="4186808" cy="4525963"/>
          </a:xfrm>
        </p:spPr>
        <p:txBody>
          <a:bodyPr>
            <a:noAutofit/>
          </a:bodyPr>
          <a:lstStyle/>
          <a:p>
            <a:pPr marL="0" indent="0">
              <a:spcBef>
                <a:spcPts val="600"/>
              </a:spcBef>
              <a:buNone/>
            </a:pPr>
            <a:r>
              <a:rPr lang="en-GB" sz="2400" b="1" dirty="0" smtClean="0"/>
              <a:t>Task 1: </a:t>
            </a:r>
            <a:r>
              <a:rPr lang="en-GB" sz="2400" dirty="0" smtClean="0"/>
              <a:t>Suppose that a teacher had shown her/his students the contents of the table below. Decide if her/his intention is to present them with: </a:t>
            </a:r>
          </a:p>
          <a:p>
            <a:pPr marL="457200" indent="-457200">
              <a:spcBef>
                <a:spcPts val="600"/>
              </a:spcBef>
              <a:buFont typeface="+mj-lt"/>
              <a:buAutoNum type="alphaLcPeriod"/>
            </a:pPr>
            <a:r>
              <a:rPr lang="en-GB" sz="2400" dirty="0" smtClean="0"/>
              <a:t>the meaning of the present continuous tense, </a:t>
            </a:r>
          </a:p>
          <a:p>
            <a:pPr marL="457200" indent="-457200">
              <a:spcBef>
                <a:spcPts val="600"/>
              </a:spcBef>
              <a:buFont typeface="+mj-lt"/>
              <a:buAutoNum type="alphaLcPeriod"/>
            </a:pPr>
            <a:r>
              <a:rPr lang="en-GB" sz="2400" dirty="0" smtClean="0"/>
              <a:t>the form of the present continuous tense, </a:t>
            </a:r>
          </a:p>
          <a:p>
            <a:pPr marL="457200" indent="-457200">
              <a:spcBef>
                <a:spcPts val="600"/>
              </a:spcBef>
              <a:buFont typeface="+mj-lt"/>
              <a:buAutoNum type="alphaLcPeriod"/>
            </a:pPr>
            <a:r>
              <a:rPr lang="en-GB" sz="2400" dirty="0" smtClean="0"/>
              <a:t>a series of meaningful sentences.</a:t>
            </a:r>
            <a:endParaRPr lang="en-GB" sz="2400" dirty="0"/>
          </a:p>
        </p:txBody>
      </p:sp>
      <p:sp>
        <p:nvSpPr>
          <p:cNvPr id="4" name="Content Placeholder 3"/>
          <p:cNvSpPr>
            <a:spLocks noGrp="1"/>
          </p:cNvSpPr>
          <p:nvPr>
            <p:ph sz="half" idx="2"/>
          </p:nvPr>
        </p:nvSpPr>
        <p:spPr>
          <a:xfrm>
            <a:off x="5004048" y="1600200"/>
            <a:ext cx="3682752" cy="4525963"/>
          </a:xfrm>
        </p:spPr>
        <p:txBody>
          <a:bodyPr/>
          <a:lstStyle/>
          <a:p>
            <a:pPr>
              <a:spcBef>
                <a:spcPts val="600"/>
              </a:spcBef>
            </a:pPr>
            <a:r>
              <a:rPr lang="en-GB" sz="2400" dirty="0" smtClean="0"/>
              <a:t>I am sitting.</a:t>
            </a:r>
          </a:p>
          <a:p>
            <a:pPr>
              <a:spcBef>
                <a:spcPts val="600"/>
              </a:spcBef>
            </a:pPr>
            <a:r>
              <a:rPr lang="en-GB" sz="2400" dirty="0" smtClean="0"/>
              <a:t>You are sitting.</a:t>
            </a:r>
          </a:p>
          <a:p>
            <a:pPr>
              <a:spcBef>
                <a:spcPts val="600"/>
              </a:spcBef>
            </a:pPr>
            <a:r>
              <a:rPr lang="en-GB" sz="2400" dirty="0" smtClean="0"/>
              <a:t>He/she/it is sitting.</a:t>
            </a:r>
          </a:p>
          <a:p>
            <a:pPr>
              <a:spcBef>
                <a:spcPts val="600"/>
              </a:spcBef>
            </a:pPr>
            <a:r>
              <a:rPr lang="en-GB" sz="2400" dirty="0" smtClean="0"/>
              <a:t>We are sitting.</a:t>
            </a:r>
          </a:p>
          <a:p>
            <a:pPr>
              <a:spcBef>
                <a:spcPts val="600"/>
              </a:spcBef>
            </a:pPr>
            <a:r>
              <a:rPr lang="en-GB" sz="2400" dirty="0" smtClean="0"/>
              <a:t>You are sitting.</a:t>
            </a:r>
          </a:p>
          <a:p>
            <a:pPr>
              <a:spcBef>
                <a:spcPts val="600"/>
              </a:spcBef>
            </a:pPr>
            <a:r>
              <a:rPr lang="en-GB" sz="2400" dirty="0" smtClean="0"/>
              <a:t>They are sitting.</a:t>
            </a:r>
            <a:endParaRPr lang="en-GB" sz="2400" dirty="0"/>
          </a:p>
        </p:txBody>
      </p:sp>
    </p:spTree>
    <p:extLst>
      <p:ext uri="{BB962C8B-B14F-4D97-AF65-F5344CB8AC3E}">
        <p14:creationId xmlns:p14="http://schemas.microsoft.com/office/powerpoint/2010/main" val="3133126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(2/8) </a:t>
            </a:r>
            <a:endParaRPr lang="en-GB" dirty="0"/>
          </a:p>
        </p:txBody>
      </p:sp>
      <p:sp>
        <p:nvSpPr>
          <p:cNvPr id="3" name="Content Placeholder 2"/>
          <p:cNvSpPr>
            <a:spLocks noGrp="1"/>
          </p:cNvSpPr>
          <p:nvPr>
            <p:ph idx="1"/>
          </p:nvPr>
        </p:nvSpPr>
        <p:spPr/>
        <p:txBody>
          <a:bodyPr>
            <a:normAutofit/>
          </a:bodyPr>
          <a:lstStyle/>
          <a:p>
            <a:pPr marL="0" indent="0">
              <a:spcBef>
                <a:spcPts val="600"/>
              </a:spcBef>
              <a:buNone/>
            </a:pPr>
            <a:r>
              <a:rPr lang="en-GB" b="1" dirty="0" smtClean="0"/>
              <a:t>Grammar presentation steps:</a:t>
            </a:r>
          </a:p>
          <a:p>
            <a:pPr>
              <a:spcBef>
                <a:spcPts val="600"/>
              </a:spcBef>
            </a:pPr>
            <a:r>
              <a:rPr lang="en-GB" b="1" dirty="0" smtClean="0"/>
              <a:t>Step 1</a:t>
            </a:r>
            <a:r>
              <a:rPr lang="en-GB" dirty="0" smtClean="0"/>
              <a:t>: S/he mimes certain actions and asks the class to tell her/him what s/he is doing, choosing sentences among those in Column A from the Table. </a:t>
            </a:r>
          </a:p>
        </p:txBody>
      </p:sp>
    </p:spTree>
    <p:extLst>
      <p:ext uri="{BB962C8B-B14F-4D97-AF65-F5344CB8AC3E}">
        <p14:creationId xmlns:p14="http://schemas.microsoft.com/office/powerpoint/2010/main" val="4194947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(3/8) </a:t>
            </a:r>
            <a:endParaRPr lang="en-GB" dirty="0"/>
          </a:p>
        </p:txBody>
      </p:sp>
      <p:sp>
        <p:nvSpPr>
          <p:cNvPr id="3" name="Content Placeholder 2"/>
          <p:cNvSpPr>
            <a:spLocks noGrp="1"/>
          </p:cNvSpPr>
          <p:nvPr>
            <p:ph idx="1"/>
          </p:nvPr>
        </p:nvSpPr>
        <p:spPr/>
        <p:txBody>
          <a:bodyPr>
            <a:noAutofit/>
          </a:bodyPr>
          <a:lstStyle/>
          <a:p>
            <a:pPr>
              <a:spcBef>
                <a:spcPts val="600"/>
              </a:spcBef>
            </a:pPr>
            <a:r>
              <a:rPr lang="en-GB" b="1" dirty="0" smtClean="0"/>
              <a:t>Step 2</a:t>
            </a:r>
            <a:r>
              <a:rPr lang="en-GB" dirty="0" smtClean="0"/>
              <a:t>: S/he hands individual or pairs of pupils in the class pieces of paper with instructions written on them, telling her/him to mime the action, and asks the class to choose among those in Column B the sentence that best describes what the pupil(s) is(are) doing. </a:t>
            </a:r>
          </a:p>
        </p:txBody>
      </p:sp>
    </p:spTree>
    <p:extLst>
      <p:ext uri="{BB962C8B-B14F-4D97-AF65-F5344CB8AC3E}">
        <p14:creationId xmlns:p14="http://schemas.microsoft.com/office/powerpoint/2010/main" val="3096752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(4/8) </a:t>
            </a:r>
            <a:endParaRPr lang="en-GB" dirty="0"/>
          </a:p>
        </p:txBody>
      </p:sp>
      <p:sp>
        <p:nvSpPr>
          <p:cNvPr id="3" name="Content Placeholder 2"/>
          <p:cNvSpPr>
            <a:spLocks noGrp="1"/>
          </p:cNvSpPr>
          <p:nvPr>
            <p:ph idx="1"/>
          </p:nvPr>
        </p:nvSpPr>
        <p:spPr/>
        <p:txBody>
          <a:bodyPr>
            <a:noAutofit/>
          </a:bodyPr>
          <a:lstStyle/>
          <a:p>
            <a:pPr>
              <a:spcBef>
                <a:spcPts val="600"/>
              </a:spcBef>
            </a:pPr>
            <a:r>
              <a:rPr lang="en-GB" b="1" dirty="0" smtClean="0"/>
              <a:t>Step 3</a:t>
            </a:r>
            <a:r>
              <a:rPr lang="en-GB" dirty="0" smtClean="0"/>
              <a:t>: Now, s/he tells pupils that each will each mime an action choosing among those in Column C and s/he will ask them questions about what they are doing. They have to respond by selecting cues from Column C.</a:t>
            </a:r>
          </a:p>
        </p:txBody>
      </p:sp>
    </p:spTree>
    <p:extLst>
      <p:ext uri="{BB962C8B-B14F-4D97-AF65-F5344CB8AC3E}">
        <p14:creationId xmlns:p14="http://schemas.microsoft.com/office/powerpoint/2010/main" val="3642481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(5/8) </a:t>
            </a:r>
            <a:endParaRPr lang="en-GB" dirty="0"/>
          </a:p>
        </p:txBody>
      </p:sp>
      <p:graphicFrame>
        <p:nvGraphicFramePr>
          <p:cNvPr id="5" name="Content Placeholder 4" descr="Activity table."/>
          <p:cNvGraphicFramePr>
            <a:graphicFrameLocks noGrp="1"/>
          </p:cNvGraphicFramePr>
          <p:nvPr>
            <p:ph idx="1"/>
            <p:custDataLst>
              <p:tags r:id="rId1"/>
            </p:custDataLst>
            <p:extLst>
              <p:ext uri="{D42A27DB-BD31-4B8C-83A1-F6EECF244321}">
                <p14:modId xmlns:p14="http://schemas.microsoft.com/office/powerpoint/2010/main" val="1792779743"/>
              </p:ext>
            </p:extLst>
          </p:nvPr>
        </p:nvGraphicFramePr>
        <p:xfrm>
          <a:off x="463550" y="1556792"/>
          <a:ext cx="7921625" cy="4682480"/>
        </p:xfrm>
        <a:graphic>
          <a:graphicData uri="http://schemas.openxmlformats.org/drawingml/2006/table">
            <a:tbl>
              <a:tblPr firstRow="1">
                <a:tableStyleId>{69012ECD-51FC-41F1-AA8D-1B2483CD663E}</a:tableStyleId>
              </a:tblPr>
              <a:tblGrid>
                <a:gridCol w="2668290">
                  <a:extLst>
                    <a:ext uri="{9D8B030D-6E8A-4147-A177-3AD203B41FA5}">
                      <a16:colId xmlns="" xmlns:a16="http://schemas.microsoft.com/office/drawing/2014/main" val="20000"/>
                    </a:ext>
                  </a:extLst>
                </a:gridCol>
                <a:gridCol w="2808312">
                  <a:extLst>
                    <a:ext uri="{9D8B030D-6E8A-4147-A177-3AD203B41FA5}">
                      <a16:colId xmlns="" xmlns:a16="http://schemas.microsoft.com/office/drawing/2014/main" val="20001"/>
                    </a:ext>
                  </a:extLst>
                </a:gridCol>
                <a:gridCol w="2445023">
                  <a:extLst>
                    <a:ext uri="{9D8B030D-6E8A-4147-A177-3AD203B41FA5}">
                      <a16:colId xmlns="" xmlns:a16="http://schemas.microsoft.com/office/drawing/2014/main" val="20002"/>
                    </a:ext>
                  </a:extLst>
                </a:gridCol>
              </a:tblGrid>
              <a:tr h="720080">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dirty="0" smtClean="0"/>
                        <a:t>COLUMN A.</a:t>
                      </a:r>
                    </a:p>
                    <a:p>
                      <a:pPr algn="l">
                        <a:spcBef>
                          <a:spcPts val="600"/>
                        </a:spcBef>
                        <a:spcAft>
                          <a:spcPts val="0"/>
                        </a:spcAft>
                      </a:pPr>
                      <a:r>
                        <a:rPr lang="en-GB" sz="2000" dirty="0" smtClean="0"/>
                        <a:t>What am I doing?</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dirty="0" smtClean="0"/>
                        <a:t>COLUMN B.</a:t>
                      </a:r>
                    </a:p>
                    <a:p>
                      <a:pPr algn="l">
                        <a:spcBef>
                          <a:spcPts val="600"/>
                        </a:spcBef>
                        <a:spcAft>
                          <a:spcPts val="0"/>
                        </a:spcAft>
                      </a:pPr>
                      <a:r>
                        <a:rPr lang="en-GB" sz="2000" dirty="0" smtClean="0"/>
                        <a:t>What is [name] doing?</a:t>
                      </a:r>
                      <a:endParaRPr lang="en-GB" sz="2000" dirty="0">
                        <a:latin typeface="+mn-lt"/>
                        <a:ea typeface="Times New Roman"/>
                      </a:endParaRPr>
                    </a:p>
                  </a:txBody>
                  <a:tcPr marL="68586" marR="6858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dirty="0" smtClean="0"/>
                        <a:t>COLUMN C.</a:t>
                      </a:r>
                    </a:p>
                    <a:p>
                      <a:pPr algn="l">
                        <a:spcBef>
                          <a:spcPts val="600"/>
                        </a:spcBef>
                        <a:spcAft>
                          <a:spcPts val="0"/>
                        </a:spcAft>
                      </a:pPr>
                      <a:r>
                        <a:rPr lang="en-GB" sz="2000" dirty="0" smtClean="0"/>
                        <a:t>Are you ……</a:t>
                      </a:r>
                      <a:r>
                        <a:rPr lang="en-GB" sz="2000" dirty="0" err="1" smtClean="0"/>
                        <a:t>ing</a:t>
                      </a:r>
                      <a:r>
                        <a:rPr lang="en-GB" sz="2000" dirty="0" smtClean="0"/>
                        <a:t> …….?</a:t>
                      </a:r>
                      <a:endParaRPr lang="en-GB" sz="2000" dirty="0">
                        <a:latin typeface="+mn-lt"/>
                        <a:ea typeface="Times New Roman"/>
                      </a:endParaRPr>
                    </a:p>
                  </a:txBody>
                  <a:tcPr marL="68586" marR="68586" marT="0" marB="0">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1"/>
                  </a:ext>
                </a:extLst>
              </a:tr>
              <a:tr h="3771919">
                <a:tc>
                  <a:txBody>
                    <a:bodyPr/>
                    <a:lstStyle/>
                    <a:p>
                      <a:pPr marL="231775" indent="-231775" algn="l">
                        <a:spcBef>
                          <a:spcPts val="200"/>
                        </a:spcBef>
                        <a:spcAft>
                          <a:spcPts val="200"/>
                        </a:spcAft>
                        <a:buFont typeface="+mj-lt"/>
                        <a:buAutoNum type="arabicPeriod"/>
                      </a:pPr>
                      <a:r>
                        <a:rPr lang="en-GB" sz="2000" dirty="0" smtClean="0"/>
                        <a:t>You are holding a pen.</a:t>
                      </a:r>
                    </a:p>
                    <a:p>
                      <a:pPr marL="231775" indent="-231775" algn="l">
                        <a:spcBef>
                          <a:spcPts val="200"/>
                        </a:spcBef>
                        <a:spcAft>
                          <a:spcPts val="200"/>
                        </a:spcAft>
                        <a:buFont typeface="+mj-lt"/>
                        <a:buAutoNum type="arabicPeriod"/>
                      </a:pPr>
                      <a:r>
                        <a:rPr lang="en-GB" sz="2000" dirty="0" smtClean="0"/>
                        <a:t>You are writing a word on the blackboard.</a:t>
                      </a:r>
                    </a:p>
                    <a:p>
                      <a:pPr marL="231775" indent="-231775" algn="l">
                        <a:spcBef>
                          <a:spcPts val="200"/>
                        </a:spcBef>
                        <a:spcAft>
                          <a:spcPts val="200"/>
                        </a:spcAft>
                        <a:buFont typeface="+mj-lt"/>
                        <a:buAutoNum type="arabicPeriod"/>
                      </a:pPr>
                      <a:r>
                        <a:rPr lang="en-GB" sz="2000" dirty="0" smtClean="0"/>
                        <a:t>You are singing.</a:t>
                      </a:r>
                    </a:p>
                    <a:p>
                      <a:pPr marL="231775" indent="-231775" algn="l">
                        <a:spcBef>
                          <a:spcPts val="200"/>
                        </a:spcBef>
                        <a:spcAft>
                          <a:spcPts val="200"/>
                        </a:spcAft>
                        <a:buFont typeface="+mj-lt"/>
                        <a:buAutoNum type="arabicPeriod"/>
                      </a:pPr>
                      <a:r>
                        <a:rPr lang="en-GB" sz="2000" dirty="0" smtClean="0"/>
                        <a:t>You are laughing.</a:t>
                      </a:r>
                    </a:p>
                    <a:p>
                      <a:pPr marL="231775" indent="-231775" algn="l">
                        <a:spcBef>
                          <a:spcPts val="200"/>
                        </a:spcBef>
                        <a:spcAft>
                          <a:spcPts val="200"/>
                        </a:spcAft>
                        <a:buFont typeface="+mj-lt"/>
                        <a:buAutoNum type="arabicPeriod"/>
                      </a:pPr>
                      <a:r>
                        <a:rPr lang="en-GB" sz="2000" dirty="0" smtClean="0"/>
                        <a:t>You are showing us an old photo of somebody.</a:t>
                      </a:r>
                    </a:p>
                    <a:p>
                      <a:pPr marL="231775" indent="-231775" algn="l">
                        <a:spcBef>
                          <a:spcPts val="200"/>
                        </a:spcBef>
                        <a:spcAft>
                          <a:spcPts val="200"/>
                        </a:spcAft>
                        <a:buFont typeface="+mj-lt"/>
                        <a:buAutoNum type="arabicPeriod"/>
                      </a:pPr>
                      <a:r>
                        <a:rPr lang="en-GB" sz="2000" dirty="0" smtClean="0"/>
                        <a:t>You’re just thinking.</a:t>
                      </a:r>
                    </a:p>
                    <a:p>
                      <a:pPr marL="231775" indent="-231775" algn="l">
                        <a:spcBef>
                          <a:spcPts val="200"/>
                        </a:spcBef>
                        <a:spcAft>
                          <a:spcPts val="200"/>
                        </a:spcAft>
                        <a:buFont typeface="+mj-lt"/>
                        <a:buAutoNum type="arabicPeriod"/>
                      </a:pPr>
                      <a:r>
                        <a:rPr lang="en-GB" sz="2000" dirty="0" smtClean="0"/>
                        <a:t>You’re turning in circles.</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31775" indent="-231775" algn="l">
                        <a:spcBef>
                          <a:spcPts val="200"/>
                        </a:spcBef>
                        <a:spcAft>
                          <a:spcPts val="200"/>
                        </a:spcAft>
                        <a:buFont typeface="+mj-lt"/>
                        <a:buAutoNum type="arabicPeriod"/>
                      </a:pPr>
                      <a:r>
                        <a:rPr lang="en-GB" sz="2000" dirty="0" err="1" smtClean="0"/>
                        <a:t>He/She</a:t>
                      </a:r>
                      <a:r>
                        <a:rPr lang="en-GB" sz="2000" dirty="0" smtClean="0"/>
                        <a:t> is reading a book.</a:t>
                      </a:r>
                    </a:p>
                    <a:p>
                      <a:pPr marL="231775" indent="-231775" algn="l">
                        <a:spcBef>
                          <a:spcPts val="200"/>
                        </a:spcBef>
                        <a:spcAft>
                          <a:spcPts val="200"/>
                        </a:spcAft>
                        <a:buFont typeface="+mj-lt"/>
                        <a:buAutoNum type="arabicPeriod"/>
                      </a:pPr>
                      <a:r>
                        <a:rPr lang="en-GB" sz="2000" dirty="0" err="1" smtClean="0"/>
                        <a:t>He/She</a:t>
                      </a:r>
                      <a:r>
                        <a:rPr lang="en-GB" sz="2000" dirty="0" smtClean="0"/>
                        <a:t> knocking on the door.</a:t>
                      </a:r>
                    </a:p>
                    <a:p>
                      <a:pPr marL="231775" indent="-231775" algn="l">
                        <a:spcBef>
                          <a:spcPts val="200"/>
                        </a:spcBef>
                        <a:spcAft>
                          <a:spcPts val="200"/>
                        </a:spcAft>
                        <a:buFont typeface="+mj-lt"/>
                        <a:buAutoNum type="arabicPeriod"/>
                      </a:pPr>
                      <a:r>
                        <a:rPr lang="en-GB" sz="2000" dirty="0" smtClean="0"/>
                        <a:t>They are talking.</a:t>
                      </a:r>
                    </a:p>
                    <a:p>
                      <a:pPr marL="231775" indent="-231775" algn="l">
                        <a:spcBef>
                          <a:spcPts val="200"/>
                        </a:spcBef>
                        <a:spcAft>
                          <a:spcPts val="200"/>
                        </a:spcAft>
                        <a:buFont typeface="+mj-lt"/>
                        <a:buAutoNum type="arabicPeriod"/>
                      </a:pPr>
                      <a:r>
                        <a:rPr lang="en-GB" sz="2000" dirty="0" smtClean="0"/>
                        <a:t>They are working.</a:t>
                      </a:r>
                    </a:p>
                    <a:p>
                      <a:pPr marL="231775" indent="-231775" algn="l">
                        <a:spcBef>
                          <a:spcPts val="200"/>
                        </a:spcBef>
                        <a:spcAft>
                          <a:spcPts val="200"/>
                        </a:spcAft>
                        <a:buFont typeface="+mj-lt"/>
                        <a:buAutoNum type="arabicPeriod"/>
                      </a:pPr>
                      <a:r>
                        <a:rPr lang="en-GB" sz="2000" dirty="0" err="1" smtClean="0"/>
                        <a:t>He/She</a:t>
                      </a:r>
                      <a:r>
                        <a:rPr lang="en-GB" sz="2000" dirty="0" smtClean="0"/>
                        <a:t> is opening the door.</a:t>
                      </a:r>
                    </a:p>
                    <a:p>
                      <a:pPr marL="231775" indent="-231775" algn="l">
                        <a:spcBef>
                          <a:spcPts val="200"/>
                        </a:spcBef>
                        <a:spcAft>
                          <a:spcPts val="200"/>
                        </a:spcAft>
                        <a:buFont typeface="+mj-lt"/>
                        <a:buAutoNum type="arabicPeriod"/>
                      </a:pPr>
                      <a:r>
                        <a:rPr lang="en-GB" sz="2000" dirty="0" smtClean="0"/>
                        <a:t>They are listening to music and dancing.</a:t>
                      </a:r>
                    </a:p>
                    <a:p>
                      <a:pPr marL="231775" indent="-231775" algn="l">
                        <a:spcBef>
                          <a:spcPts val="200"/>
                        </a:spcBef>
                        <a:spcAft>
                          <a:spcPts val="200"/>
                        </a:spcAft>
                        <a:buFont typeface="+mj-lt"/>
                        <a:buAutoNum type="arabicPeriod"/>
                      </a:pPr>
                      <a:r>
                        <a:rPr lang="en-GB" sz="2000" dirty="0" smtClean="0"/>
                        <a:t>They’re playing hangman.</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31775" indent="-231775" algn="l">
                        <a:spcBef>
                          <a:spcPts val="200"/>
                        </a:spcBef>
                        <a:spcAft>
                          <a:spcPts val="200"/>
                        </a:spcAft>
                        <a:buFont typeface="+mj-lt"/>
                        <a:buAutoNum type="arabicPeriod"/>
                        <a:tabLst>
                          <a:tab pos="109538" algn="l"/>
                        </a:tabLst>
                      </a:pPr>
                      <a:r>
                        <a:rPr lang="en-GB" sz="2000" dirty="0" smtClean="0"/>
                        <a:t>No, I’m standing next to my desk. </a:t>
                      </a:r>
                    </a:p>
                    <a:p>
                      <a:pPr marL="231775" indent="-231775" algn="l">
                        <a:spcBef>
                          <a:spcPts val="200"/>
                        </a:spcBef>
                        <a:spcAft>
                          <a:spcPts val="200"/>
                        </a:spcAft>
                        <a:buFont typeface="+mj-lt"/>
                        <a:buAutoNum type="arabicPeriod"/>
                        <a:tabLst>
                          <a:tab pos="109538" algn="l"/>
                        </a:tabLst>
                      </a:pPr>
                      <a:r>
                        <a:rPr lang="en-GB" sz="2000" dirty="0" smtClean="0"/>
                        <a:t>No, I’m standing next to Maria.</a:t>
                      </a:r>
                    </a:p>
                    <a:p>
                      <a:pPr marL="231775" indent="-231775" algn="l">
                        <a:spcBef>
                          <a:spcPts val="200"/>
                        </a:spcBef>
                        <a:spcAft>
                          <a:spcPts val="200"/>
                        </a:spcAft>
                        <a:buFont typeface="+mj-lt"/>
                        <a:buAutoNum type="arabicPeriod"/>
                        <a:tabLst>
                          <a:tab pos="109538" algn="l"/>
                        </a:tabLst>
                      </a:pPr>
                      <a:r>
                        <a:rPr lang="en-GB" sz="2000" dirty="0" smtClean="0"/>
                        <a:t>No, I’m looking at page 25 in my </a:t>
                      </a:r>
                      <a:r>
                        <a:rPr lang="en-GB" sz="2000" dirty="0" err="1" smtClean="0"/>
                        <a:t>coursebook</a:t>
                      </a:r>
                      <a:r>
                        <a:rPr lang="en-GB" sz="2000" dirty="0" smtClean="0"/>
                        <a:t>.</a:t>
                      </a:r>
                    </a:p>
                    <a:p>
                      <a:pPr marL="231775" indent="-231775" algn="l">
                        <a:spcBef>
                          <a:spcPts val="200"/>
                        </a:spcBef>
                        <a:spcAft>
                          <a:spcPts val="200"/>
                        </a:spcAft>
                        <a:buFont typeface="+mj-lt"/>
                        <a:buAutoNum type="arabicPeriod"/>
                        <a:tabLst>
                          <a:tab pos="109538" algn="l"/>
                        </a:tabLst>
                      </a:pPr>
                      <a:r>
                        <a:rPr lang="en-GB" sz="2000" dirty="0" smtClean="0"/>
                        <a:t>No, I’m looking out the window.</a:t>
                      </a:r>
                    </a:p>
                    <a:p>
                      <a:pPr marL="231775" indent="-231775" algn="l">
                        <a:spcBef>
                          <a:spcPts val="200"/>
                        </a:spcBef>
                        <a:spcAft>
                          <a:spcPts val="200"/>
                        </a:spcAft>
                        <a:buFont typeface="+mj-lt"/>
                        <a:buAutoNum type="arabicPeriod"/>
                        <a:tabLst>
                          <a:tab pos="109538" algn="l"/>
                        </a:tabLst>
                      </a:pPr>
                      <a:r>
                        <a:rPr lang="en-GB" sz="2000" dirty="0" smtClean="0"/>
                        <a:t>No, I’m putting my things in my schoolbag.</a:t>
                      </a:r>
                      <a:endParaRPr lang="en-GB" sz="2000" dirty="0">
                        <a:latin typeface="+mn-lt"/>
                        <a:ea typeface="Times New Roman"/>
                      </a:endParaRPr>
                    </a:p>
                  </a:txBody>
                  <a:tcPr marL="68586" marR="68586"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53017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(6/8) </a:t>
            </a:r>
            <a:endParaRPr lang="en-GB" dirty="0"/>
          </a:p>
        </p:txBody>
      </p:sp>
      <p:sp>
        <p:nvSpPr>
          <p:cNvPr id="3" name="Content Placeholder 2"/>
          <p:cNvSpPr>
            <a:spLocks noGrp="1"/>
          </p:cNvSpPr>
          <p:nvPr>
            <p:ph idx="1"/>
          </p:nvPr>
        </p:nvSpPr>
        <p:spPr/>
        <p:txBody>
          <a:bodyPr/>
          <a:lstStyle/>
          <a:p>
            <a:pPr marL="0" indent="0">
              <a:spcBef>
                <a:spcPts val="580"/>
              </a:spcBef>
              <a:buNone/>
              <a:defRPr/>
            </a:pPr>
            <a:r>
              <a:rPr lang="en-GB" b="1" dirty="0"/>
              <a:t>Grammar task </a:t>
            </a:r>
            <a:r>
              <a:rPr lang="en-GB" b="1" dirty="0" smtClean="0"/>
              <a:t>3: </a:t>
            </a:r>
            <a:r>
              <a:rPr lang="en-US" dirty="0"/>
              <a:t>The teacher has presented the present progressive to her class and is now doing some additional work with </a:t>
            </a:r>
            <a:r>
              <a:rPr lang="en-US" dirty="0" smtClean="0"/>
              <a:t>pupils based </a:t>
            </a:r>
            <a:r>
              <a:rPr lang="en-US" dirty="0"/>
              <a:t>on the following audio text. </a:t>
            </a:r>
          </a:p>
        </p:txBody>
      </p:sp>
    </p:spTree>
    <p:extLst>
      <p:ext uri="{BB962C8B-B14F-4D97-AF65-F5344CB8AC3E}">
        <p14:creationId xmlns:p14="http://schemas.microsoft.com/office/powerpoint/2010/main" val="212240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grammar?</a:t>
            </a:r>
            <a:endParaRPr lang="en-GB" dirty="0"/>
          </a:p>
        </p:txBody>
      </p:sp>
      <p:sp>
        <p:nvSpPr>
          <p:cNvPr id="3" name="Content Placeholder 2"/>
          <p:cNvSpPr>
            <a:spLocks noGrp="1"/>
          </p:cNvSpPr>
          <p:nvPr>
            <p:ph idx="1"/>
          </p:nvPr>
        </p:nvSpPr>
        <p:spPr/>
        <p:txBody>
          <a:bodyPr>
            <a:noAutofit/>
          </a:bodyPr>
          <a:lstStyle/>
          <a:p>
            <a:pPr marL="0" indent="0">
              <a:buNone/>
            </a:pPr>
            <a:r>
              <a:rPr lang="en-GB" sz="2700" dirty="0" smtClean="0"/>
              <a:t>Grammar is the system of a language. People sometimes describe grammar as the "rules" of a language; but in fact no language has rules. If we use the word "rules", we suggest that somebody created the rules first and then spoke the language, like a new game. But languages did not start like that. Languages started by people making sounds which evolved into words, phrases and sentences. No commonly-spoken language is fixed. All languages change over time. What we call "grammar" is simply a reflection of a language at a particular time.</a:t>
            </a:r>
            <a:endParaRPr lang="en-GB" sz="2700" dirty="0"/>
          </a:p>
        </p:txBody>
      </p:sp>
    </p:spTree>
    <p:extLst>
      <p:ext uri="{BB962C8B-B14F-4D97-AF65-F5344CB8AC3E}">
        <p14:creationId xmlns:p14="http://schemas.microsoft.com/office/powerpoint/2010/main" val="2770314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Tape-script of the telephone conversation</a:t>
            </a:r>
            <a:endParaRPr lang="en-GB" dirty="0"/>
          </a:p>
        </p:txBody>
      </p:sp>
      <p:sp>
        <p:nvSpPr>
          <p:cNvPr id="3" name="Content Placeholder 2"/>
          <p:cNvSpPr>
            <a:spLocks noGrp="1"/>
          </p:cNvSpPr>
          <p:nvPr>
            <p:ph idx="1"/>
          </p:nvPr>
        </p:nvSpPr>
        <p:spPr/>
        <p:txBody>
          <a:bodyPr>
            <a:normAutofit fontScale="62500" lnSpcReduction="20000"/>
          </a:bodyPr>
          <a:lstStyle/>
          <a:p>
            <a:pPr marL="274320" indent="-274320">
              <a:spcBef>
                <a:spcPts val="580"/>
              </a:spcBef>
              <a:buNone/>
              <a:defRPr/>
            </a:pPr>
            <a:r>
              <a:rPr lang="en-GB" b="1" dirty="0" smtClean="0"/>
              <a:t>Mary</a:t>
            </a:r>
            <a:r>
              <a:rPr lang="en-GB" b="1" dirty="0" smtClean="0"/>
              <a:t>:  Hello, Joan. This is Mary. Are you busy?</a:t>
            </a:r>
            <a:endParaRPr lang="en-GB" dirty="0" smtClean="0"/>
          </a:p>
          <a:p>
            <a:pPr marL="274320" indent="-274320">
              <a:spcBef>
                <a:spcPts val="580"/>
              </a:spcBef>
              <a:buNone/>
              <a:defRPr/>
            </a:pPr>
            <a:r>
              <a:rPr lang="en-GB" b="1" dirty="0" smtClean="0"/>
              <a:t>Joan:  Oh, Mary, hi. Yes, I’m working right now. What about you?</a:t>
            </a:r>
            <a:endParaRPr lang="en-GB" dirty="0" smtClean="0"/>
          </a:p>
          <a:p>
            <a:pPr marL="274320" indent="-274320">
              <a:spcBef>
                <a:spcPts val="580"/>
              </a:spcBef>
              <a:buNone/>
              <a:defRPr/>
            </a:pPr>
            <a:r>
              <a:rPr lang="en-GB" b="1" dirty="0" smtClean="0"/>
              <a:t>Mary:  I’m… [doorbell rings] oops… the doorbell… Just a minute. The doorbell is ringing [after a few seconds]… Sorry…. It’s Liz. She’s coming up. But she has a key. </a:t>
            </a:r>
            <a:endParaRPr lang="en-GB" dirty="0" smtClean="0"/>
          </a:p>
          <a:p>
            <a:pPr marL="274320" indent="-274320">
              <a:spcBef>
                <a:spcPts val="580"/>
              </a:spcBef>
              <a:buNone/>
              <a:defRPr/>
            </a:pPr>
            <a:r>
              <a:rPr lang="en-GB" b="1" dirty="0" smtClean="0"/>
              <a:t>Joan: Are you coming to the cinema with us tonight? </a:t>
            </a:r>
            <a:endParaRPr lang="en-GB" dirty="0" smtClean="0"/>
          </a:p>
          <a:p>
            <a:pPr marL="274320" indent="-274320">
              <a:spcBef>
                <a:spcPts val="580"/>
              </a:spcBef>
              <a:buNone/>
              <a:defRPr/>
            </a:pPr>
            <a:r>
              <a:rPr lang="en-GB" b="1" dirty="0" smtClean="0"/>
              <a:t>Mary: Thanks, but no. David is coming over, and he’s cooking dinner. </a:t>
            </a:r>
            <a:endParaRPr lang="en-GB" dirty="0" smtClean="0"/>
          </a:p>
          <a:p>
            <a:pPr marL="274320" indent="-274320">
              <a:spcBef>
                <a:spcPts val="580"/>
              </a:spcBef>
              <a:buNone/>
              <a:defRPr/>
            </a:pPr>
            <a:r>
              <a:rPr lang="en-GB" b="1" dirty="0" smtClean="0"/>
              <a:t>Joan:  That’s great. So, what are you working on? </a:t>
            </a:r>
            <a:endParaRPr lang="en-GB" dirty="0" smtClean="0"/>
          </a:p>
          <a:p>
            <a:pPr marL="274320" indent="-274320">
              <a:spcBef>
                <a:spcPts val="580"/>
              </a:spcBef>
              <a:buNone/>
              <a:defRPr/>
            </a:pPr>
            <a:r>
              <a:rPr lang="en-GB" b="1" dirty="0" smtClean="0"/>
              <a:t>Mary: I’m answering e-mails and looking for information on the web.</a:t>
            </a:r>
            <a:endParaRPr lang="en-GB" dirty="0" smtClean="0"/>
          </a:p>
          <a:p>
            <a:pPr marL="274320" indent="-274320">
              <a:spcBef>
                <a:spcPts val="580"/>
              </a:spcBef>
              <a:buNone/>
              <a:defRPr/>
            </a:pPr>
            <a:r>
              <a:rPr lang="en-GB" b="1" dirty="0" smtClean="0"/>
              <a:t>Joan: Aha, for the class project, right? Are you handing it in tomorrow?</a:t>
            </a:r>
            <a:endParaRPr lang="en-GB" dirty="0" smtClean="0"/>
          </a:p>
          <a:p>
            <a:pPr marL="274320" indent="-274320">
              <a:spcBef>
                <a:spcPts val="580"/>
              </a:spcBef>
              <a:buNone/>
              <a:defRPr/>
            </a:pPr>
            <a:r>
              <a:rPr lang="en-GB" b="1" dirty="0" smtClean="0"/>
              <a:t>Mary: Probably. But I’ve still got a lot of writing to do and… Oh, sorry, my sister is calling me… I’ve got to go.</a:t>
            </a:r>
            <a:endParaRPr lang="en-GB" dirty="0" smtClean="0"/>
          </a:p>
          <a:p>
            <a:pPr marL="274320" indent="-274320">
              <a:spcBef>
                <a:spcPts val="580"/>
              </a:spcBef>
              <a:buNone/>
              <a:defRPr/>
            </a:pPr>
            <a:r>
              <a:rPr lang="en-GB" b="1" dirty="0" smtClean="0"/>
              <a:t>Joan: Ok, then. Have a good time tonight. Dave is a fun guy! </a:t>
            </a:r>
            <a:endParaRPr lang="en-GB" dirty="0" smtClean="0"/>
          </a:p>
          <a:p>
            <a:pPr marL="274320" indent="-274320">
              <a:spcBef>
                <a:spcPts val="580"/>
              </a:spcBef>
              <a:buNone/>
              <a:defRPr/>
            </a:pPr>
            <a:r>
              <a:rPr lang="en-GB" b="1" dirty="0" smtClean="0"/>
              <a:t>Mary: Thanks. You too. Bye. See you at the gym on Tuesday.  </a:t>
            </a:r>
            <a:endParaRPr lang="en-GB" dirty="0"/>
          </a:p>
        </p:txBody>
      </p:sp>
    </p:spTree>
    <p:extLst>
      <p:ext uri="{BB962C8B-B14F-4D97-AF65-F5344CB8AC3E}">
        <p14:creationId xmlns:p14="http://schemas.microsoft.com/office/powerpoint/2010/main" val="3570103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(7/8) </a:t>
            </a:r>
            <a:endParaRPr lang="en-GB" dirty="0"/>
          </a:p>
        </p:txBody>
      </p:sp>
      <p:graphicFrame>
        <p:nvGraphicFramePr>
          <p:cNvPr id="5" name="Content Placeholder 4" descr="True-False Activity."/>
          <p:cNvGraphicFramePr>
            <a:graphicFrameLocks noGrp="1"/>
          </p:cNvGraphicFramePr>
          <p:nvPr>
            <p:ph idx="1"/>
            <p:custDataLst>
              <p:tags r:id="rId1"/>
            </p:custDataLst>
            <p:extLst>
              <p:ext uri="{D42A27DB-BD31-4B8C-83A1-F6EECF244321}">
                <p14:modId xmlns:p14="http://schemas.microsoft.com/office/powerpoint/2010/main" val="2636667074"/>
              </p:ext>
            </p:extLst>
          </p:nvPr>
        </p:nvGraphicFramePr>
        <p:xfrm>
          <a:off x="463550" y="1557338"/>
          <a:ext cx="8140899" cy="3278303"/>
        </p:xfrm>
        <a:graphic>
          <a:graphicData uri="http://schemas.openxmlformats.org/drawingml/2006/table">
            <a:tbl>
              <a:tblPr firstRow="1">
                <a:tableStyleId>{BC89EF96-8CEA-46FF-86C4-4CE0E7609802}</a:tableStyleId>
              </a:tblPr>
              <a:tblGrid>
                <a:gridCol w="7442333">
                  <a:extLst>
                    <a:ext uri="{9D8B030D-6E8A-4147-A177-3AD203B41FA5}">
                      <a16:colId xmlns="" xmlns:a16="http://schemas.microsoft.com/office/drawing/2014/main" val="20000"/>
                    </a:ext>
                  </a:extLst>
                </a:gridCol>
                <a:gridCol w="351218">
                  <a:extLst>
                    <a:ext uri="{9D8B030D-6E8A-4147-A177-3AD203B41FA5}">
                      <a16:colId xmlns="" xmlns:a16="http://schemas.microsoft.com/office/drawing/2014/main" val="20001"/>
                    </a:ext>
                  </a:extLst>
                </a:gridCol>
                <a:gridCol w="347348">
                  <a:extLst>
                    <a:ext uri="{9D8B030D-6E8A-4147-A177-3AD203B41FA5}">
                      <a16:colId xmlns="" xmlns:a16="http://schemas.microsoft.com/office/drawing/2014/main" val="20002"/>
                    </a:ext>
                  </a:extLst>
                </a:gridCol>
              </a:tblGrid>
              <a:tr h="359494">
                <a:tc>
                  <a:txBody>
                    <a:bodyPr/>
                    <a:lstStyle/>
                    <a:p>
                      <a:pPr marL="0" indent="0" algn="just">
                        <a:spcBef>
                          <a:spcPts val="600"/>
                        </a:spcBef>
                        <a:spcAft>
                          <a:spcPts val="600"/>
                        </a:spcAft>
                        <a:buFont typeface="+mj-lt"/>
                        <a:buNone/>
                      </a:pPr>
                      <a:r>
                        <a:rPr lang="en-GB" sz="2000" dirty="0" smtClean="0"/>
                        <a:t>TABLE A </a:t>
                      </a:r>
                      <a:endParaRPr lang="en-GB" sz="2000" dirty="0">
                        <a:latin typeface="+mn-lt"/>
                        <a:ea typeface="Times New Roman"/>
                        <a:cs typeface="Times New Roman"/>
                      </a:endParaRPr>
                    </a:p>
                  </a:txBody>
                  <a:tcPr marL="68581" marR="68581" marT="0" marB="0"/>
                </a:tc>
                <a:tc>
                  <a:txBody>
                    <a:bodyPr/>
                    <a:lstStyle/>
                    <a:p>
                      <a:pPr marL="0" indent="0" algn="just">
                        <a:spcBef>
                          <a:spcPts val="600"/>
                        </a:spcBef>
                        <a:spcAft>
                          <a:spcPts val="600"/>
                        </a:spcAft>
                        <a:buFont typeface="+mj-lt"/>
                        <a:buNone/>
                      </a:pPr>
                      <a:r>
                        <a:rPr lang="en-GB" sz="2000" dirty="0" smtClean="0"/>
                        <a:t>T</a:t>
                      </a:r>
                      <a:endParaRPr lang="en-GB" sz="2000" dirty="0">
                        <a:latin typeface="+mn-lt"/>
                        <a:ea typeface="Times New Roman"/>
                        <a:cs typeface="Times New Roman"/>
                      </a:endParaRPr>
                    </a:p>
                  </a:txBody>
                  <a:tcPr marL="68581" marR="68581" marT="0" marB="0"/>
                </a:tc>
                <a:tc>
                  <a:txBody>
                    <a:bodyPr/>
                    <a:lstStyle/>
                    <a:p>
                      <a:pPr marL="0" indent="0" algn="just">
                        <a:spcBef>
                          <a:spcPts val="600"/>
                        </a:spcBef>
                        <a:spcAft>
                          <a:spcPts val="600"/>
                        </a:spcAft>
                        <a:buFont typeface="+mj-lt"/>
                        <a:buNone/>
                      </a:pPr>
                      <a:r>
                        <a:rPr lang="en-GB" sz="2000" dirty="0" smtClean="0"/>
                        <a:t>F</a:t>
                      </a:r>
                      <a:endParaRPr lang="en-GB" sz="2000" dirty="0">
                        <a:latin typeface="+mn-lt"/>
                        <a:ea typeface="Times New Roman"/>
                        <a:cs typeface="Times New Roman"/>
                      </a:endParaRPr>
                    </a:p>
                  </a:txBody>
                  <a:tcPr marL="68581" marR="68581" marT="0" marB="0"/>
                </a:tc>
                <a:extLst>
                  <a:ext uri="{0D108BD9-81ED-4DB2-BD59-A6C34878D82A}">
                    <a16:rowId xmlns="" xmlns:a16="http://schemas.microsoft.com/office/drawing/2014/main" val="10000"/>
                  </a:ext>
                </a:extLst>
              </a:tr>
              <a:tr h="304791">
                <a:tc>
                  <a:txBody>
                    <a:bodyPr/>
                    <a:lstStyle/>
                    <a:p>
                      <a:pPr marL="457200" indent="-457200" algn="just">
                        <a:spcBef>
                          <a:spcPts val="300"/>
                        </a:spcBef>
                        <a:spcAft>
                          <a:spcPts val="0"/>
                        </a:spcAft>
                        <a:buFont typeface="+mj-lt"/>
                        <a:buAutoNum type="arabicPeriod"/>
                      </a:pPr>
                      <a:r>
                        <a:rPr lang="en-GB" sz="2000" dirty="0" smtClean="0"/>
                        <a:t>Mary and Joan are talking on the phone.</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1"/>
                  </a:ext>
                </a:extLst>
              </a:tr>
              <a:tr h="304791">
                <a:tc>
                  <a:txBody>
                    <a:bodyPr/>
                    <a:lstStyle/>
                    <a:p>
                      <a:pPr marL="457200" indent="-457200" algn="just">
                        <a:spcBef>
                          <a:spcPts val="300"/>
                        </a:spcBef>
                        <a:spcAft>
                          <a:spcPts val="0"/>
                        </a:spcAft>
                        <a:buFont typeface="+mj-lt"/>
                        <a:buAutoNum type="arabicPeriod" startAt="2"/>
                      </a:pPr>
                      <a:r>
                        <a:rPr lang="en-GB" sz="2000" dirty="0" smtClean="0"/>
                        <a:t>Mary’s asking Joan to dinner.</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2"/>
                  </a:ext>
                </a:extLst>
              </a:tr>
              <a:tr h="304791">
                <a:tc>
                  <a:txBody>
                    <a:bodyPr/>
                    <a:lstStyle/>
                    <a:p>
                      <a:pPr marL="457200" indent="-457200" algn="just">
                        <a:spcBef>
                          <a:spcPts val="300"/>
                        </a:spcBef>
                        <a:spcAft>
                          <a:spcPts val="0"/>
                        </a:spcAft>
                        <a:buFont typeface="+mj-lt"/>
                        <a:buAutoNum type="arabicPeriod" startAt="3"/>
                      </a:pPr>
                      <a:r>
                        <a:rPr lang="en-GB" sz="2000" dirty="0" smtClean="0"/>
                        <a:t>Jenny’s coming over to Joan’s house to study with her.</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3"/>
                  </a:ext>
                </a:extLst>
              </a:tr>
              <a:tr h="381744">
                <a:tc>
                  <a:txBody>
                    <a:bodyPr/>
                    <a:lstStyle/>
                    <a:p>
                      <a:pPr marL="457200" indent="-457200" algn="just">
                        <a:spcBef>
                          <a:spcPts val="300"/>
                        </a:spcBef>
                        <a:spcAft>
                          <a:spcPts val="0"/>
                        </a:spcAft>
                        <a:buFont typeface="+mj-lt"/>
                        <a:buAutoNum type="arabicPeriod" startAt="4"/>
                      </a:pPr>
                      <a:r>
                        <a:rPr lang="en-GB" sz="2000" dirty="0" smtClean="0"/>
                        <a:t>David’s going to Mary’s house tonight and bringing some take-out.</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4"/>
                  </a:ext>
                </a:extLst>
              </a:tr>
              <a:tr h="304791">
                <a:tc>
                  <a:txBody>
                    <a:bodyPr/>
                    <a:lstStyle/>
                    <a:p>
                      <a:pPr marL="457200" indent="-457200" algn="just">
                        <a:spcBef>
                          <a:spcPts val="300"/>
                        </a:spcBef>
                        <a:spcAft>
                          <a:spcPts val="0"/>
                        </a:spcAft>
                        <a:buFont typeface="+mj-lt"/>
                        <a:buAutoNum type="arabicPeriod" startAt="5"/>
                      </a:pPr>
                      <a:r>
                        <a:rPr lang="en-GB" sz="2000" dirty="0" smtClean="0"/>
                        <a:t>Joan is not watching TV right now. She’s e-mailing.</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5"/>
                  </a:ext>
                </a:extLst>
              </a:tr>
              <a:tr h="403465">
                <a:tc>
                  <a:txBody>
                    <a:bodyPr/>
                    <a:lstStyle/>
                    <a:p>
                      <a:pPr marL="457200" indent="-457200" algn="just">
                        <a:spcBef>
                          <a:spcPts val="300"/>
                        </a:spcBef>
                        <a:spcAft>
                          <a:spcPts val="0"/>
                        </a:spcAft>
                        <a:buFont typeface="+mj-lt"/>
                        <a:buAutoNum type="arabicPeriod" startAt="6"/>
                      </a:pPr>
                      <a:r>
                        <a:rPr lang="en-GB" sz="2000" dirty="0" smtClean="0"/>
                        <a:t>Mary’s sister is ringing her up while she’s speaking with Joan.</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6"/>
                  </a:ext>
                </a:extLst>
              </a:tr>
              <a:tr h="304791">
                <a:tc>
                  <a:txBody>
                    <a:bodyPr/>
                    <a:lstStyle/>
                    <a:p>
                      <a:pPr marL="457200" indent="-457200" algn="just">
                        <a:spcBef>
                          <a:spcPts val="300"/>
                        </a:spcBef>
                        <a:spcAft>
                          <a:spcPts val="0"/>
                        </a:spcAft>
                        <a:buFont typeface="+mj-lt"/>
                        <a:buAutoNum type="arabicPeriod" startAt="7"/>
                      </a:pPr>
                      <a:r>
                        <a:rPr lang="en-GB" sz="2000" dirty="0" smtClean="0"/>
                        <a:t>Joan and Mary are doing a project together.</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a:latin typeface="+mn-lt"/>
                        <a:ea typeface="Times New Roman"/>
                        <a:cs typeface="Times New Roman"/>
                      </a:endParaRPr>
                    </a:p>
                  </a:txBody>
                  <a:tcPr marL="68581" marR="68581" marT="0" marB="0"/>
                </a:tc>
                <a:extLst>
                  <a:ext uri="{0D108BD9-81ED-4DB2-BD59-A6C34878D82A}">
                    <a16:rowId xmlns="" xmlns:a16="http://schemas.microsoft.com/office/drawing/2014/main" val="10007"/>
                  </a:ext>
                </a:extLst>
              </a:tr>
              <a:tr h="609583">
                <a:tc>
                  <a:txBody>
                    <a:bodyPr/>
                    <a:lstStyle/>
                    <a:p>
                      <a:pPr marL="457200" indent="-457200" algn="just">
                        <a:spcBef>
                          <a:spcPts val="300"/>
                        </a:spcBef>
                        <a:spcAft>
                          <a:spcPts val="0"/>
                        </a:spcAft>
                        <a:buFont typeface="+mj-lt"/>
                        <a:buAutoNum type="arabicPeriod" startAt="8"/>
                      </a:pPr>
                      <a:r>
                        <a:rPr lang="en-GB" sz="2000" dirty="0" smtClean="0"/>
                        <a:t>Joan and Mary are not seeing each another at the gym next Tuesday.</a:t>
                      </a:r>
                      <a:endParaRPr lang="en-GB"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dirty="0">
                        <a:latin typeface="+mn-lt"/>
                        <a:ea typeface="Times New Roman"/>
                        <a:cs typeface="Times New Roman"/>
                      </a:endParaRPr>
                    </a:p>
                  </a:txBody>
                  <a:tcPr marL="68581" marR="68581" marT="0" marB="0"/>
                </a:tc>
                <a:tc>
                  <a:txBody>
                    <a:bodyPr/>
                    <a:lstStyle/>
                    <a:p>
                      <a:pPr marL="0" indent="0" algn="just">
                        <a:spcBef>
                          <a:spcPts val="300"/>
                        </a:spcBef>
                        <a:spcAft>
                          <a:spcPts val="0"/>
                        </a:spcAft>
                        <a:buFont typeface="+mj-lt"/>
                        <a:buNone/>
                      </a:pPr>
                      <a:endParaRPr lang="en-US" sz="2000" dirty="0">
                        <a:latin typeface="+mn-lt"/>
                        <a:ea typeface="Times New Roman"/>
                        <a:cs typeface="Times New Roman"/>
                      </a:endParaRPr>
                    </a:p>
                  </a:txBody>
                  <a:tcPr marL="68581" marR="68581"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770954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 meaning or use? (8/8) </a:t>
            </a:r>
            <a:endParaRPr lang="en-GB" dirty="0"/>
          </a:p>
        </p:txBody>
      </p:sp>
      <p:graphicFrame>
        <p:nvGraphicFramePr>
          <p:cNvPr id="5" name="Content Placeholder 4" descr="Task."/>
          <p:cNvGraphicFramePr>
            <a:graphicFrameLocks noGrp="1"/>
          </p:cNvGraphicFramePr>
          <p:nvPr>
            <p:ph idx="1"/>
            <p:custDataLst>
              <p:tags r:id="rId1"/>
            </p:custDataLst>
            <p:extLst>
              <p:ext uri="{D42A27DB-BD31-4B8C-83A1-F6EECF244321}">
                <p14:modId xmlns:p14="http://schemas.microsoft.com/office/powerpoint/2010/main" val="1955703210"/>
              </p:ext>
            </p:extLst>
          </p:nvPr>
        </p:nvGraphicFramePr>
        <p:xfrm>
          <a:off x="463550" y="1557338"/>
          <a:ext cx="8068890" cy="3517974"/>
        </p:xfrm>
        <a:graphic>
          <a:graphicData uri="http://schemas.openxmlformats.org/drawingml/2006/table">
            <a:tbl>
              <a:tblPr firstRow="1">
                <a:tableStyleId>{69012ECD-51FC-41F1-AA8D-1B2483CD663E}</a:tableStyleId>
              </a:tblPr>
              <a:tblGrid>
                <a:gridCol w="3820418">
                  <a:extLst>
                    <a:ext uri="{9D8B030D-6E8A-4147-A177-3AD203B41FA5}">
                      <a16:colId xmlns="" xmlns:a16="http://schemas.microsoft.com/office/drawing/2014/main" val="20000"/>
                    </a:ext>
                  </a:extLst>
                </a:gridCol>
                <a:gridCol w="4248472">
                  <a:extLst>
                    <a:ext uri="{9D8B030D-6E8A-4147-A177-3AD203B41FA5}">
                      <a16:colId xmlns="" xmlns:a16="http://schemas.microsoft.com/office/drawing/2014/main" val="20001"/>
                    </a:ext>
                  </a:extLst>
                </a:gridCol>
              </a:tblGrid>
              <a:tr h="1079574">
                <a:tc>
                  <a:txBody>
                    <a:bodyPr/>
                    <a:lstStyle/>
                    <a:p>
                      <a:pPr marL="109538"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COLUMN A.</a:t>
                      </a:r>
                    </a:p>
                    <a:p>
                      <a:pPr marL="109538"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Things happening while the two women are talking on the phone</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109538" marR="0" lvl="0" indent="0" algn="just" defTabSz="914400" rtl="0" eaLnBrk="1" fontAlgn="base" latinLnBrk="0" hangingPunct="1">
                        <a:lnSpc>
                          <a:spcPct val="100000"/>
                        </a:lnSpc>
                        <a:spcBef>
                          <a:spcPct val="0"/>
                        </a:spcBef>
                        <a:spcAft>
                          <a:spcPct val="0"/>
                        </a:spcAft>
                        <a:buClrTx/>
                        <a:buSzTx/>
                        <a:buFontTx/>
                        <a:buNone/>
                        <a:tabLst>
                          <a:tab pos="457200" algn="l"/>
                        </a:tabLst>
                        <a:defRPr/>
                      </a:pPr>
                      <a:r>
                        <a:rPr kumimoji="0" lang="en-GB" sz="2000" u="none" strike="noStrike" cap="none" normalizeH="0" baseline="0" dirty="0" smtClean="0">
                          <a:ln>
                            <a:noFill/>
                          </a:ln>
                          <a:effectLst/>
                        </a:rPr>
                        <a:t>COLUMN B.</a:t>
                      </a:r>
                    </a:p>
                    <a:p>
                      <a:pPr marL="109538"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Things happening later in the day, not while they’re talking on the phone</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GB" sz="2000" u="none" strike="noStrike" cap="none" normalizeH="0" baseline="0" dirty="0" smtClean="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n-GB" sz="2000" u="none" strike="noStrike" cap="none" normalizeH="0" baseline="0" dirty="0" smtClean="0">
                        <a:ln>
                          <a:noFill/>
                        </a:ln>
                        <a:effectLst/>
                      </a:endParaRPr>
                    </a:p>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2000" u="none" strike="noStrike" cap="none" normalizeH="0" baseline="0" dirty="0" smtClean="0">
                          <a:ln>
                            <a:noFill/>
                          </a:ln>
                          <a:effectLst/>
                        </a:rPr>
                        <a:t>……………………………………………………………………………………………………………………………………………………………………………………………………………………………………………………………………………………………………………………………………………………………………………………………………………………………………………</a:t>
                      </a:r>
                      <a:endParaRPr kumimoji="0" lang="en-GB"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748527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beyond the sentence level (1/2)</a:t>
            </a:r>
            <a:endParaRPr lang="en-GB" dirty="0"/>
          </a:p>
        </p:txBody>
      </p:sp>
      <p:sp>
        <p:nvSpPr>
          <p:cNvPr id="3" name="Content Placeholder 2"/>
          <p:cNvSpPr>
            <a:spLocks noGrp="1"/>
          </p:cNvSpPr>
          <p:nvPr>
            <p:ph idx="1"/>
          </p:nvPr>
        </p:nvSpPr>
        <p:spPr>
          <a:xfrm>
            <a:off x="464156" y="1556792"/>
            <a:ext cx="8229600" cy="4680520"/>
          </a:xfrm>
        </p:spPr>
        <p:txBody>
          <a:bodyPr>
            <a:noAutofit/>
          </a:bodyPr>
          <a:lstStyle/>
          <a:p>
            <a:pPr>
              <a:spcBef>
                <a:spcPts val="600"/>
              </a:spcBef>
            </a:pPr>
            <a:r>
              <a:rPr lang="en-GB" dirty="0" smtClean="0"/>
              <a:t>Understanding how language operates at sentence level, does not help learners understand how language is used purposefully on oral and written discourse.</a:t>
            </a:r>
          </a:p>
          <a:p>
            <a:pPr>
              <a:spcBef>
                <a:spcPts val="600"/>
              </a:spcBef>
            </a:pPr>
            <a:r>
              <a:rPr lang="en-GB" dirty="0" smtClean="0"/>
              <a:t>It is one thing to be able to understand and create sentences and quite another to be able to put sentences together and taking into account features of the context to produce socially purposeful meanings. </a:t>
            </a:r>
          </a:p>
        </p:txBody>
      </p:sp>
    </p:spTree>
    <p:extLst>
      <p:ext uri="{BB962C8B-B14F-4D97-AF65-F5344CB8AC3E}">
        <p14:creationId xmlns:p14="http://schemas.microsoft.com/office/powerpoint/2010/main" val="2101659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Grammar beyond the sentence level (2/2)</a:t>
            </a:r>
            <a:endParaRPr lang="en-GB" dirty="0"/>
          </a:p>
        </p:txBody>
      </p:sp>
      <p:sp>
        <p:nvSpPr>
          <p:cNvPr id="3" name="Content Placeholder 2"/>
          <p:cNvSpPr>
            <a:spLocks noGrp="1"/>
          </p:cNvSpPr>
          <p:nvPr>
            <p:ph idx="1"/>
          </p:nvPr>
        </p:nvSpPr>
        <p:spPr>
          <a:xfrm>
            <a:off x="464156" y="1556792"/>
            <a:ext cx="8229600" cy="4680520"/>
          </a:xfrm>
        </p:spPr>
        <p:txBody>
          <a:bodyPr>
            <a:noAutofit/>
          </a:bodyPr>
          <a:lstStyle/>
          <a:p>
            <a:pPr>
              <a:spcBef>
                <a:spcPts val="600"/>
              </a:spcBef>
            </a:pPr>
            <a:r>
              <a:rPr lang="en-GB" dirty="0" smtClean="0"/>
              <a:t>Current view of teaching/learning grammar also focuses students’ attention at how grammar operates in context and how discourse and genre determine our linguistic choices.</a:t>
            </a:r>
            <a:endParaRPr lang="en-GB" dirty="0"/>
          </a:p>
        </p:txBody>
      </p:sp>
    </p:spTree>
    <p:extLst>
      <p:ext uri="{BB962C8B-B14F-4D97-AF65-F5344CB8AC3E}">
        <p14:creationId xmlns:p14="http://schemas.microsoft.com/office/powerpoint/2010/main" val="788983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Discourse, genre and text (1/3)</a:t>
            </a:r>
            <a:endParaRPr lang="en-GB" dirty="0"/>
          </a:p>
        </p:txBody>
      </p:sp>
      <p:sp>
        <p:nvSpPr>
          <p:cNvPr id="3" name="Content Placeholder 2"/>
          <p:cNvSpPr>
            <a:spLocks noGrp="1"/>
          </p:cNvSpPr>
          <p:nvPr>
            <p:ph idx="1"/>
          </p:nvPr>
        </p:nvSpPr>
        <p:spPr/>
        <p:txBody>
          <a:bodyPr/>
          <a:lstStyle/>
          <a:p>
            <a:pPr marL="0" indent="0">
              <a:buNone/>
            </a:pPr>
            <a:r>
              <a:rPr lang="en-GB" b="1" dirty="0" smtClean="0"/>
              <a:t>Discourse (talk - </a:t>
            </a:r>
            <a:r>
              <a:rPr lang="en-GB" b="1" dirty="0" err="1" smtClean="0"/>
              <a:t>λόγος</a:t>
            </a:r>
            <a:r>
              <a:rPr lang="en-GB" b="1" dirty="0" smtClean="0"/>
              <a:t>): </a:t>
            </a:r>
            <a:r>
              <a:rPr lang="en-GB" dirty="0" smtClean="0"/>
              <a:t>Forms of “talk” (oral and written) which are institutionally delineated and ordered (e.g. political discourse, medical discourse, pedagogical discourse).</a:t>
            </a:r>
            <a:endParaRPr lang="en-GB" dirty="0"/>
          </a:p>
        </p:txBody>
      </p:sp>
    </p:spTree>
    <p:extLst>
      <p:ext uri="{BB962C8B-B14F-4D97-AF65-F5344CB8AC3E}">
        <p14:creationId xmlns:p14="http://schemas.microsoft.com/office/powerpoint/2010/main" val="974058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Discourse, genre and text (2/3)</a:t>
            </a:r>
            <a:endParaRPr lang="en-GB" dirty="0"/>
          </a:p>
        </p:txBody>
      </p:sp>
      <p:sp>
        <p:nvSpPr>
          <p:cNvPr id="3" name="Content Placeholder 2"/>
          <p:cNvSpPr>
            <a:spLocks noGrp="1"/>
          </p:cNvSpPr>
          <p:nvPr>
            <p:ph idx="1"/>
          </p:nvPr>
        </p:nvSpPr>
        <p:spPr/>
        <p:txBody>
          <a:bodyPr>
            <a:noAutofit/>
          </a:bodyPr>
          <a:lstStyle/>
          <a:p>
            <a:pPr marL="0" indent="0">
              <a:buNone/>
            </a:pPr>
            <a:r>
              <a:rPr lang="en-GB" sz="2700" b="1" dirty="0" smtClean="0"/>
              <a:t>Genre (</a:t>
            </a:r>
            <a:r>
              <a:rPr lang="en-GB" sz="2700" b="1" dirty="0" err="1" smtClean="0"/>
              <a:t>κειμενικό</a:t>
            </a:r>
            <a:r>
              <a:rPr lang="en-GB" sz="2700" b="1" dirty="0" smtClean="0"/>
              <a:t> </a:t>
            </a:r>
            <a:r>
              <a:rPr lang="en-GB" sz="2700" b="1" dirty="0" err="1" smtClean="0"/>
              <a:t>είδος</a:t>
            </a:r>
            <a:r>
              <a:rPr lang="en-GB" sz="2700" b="1" dirty="0" smtClean="0"/>
              <a:t>) </a:t>
            </a:r>
            <a:r>
              <a:rPr lang="en-GB" sz="2700" dirty="0" smtClean="0"/>
              <a:t>particular categories of texts with relatively stable structural forms (e.g. particular beginnings, middles and ends) and with well-established names which encode the functions, purposes and meanings of various social occasions of a particular culture (e.g. news report, letter, interview, promotional leaflet, novel, office memo, political speech, editorial, etc.). The rules that determine genres are institutionally bound and determine what kind of language (</a:t>
            </a:r>
            <a:r>
              <a:rPr lang="en-GB" sz="2700" dirty="0" err="1" smtClean="0"/>
              <a:t>lexicogrammar</a:t>
            </a:r>
            <a:r>
              <a:rPr lang="en-GB" sz="2700" dirty="0" smtClean="0"/>
              <a:t>) is appropriate in each instance and how language is organized into text.</a:t>
            </a:r>
            <a:endParaRPr lang="en-GB" sz="2700" dirty="0"/>
          </a:p>
        </p:txBody>
      </p:sp>
    </p:spTree>
    <p:extLst>
      <p:ext uri="{BB962C8B-B14F-4D97-AF65-F5344CB8AC3E}">
        <p14:creationId xmlns:p14="http://schemas.microsoft.com/office/powerpoint/2010/main" val="1920078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Discourse, genre and text (3/3)</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Text (</a:t>
            </a:r>
            <a:r>
              <a:rPr lang="en-GB" b="1" dirty="0" err="1" smtClean="0"/>
              <a:t>κείμενο</a:t>
            </a:r>
            <a:r>
              <a:rPr lang="en-GB" b="1" dirty="0" smtClean="0"/>
              <a:t>): </a:t>
            </a:r>
            <a:r>
              <a:rPr lang="en-GB" dirty="0" smtClean="0"/>
              <a:t>A piece of writing of a particular discourse and genre which is intended to convey an overall message and particular bits of information, feelings, attitudes etc.</a:t>
            </a:r>
            <a:endParaRPr lang="en-GB" dirty="0"/>
          </a:p>
        </p:txBody>
      </p:sp>
    </p:spTree>
    <p:extLst>
      <p:ext uri="{BB962C8B-B14F-4D97-AF65-F5344CB8AC3E}">
        <p14:creationId xmlns:p14="http://schemas.microsoft.com/office/powerpoint/2010/main" val="1516686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(1/2)</a:t>
            </a:r>
            <a:endParaRPr lang="en-GB" dirty="0"/>
          </a:p>
        </p:txBody>
      </p:sp>
      <p:sp>
        <p:nvSpPr>
          <p:cNvPr id="4" name="Content Placeholder 3"/>
          <p:cNvSpPr>
            <a:spLocks noGrp="1"/>
          </p:cNvSpPr>
          <p:nvPr>
            <p:ph sz="half" idx="1"/>
          </p:nvPr>
        </p:nvSpPr>
        <p:spPr/>
        <p:txBody>
          <a:bodyPr>
            <a:noAutofit/>
          </a:bodyPr>
          <a:lstStyle/>
          <a:p>
            <a:pPr marL="0" indent="0">
              <a:buNone/>
            </a:pPr>
            <a:r>
              <a:rPr lang="en-GB" dirty="0" smtClean="0"/>
              <a:t>Look at the two different texts. They are related discourse-wise, but they lexicalized/ </a:t>
            </a:r>
            <a:r>
              <a:rPr lang="en-GB" dirty="0" err="1" smtClean="0"/>
              <a:t>grammaticalized</a:t>
            </a:r>
            <a:r>
              <a:rPr lang="en-GB" dirty="0" smtClean="0"/>
              <a:t> differently because each text is of a different genre. Guess what is which and explain what helped you decide.</a:t>
            </a:r>
            <a:endParaRPr lang="en-GB" dirty="0"/>
          </a:p>
        </p:txBody>
      </p:sp>
      <p:sp>
        <p:nvSpPr>
          <p:cNvPr id="5" name="Content Placeholder 4"/>
          <p:cNvSpPr>
            <a:spLocks noGrp="1"/>
          </p:cNvSpPr>
          <p:nvPr>
            <p:ph sz="half" idx="2"/>
          </p:nvPr>
        </p:nvSpPr>
        <p:spPr/>
        <p:txBody>
          <a:bodyPr>
            <a:noAutofit/>
          </a:bodyPr>
          <a:lstStyle/>
          <a:p>
            <a:pPr marL="0" indent="0">
              <a:buNone/>
            </a:pPr>
            <a:r>
              <a:rPr lang="en-GB" sz="2000" dirty="0" smtClean="0"/>
              <a:t>Welcome to Sunset ! </a:t>
            </a:r>
          </a:p>
          <a:p>
            <a:pPr marL="0" indent="0">
              <a:buNone/>
            </a:pPr>
            <a:r>
              <a:rPr lang="en-GB" sz="2000" dirty="0" smtClean="0"/>
              <a:t>We’re delighted to have you here. Our staff is at your disposal to make your stay comfortable and pleasant. Ring us if you need us. Dial 0 for the information desk. For all other calls and for Internet connection look at the directory on your bedside table. Other services and facilities in your room: TV, mini-bar, room-service, cleaners upon request.</a:t>
            </a:r>
          </a:p>
          <a:p>
            <a:pPr marL="0" indent="0">
              <a:buNone/>
            </a:pPr>
            <a:r>
              <a:rPr lang="en-GB" sz="2000" dirty="0" smtClean="0"/>
              <a:t>The flowers and wine are compliments of the manager</a:t>
            </a:r>
          </a:p>
          <a:p>
            <a:pPr marL="0" indent="0">
              <a:buNone/>
            </a:pPr>
            <a:r>
              <a:rPr lang="en-GB" sz="2000" dirty="0" smtClean="0"/>
              <a:t>Ms Olivia </a:t>
            </a:r>
            <a:r>
              <a:rPr lang="en-GB" sz="2000" dirty="0" err="1" smtClean="0"/>
              <a:t>Sukiyama</a:t>
            </a:r>
            <a:r>
              <a:rPr lang="en-GB" sz="2000" dirty="0" smtClean="0"/>
              <a:t> </a:t>
            </a:r>
          </a:p>
          <a:p>
            <a:endParaRPr lang="en-GB" sz="2000" dirty="0"/>
          </a:p>
        </p:txBody>
      </p:sp>
    </p:spTree>
    <p:extLst>
      <p:ext uri="{BB962C8B-B14F-4D97-AF65-F5344CB8AC3E}">
        <p14:creationId xmlns:p14="http://schemas.microsoft.com/office/powerpoint/2010/main" val="392584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 (2/2)</a:t>
            </a:r>
            <a:endParaRPr lang="en-GB" dirty="0"/>
          </a:p>
        </p:txBody>
      </p:sp>
      <p:sp>
        <p:nvSpPr>
          <p:cNvPr id="5" name="Content Placeholder 4"/>
          <p:cNvSpPr>
            <a:spLocks noGrp="1"/>
          </p:cNvSpPr>
          <p:nvPr>
            <p:ph sz="half" idx="2"/>
          </p:nvPr>
        </p:nvSpPr>
        <p:spPr>
          <a:xfrm>
            <a:off x="4211960" y="1600200"/>
            <a:ext cx="4474840" cy="4525963"/>
          </a:xfrm>
        </p:spPr>
        <p:txBody>
          <a:bodyPr>
            <a:noAutofit/>
          </a:bodyPr>
          <a:lstStyle/>
          <a:p>
            <a:pPr marL="0" indent="0">
              <a:buNone/>
            </a:pPr>
            <a:r>
              <a:rPr lang="en-GB" sz="2400" dirty="0" smtClean="0"/>
              <a:t>A luxurious, five-star hotel in Honolulu, conveniently located near one of the most beautiful beaches in Waikiki, not far from the centre of town. With its own shopping centre, two swimming pools, conference rooms and more services than you can imagine, with staff to please and service you, and prices to surprise you, watching the Hawaiian sunset in Paradise is a must! </a:t>
            </a:r>
            <a:endParaRPr lang="en-GB" sz="2400" dirty="0"/>
          </a:p>
        </p:txBody>
      </p:sp>
      <p:pic>
        <p:nvPicPr>
          <p:cNvPr id="1026" name="Picture 2" descr="Swimming Pool, Hotel, Holiday, Turkey, Water, Pool, Sea"/>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7547" r="7215"/>
          <a:stretch/>
        </p:blipFill>
        <p:spPr bwMode="auto">
          <a:xfrm>
            <a:off x="539552" y="1772816"/>
            <a:ext cx="3442447"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1262" y="4801766"/>
            <a:ext cx="576064"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4841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smtClean="0"/>
              <a:t>Different views of grammar </a:t>
            </a:r>
            <a:r>
              <a:rPr lang="en-GB" dirty="0" smtClean="0"/>
              <a:t>(1/2)</a:t>
            </a:r>
            <a:endParaRPr lang="en-GB" dirty="0"/>
          </a:p>
        </p:txBody>
      </p:sp>
      <p:sp>
        <p:nvSpPr>
          <p:cNvPr id="3" name="Content Placeholder 2"/>
          <p:cNvSpPr>
            <a:spLocks noGrp="1"/>
          </p:cNvSpPr>
          <p:nvPr>
            <p:ph idx="1"/>
          </p:nvPr>
        </p:nvSpPr>
        <p:spPr/>
        <p:txBody>
          <a:bodyPr>
            <a:noAutofit/>
          </a:bodyPr>
          <a:lstStyle/>
          <a:p>
            <a:pPr marL="623887" indent="-514350">
              <a:spcBef>
                <a:spcPts val="600"/>
              </a:spcBef>
              <a:buFont typeface="+mj-lt"/>
              <a:buAutoNum type="arabicPeriod"/>
              <a:defRPr/>
            </a:pPr>
            <a:r>
              <a:rPr lang="en-GB" sz="2400" dirty="0" smtClean="0"/>
              <a:t>Grammar involves the rules of combining words into sentences and the rules for forming words.</a:t>
            </a:r>
          </a:p>
          <a:p>
            <a:pPr marL="623887" indent="-514350">
              <a:spcBef>
                <a:spcPts val="600"/>
              </a:spcBef>
              <a:buFont typeface="+mj-lt"/>
              <a:buAutoNum type="arabicPeriod"/>
              <a:defRPr/>
            </a:pPr>
            <a:r>
              <a:rPr lang="en-GB" sz="2400" dirty="0" smtClean="0"/>
              <a:t>The grammar of a language consists of the devices that signal structural meanings... that can be described in physical terms.</a:t>
            </a:r>
          </a:p>
          <a:p>
            <a:pPr marL="623887" indent="-514350">
              <a:spcBef>
                <a:spcPts val="600"/>
              </a:spcBef>
              <a:buFont typeface="+mj-lt"/>
              <a:buAutoNum type="arabicPeriod"/>
              <a:defRPr/>
            </a:pPr>
            <a:r>
              <a:rPr lang="en-GB" sz="2400" dirty="0" smtClean="0"/>
              <a:t>Grammar includes the study of phonology, syntax and semantics.</a:t>
            </a:r>
          </a:p>
          <a:p>
            <a:pPr marL="623887" indent="-514350">
              <a:spcBef>
                <a:spcPts val="600"/>
              </a:spcBef>
              <a:buFont typeface="+mj-lt"/>
              <a:buAutoNum type="arabicPeriod"/>
              <a:defRPr/>
            </a:pPr>
            <a:r>
              <a:rPr lang="en-GB" sz="2400" dirty="0" smtClean="0"/>
              <a:t>Grammar is concerned with how words are combined to form utterances which function meaningfully in different contexts.</a:t>
            </a:r>
          </a:p>
          <a:p>
            <a:pPr marL="623887" indent="-514350">
              <a:spcBef>
                <a:spcPts val="600"/>
              </a:spcBef>
              <a:buFont typeface="+mj-lt"/>
              <a:buAutoNum type="arabicPeriod"/>
              <a:defRPr/>
            </a:pPr>
            <a:r>
              <a:rPr lang="en-GB" sz="2400" dirty="0" smtClean="0"/>
              <a:t>Grammar involves the rules of how language operates in text, genre and discourse.</a:t>
            </a:r>
            <a:endParaRPr lang="en-GB" sz="2400" dirty="0"/>
          </a:p>
        </p:txBody>
      </p:sp>
    </p:spTree>
    <p:extLst>
      <p:ext uri="{BB962C8B-B14F-4D97-AF65-F5344CB8AC3E}">
        <p14:creationId xmlns:p14="http://schemas.microsoft.com/office/powerpoint/2010/main" val="200984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Presenting language in context (1/3)</a:t>
            </a:r>
            <a:endParaRPr lang="en-GB" dirty="0"/>
          </a:p>
        </p:txBody>
      </p:sp>
      <p:sp>
        <p:nvSpPr>
          <p:cNvPr id="3" name="Content Placeholder 2"/>
          <p:cNvSpPr>
            <a:spLocks noGrp="1"/>
          </p:cNvSpPr>
          <p:nvPr>
            <p:ph idx="1"/>
          </p:nvPr>
        </p:nvSpPr>
        <p:spPr/>
        <p:txBody>
          <a:bodyPr>
            <a:noAutofit/>
          </a:bodyPr>
          <a:lstStyle/>
          <a:p>
            <a:pPr>
              <a:spcBef>
                <a:spcPts val="600"/>
              </a:spcBef>
            </a:pPr>
            <a:r>
              <a:rPr lang="en-GB" b="1" dirty="0" smtClean="0"/>
              <a:t>Grammar is not an abstract system </a:t>
            </a:r>
            <a:r>
              <a:rPr lang="en-GB" dirty="0" smtClean="0"/>
              <a:t>detached from contexts of use.</a:t>
            </a:r>
          </a:p>
          <a:p>
            <a:pPr>
              <a:spcBef>
                <a:spcPts val="600"/>
              </a:spcBef>
            </a:pPr>
            <a:r>
              <a:rPr lang="en-GB" b="1" dirty="0" smtClean="0"/>
              <a:t>Context</a:t>
            </a:r>
            <a:r>
              <a:rPr lang="en-GB" dirty="0" smtClean="0"/>
              <a:t> is the situation or the linguistic and non-linguistic information surrounding the new grammatical form and results in the new language being used. </a:t>
            </a:r>
            <a:endParaRPr lang="en-GB" dirty="0"/>
          </a:p>
        </p:txBody>
      </p:sp>
    </p:spTree>
    <p:extLst>
      <p:ext uri="{BB962C8B-B14F-4D97-AF65-F5344CB8AC3E}">
        <p14:creationId xmlns:p14="http://schemas.microsoft.com/office/powerpoint/2010/main" val="3611947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Presenting language in context (2/3)</a:t>
            </a:r>
            <a:endParaRPr lang="en-GB" dirty="0"/>
          </a:p>
        </p:txBody>
      </p:sp>
      <p:sp>
        <p:nvSpPr>
          <p:cNvPr id="3" name="Content Placeholder 2"/>
          <p:cNvSpPr>
            <a:spLocks noGrp="1"/>
          </p:cNvSpPr>
          <p:nvPr>
            <p:ph idx="1"/>
          </p:nvPr>
        </p:nvSpPr>
        <p:spPr/>
        <p:txBody>
          <a:bodyPr>
            <a:noAutofit/>
          </a:bodyPr>
          <a:lstStyle/>
          <a:p>
            <a:pPr marL="0" indent="0">
              <a:buNone/>
            </a:pPr>
            <a:r>
              <a:rPr lang="en-GB" sz="2800" b="1" dirty="0" smtClean="0"/>
              <a:t>Characteristics of context:</a:t>
            </a:r>
          </a:p>
          <a:p>
            <a:r>
              <a:rPr lang="en-GB" sz="2800" dirty="0" smtClean="0"/>
              <a:t>The context should show what the language means and how it is used.</a:t>
            </a:r>
          </a:p>
          <a:p>
            <a:r>
              <a:rPr lang="en-GB" sz="2800" dirty="0" smtClean="0"/>
              <a:t>It should be interesting to students; something that students can relate to.</a:t>
            </a:r>
          </a:p>
          <a:p>
            <a:r>
              <a:rPr lang="en-GB" sz="2800" dirty="0" smtClean="0"/>
              <a:t>It should be simple enough to show the form and rich enough to show the meaning and its use. Too many new words will distract students; a poor context will not be able to reveal meaning and use.</a:t>
            </a:r>
            <a:endParaRPr lang="en-GB" sz="2800" dirty="0"/>
          </a:p>
        </p:txBody>
      </p:sp>
    </p:spTree>
    <p:extLst>
      <p:ext uri="{BB962C8B-B14F-4D97-AF65-F5344CB8AC3E}">
        <p14:creationId xmlns:p14="http://schemas.microsoft.com/office/powerpoint/2010/main" val="287201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Presenting language in context (3/3)</a:t>
            </a:r>
            <a:endParaRPr lang="en-GB" dirty="0"/>
          </a:p>
        </p:txBody>
      </p:sp>
      <p:sp>
        <p:nvSpPr>
          <p:cNvPr id="3" name="Content Placeholder 2"/>
          <p:cNvSpPr>
            <a:spLocks noGrp="1"/>
          </p:cNvSpPr>
          <p:nvPr>
            <p:ph idx="1"/>
          </p:nvPr>
        </p:nvSpPr>
        <p:spPr/>
        <p:txBody>
          <a:bodyPr/>
          <a:lstStyle/>
          <a:p>
            <a:pPr marL="0" indent="0">
              <a:buNone/>
            </a:pPr>
            <a:r>
              <a:rPr lang="en-GB" b="1" dirty="0" smtClean="0"/>
              <a:t>Types of context:</a:t>
            </a:r>
          </a:p>
          <a:p>
            <a:r>
              <a:rPr lang="en-GB" dirty="0" smtClean="0"/>
              <a:t>The classroom.</a:t>
            </a:r>
          </a:p>
          <a:p>
            <a:r>
              <a:rPr lang="en-GB" dirty="0" smtClean="0"/>
              <a:t>Situations.</a:t>
            </a:r>
          </a:p>
          <a:p>
            <a:r>
              <a:rPr lang="en-GB" dirty="0" smtClean="0"/>
              <a:t>Formulated information (tables, graphs, maps etc.).</a:t>
            </a:r>
          </a:p>
          <a:p>
            <a:r>
              <a:rPr lang="en-GB" dirty="0" smtClean="0"/>
              <a:t>Dialogues and texts.</a:t>
            </a:r>
            <a:endParaRPr lang="en-GB" dirty="0"/>
          </a:p>
        </p:txBody>
      </p:sp>
    </p:spTree>
    <p:extLst>
      <p:ext uri="{BB962C8B-B14F-4D97-AF65-F5344CB8AC3E}">
        <p14:creationId xmlns:p14="http://schemas.microsoft.com/office/powerpoint/2010/main" val="22551291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The importance of </a:t>
            </a:r>
            <a:r>
              <a:rPr lang="en-GB" dirty="0" smtClean="0"/>
              <a:t>context (1/2)</a:t>
            </a:r>
            <a:endParaRPr lang="en-GB" dirty="0"/>
          </a:p>
        </p:txBody>
      </p:sp>
      <p:sp>
        <p:nvSpPr>
          <p:cNvPr id="5" name="Θέση περιεχομένου 4"/>
          <p:cNvSpPr>
            <a:spLocks noGrp="1"/>
          </p:cNvSpPr>
          <p:nvPr>
            <p:ph idx="1"/>
          </p:nvPr>
        </p:nvSpPr>
        <p:spPr/>
        <p:txBody>
          <a:bodyPr>
            <a:normAutofit/>
          </a:bodyPr>
          <a:lstStyle/>
          <a:p>
            <a:pPr marL="0" indent="0">
              <a:buNone/>
            </a:pPr>
            <a:r>
              <a:rPr lang="en-GB" b="1" dirty="0"/>
              <a:t>How will students react to this</a:t>
            </a:r>
            <a:r>
              <a:rPr lang="en-GB" b="1" dirty="0" smtClean="0"/>
              <a:t>?</a:t>
            </a:r>
            <a:endParaRPr lang="en-GB" dirty="0" smtClean="0"/>
          </a:p>
          <a:p>
            <a:r>
              <a:rPr lang="en-GB" dirty="0" smtClean="0"/>
              <a:t>Teacher writes ‘I went shopping yesterday’ on the board.</a:t>
            </a:r>
          </a:p>
          <a:p>
            <a:r>
              <a:rPr lang="en-GB" dirty="0" smtClean="0"/>
              <a:t>Teacher translates.</a:t>
            </a:r>
          </a:p>
          <a:p>
            <a:r>
              <a:rPr lang="en-GB" dirty="0" smtClean="0"/>
              <a:t>Teacher explains the Past Simple form and meaning in L1.</a:t>
            </a:r>
          </a:p>
        </p:txBody>
      </p:sp>
    </p:spTree>
    <p:extLst>
      <p:ext uri="{BB962C8B-B14F-4D97-AF65-F5344CB8AC3E}">
        <p14:creationId xmlns:p14="http://schemas.microsoft.com/office/powerpoint/2010/main" val="1320062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The importance of </a:t>
            </a:r>
            <a:r>
              <a:rPr lang="en-GB" dirty="0" smtClean="0"/>
              <a:t>context (2/2)</a:t>
            </a:r>
            <a:endParaRPr lang="en-GB" dirty="0"/>
          </a:p>
        </p:txBody>
      </p:sp>
      <p:sp>
        <p:nvSpPr>
          <p:cNvPr id="5" name="Θέση περιεχομένου 4"/>
          <p:cNvSpPr>
            <a:spLocks noGrp="1"/>
          </p:cNvSpPr>
          <p:nvPr>
            <p:ph idx="1"/>
          </p:nvPr>
        </p:nvSpPr>
        <p:spPr/>
        <p:txBody>
          <a:bodyPr>
            <a:noAutofit/>
          </a:bodyPr>
          <a:lstStyle/>
          <a:p>
            <a:pPr marL="0" indent="0">
              <a:spcBef>
                <a:spcPts val="600"/>
              </a:spcBef>
              <a:buNone/>
            </a:pPr>
            <a:r>
              <a:rPr lang="en-GB" sz="2800" b="1" dirty="0"/>
              <a:t>How about this activity</a:t>
            </a:r>
            <a:r>
              <a:rPr lang="en-GB" sz="2800" b="1" dirty="0" smtClean="0"/>
              <a:t>?</a:t>
            </a:r>
            <a:endParaRPr lang="en-GB" sz="2800" dirty="0" smtClean="0"/>
          </a:p>
          <a:p>
            <a:pPr>
              <a:spcBef>
                <a:spcPts val="600"/>
              </a:spcBef>
            </a:pPr>
            <a:r>
              <a:rPr lang="en-GB" sz="2800" dirty="0" smtClean="0"/>
              <a:t>Fairy tale – Little Red Riding Hood.</a:t>
            </a:r>
          </a:p>
          <a:p>
            <a:pPr>
              <a:spcBef>
                <a:spcPts val="600"/>
              </a:spcBef>
            </a:pPr>
            <a:r>
              <a:rPr lang="en-GB" sz="2800" dirty="0" smtClean="0"/>
              <a:t>Adapt story to suit age/language ability.</a:t>
            </a:r>
          </a:p>
          <a:p>
            <a:pPr>
              <a:spcBef>
                <a:spcPts val="600"/>
              </a:spcBef>
            </a:pPr>
            <a:r>
              <a:rPr lang="en-GB" sz="2800" dirty="0" smtClean="0"/>
              <a:t>Students listen and understand the story by sequencing pictures.</a:t>
            </a:r>
          </a:p>
          <a:p>
            <a:pPr>
              <a:spcBef>
                <a:spcPts val="600"/>
              </a:spcBef>
            </a:pPr>
            <a:r>
              <a:rPr lang="en-GB" sz="2800" dirty="0" smtClean="0"/>
              <a:t>Students listen and act out story.</a:t>
            </a:r>
          </a:p>
          <a:p>
            <a:pPr>
              <a:spcBef>
                <a:spcPts val="600"/>
              </a:spcBef>
            </a:pPr>
            <a:r>
              <a:rPr lang="en-GB" sz="2800" dirty="0" smtClean="0"/>
              <a:t>Focus on the past simple used to sequence the events in the narrative.</a:t>
            </a:r>
          </a:p>
          <a:p>
            <a:pPr>
              <a:spcBef>
                <a:spcPts val="600"/>
              </a:spcBef>
            </a:pPr>
            <a:r>
              <a:rPr lang="en-GB" sz="2800" dirty="0" smtClean="0"/>
              <a:t>Teacher checks meaning and highlights form.</a:t>
            </a:r>
            <a:endParaRPr lang="en-GB" sz="2800" b="1" dirty="0" smtClean="0"/>
          </a:p>
        </p:txBody>
      </p:sp>
    </p:spTree>
    <p:extLst>
      <p:ext uri="{BB962C8B-B14F-4D97-AF65-F5344CB8AC3E}">
        <p14:creationId xmlns:p14="http://schemas.microsoft.com/office/powerpoint/2010/main" val="276391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Present- Practice – Produce (1/2)</a:t>
            </a:r>
            <a:endParaRPr lang="en-GB" dirty="0"/>
          </a:p>
        </p:txBody>
      </p:sp>
      <p:sp>
        <p:nvSpPr>
          <p:cNvPr id="6" name="Content Placeholder 5"/>
          <p:cNvSpPr>
            <a:spLocks noGrp="1"/>
          </p:cNvSpPr>
          <p:nvPr>
            <p:ph idx="1"/>
          </p:nvPr>
        </p:nvSpPr>
        <p:spPr/>
        <p:txBody>
          <a:bodyPr>
            <a:noAutofit/>
          </a:bodyPr>
          <a:lstStyle/>
          <a:p>
            <a:pPr>
              <a:spcBef>
                <a:spcPts val="600"/>
              </a:spcBef>
            </a:pPr>
            <a:r>
              <a:rPr lang="en-GB" b="1" dirty="0" smtClean="0"/>
              <a:t>Presentation: </a:t>
            </a:r>
            <a:r>
              <a:rPr lang="en-GB" dirty="0" smtClean="0"/>
              <a:t>The teacher selects new materials, presents new language items/information in a meaningful context (dialogue/text), explains new language and makes sure students understand it. This stage helps students assimilate new facts about the language and produce language for the first time. Focus is on accuracy.</a:t>
            </a:r>
            <a:endParaRPr lang="en-GB" dirty="0"/>
          </a:p>
        </p:txBody>
      </p:sp>
    </p:spTree>
    <p:extLst>
      <p:ext uri="{BB962C8B-B14F-4D97-AF65-F5344CB8AC3E}">
        <p14:creationId xmlns:p14="http://schemas.microsoft.com/office/powerpoint/2010/main" val="2609126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Present- Practice – Produce (2/2)</a:t>
            </a:r>
            <a:endParaRPr lang="en-GB" dirty="0"/>
          </a:p>
        </p:txBody>
      </p:sp>
      <p:sp>
        <p:nvSpPr>
          <p:cNvPr id="6" name="Content Placeholder 5"/>
          <p:cNvSpPr>
            <a:spLocks noGrp="1"/>
          </p:cNvSpPr>
          <p:nvPr>
            <p:ph idx="1"/>
          </p:nvPr>
        </p:nvSpPr>
        <p:spPr/>
        <p:txBody>
          <a:bodyPr>
            <a:noAutofit/>
          </a:bodyPr>
          <a:lstStyle/>
          <a:p>
            <a:pPr>
              <a:spcBef>
                <a:spcPts val="600"/>
              </a:spcBef>
            </a:pPr>
            <a:r>
              <a:rPr lang="en-GB" b="1" dirty="0" smtClean="0"/>
              <a:t>Practice</a:t>
            </a:r>
            <a:r>
              <a:rPr lang="en-GB" dirty="0" smtClean="0"/>
              <a:t>: This stage falls between the two extremes. Students are given opportunity to practise new language for themselves in meaningful contexts.</a:t>
            </a:r>
          </a:p>
          <a:p>
            <a:pPr>
              <a:spcBef>
                <a:spcPts val="600"/>
              </a:spcBef>
            </a:pPr>
            <a:r>
              <a:rPr lang="en-GB" b="1" dirty="0" smtClean="0"/>
              <a:t>Production</a:t>
            </a:r>
            <a:r>
              <a:rPr lang="en-GB" dirty="0" smtClean="0"/>
              <a:t>: In this stage students are engaged in free, uninhibited communication. Focus is on fluency, on getting messages across.</a:t>
            </a:r>
            <a:endParaRPr lang="en-GB" dirty="0"/>
          </a:p>
        </p:txBody>
      </p:sp>
    </p:spTree>
    <p:extLst>
      <p:ext uri="{BB962C8B-B14F-4D97-AF65-F5344CB8AC3E}">
        <p14:creationId xmlns:p14="http://schemas.microsoft.com/office/powerpoint/2010/main" val="1301374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a good presentation (1/2)</a:t>
            </a:r>
            <a:endParaRPr lang="en-GB" dirty="0"/>
          </a:p>
        </p:txBody>
      </p:sp>
      <p:sp>
        <p:nvSpPr>
          <p:cNvPr id="3" name="Content Placeholder 2"/>
          <p:cNvSpPr>
            <a:spLocks noGrp="1"/>
          </p:cNvSpPr>
          <p:nvPr>
            <p:ph idx="1"/>
          </p:nvPr>
        </p:nvSpPr>
        <p:spPr/>
        <p:txBody>
          <a:bodyPr>
            <a:normAutofit/>
          </a:bodyPr>
          <a:lstStyle/>
          <a:p>
            <a:pPr marL="0" indent="0">
              <a:spcBef>
                <a:spcPts val="600"/>
              </a:spcBef>
              <a:buNone/>
            </a:pPr>
            <a:r>
              <a:rPr lang="en-GB" dirty="0" smtClean="0"/>
              <a:t>A good presentation should be:</a:t>
            </a:r>
          </a:p>
          <a:p>
            <a:pPr>
              <a:spcBef>
                <a:spcPts val="600"/>
              </a:spcBef>
            </a:pPr>
            <a:r>
              <a:rPr lang="en-GB" b="1" dirty="0" smtClean="0"/>
              <a:t>Efficient</a:t>
            </a:r>
            <a:r>
              <a:rPr lang="en-GB" dirty="0" smtClean="0"/>
              <a:t>: The aim is to get to the accurate reproduction and practice stage as soon as the students can manipulate the new language.</a:t>
            </a:r>
          </a:p>
          <a:p>
            <a:pPr>
              <a:spcBef>
                <a:spcPts val="600"/>
              </a:spcBef>
            </a:pPr>
            <a:r>
              <a:rPr lang="en-GB" b="1" dirty="0" smtClean="0"/>
              <a:t>Lively and interesting</a:t>
            </a:r>
            <a:r>
              <a:rPr lang="en-GB" dirty="0" smtClean="0"/>
              <a:t>: Students must be interested and involved in the presentation; if they are they will remember the new grammar more easily.</a:t>
            </a:r>
            <a:endParaRPr lang="en-GB" dirty="0"/>
          </a:p>
        </p:txBody>
      </p:sp>
    </p:spTree>
    <p:extLst>
      <p:ext uri="{BB962C8B-B14F-4D97-AF65-F5344CB8AC3E}">
        <p14:creationId xmlns:p14="http://schemas.microsoft.com/office/powerpoint/2010/main" val="4166344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a good presentation (2/2)</a:t>
            </a:r>
            <a:endParaRPr lang="en-GB" dirty="0"/>
          </a:p>
        </p:txBody>
      </p:sp>
      <p:sp>
        <p:nvSpPr>
          <p:cNvPr id="3" name="Content Placeholder 2"/>
          <p:cNvSpPr>
            <a:spLocks noGrp="1"/>
          </p:cNvSpPr>
          <p:nvPr>
            <p:ph idx="1"/>
          </p:nvPr>
        </p:nvSpPr>
        <p:spPr/>
        <p:txBody>
          <a:bodyPr>
            <a:normAutofit/>
          </a:bodyPr>
          <a:lstStyle/>
          <a:p>
            <a:pPr>
              <a:spcBef>
                <a:spcPts val="600"/>
              </a:spcBef>
            </a:pPr>
            <a:r>
              <a:rPr lang="en-GB" b="1" dirty="0" smtClean="0"/>
              <a:t>Appropriate</a:t>
            </a:r>
            <a:r>
              <a:rPr lang="en-GB" dirty="0" smtClean="0"/>
              <a:t>: However interesting, funny or demonstrative a situation is it should be appropriate to the language being presented. </a:t>
            </a:r>
          </a:p>
          <a:p>
            <a:pPr>
              <a:spcBef>
                <a:spcPts val="600"/>
              </a:spcBef>
            </a:pPr>
            <a:r>
              <a:rPr lang="en-GB" b="1" dirty="0" smtClean="0"/>
              <a:t>Productive</a:t>
            </a:r>
            <a:r>
              <a:rPr lang="en-GB" dirty="0" smtClean="0"/>
              <a:t>: The situation should allow students to make sentences and/or questions with the new language. (Harmer, 1987:18)</a:t>
            </a:r>
            <a:endParaRPr lang="en-GB" dirty="0"/>
          </a:p>
        </p:txBody>
      </p:sp>
    </p:spTree>
    <p:extLst>
      <p:ext uri="{BB962C8B-B14F-4D97-AF65-F5344CB8AC3E}">
        <p14:creationId xmlns:p14="http://schemas.microsoft.com/office/powerpoint/2010/main" val="25912799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Characteristics of effective explanations</a:t>
            </a:r>
            <a:endParaRPr lang="en-GB" dirty="0"/>
          </a:p>
        </p:txBody>
      </p:sp>
      <p:sp>
        <p:nvSpPr>
          <p:cNvPr id="3" name="Content Placeholder 2"/>
          <p:cNvSpPr>
            <a:spLocks noGrp="1"/>
          </p:cNvSpPr>
          <p:nvPr>
            <p:ph idx="1"/>
          </p:nvPr>
        </p:nvSpPr>
        <p:spPr/>
        <p:txBody>
          <a:bodyPr>
            <a:noAutofit/>
          </a:bodyPr>
          <a:lstStyle/>
          <a:p>
            <a:r>
              <a:rPr lang="en-GB" sz="2800" dirty="0" smtClean="0"/>
              <a:t>The explanation should be clear.</a:t>
            </a:r>
          </a:p>
          <a:p>
            <a:r>
              <a:rPr lang="en-GB" sz="2800" dirty="0" smtClean="0"/>
              <a:t>The explanation should include simple vocabulary.</a:t>
            </a:r>
          </a:p>
          <a:p>
            <a:r>
              <a:rPr lang="en-GB" sz="2800" dirty="0" smtClean="0"/>
              <a:t>The explanation should encourage the active involvement of students.</a:t>
            </a:r>
          </a:p>
          <a:p>
            <a:r>
              <a:rPr lang="en-GB" sz="2800" dirty="0" smtClean="0"/>
              <a:t>The explanation should relate new information to old.</a:t>
            </a:r>
          </a:p>
          <a:p>
            <a:r>
              <a:rPr lang="en-GB" sz="2800" dirty="0" smtClean="0"/>
              <a:t>The explanation should be sequenced clearly and signposted.</a:t>
            </a:r>
            <a:endParaRPr lang="en-GB" sz="2800" dirty="0"/>
          </a:p>
        </p:txBody>
      </p:sp>
    </p:spTree>
    <p:extLst>
      <p:ext uri="{BB962C8B-B14F-4D97-AF65-F5344CB8AC3E}">
        <p14:creationId xmlns:p14="http://schemas.microsoft.com/office/powerpoint/2010/main" val="1667412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smtClean="0"/>
              <a:t>Different views of grammar </a:t>
            </a:r>
            <a:r>
              <a:rPr lang="en-GB" dirty="0" smtClean="0"/>
              <a:t>(2/2)</a:t>
            </a:r>
            <a:endParaRPr lang="en-GB" dirty="0"/>
          </a:p>
        </p:txBody>
      </p:sp>
      <p:sp>
        <p:nvSpPr>
          <p:cNvPr id="3" name="Content Placeholder 2"/>
          <p:cNvSpPr>
            <a:spLocks noGrp="1"/>
          </p:cNvSpPr>
          <p:nvPr>
            <p:ph idx="1"/>
          </p:nvPr>
        </p:nvSpPr>
        <p:spPr/>
        <p:txBody>
          <a:bodyPr>
            <a:noAutofit/>
          </a:bodyPr>
          <a:lstStyle/>
          <a:p>
            <a:r>
              <a:rPr lang="en-GB" dirty="0" smtClean="0"/>
              <a:t>Different theories of language entail different ways of studying language and different views of grammar. In essence theories of language are theories of grammar. </a:t>
            </a:r>
            <a:endParaRPr lang="en-GB" dirty="0"/>
          </a:p>
          <a:p>
            <a:r>
              <a:rPr lang="en-US" dirty="0" smtClean="0"/>
              <a:t>“</a:t>
            </a:r>
            <a:r>
              <a:rPr lang="en-US" dirty="0"/>
              <a:t>Language is not fixed, but is rather a dynamic system. Language evolves and changes... [it] grows and </a:t>
            </a:r>
            <a:r>
              <a:rPr lang="en-US" dirty="0" err="1"/>
              <a:t>organises</a:t>
            </a:r>
            <a:r>
              <a:rPr lang="en-US" dirty="0"/>
              <a:t> itself  from the bottom up in an organic way, as do other complex systems.” (Larsen-Freeman, </a:t>
            </a:r>
            <a:r>
              <a:rPr lang="en-US" dirty="0" smtClean="0"/>
              <a:t>2006)</a:t>
            </a:r>
            <a:endParaRPr lang="en-US" dirty="0"/>
          </a:p>
          <a:p>
            <a:pPr marL="2155825" indent="0">
              <a:buNone/>
              <a:defRPr/>
            </a:pPr>
            <a:endParaRPr lang="es-ES" sz="1800" dirty="0">
              <a:latin typeface="Arial" pitchFamily="34" charset="0"/>
            </a:endParaRPr>
          </a:p>
          <a:p>
            <a:endParaRPr lang="en-GB" dirty="0"/>
          </a:p>
        </p:txBody>
      </p:sp>
    </p:spTree>
    <p:extLst>
      <p:ext uri="{BB962C8B-B14F-4D97-AF65-F5344CB8AC3E}">
        <p14:creationId xmlns:p14="http://schemas.microsoft.com/office/powerpoint/2010/main" val="4190733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teaching grammar</a:t>
            </a:r>
            <a:endParaRPr lang="en-GB" dirty="0"/>
          </a:p>
        </p:txBody>
      </p:sp>
      <p:sp>
        <p:nvSpPr>
          <p:cNvPr id="3" name="Content Placeholder 2"/>
          <p:cNvSpPr>
            <a:spLocks noGrp="1"/>
          </p:cNvSpPr>
          <p:nvPr>
            <p:ph idx="1"/>
          </p:nvPr>
        </p:nvSpPr>
        <p:spPr/>
        <p:txBody>
          <a:bodyPr/>
          <a:lstStyle/>
          <a:p>
            <a:r>
              <a:rPr lang="en-GB" b="1" dirty="0" smtClean="0"/>
              <a:t>Deductive</a:t>
            </a:r>
            <a:r>
              <a:rPr lang="en-GB" dirty="0" smtClean="0"/>
              <a:t>– teaching through rules (the rule is provided followed by the provision of examples in which the rule is applied).</a:t>
            </a:r>
          </a:p>
          <a:p>
            <a:r>
              <a:rPr lang="en-GB" b="1" dirty="0" smtClean="0"/>
              <a:t>Inductive</a:t>
            </a:r>
            <a:r>
              <a:rPr lang="en-GB" dirty="0" smtClean="0"/>
              <a:t>– teaching through examples (students are provided with several examples from which a rule is inferred).</a:t>
            </a:r>
            <a:endParaRPr lang="en-GB" dirty="0"/>
          </a:p>
        </p:txBody>
      </p:sp>
    </p:spTree>
    <p:extLst>
      <p:ext uri="{BB962C8B-B14F-4D97-AF65-F5344CB8AC3E}">
        <p14:creationId xmlns:p14="http://schemas.microsoft.com/office/powerpoint/2010/main" val="457638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57200" y="1556792"/>
            <a:ext cx="4042792" cy="4608512"/>
          </a:xfrm>
        </p:spPr>
        <p:txBody>
          <a:bodyPr>
            <a:noAutofit/>
          </a:bodyPr>
          <a:lstStyle/>
          <a:p>
            <a:pPr>
              <a:spcBef>
                <a:spcPts val="600"/>
              </a:spcBef>
            </a:pPr>
            <a:r>
              <a:rPr lang="en-GB" sz="2600" dirty="0"/>
              <a:t>The deductive method relies on </a:t>
            </a:r>
            <a:r>
              <a:rPr lang="en-GB" sz="2600" b="1" dirty="0"/>
              <a:t>reasoning, analysing </a:t>
            </a:r>
            <a:r>
              <a:rPr lang="en-GB" sz="2600" dirty="0"/>
              <a:t>and</a:t>
            </a:r>
            <a:r>
              <a:rPr lang="en-GB" sz="2600" b="1" dirty="0"/>
              <a:t> </a:t>
            </a:r>
            <a:r>
              <a:rPr lang="en-GB" sz="2600" b="1" dirty="0" smtClean="0"/>
              <a:t>comparing</a:t>
            </a:r>
            <a:r>
              <a:rPr lang="en-GB" sz="2600" dirty="0" smtClean="0"/>
              <a:t>. </a:t>
            </a:r>
          </a:p>
          <a:p>
            <a:pPr>
              <a:spcBef>
                <a:spcPts val="600"/>
              </a:spcBef>
            </a:pPr>
            <a:r>
              <a:rPr lang="en-GB" sz="2600" dirty="0" smtClean="0"/>
              <a:t>The deductive method is criticized because:</a:t>
            </a:r>
          </a:p>
          <a:p>
            <a:pPr marL="342900" indent="-342900">
              <a:spcBef>
                <a:spcPts val="600"/>
              </a:spcBef>
              <a:buFont typeface="Arial" panose="020B0604020202020204" pitchFamily="34" charset="0"/>
              <a:buChar char="•"/>
            </a:pPr>
            <a:r>
              <a:rPr lang="en-GB" sz="2600" dirty="0" smtClean="0"/>
              <a:t>Grammar is taught in an isolated way.</a:t>
            </a:r>
          </a:p>
          <a:p>
            <a:pPr marL="342900" indent="-342900">
              <a:spcBef>
                <a:spcPts val="600"/>
              </a:spcBef>
              <a:buFont typeface="Arial" panose="020B0604020202020204" pitchFamily="34" charset="0"/>
              <a:buChar char="•"/>
            </a:pPr>
            <a:r>
              <a:rPr lang="en-GB" sz="2600" dirty="0" smtClean="0"/>
              <a:t> Little attention is paid to meaning.</a:t>
            </a:r>
          </a:p>
          <a:p>
            <a:pPr marL="342900" indent="-342900">
              <a:spcBef>
                <a:spcPts val="600"/>
              </a:spcBef>
              <a:buFont typeface="Arial" panose="020B0604020202020204" pitchFamily="34" charset="0"/>
              <a:buChar char="•"/>
            </a:pPr>
            <a:r>
              <a:rPr lang="en-GB" sz="2600" dirty="0" smtClean="0"/>
              <a:t>The practice is often mechanical.</a:t>
            </a:r>
          </a:p>
          <a:p>
            <a:pPr>
              <a:spcBef>
                <a:spcPts val="600"/>
              </a:spcBef>
            </a:pPr>
            <a:endParaRPr lang="en-GB" sz="2600" dirty="0"/>
          </a:p>
        </p:txBody>
      </p:sp>
      <p:sp>
        <p:nvSpPr>
          <p:cNvPr id="2" name="Title 1"/>
          <p:cNvSpPr>
            <a:spLocks noGrp="1"/>
          </p:cNvSpPr>
          <p:nvPr>
            <p:ph type="title"/>
          </p:nvPr>
        </p:nvSpPr>
        <p:spPr/>
        <p:txBody>
          <a:bodyPr>
            <a:normAutofit/>
          </a:bodyPr>
          <a:lstStyle/>
          <a:p>
            <a:r>
              <a:rPr lang="en-GB" dirty="0" smtClean="0"/>
              <a:t>The deductive method</a:t>
            </a:r>
            <a:endParaRPr lang="en-GB" dirty="0"/>
          </a:p>
        </p:txBody>
      </p:sp>
      <p:graphicFrame>
        <p:nvGraphicFramePr>
          <p:cNvPr id="8" name="Diagramme 3" descr="The deductive method: 1. Presentation of an example . 2. Explanation.3. Practice with given prompts.&#10;"/>
          <p:cNvGraphicFramePr>
            <a:graphicFrameLocks noGrp="1"/>
          </p:cNvGraphicFramePr>
          <p:nvPr>
            <p:ph idx="1"/>
            <p:extLst>
              <p:ext uri="{D42A27DB-BD31-4B8C-83A1-F6EECF244321}">
                <p14:modId xmlns:p14="http://schemas.microsoft.com/office/powerpoint/2010/main" val="2281639321"/>
              </p:ext>
            </p:extLst>
          </p:nvPr>
        </p:nvGraphicFramePr>
        <p:xfrm>
          <a:off x="4860032" y="1556792"/>
          <a:ext cx="3826768" cy="460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858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of inductive instruction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err="1" smtClean="0"/>
              <a:t>Realia</a:t>
            </a:r>
            <a:r>
              <a:rPr lang="en-GB" dirty="0" smtClean="0"/>
              <a:t>/Actions.</a:t>
            </a:r>
          </a:p>
          <a:p>
            <a:r>
              <a:rPr lang="en-GB" dirty="0" smtClean="0"/>
              <a:t>Worksheets (can often be structured to inductively lead students to a grammar rule).</a:t>
            </a:r>
          </a:p>
          <a:p>
            <a:r>
              <a:rPr lang="en-GB" dirty="0" smtClean="0"/>
              <a:t>Authentic texts (after listening to a dialogue or reading a text, students can answer questions to highlight certain grammatical structures– these may then be used to derive rules).</a:t>
            </a:r>
          </a:p>
          <a:p>
            <a:r>
              <a:rPr lang="en-GB" dirty="0" smtClean="0"/>
              <a:t>Dialogues.</a:t>
            </a:r>
          </a:p>
          <a:p>
            <a:r>
              <a:rPr lang="en-GB" dirty="0" smtClean="0"/>
              <a:t>Recorded Conversations.</a:t>
            </a:r>
            <a:endParaRPr lang="en-GB" dirty="0"/>
          </a:p>
        </p:txBody>
      </p:sp>
    </p:spTree>
    <p:extLst>
      <p:ext uri="{BB962C8B-B14F-4D97-AF65-F5344CB8AC3E}">
        <p14:creationId xmlns:p14="http://schemas.microsoft.com/office/powerpoint/2010/main" val="4059575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Inductive grammar teaching</a:t>
            </a:r>
            <a:endParaRPr lang="en-GB" dirty="0"/>
          </a:p>
        </p:txBody>
      </p:sp>
      <p:sp>
        <p:nvSpPr>
          <p:cNvPr id="6" name="Content Placeholder 5"/>
          <p:cNvSpPr>
            <a:spLocks noGrp="1"/>
          </p:cNvSpPr>
          <p:nvPr>
            <p:ph idx="1"/>
          </p:nvPr>
        </p:nvSpPr>
        <p:spPr/>
        <p:txBody>
          <a:bodyPr>
            <a:normAutofit/>
          </a:bodyPr>
          <a:lstStyle/>
          <a:p>
            <a:r>
              <a:rPr lang="en-GB" dirty="0" smtClean="0"/>
              <a:t>In the inductive method, the teacher induces the learners to realise grammar rules </a:t>
            </a:r>
            <a:r>
              <a:rPr lang="en-GB" b="1" dirty="0" smtClean="0"/>
              <a:t>without any form of explicit explanation. </a:t>
            </a:r>
            <a:endParaRPr lang="en-GB" dirty="0" smtClean="0"/>
          </a:p>
          <a:p>
            <a:r>
              <a:rPr lang="en-GB" dirty="0" smtClean="0"/>
              <a:t>The rules will become </a:t>
            </a:r>
            <a:r>
              <a:rPr lang="en-GB" b="1" dirty="0" smtClean="0"/>
              <a:t>evident</a:t>
            </a:r>
            <a:r>
              <a:rPr lang="en-GB" dirty="0" smtClean="0"/>
              <a:t> if the students are given enough appropriate examples.</a:t>
            </a:r>
          </a:p>
          <a:p>
            <a:r>
              <a:rPr lang="en-GB" dirty="0" smtClean="0"/>
              <a:t>The inductive method is more effective in that students </a:t>
            </a:r>
            <a:r>
              <a:rPr lang="en-GB" b="1" dirty="0" smtClean="0"/>
              <a:t>discover</a:t>
            </a:r>
            <a:r>
              <a:rPr lang="en-GB" dirty="0" smtClean="0"/>
              <a:t> the grammar rules themselves while engaged in language use. </a:t>
            </a:r>
          </a:p>
          <a:p>
            <a:endParaRPr lang="en-GB" dirty="0"/>
          </a:p>
        </p:txBody>
      </p:sp>
    </p:spTree>
    <p:extLst>
      <p:ext uri="{BB962C8B-B14F-4D97-AF65-F5344CB8AC3E}">
        <p14:creationId xmlns:p14="http://schemas.microsoft.com/office/powerpoint/2010/main" val="2132269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grammar instruction (1/2)</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b="1" dirty="0" smtClean="0"/>
              <a:t>Noticing:</a:t>
            </a:r>
          </a:p>
          <a:p>
            <a:pPr>
              <a:spcBef>
                <a:spcPts val="600"/>
              </a:spcBef>
            </a:pPr>
            <a:r>
              <a:rPr lang="en-GB" b="1" dirty="0" smtClean="0"/>
              <a:t>Paying attention </a:t>
            </a:r>
            <a:r>
              <a:rPr lang="en-GB" dirty="0" smtClean="0"/>
              <a:t>to grammar as it occurs in different contexts, e.g. grammar input in lessons, structures in texts and listening material, language practice activities and spoken interactions.  </a:t>
            </a:r>
            <a:endParaRPr lang="en-GB" dirty="0"/>
          </a:p>
        </p:txBody>
      </p:sp>
    </p:spTree>
    <p:extLst>
      <p:ext uri="{BB962C8B-B14F-4D97-AF65-F5344CB8AC3E}">
        <p14:creationId xmlns:p14="http://schemas.microsoft.com/office/powerpoint/2010/main" val="2175890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Effective grammar instruction (2/2)</a:t>
            </a:r>
            <a:endParaRPr lang="en-GB" dirty="0"/>
          </a:p>
        </p:txBody>
      </p:sp>
      <p:sp>
        <p:nvSpPr>
          <p:cNvPr id="3" name="Content Placeholder 2"/>
          <p:cNvSpPr>
            <a:spLocks noGrp="1"/>
          </p:cNvSpPr>
          <p:nvPr>
            <p:ph idx="1"/>
          </p:nvPr>
        </p:nvSpPr>
        <p:spPr/>
        <p:txBody>
          <a:bodyPr>
            <a:noAutofit/>
          </a:bodyPr>
          <a:lstStyle/>
          <a:p>
            <a:pPr>
              <a:spcBef>
                <a:spcPts val="600"/>
              </a:spcBef>
            </a:pPr>
            <a:r>
              <a:rPr lang="en-GB" sz="3000" b="1" dirty="0" smtClean="0"/>
              <a:t>Noticing the gap: </a:t>
            </a:r>
            <a:r>
              <a:rPr lang="en-GB" sz="3000" dirty="0" smtClean="0"/>
              <a:t>Learners become aware of differences in their performance and L1 competence. For example, you read something, or hear something about a grammar item which seems to be new to you and sticks in your mind.  In fact, it is probably not new, but you are ‘noticing’ it for the first time.  Having ‘noticed’ it you will see it or hear it regularly and wonder how you could have failed to notice it before. </a:t>
            </a:r>
            <a:endParaRPr lang="en-GB" sz="3000" dirty="0"/>
          </a:p>
        </p:txBody>
      </p:sp>
    </p:spTree>
    <p:extLst>
      <p:ext uri="{BB962C8B-B14F-4D97-AF65-F5344CB8AC3E}">
        <p14:creationId xmlns:p14="http://schemas.microsoft.com/office/powerpoint/2010/main" val="3672160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Noticing</a:t>
            </a:r>
            <a:endParaRPr lang="en-GB" dirty="0"/>
          </a:p>
        </p:txBody>
      </p:sp>
      <p:sp>
        <p:nvSpPr>
          <p:cNvPr id="3" name="Content Placeholder 2"/>
          <p:cNvSpPr>
            <a:spLocks noGrp="1"/>
          </p:cNvSpPr>
          <p:nvPr>
            <p:ph idx="1"/>
          </p:nvPr>
        </p:nvSpPr>
        <p:spPr/>
        <p:txBody>
          <a:bodyPr/>
          <a:lstStyle/>
          <a:p>
            <a:r>
              <a:rPr lang="en-GB" dirty="0" smtClean="0"/>
              <a:t>Is necessary for learning.</a:t>
            </a:r>
          </a:p>
          <a:p>
            <a:r>
              <a:rPr lang="en-GB" dirty="0" smtClean="0"/>
              <a:t>Intake is that part of the input which has been noticed. </a:t>
            </a:r>
          </a:p>
          <a:p>
            <a:r>
              <a:rPr lang="en-GB" dirty="0" smtClean="0"/>
              <a:t>Incidental learning is possible, provided that noticing takes place.</a:t>
            </a:r>
            <a:endParaRPr lang="en-GB" dirty="0"/>
          </a:p>
        </p:txBody>
      </p:sp>
    </p:spTree>
    <p:extLst>
      <p:ext uri="{BB962C8B-B14F-4D97-AF65-F5344CB8AC3E}">
        <p14:creationId xmlns:p14="http://schemas.microsoft.com/office/powerpoint/2010/main" val="28544199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Noticing tasks (1/2)</a:t>
            </a:r>
            <a:endParaRPr lang="en-GB" dirty="0"/>
          </a:p>
        </p:txBody>
      </p:sp>
      <p:sp>
        <p:nvSpPr>
          <p:cNvPr id="6" name="Text Placeholder 5"/>
          <p:cNvSpPr>
            <a:spLocks noGrp="1"/>
          </p:cNvSpPr>
          <p:nvPr>
            <p:ph sz="half" idx="1"/>
          </p:nvPr>
        </p:nvSpPr>
        <p:spPr>
          <a:xfrm>
            <a:off x="457200" y="1600200"/>
            <a:ext cx="3826768" cy="4525963"/>
          </a:xfrm>
        </p:spPr>
        <p:txBody>
          <a:bodyPr>
            <a:noAutofit/>
          </a:bodyPr>
          <a:lstStyle/>
          <a:p>
            <a:pPr marL="0" indent="0">
              <a:buNone/>
            </a:pPr>
            <a:r>
              <a:rPr lang="en-GB" sz="2000" dirty="0" smtClean="0"/>
              <a:t>Two friends bump into each other in the street.  Read their conversation  then answer the questions which follow.</a:t>
            </a:r>
          </a:p>
          <a:p>
            <a:r>
              <a:rPr lang="en-GB" sz="2000" dirty="0" smtClean="0"/>
              <a:t>In lines 1-4 and 6, they use the present continuous form.  Why?</a:t>
            </a:r>
          </a:p>
          <a:p>
            <a:r>
              <a:rPr lang="en-GB" sz="2000" dirty="0" smtClean="0"/>
              <a:t>In lines 5 and 7 Sara uses the ‘will form’.  Why?</a:t>
            </a:r>
          </a:p>
          <a:p>
            <a:r>
              <a:rPr lang="en-GB" sz="2000" dirty="0" smtClean="0"/>
              <a:t>Is it possible to reverse this, </a:t>
            </a:r>
            <a:r>
              <a:rPr lang="en-GB" sz="2000" dirty="0" err="1" smtClean="0"/>
              <a:t>ie</a:t>
            </a:r>
            <a:r>
              <a:rPr lang="en-GB" sz="2000" dirty="0" smtClean="0"/>
              <a:t>, use will in lines 1-4 and 6 and use the present continuous in lines 5-7?  What would the effect be?</a:t>
            </a:r>
            <a:endParaRPr lang="en-GB" sz="1400" dirty="0"/>
          </a:p>
        </p:txBody>
      </p:sp>
      <p:sp>
        <p:nvSpPr>
          <p:cNvPr id="4" name="Content Placeholder 3"/>
          <p:cNvSpPr>
            <a:spLocks noGrp="1"/>
          </p:cNvSpPr>
          <p:nvPr>
            <p:ph sz="half" idx="2"/>
          </p:nvPr>
        </p:nvSpPr>
        <p:spPr/>
        <p:txBody>
          <a:bodyPr>
            <a:normAutofit fontScale="70000" lnSpcReduction="20000"/>
          </a:bodyPr>
          <a:lstStyle/>
          <a:p>
            <a:pPr marL="341313" indent="-341313" fontAlgn="base">
              <a:buFont typeface="+mj-lt"/>
              <a:buAutoNum type="arabicPeriod"/>
            </a:pPr>
            <a:r>
              <a:rPr lang="en-GB" b="1" dirty="0" smtClean="0"/>
              <a:t>Sara</a:t>
            </a:r>
            <a:r>
              <a:rPr lang="en-US" dirty="0" smtClean="0"/>
              <a:t>: </a:t>
            </a:r>
            <a:r>
              <a:rPr lang="en-GB" dirty="0" smtClean="0"/>
              <a:t>Hi </a:t>
            </a:r>
            <a:r>
              <a:rPr lang="en-GB" dirty="0"/>
              <a:t>Jane, where are you going?</a:t>
            </a:r>
            <a:endParaRPr lang="en-US" dirty="0"/>
          </a:p>
          <a:p>
            <a:pPr marL="341313" indent="-341313" fontAlgn="base">
              <a:buFont typeface="+mj-lt"/>
              <a:buAutoNum type="arabicPeriod"/>
            </a:pPr>
            <a:r>
              <a:rPr lang="en-GB" b="1" dirty="0" smtClean="0"/>
              <a:t>Jane</a:t>
            </a:r>
            <a:r>
              <a:rPr lang="en-US" dirty="0" smtClean="0"/>
              <a:t>: </a:t>
            </a:r>
            <a:r>
              <a:rPr lang="en-GB" dirty="0" smtClean="0"/>
              <a:t>The </a:t>
            </a:r>
            <a:r>
              <a:rPr lang="en-GB" dirty="0"/>
              <a:t>gym – I’m trying to get fit for my holidays, Sara.</a:t>
            </a:r>
            <a:endParaRPr lang="en-US" dirty="0"/>
          </a:p>
          <a:p>
            <a:pPr marL="341313" indent="-341313" fontAlgn="base">
              <a:buFont typeface="+mj-lt"/>
              <a:buAutoNum type="arabicPeriod"/>
            </a:pPr>
            <a:r>
              <a:rPr lang="en-GB" b="1" dirty="0" smtClean="0"/>
              <a:t>Sara</a:t>
            </a:r>
            <a:r>
              <a:rPr lang="en-US" dirty="0" smtClean="0"/>
              <a:t>: </a:t>
            </a:r>
            <a:r>
              <a:rPr lang="en-GB" dirty="0" smtClean="0"/>
              <a:t>Oh </a:t>
            </a:r>
            <a:r>
              <a:rPr lang="en-GB" dirty="0"/>
              <a:t>good for you Jane.  Are you doing a class?</a:t>
            </a:r>
            <a:endParaRPr lang="en-US" dirty="0"/>
          </a:p>
          <a:p>
            <a:pPr marL="341313" indent="-341313" fontAlgn="base">
              <a:buFont typeface="+mj-lt"/>
              <a:buAutoNum type="arabicPeriod"/>
            </a:pPr>
            <a:r>
              <a:rPr lang="en-GB" b="1" dirty="0" smtClean="0"/>
              <a:t>Jane</a:t>
            </a:r>
            <a:r>
              <a:rPr lang="en-US" dirty="0" smtClean="0"/>
              <a:t>: </a:t>
            </a:r>
            <a:r>
              <a:rPr lang="en-GB" dirty="0" smtClean="0"/>
              <a:t>Yes </a:t>
            </a:r>
            <a:r>
              <a:rPr lang="en-GB" dirty="0"/>
              <a:t>– aerobics twice a week and I’m taking swimming lessons too.</a:t>
            </a:r>
            <a:endParaRPr lang="en-US" dirty="0"/>
          </a:p>
          <a:p>
            <a:pPr marL="341313" indent="-341313" fontAlgn="base">
              <a:buFont typeface="+mj-lt"/>
              <a:buAutoNum type="arabicPeriod"/>
            </a:pPr>
            <a:r>
              <a:rPr lang="en-GB" b="1" dirty="0" smtClean="0"/>
              <a:t>Sara</a:t>
            </a:r>
            <a:r>
              <a:rPr lang="en-US" dirty="0" smtClean="0"/>
              <a:t>: </a:t>
            </a:r>
            <a:r>
              <a:rPr lang="en-GB" dirty="0" smtClean="0"/>
              <a:t>Oh</a:t>
            </a:r>
            <a:r>
              <a:rPr lang="en-GB" dirty="0"/>
              <a:t>, that’s a good idea.  Listen, I need to get fit.  I’ll come with you.</a:t>
            </a:r>
            <a:endParaRPr lang="en-US" dirty="0"/>
          </a:p>
          <a:p>
            <a:pPr marL="341313" indent="-341313" fontAlgn="base">
              <a:buFont typeface="+mj-lt"/>
              <a:buAutoNum type="arabicPeriod"/>
            </a:pPr>
            <a:r>
              <a:rPr lang="en-GB" b="1" dirty="0" smtClean="0"/>
              <a:t>Jane</a:t>
            </a:r>
            <a:r>
              <a:rPr lang="en-US" dirty="0" smtClean="0"/>
              <a:t>: </a:t>
            </a:r>
            <a:r>
              <a:rPr lang="en-GB" dirty="0" smtClean="0"/>
              <a:t>That’s </a:t>
            </a:r>
            <a:r>
              <a:rPr lang="en-GB" dirty="0"/>
              <a:t>great Sara. </a:t>
            </a:r>
            <a:r>
              <a:rPr lang="en-GB" dirty="0" smtClean="0"/>
              <a:t>By </a:t>
            </a:r>
            <a:r>
              <a:rPr lang="en-GB" dirty="0"/>
              <a:t>the way, I’m dieting too.</a:t>
            </a:r>
            <a:endParaRPr lang="en-US" dirty="0"/>
          </a:p>
          <a:p>
            <a:pPr marL="341313" indent="-341313" fontAlgn="base">
              <a:buFont typeface="+mj-lt"/>
              <a:buAutoNum type="arabicPeriod"/>
            </a:pPr>
            <a:r>
              <a:rPr lang="en-GB" b="1" dirty="0" smtClean="0"/>
              <a:t>Sara</a:t>
            </a:r>
            <a:r>
              <a:rPr lang="en-US" dirty="0" smtClean="0"/>
              <a:t>: </a:t>
            </a:r>
            <a:r>
              <a:rPr lang="en-GB" dirty="0" smtClean="0"/>
              <a:t>Really</a:t>
            </a:r>
            <a:r>
              <a:rPr lang="en-GB" dirty="0"/>
              <a:t>? I won’t join you on that!</a:t>
            </a:r>
            <a:endParaRPr lang="en-US" dirty="0"/>
          </a:p>
          <a:p>
            <a:endParaRPr lang="en-GB" dirty="0"/>
          </a:p>
        </p:txBody>
      </p:sp>
    </p:spTree>
    <p:extLst>
      <p:ext uri="{BB962C8B-B14F-4D97-AF65-F5344CB8AC3E}">
        <p14:creationId xmlns:p14="http://schemas.microsoft.com/office/powerpoint/2010/main" val="17611083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Practice is </a:t>
            </a:r>
            <a:r>
              <a:rPr lang="en-GB" dirty="0" smtClean="0"/>
              <a:t>necessary</a:t>
            </a:r>
            <a:endParaRPr lang="en-GB" dirty="0"/>
          </a:p>
        </p:txBody>
      </p:sp>
      <p:sp>
        <p:nvSpPr>
          <p:cNvPr id="2" name="Content Placeholder 1"/>
          <p:cNvSpPr>
            <a:spLocks noGrp="1"/>
          </p:cNvSpPr>
          <p:nvPr>
            <p:ph idx="1"/>
          </p:nvPr>
        </p:nvSpPr>
        <p:spPr/>
        <p:txBody>
          <a:bodyPr>
            <a:normAutofit/>
          </a:bodyPr>
          <a:lstStyle/>
          <a:p>
            <a:r>
              <a:rPr lang="en-GB" dirty="0" smtClean="0"/>
              <a:t>Teaching through practice:</a:t>
            </a:r>
          </a:p>
          <a:p>
            <a:pPr lvl="1"/>
            <a:r>
              <a:rPr lang="en-GB" sz="3200" b="1" dirty="0" smtClean="0"/>
              <a:t>Drills</a:t>
            </a:r>
            <a:r>
              <a:rPr lang="en-GB" sz="3200" dirty="0" smtClean="0"/>
              <a:t>: activities that are structured to allow only one correct answer.</a:t>
            </a:r>
          </a:p>
          <a:p>
            <a:pPr lvl="1"/>
            <a:r>
              <a:rPr lang="en-GB" sz="3200" b="1" dirty="0" smtClean="0"/>
              <a:t>Exercises</a:t>
            </a:r>
            <a:r>
              <a:rPr lang="en-GB" sz="3200" dirty="0" smtClean="0"/>
              <a:t>: Open-ended grammar activities</a:t>
            </a:r>
          </a:p>
          <a:p>
            <a:r>
              <a:rPr lang="en-GB" dirty="0" smtClean="0"/>
              <a:t>Practice leads to the creation of a continuum ranging from text manipulation activities to text creation activities.</a:t>
            </a:r>
            <a:endParaRPr lang="en-GB" dirty="0"/>
          </a:p>
        </p:txBody>
      </p:sp>
    </p:spTree>
    <p:extLst>
      <p:ext uri="{BB962C8B-B14F-4D97-AF65-F5344CB8AC3E}">
        <p14:creationId xmlns:p14="http://schemas.microsoft.com/office/powerpoint/2010/main" val="2033741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manipulation activities (1/2)</a:t>
            </a:r>
            <a:endParaRPr lang="en-GB" dirty="0"/>
          </a:p>
        </p:txBody>
      </p:sp>
      <p:sp>
        <p:nvSpPr>
          <p:cNvPr id="3" name="Content Placeholder 2"/>
          <p:cNvSpPr>
            <a:spLocks noGrp="1"/>
          </p:cNvSpPr>
          <p:nvPr>
            <p:ph idx="1"/>
          </p:nvPr>
        </p:nvSpPr>
        <p:spPr/>
        <p:txBody>
          <a:bodyPr>
            <a:noAutofit/>
          </a:bodyPr>
          <a:lstStyle/>
          <a:p>
            <a:r>
              <a:rPr lang="en-GB" dirty="0" smtClean="0"/>
              <a:t>Provide students with sentences that they will be required to operate on in some limited manner such as: </a:t>
            </a:r>
          </a:p>
          <a:p>
            <a:pPr lvl="1"/>
            <a:r>
              <a:rPr lang="en-GB" sz="3200" dirty="0" smtClean="0"/>
              <a:t>fill-in-the blank, </a:t>
            </a:r>
          </a:p>
          <a:p>
            <a:pPr lvl="1"/>
            <a:r>
              <a:rPr lang="en-GB" sz="3200" dirty="0" smtClean="0"/>
              <a:t>make a choice from items provided, </a:t>
            </a:r>
          </a:p>
          <a:p>
            <a:pPr lvl="1"/>
            <a:r>
              <a:rPr lang="en-GB" sz="3200" dirty="0" smtClean="0"/>
              <a:t>substitute another item, or </a:t>
            </a:r>
          </a:p>
          <a:p>
            <a:pPr lvl="1"/>
            <a:r>
              <a:rPr lang="en-GB" sz="3200" dirty="0" smtClean="0"/>
              <a:t>transform into another pattern.</a:t>
            </a:r>
          </a:p>
        </p:txBody>
      </p:sp>
    </p:spTree>
    <p:extLst>
      <p:ext uri="{BB962C8B-B14F-4D97-AF65-F5344CB8AC3E}">
        <p14:creationId xmlns:p14="http://schemas.microsoft.com/office/powerpoint/2010/main" val="175087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Dated views of language and language learning</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dirty="0" smtClean="0"/>
              <a:t>“To learn a new language one must establish orally the patterns of the language as subconscious habits”.  (</a:t>
            </a:r>
            <a:r>
              <a:rPr lang="en-GB" dirty="0" err="1" smtClean="0"/>
              <a:t>Lado</a:t>
            </a:r>
            <a:r>
              <a:rPr lang="en-GB" dirty="0" smtClean="0"/>
              <a:t> &amp; Fries, 1943, 1970)</a:t>
            </a:r>
          </a:p>
          <a:p>
            <a:pPr marL="0" indent="0">
              <a:buNone/>
            </a:pPr>
            <a:r>
              <a:rPr lang="en-GB" dirty="0" smtClean="0"/>
              <a:t>“</a:t>
            </a:r>
            <a:r>
              <a:rPr lang="en-GB" b="1" dirty="0" smtClean="0"/>
              <a:t>There is no boundary between lexis and grammar: lexis and grammar are interdependent.” </a:t>
            </a:r>
            <a:r>
              <a:rPr lang="en-GB" dirty="0" smtClean="0"/>
              <a:t> (Stubbs, 1996). </a:t>
            </a:r>
            <a:endParaRPr lang="en-GB" dirty="0"/>
          </a:p>
        </p:txBody>
      </p:sp>
    </p:spTree>
    <p:extLst>
      <p:ext uri="{BB962C8B-B14F-4D97-AF65-F5344CB8AC3E}">
        <p14:creationId xmlns:p14="http://schemas.microsoft.com/office/powerpoint/2010/main" val="1083110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manipulation activities (2/2)</a:t>
            </a:r>
            <a:endParaRPr lang="en-GB" dirty="0"/>
          </a:p>
        </p:txBody>
      </p:sp>
      <p:sp>
        <p:nvSpPr>
          <p:cNvPr id="3" name="Content Placeholder 2"/>
          <p:cNvSpPr>
            <a:spLocks noGrp="1"/>
          </p:cNvSpPr>
          <p:nvPr>
            <p:ph idx="1"/>
          </p:nvPr>
        </p:nvSpPr>
        <p:spPr/>
        <p:txBody>
          <a:bodyPr>
            <a:noAutofit/>
          </a:bodyPr>
          <a:lstStyle/>
          <a:p>
            <a:r>
              <a:rPr lang="en-GB" dirty="0" smtClean="0"/>
              <a:t>Provides opportunities for focused practice (restricted to a main grammar area) after language has been contextualised and form/meaning established.</a:t>
            </a:r>
          </a:p>
          <a:p>
            <a:r>
              <a:rPr lang="en-GB" dirty="0" smtClean="0"/>
              <a:t>Should be enjoyable, meaningful, give students a reason to use the language, full of practice.</a:t>
            </a:r>
            <a:endParaRPr lang="en-GB" dirty="0"/>
          </a:p>
        </p:txBody>
      </p:sp>
    </p:spTree>
    <p:extLst>
      <p:ext uri="{BB962C8B-B14F-4D97-AF65-F5344CB8AC3E}">
        <p14:creationId xmlns:p14="http://schemas.microsoft.com/office/powerpoint/2010/main" val="3277356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smtClean="0"/>
              <a:t>Examples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Focus on meaning, but controlled form.</a:t>
            </a:r>
          </a:p>
          <a:p>
            <a:pPr marL="855663">
              <a:buNone/>
            </a:pPr>
            <a:r>
              <a:rPr lang="en-GB" altLang="en-US" sz="2800" dirty="0" smtClean="0"/>
              <a:t>Find someone who...</a:t>
            </a:r>
          </a:p>
          <a:p>
            <a:pPr marL="855663">
              <a:buNone/>
            </a:pPr>
            <a:r>
              <a:rPr lang="en-GB" altLang="en-US" sz="2800" dirty="0" smtClean="0"/>
              <a:t> ...has slept in a cave.____________ .</a:t>
            </a:r>
          </a:p>
          <a:p>
            <a:pPr marL="855663">
              <a:buNone/>
            </a:pPr>
            <a:r>
              <a:rPr lang="en-GB" altLang="en-US" sz="2800" dirty="0" smtClean="0"/>
              <a:t> ... has eaten caviar  ____________ .</a:t>
            </a:r>
          </a:p>
          <a:p>
            <a:pPr marL="855663">
              <a:buNone/>
            </a:pPr>
            <a:r>
              <a:rPr lang="en-GB" altLang="en-US" sz="2800" dirty="0" smtClean="0"/>
              <a:t> ... has visited India ___________  ____________ .</a:t>
            </a:r>
          </a:p>
          <a:p>
            <a:pPr marL="855663">
              <a:buNone/>
            </a:pPr>
            <a:r>
              <a:rPr lang="en-GB" altLang="en-US" sz="2800" dirty="0" smtClean="0"/>
              <a:t> ... has been in a car accident ________ .</a:t>
            </a:r>
          </a:p>
          <a:p>
            <a:pPr marL="514350" indent="-514350">
              <a:buFont typeface="+mj-lt"/>
              <a:buAutoNum type="arabicPeriod"/>
            </a:pPr>
            <a:endParaRPr lang="en-GB" dirty="0" smtClean="0"/>
          </a:p>
          <a:p>
            <a:endParaRPr lang="en-GB" dirty="0"/>
          </a:p>
        </p:txBody>
      </p:sp>
    </p:spTree>
    <p:extLst>
      <p:ext uri="{BB962C8B-B14F-4D97-AF65-F5344CB8AC3E}">
        <p14:creationId xmlns:p14="http://schemas.microsoft.com/office/powerpoint/2010/main" val="3466046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Text creation activities</a:t>
            </a:r>
            <a:endParaRPr lang="en-GB" dirty="0"/>
          </a:p>
        </p:txBody>
      </p:sp>
      <p:sp>
        <p:nvSpPr>
          <p:cNvPr id="3" name="Content Placeholder 2"/>
          <p:cNvSpPr>
            <a:spLocks noGrp="1"/>
          </p:cNvSpPr>
          <p:nvPr>
            <p:ph idx="1"/>
          </p:nvPr>
        </p:nvSpPr>
        <p:spPr/>
        <p:txBody>
          <a:bodyPr>
            <a:noAutofit/>
          </a:bodyPr>
          <a:lstStyle/>
          <a:p>
            <a:r>
              <a:rPr lang="en-GB" sz="2800" dirty="0" smtClean="0"/>
              <a:t>Require learners to produce language creatively using the target structure (these activities are not truly communicative because the students are aware that the purpose of the activity is to practice a specific structure).</a:t>
            </a:r>
          </a:p>
          <a:p>
            <a:r>
              <a:rPr lang="en-GB" sz="2800" dirty="0" smtClean="0"/>
              <a:t>They offer semi - controlled  and freer practice.</a:t>
            </a:r>
          </a:p>
          <a:p>
            <a:r>
              <a:rPr lang="en-GB" sz="2800" dirty="0" smtClean="0"/>
              <a:t>Chance for learners to experiment a little, integrate new language with old and personalise the language. Students will use the grammar in focus and also other language they know.</a:t>
            </a:r>
            <a:endParaRPr lang="en-GB" sz="2800" dirty="0"/>
          </a:p>
        </p:txBody>
      </p:sp>
    </p:spTree>
    <p:extLst>
      <p:ext uri="{BB962C8B-B14F-4D97-AF65-F5344CB8AC3E}">
        <p14:creationId xmlns:p14="http://schemas.microsoft.com/office/powerpoint/2010/main" val="1640674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examples</a:t>
            </a:r>
            <a:endParaRPr lang="en-GB" dirty="0"/>
          </a:p>
        </p:txBody>
      </p:sp>
      <p:sp>
        <p:nvSpPr>
          <p:cNvPr id="3" name="Content Placeholder 2"/>
          <p:cNvSpPr>
            <a:spLocks noGrp="1"/>
          </p:cNvSpPr>
          <p:nvPr>
            <p:ph idx="1"/>
          </p:nvPr>
        </p:nvSpPr>
        <p:spPr/>
        <p:txBody>
          <a:bodyPr>
            <a:noAutofit/>
          </a:bodyPr>
          <a:lstStyle/>
          <a:p>
            <a:pPr marL="514350" indent="-514350">
              <a:buFont typeface="+mj-lt"/>
              <a:buAutoNum type="arabicPeriod" startAt="2"/>
            </a:pPr>
            <a:r>
              <a:rPr lang="en-GB" sz="3000" b="1" dirty="0" smtClean="0"/>
              <a:t>Focus on meaning, semi-controlled form (sentence completion): </a:t>
            </a:r>
            <a:r>
              <a:rPr lang="en-GB" sz="2800" dirty="0" smtClean="0"/>
              <a:t>e.g. Since this time last year, I have ….</a:t>
            </a:r>
          </a:p>
          <a:p>
            <a:pPr marL="514350" indent="-514350">
              <a:buFont typeface="+mj-lt"/>
              <a:buAutoNum type="arabicPeriod" startAt="3"/>
            </a:pPr>
            <a:r>
              <a:rPr lang="en-GB" sz="3000" b="1" dirty="0" smtClean="0"/>
              <a:t>Focus on meaning, free sentence-making.</a:t>
            </a:r>
          </a:p>
          <a:p>
            <a:pPr marL="573088" indent="0">
              <a:buNone/>
            </a:pPr>
            <a:r>
              <a:rPr lang="en-GB" sz="2800" dirty="0" smtClean="0"/>
              <a:t>e.g. Think of a situation (using the present perfect) that would produce the reaction:</a:t>
            </a:r>
          </a:p>
          <a:p>
            <a:pPr marL="573088" indent="0">
              <a:buNone/>
            </a:pPr>
            <a:r>
              <a:rPr lang="en-GB" sz="2800" dirty="0" smtClean="0"/>
              <a:t>Oh dear! / Wonderful! / What a surprise! Help! Congratulations! / What a relief! / What a pity! / Thank you! / I’m sorry!  / Oh no! / (sigh</a:t>
            </a:r>
            <a:r>
              <a:rPr lang="en-GB" sz="3000" dirty="0" smtClean="0"/>
              <a:t>).</a:t>
            </a:r>
            <a:endParaRPr lang="en-GB" sz="3000" dirty="0"/>
          </a:p>
        </p:txBody>
      </p:sp>
    </p:spTree>
    <p:extLst>
      <p:ext uri="{BB962C8B-B14F-4D97-AF65-F5344CB8AC3E}">
        <p14:creationId xmlns:p14="http://schemas.microsoft.com/office/powerpoint/2010/main" val="30161005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Meaningful practice</a:t>
            </a:r>
            <a:endParaRPr lang="en-GB" dirty="0"/>
          </a:p>
        </p:txBody>
      </p:sp>
      <p:sp>
        <p:nvSpPr>
          <p:cNvPr id="3" name="Content Placeholder 2"/>
          <p:cNvSpPr>
            <a:spLocks noGrp="1"/>
          </p:cNvSpPr>
          <p:nvPr>
            <p:ph idx="1"/>
          </p:nvPr>
        </p:nvSpPr>
        <p:spPr/>
        <p:txBody>
          <a:bodyPr/>
          <a:lstStyle/>
          <a:p>
            <a:r>
              <a:rPr lang="en-GB" dirty="0" smtClean="0"/>
              <a:t>Happens when the focus is on the </a:t>
            </a:r>
            <a:r>
              <a:rPr lang="en-GB" b="1" dirty="0" smtClean="0"/>
              <a:t>production</a:t>
            </a:r>
            <a:r>
              <a:rPr lang="en-GB" dirty="0" smtClean="0"/>
              <a:t>, </a:t>
            </a:r>
            <a:r>
              <a:rPr lang="en-GB" b="1" dirty="0" smtClean="0"/>
              <a:t>comprehension or exchange of meaning, </a:t>
            </a:r>
            <a:r>
              <a:rPr lang="en-GB" dirty="0" smtClean="0"/>
              <a:t>while the students </a:t>
            </a:r>
            <a:r>
              <a:rPr lang="en-GB" b="1" dirty="0" smtClean="0"/>
              <a:t>“keep an eye on” </a:t>
            </a:r>
            <a:r>
              <a:rPr lang="en-GB" dirty="0" smtClean="0"/>
              <a:t>the way newly learned structures are used in the process.</a:t>
            </a:r>
            <a:endParaRPr lang="en-GB" dirty="0"/>
          </a:p>
        </p:txBody>
      </p:sp>
    </p:spTree>
    <p:extLst>
      <p:ext uri="{BB962C8B-B14F-4D97-AF65-F5344CB8AC3E}">
        <p14:creationId xmlns:p14="http://schemas.microsoft.com/office/powerpoint/2010/main" val="40548642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Sample Exercise </a:t>
            </a:r>
            <a:endParaRPr lang="en-GB" dirty="0"/>
          </a:p>
        </p:txBody>
      </p:sp>
      <p:sp>
        <p:nvSpPr>
          <p:cNvPr id="5" name="Content Placeholder 4"/>
          <p:cNvSpPr>
            <a:spLocks noGrp="1"/>
          </p:cNvSpPr>
          <p:nvPr>
            <p:ph sz="half" idx="1"/>
          </p:nvPr>
        </p:nvSpPr>
        <p:spPr>
          <a:xfrm>
            <a:off x="457200" y="1600200"/>
            <a:ext cx="1954560" cy="4525963"/>
          </a:xfrm>
        </p:spPr>
        <p:txBody>
          <a:bodyPr>
            <a:noAutofit/>
          </a:bodyPr>
          <a:lstStyle/>
          <a:p>
            <a:pPr marL="0" indent="0">
              <a:buNone/>
            </a:pPr>
            <a:r>
              <a:rPr lang="en-GB" sz="2000" dirty="0" smtClean="0"/>
              <a:t>Look at the table. Rank the items on the left column according to the criteria listed on the top. (After the presentation and mechanical practice of adjective comparatives and superlatives.)</a:t>
            </a:r>
            <a:endParaRPr lang="en-GB" sz="2000" dirty="0"/>
          </a:p>
        </p:txBody>
      </p:sp>
      <p:graphicFrame>
        <p:nvGraphicFramePr>
          <p:cNvPr id="6" name="Content Placeholder 5" descr="Item comparison."/>
          <p:cNvGraphicFramePr>
            <a:graphicFrameLocks noGrp="1"/>
          </p:cNvGraphicFramePr>
          <p:nvPr>
            <p:ph sz="half" idx="2"/>
            <p:custDataLst>
              <p:tags r:id="rId1"/>
            </p:custDataLst>
            <p:extLst>
              <p:ext uri="{D42A27DB-BD31-4B8C-83A1-F6EECF244321}">
                <p14:modId xmlns:p14="http://schemas.microsoft.com/office/powerpoint/2010/main" val="1852220329"/>
              </p:ext>
            </p:extLst>
          </p:nvPr>
        </p:nvGraphicFramePr>
        <p:xfrm>
          <a:off x="2627784" y="1600200"/>
          <a:ext cx="6192688" cy="3509961"/>
        </p:xfrm>
        <a:graphic>
          <a:graphicData uri="http://schemas.openxmlformats.org/drawingml/2006/table">
            <a:tbl>
              <a:tblPr firstRow="1">
                <a:tableStyleId>{BC89EF96-8CEA-46FF-86C4-4CE0E7609802}</a:tableStyleId>
              </a:tblPr>
              <a:tblGrid>
                <a:gridCol w="1152128">
                  <a:extLst>
                    <a:ext uri="{9D8B030D-6E8A-4147-A177-3AD203B41FA5}">
                      <a16:colId xmlns="" xmlns:a16="http://schemas.microsoft.com/office/drawing/2014/main" val="20000"/>
                    </a:ext>
                  </a:extLst>
                </a:gridCol>
                <a:gridCol w="792088">
                  <a:extLst>
                    <a:ext uri="{9D8B030D-6E8A-4147-A177-3AD203B41FA5}">
                      <a16:colId xmlns="" xmlns:a16="http://schemas.microsoft.com/office/drawing/2014/main" val="20001"/>
                    </a:ext>
                  </a:extLst>
                </a:gridCol>
                <a:gridCol w="1008112">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24136">
                  <a:extLst>
                    <a:ext uri="{9D8B030D-6E8A-4147-A177-3AD203B41FA5}">
                      <a16:colId xmlns="" xmlns:a16="http://schemas.microsoft.com/office/drawing/2014/main" val="20005"/>
                    </a:ext>
                  </a:extLst>
                </a:gridCol>
              </a:tblGrid>
              <a:tr h="396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GB" sz="1800" u="none" strike="noStrike" cap="none" normalizeH="0" baseline="0" dirty="0" smtClean="0">
                          <a:ln>
                            <a:noFill/>
                          </a:ln>
                          <a:effectLst/>
                        </a:rPr>
                        <a:t>Items</a:t>
                      </a:r>
                      <a:endParaRPr kumimoji="1" lang="en-GB"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Cheap</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Healthy</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Tasty</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Fattening</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Important</a:t>
                      </a:r>
                      <a:r>
                        <a:rPr kumimoji="1" lang="en-US" altLang="zh-CN" sz="1800" u="none" strike="noStrike" cap="none" normalizeH="0" baseline="0" dirty="0" smtClean="0">
                          <a:ln>
                            <a:noFill/>
                          </a:ln>
                          <a:effectLst/>
                        </a:rPr>
                        <a:t> </a:t>
                      </a:r>
                      <a:endParaRPr kumimoji="1" lang="en-US" altLang="zh-CN" sz="1800" b="1"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0"/>
                  </a:ext>
                </a:extLst>
              </a:tr>
              <a:tr h="5017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Beer</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1"/>
                  </a:ext>
                </a:extLst>
              </a:tr>
              <a:tr h="5033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Water</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2"/>
                  </a:ext>
                </a:extLst>
              </a:tr>
              <a:tr h="50491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Fruit</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ü"/>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3"/>
                  </a:ext>
                </a:extLst>
              </a:tr>
              <a:tr h="598596">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Cigarettes</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4"/>
                  </a:ext>
                </a:extLst>
              </a:tr>
              <a:tr h="50174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Alcohol</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5"/>
                  </a:ext>
                </a:extLst>
              </a:tr>
              <a:tr h="50332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GB" altLang="zh-CN" sz="1800" u="none" strike="noStrike" cap="none" normalizeH="0" baseline="0" dirty="0" smtClean="0">
                          <a:ln>
                            <a:noFill/>
                          </a:ln>
                          <a:effectLst/>
                        </a:rPr>
                        <a:t>Milk</a:t>
                      </a:r>
                      <a:endParaRPr kumimoji="1" lang="en-US" altLang="zh-CN" sz="18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fr-FR" sz="2000" b="0" i="0" u="none" strike="noStrike" cap="none" normalizeH="0" baseline="0" dirty="0" smtClean="0">
                        <a:ln>
                          <a:noFill/>
                        </a:ln>
                        <a:solidFill>
                          <a:schemeClr val="tx1"/>
                        </a:solidFill>
                        <a:effectLst/>
                        <a:latin typeface="+mn-lt"/>
                        <a:ea typeface="宋体" pitchFamily="2" charset="-122"/>
                      </a:endParaRPr>
                    </a:p>
                  </a:txBody>
                  <a:tcPr marL="91431" marR="91431" marT="45728" marB="45728" horzOverflow="overflow"/>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506485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t>
            </a:r>
            <a:r>
              <a:rPr lang="en-GB" dirty="0" smtClean="0"/>
              <a:t>asks for meaningful grammar practice (1/2)</a:t>
            </a:r>
            <a:endParaRPr lang="en-GB" dirty="0"/>
          </a:p>
        </p:txBody>
      </p:sp>
      <p:sp>
        <p:nvSpPr>
          <p:cNvPr id="5" name="Content Placeholder 4"/>
          <p:cNvSpPr>
            <a:spLocks noGrp="1"/>
          </p:cNvSpPr>
          <p:nvPr>
            <p:ph idx="1"/>
          </p:nvPr>
        </p:nvSpPr>
        <p:spPr/>
        <p:txBody>
          <a:bodyPr>
            <a:noAutofit/>
          </a:bodyPr>
          <a:lstStyle/>
          <a:p>
            <a:r>
              <a:rPr lang="en-GB" b="1" dirty="0" smtClean="0"/>
              <a:t>Jigsaw</a:t>
            </a:r>
            <a:r>
              <a:rPr lang="en-GB" dirty="0" smtClean="0"/>
              <a:t>: learners combine different pieces of information to create a whole.</a:t>
            </a:r>
          </a:p>
          <a:p>
            <a:r>
              <a:rPr lang="en-GB" b="1" dirty="0" smtClean="0"/>
              <a:t>Information-Gap</a:t>
            </a:r>
            <a:r>
              <a:rPr lang="en-GB" dirty="0" smtClean="0"/>
              <a:t>: learners have different information.  They negotiate to find the other individual’s information.</a:t>
            </a:r>
          </a:p>
          <a:p>
            <a:r>
              <a:rPr lang="en-GB" b="1" dirty="0" smtClean="0"/>
              <a:t>Problem-Solving</a:t>
            </a:r>
            <a:r>
              <a:rPr lang="en-GB" dirty="0" smtClean="0"/>
              <a:t>: students must find a solution for a problem (typically there is one resolution).</a:t>
            </a:r>
            <a:endParaRPr lang="en-GB" dirty="0"/>
          </a:p>
        </p:txBody>
      </p:sp>
    </p:spTree>
    <p:extLst>
      <p:ext uri="{BB962C8B-B14F-4D97-AF65-F5344CB8AC3E}">
        <p14:creationId xmlns:p14="http://schemas.microsoft.com/office/powerpoint/2010/main" val="19522658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t>
            </a:r>
            <a:r>
              <a:rPr lang="en-GB" dirty="0" smtClean="0"/>
              <a:t>asks for meaningful grammar practice (2/2)</a:t>
            </a:r>
            <a:endParaRPr lang="en-GB" dirty="0"/>
          </a:p>
        </p:txBody>
      </p:sp>
      <p:sp>
        <p:nvSpPr>
          <p:cNvPr id="5" name="Content Placeholder 4"/>
          <p:cNvSpPr>
            <a:spLocks noGrp="1"/>
          </p:cNvSpPr>
          <p:nvPr>
            <p:ph idx="1"/>
          </p:nvPr>
        </p:nvSpPr>
        <p:spPr/>
        <p:txBody>
          <a:bodyPr>
            <a:noAutofit/>
          </a:bodyPr>
          <a:lstStyle/>
          <a:p>
            <a:r>
              <a:rPr lang="en-GB" b="1" dirty="0" smtClean="0"/>
              <a:t>Decision-Making</a:t>
            </a:r>
            <a:r>
              <a:rPr lang="en-GB" dirty="0" smtClean="0"/>
              <a:t>: students solve an open-ended problem by discussing multiple options and choosing the best</a:t>
            </a:r>
          </a:p>
          <a:p>
            <a:r>
              <a:rPr lang="en-GB" b="1" dirty="0" smtClean="0"/>
              <a:t>Opinion Exchange: </a:t>
            </a:r>
            <a:r>
              <a:rPr lang="en-GB" dirty="0" smtClean="0"/>
              <a:t>learners exchange ideas without needing to come to a consensus</a:t>
            </a:r>
            <a:endParaRPr lang="en-GB" dirty="0"/>
          </a:p>
        </p:txBody>
      </p:sp>
    </p:spTree>
    <p:extLst>
      <p:ext uri="{BB962C8B-B14F-4D97-AF65-F5344CB8AC3E}">
        <p14:creationId xmlns:p14="http://schemas.microsoft.com/office/powerpoint/2010/main" val="4251959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Focus on meaning</a:t>
            </a:r>
            <a:endParaRPr lang="en-GB" dirty="0"/>
          </a:p>
        </p:txBody>
      </p:sp>
      <p:sp>
        <p:nvSpPr>
          <p:cNvPr id="4" name="Content Placeholder 3"/>
          <p:cNvSpPr>
            <a:spLocks noGrp="1"/>
          </p:cNvSpPr>
          <p:nvPr>
            <p:ph sz="half" idx="1"/>
          </p:nvPr>
        </p:nvSpPr>
        <p:spPr/>
        <p:txBody>
          <a:bodyPr/>
          <a:lstStyle/>
          <a:p>
            <a:pPr marL="0" indent="0">
              <a:buNone/>
            </a:pPr>
            <a:r>
              <a:rPr lang="en-GB" b="1" dirty="0" smtClean="0"/>
              <a:t>Full paragraph writing: </a:t>
            </a:r>
            <a:r>
              <a:rPr lang="en-GB" dirty="0" smtClean="0"/>
              <a:t>Today is picture B. </a:t>
            </a:r>
            <a:br>
              <a:rPr lang="en-GB" dirty="0" smtClean="0"/>
            </a:br>
            <a:r>
              <a:rPr lang="en-GB" dirty="0" smtClean="0"/>
              <a:t>What has happened </a:t>
            </a:r>
            <a:br>
              <a:rPr lang="en-GB" dirty="0" smtClean="0"/>
            </a:br>
            <a:r>
              <a:rPr lang="en-GB" dirty="0" smtClean="0"/>
              <a:t>since yesterday </a:t>
            </a:r>
            <a:br>
              <a:rPr lang="en-GB" dirty="0" smtClean="0"/>
            </a:br>
            <a:r>
              <a:rPr lang="en-GB" dirty="0" smtClean="0"/>
              <a:t>(picture A)?</a:t>
            </a:r>
            <a:endParaRPr lang="en-GB" dirty="0"/>
          </a:p>
        </p:txBody>
      </p:sp>
      <p:pic>
        <p:nvPicPr>
          <p:cNvPr id="11" name="Θέση περιεχομένου 10" descr="Picture A depicts a driver and picture b a man in the hospita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33503" y="1600200"/>
            <a:ext cx="3067994" cy="4525963"/>
          </a:xfrm>
        </p:spPr>
      </p:pic>
      <p:sp>
        <p:nvSpPr>
          <p:cNvPr id="17" name="TextBox 16"/>
          <p:cNvSpPr txBox="1"/>
          <p:nvPr/>
        </p:nvSpPr>
        <p:spPr>
          <a:xfrm>
            <a:off x="8172400" y="5805264"/>
            <a:ext cx="576064" cy="360040"/>
          </a:xfrm>
          <a:prstGeom prst="rect">
            <a:avLst/>
          </a:prstGeom>
        </p:spPr>
        <p:txBody>
          <a:bodyPr vert="horz" wrap="square" lIns="91440" tIns="45720" rIns="91440" bIns="45720" rtlCol="0" anchor="ctr">
            <a:noAutofit/>
          </a:bodyPr>
          <a:lstStyle/>
          <a:p>
            <a:r>
              <a:rPr lang="en-GB" b="1" dirty="0" smtClean="0">
                <a:latin typeface="+mj-lt"/>
              </a:rPr>
              <a:t>[</a:t>
            </a:r>
            <a:r>
              <a:rPr lang="en-GB" b="1" dirty="0">
                <a:latin typeface="+mj-lt"/>
              </a:rPr>
              <a:t>2</a:t>
            </a:r>
            <a:r>
              <a:rPr lang="en-GB" b="1" dirty="0" smtClean="0">
                <a:latin typeface="+mj-lt"/>
              </a:rPr>
              <a:t>]</a:t>
            </a:r>
          </a:p>
        </p:txBody>
      </p:sp>
    </p:spTree>
    <p:custDataLst>
      <p:tags r:id="rId1"/>
    </p:custDataLst>
    <p:extLst>
      <p:ext uri="{BB962C8B-B14F-4D97-AF65-F5344CB8AC3E}">
        <p14:creationId xmlns:p14="http://schemas.microsoft.com/office/powerpoint/2010/main" val="3100759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(1/2)</a:t>
            </a:r>
            <a:endParaRPr lang="en-GB" dirty="0"/>
          </a:p>
        </p:txBody>
      </p:sp>
      <p:sp>
        <p:nvSpPr>
          <p:cNvPr id="3" name="Content Placeholder 2"/>
          <p:cNvSpPr>
            <a:spLocks noGrp="1"/>
          </p:cNvSpPr>
          <p:nvPr>
            <p:ph idx="1"/>
          </p:nvPr>
        </p:nvSpPr>
        <p:spPr>
          <a:xfrm>
            <a:off x="395536" y="1556792"/>
            <a:ext cx="8229600" cy="4525963"/>
          </a:xfrm>
        </p:spPr>
        <p:txBody>
          <a:bodyPr>
            <a:noAutofit/>
          </a:bodyPr>
          <a:lstStyle/>
          <a:p>
            <a:pPr marL="512763" indent="-512763">
              <a:buNone/>
            </a:pPr>
            <a:r>
              <a:rPr lang="en-GB" sz="2400" dirty="0"/>
              <a:t>Davidson, D. M. (1978). </a:t>
            </a:r>
            <a:r>
              <a:rPr lang="en-US" sz="2400" i="1" dirty="0"/>
              <a:t>Current Approaches to the Teaching of Grammar in ESL</a:t>
            </a:r>
            <a:r>
              <a:rPr lang="en-US" sz="2400" dirty="0"/>
              <a:t> (Vol. 5). Harcourt.</a:t>
            </a:r>
          </a:p>
          <a:p>
            <a:pPr marL="512763" indent="-512763">
              <a:buNone/>
            </a:pPr>
            <a:r>
              <a:rPr lang="en-GB" sz="2400" dirty="0"/>
              <a:t>Fries, C. C. (1952). </a:t>
            </a:r>
            <a:r>
              <a:rPr lang="en-GB" sz="2400" i="1" dirty="0"/>
              <a:t>The structure of English: an introduction to the construction of English sentences.</a:t>
            </a:r>
            <a:r>
              <a:rPr lang="en-GB" sz="2400" dirty="0"/>
              <a:t> New York: Harcourt, Brace &amp; Company; London: Longmans.</a:t>
            </a:r>
            <a:endParaRPr lang="en-US" sz="2400" dirty="0"/>
          </a:p>
          <a:p>
            <a:pPr marL="512763" indent="-512763">
              <a:buNone/>
            </a:pPr>
            <a:r>
              <a:rPr lang="en-GB" sz="2400" dirty="0"/>
              <a:t>Halliday, M. A. K. (1975). Learning How to Mean--Explorations in the Development of Language.</a:t>
            </a:r>
            <a:endParaRPr lang="en-US" sz="2400" dirty="0"/>
          </a:p>
          <a:p>
            <a:pPr marL="512763" indent="-512763">
              <a:buNone/>
            </a:pPr>
            <a:r>
              <a:rPr lang="en-GB" sz="2400" dirty="0"/>
              <a:t>Harmer, J. (1987). </a:t>
            </a:r>
            <a:r>
              <a:rPr lang="en-US" sz="2400" i="1" dirty="0"/>
              <a:t>Teaching and learning grammar</a:t>
            </a:r>
            <a:r>
              <a:rPr lang="en-US" sz="2400" dirty="0"/>
              <a:t>. Longman.</a:t>
            </a:r>
          </a:p>
          <a:p>
            <a:pPr marL="512763" indent="-512763">
              <a:buNone/>
            </a:pPr>
            <a:r>
              <a:rPr lang="en-GB" sz="2400" dirty="0" err="1"/>
              <a:t>Krashen</a:t>
            </a:r>
            <a:r>
              <a:rPr lang="en-GB" sz="2400" dirty="0"/>
              <a:t>, S. D. (1981). </a:t>
            </a:r>
            <a:r>
              <a:rPr lang="en-US" sz="2400" i="1" dirty="0"/>
              <a:t>Second language acquisition and second language learning</a:t>
            </a:r>
            <a:r>
              <a:rPr lang="en-US" sz="2400" dirty="0"/>
              <a:t>. Oxford University Press.</a:t>
            </a:r>
          </a:p>
          <a:p>
            <a:pPr marL="0" indent="0">
              <a:buNone/>
            </a:pPr>
            <a:endParaRPr lang="en-GB" sz="2400" dirty="0"/>
          </a:p>
        </p:txBody>
      </p:sp>
    </p:spTree>
    <p:extLst>
      <p:ext uri="{BB962C8B-B14F-4D97-AF65-F5344CB8AC3E}">
        <p14:creationId xmlns:p14="http://schemas.microsoft.com/office/powerpoint/2010/main" val="419058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Grammar books/grammars (1/3)</a:t>
            </a:r>
            <a:endParaRPr lang="en-GB" dirty="0"/>
          </a:p>
        </p:txBody>
      </p:sp>
      <p:sp>
        <p:nvSpPr>
          <p:cNvPr id="3" name="Content Placeholder 2"/>
          <p:cNvSpPr>
            <a:spLocks noGrp="1"/>
          </p:cNvSpPr>
          <p:nvPr>
            <p:ph idx="1"/>
          </p:nvPr>
        </p:nvSpPr>
        <p:spPr/>
        <p:txBody>
          <a:bodyPr>
            <a:noAutofit/>
          </a:bodyPr>
          <a:lstStyle/>
          <a:p>
            <a:pPr marL="0" indent="0">
              <a:spcBef>
                <a:spcPts val="1000"/>
              </a:spcBef>
              <a:buNone/>
            </a:pPr>
            <a:r>
              <a:rPr lang="en-GB" sz="2800" dirty="0" smtClean="0"/>
              <a:t>Just as there are many different views of language and thus different views of what grammar is, there are many types of grammar books. Each type of grammar book represents the linguist’s description of the language.</a:t>
            </a:r>
          </a:p>
          <a:p>
            <a:pPr>
              <a:spcBef>
                <a:spcPts val="1000"/>
              </a:spcBef>
            </a:pPr>
            <a:r>
              <a:rPr lang="en-GB" sz="2800" b="1" dirty="0" smtClean="0"/>
              <a:t>Descriptive grammar</a:t>
            </a:r>
            <a:r>
              <a:rPr lang="en-GB" sz="2800" dirty="0" smtClean="0"/>
              <a:t>: provides a precise account of actual usage (how people use language in everyday communication).</a:t>
            </a:r>
          </a:p>
          <a:p>
            <a:pPr>
              <a:spcBef>
                <a:spcPts val="1000"/>
              </a:spcBef>
            </a:pPr>
            <a:r>
              <a:rPr lang="en-GB" sz="2800" b="1" dirty="0" smtClean="0"/>
              <a:t>Prescriptive grammar</a:t>
            </a:r>
            <a:r>
              <a:rPr lang="en-GB" sz="2800" dirty="0" smtClean="0"/>
              <a:t>: attempts to establish rules for the correct use of language.</a:t>
            </a:r>
            <a:endParaRPr lang="en-GB" sz="2800" dirty="0"/>
          </a:p>
        </p:txBody>
      </p:sp>
    </p:spTree>
    <p:extLst>
      <p:ext uri="{BB962C8B-B14F-4D97-AF65-F5344CB8AC3E}">
        <p14:creationId xmlns:p14="http://schemas.microsoft.com/office/powerpoint/2010/main" val="15529562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 (2/2)</a:t>
            </a:r>
            <a:endParaRPr lang="en-GB" dirty="0"/>
          </a:p>
        </p:txBody>
      </p:sp>
      <p:sp>
        <p:nvSpPr>
          <p:cNvPr id="3" name="Content Placeholder 2"/>
          <p:cNvSpPr>
            <a:spLocks noGrp="1"/>
          </p:cNvSpPr>
          <p:nvPr>
            <p:ph idx="1"/>
          </p:nvPr>
        </p:nvSpPr>
        <p:spPr/>
        <p:txBody>
          <a:bodyPr>
            <a:noAutofit/>
          </a:bodyPr>
          <a:lstStyle/>
          <a:p>
            <a:pPr marL="463550" indent="-463550">
              <a:spcBef>
                <a:spcPts val="600"/>
              </a:spcBef>
              <a:buNone/>
            </a:pPr>
            <a:r>
              <a:rPr lang="en-GB" sz="2400" dirty="0" smtClean="0"/>
              <a:t>Larsen-Freeman, D. (2006). The emergence of complexity, fluency, and accuracy in the oral and written production of five Chinese learners of English. </a:t>
            </a:r>
            <a:r>
              <a:rPr lang="en-GB" sz="2400" i="1" dirty="0" smtClean="0"/>
              <a:t>Applied linguistics</a:t>
            </a:r>
            <a:r>
              <a:rPr lang="en-GB" sz="2400" dirty="0" smtClean="0"/>
              <a:t>, </a:t>
            </a:r>
            <a:r>
              <a:rPr lang="en-GB" sz="2400" i="1" dirty="0" smtClean="0"/>
              <a:t>27</a:t>
            </a:r>
            <a:r>
              <a:rPr lang="en-GB" sz="2400" dirty="0" smtClean="0"/>
              <a:t>(4), 590-619.</a:t>
            </a:r>
          </a:p>
          <a:p>
            <a:pPr marL="463550" indent="-463550">
              <a:spcBef>
                <a:spcPts val="600"/>
              </a:spcBef>
              <a:buNone/>
            </a:pPr>
            <a:r>
              <a:rPr lang="en-GB" sz="2400" dirty="0" smtClean="0"/>
              <a:t>Levinson, S.C. (1983). </a:t>
            </a:r>
            <a:r>
              <a:rPr lang="en-GB" sz="2400" i="1" dirty="0" smtClean="0"/>
              <a:t>Pragmatics. Cambridge textbooks in linguistics</a:t>
            </a:r>
            <a:r>
              <a:rPr lang="en-GB" sz="2400" dirty="0" smtClean="0"/>
              <a:t>. Cambridge: Cambridge University Press.</a:t>
            </a:r>
          </a:p>
          <a:p>
            <a:pPr marL="463550" indent="-463550">
              <a:spcBef>
                <a:spcPts val="600"/>
              </a:spcBef>
              <a:buNone/>
            </a:pPr>
            <a:r>
              <a:rPr lang="en-GB" sz="2400" dirty="0" err="1" smtClean="0"/>
              <a:t>Lightbown</a:t>
            </a:r>
            <a:r>
              <a:rPr lang="en-GB" sz="2400" dirty="0" smtClean="0"/>
              <a:t>, P. M., &amp; </a:t>
            </a:r>
            <a:r>
              <a:rPr lang="en-GB" sz="2400" dirty="0" err="1" smtClean="0"/>
              <a:t>Spada</a:t>
            </a:r>
            <a:r>
              <a:rPr lang="en-GB" sz="2400" dirty="0" smtClean="0"/>
              <a:t>, N. (1990). Focus-on-form and corrective feedback in communicative language teaching. </a:t>
            </a:r>
            <a:r>
              <a:rPr lang="en-GB" sz="2400" i="1" dirty="0" smtClean="0"/>
              <a:t>Studies in second language acquisition</a:t>
            </a:r>
            <a:r>
              <a:rPr lang="en-GB" sz="2400" dirty="0" smtClean="0"/>
              <a:t>,</a:t>
            </a:r>
            <a:r>
              <a:rPr lang="en-GB" sz="2400" i="1" dirty="0" smtClean="0"/>
              <a:t>12</a:t>
            </a:r>
            <a:r>
              <a:rPr lang="en-GB" sz="2400" dirty="0" smtClean="0"/>
              <a:t>(04), 429-448.</a:t>
            </a:r>
          </a:p>
          <a:p>
            <a:pPr marL="463550" indent="-463550">
              <a:spcBef>
                <a:spcPts val="600"/>
              </a:spcBef>
              <a:buNone/>
            </a:pPr>
            <a:r>
              <a:rPr lang="en-GB" sz="2400" dirty="0" smtClean="0"/>
              <a:t>Stubbs, M. (1996). </a:t>
            </a:r>
            <a:r>
              <a:rPr lang="en-GB" sz="2400" i="1" dirty="0" smtClean="0"/>
              <a:t>Text and corpus analysis: Computer-assisted studies of language and culture</a:t>
            </a:r>
            <a:r>
              <a:rPr lang="en-GB" sz="2400" dirty="0" smtClean="0"/>
              <a:t>. Oxford: Blackwell.</a:t>
            </a:r>
          </a:p>
          <a:p>
            <a:pPr marL="0" indent="0">
              <a:buNone/>
            </a:pPr>
            <a:endParaRPr lang="en-GB" sz="2400" dirty="0"/>
          </a:p>
        </p:txBody>
      </p:sp>
    </p:spTree>
    <p:extLst>
      <p:ext uri="{BB962C8B-B14F-4D97-AF65-F5344CB8AC3E}">
        <p14:creationId xmlns:p14="http://schemas.microsoft.com/office/powerpoint/2010/main" val="1228198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GB" dirty="0" smtClean="0"/>
              <a:t>End of Unit</a:t>
            </a:r>
            <a:endParaRPr lang="en-GB" dirty="0"/>
          </a:p>
        </p:txBody>
      </p:sp>
      <p:sp>
        <p:nvSpPr>
          <p:cNvPr id="8" name="Υπότιτλος 7"/>
          <p:cNvSpPr>
            <a:spLocks noGrp="1"/>
          </p:cNvSpPr>
          <p:nvPr>
            <p:ph type="subTitle" idx="1"/>
          </p:nvPr>
        </p:nvSpPr>
        <p:spPr/>
        <p:txBody>
          <a:bodyPr/>
          <a:lstStyle/>
          <a:p>
            <a:endParaRPr lang="el-GR"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a:t>Copyright National and </a:t>
            </a:r>
            <a:r>
              <a:rPr lang="en-GB" altLang="el-GR" sz="2000" dirty="0" err="1"/>
              <a:t>Kapodistrian</a:t>
            </a:r>
            <a:r>
              <a:rPr lang="en-GB" altLang="el-GR" sz="2000" dirty="0"/>
              <a:t> University of Athens, </a:t>
            </a:r>
            <a:r>
              <a:rPr lang="en-GB" sz="2000" dirty="0"/>
              <a:t>Bessie </a:t>
            </a:r>
            <a:r>
              <a:rPr lang="en-GB" sz="2000" dirty="0" err="1" smtClean="0"/>
              <a:t>Dendrinos</a:t>
            </a:r>
            <a:r>
              <a:rPr lang="en-GB" altLang="el-GR" sz="2000" dirty="0" smtClean="0"/>
              <a:t>. </a:t>
            </a:r>
            <a:r>
              <a:rPr lang="en-GB" sz="2000" dirty="0"/>
              <a:t>Bessie </a:t>
            </a:r>
            <a:r>
              <a:rPr lang="en-GB" sz="2000" dirty="0" err="1" smtClean="0"/>
              <a:t>Dendrinos</a:t>
            </a:r>
            <a:r>
              <a:rPr lang="en-GB" altLang="el-GR" sz="2000" dirty="0" smtClean="0"/>
              <a:t>. </a:t>
            </a:r>
            <a:r>
              <a:rPr lang="en-US" altLang="el-GR" sz="2000" dirty="0" smtClean="0"/>
              <a:t>“</a:t>
            </a:r>
            <a:r>
              <a:rPr lang="en-GB" altLang="el-GR" sz="2000" dirty="0" smtClean="0"/>
              <a:t>ELT </a:t>
            </a:r>
            <a:r>
              <a:rPr lang="en-GB" altLang="el-GR" sz="2000" dirty="0"/>
              <a:t>Methods and Practices</a:t>
            </a:r>
            <a:r>
              <a:rPr lang="en-GB" altLang="el-GR" sz="2000" dirty="0" smtClean="0"/>
              <a:t>.</a:t>
            </a:r>
            <a:r>
              <a:rPr lang="en-US" altLang="el-GR" sz="2000" dirty="0"/>
              <a:t> </a:t>
            </a:r>
            <a:r>
              <a:rPr lang="en-US" sz="2000" dirty="0"/>
              <a:t>Dealing with Grammar in a Communicative </a:t>
            </a:r>
            <a:r>
              <a:rPr lang="en-US" sz="2000" dirty="0" smtClean="0"/>
              <a:t>Context</a:t>
            </a:r>
            <a:r>
              <a:rPr lang="en-GB" altLang="el-GR" sz="2000" dirty="0" smtClean="0"/>
              <a:t>”. </a:t>
            </a:r>
            <a:r>
              <a:rPr lang="en-GB" altLang="el-GR" sz="2000" dirty="0"/>
              <a:t>Edition: 1.0. Athens </a:t>
            </a:r>
            <a:r>
              <a:rPr lang="en-GB" altLang="el-GR" sz="2000" dirty="0" smtClean="0"/>
              <a:t>2015. </a:t>
            </a:r>
            <a:r>
              <a:rPr lang="en-US" altLang="el-GR" sz="2000" dirty="0"/>
              <a:t>Available at: </a:t>
            </a:r>
            <a:r>
              <a:rPr lang="en-US" altLang="el-GR" sz="2000" dirty="0">
                <a:hlinkClick r:id="rId4" tooltip="ELT Methods and Practices Open Online Course"/>
              </a:rPr>
              <a:t>http://opencourses.uoa.gr/courses/ENL4</a:t>
            </a:r>
            <a:r>
              <a:rPr lang="en-US" altLang="el-GR" sz="2000" dirty="0"/>
              <a:t>.</a:t>
            </a:r>
          </a:p>
          <a:p>
            <a:pPr marL="0" indent="0">
              <a:buNone/>
            </a:pPr>
            <a:endParaRPr lang="en-GB" altLang="el-GR" sz="2000" dirty="0" smtClean="0"/>
          </a:p>
          <a:p>
            <a:pPr marL="0" indent="0">
              <a:buNone/>
            </a:pP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a:bodyPr>
          <a:lstStyle/>
          <a:p>
            <a:pPr eaLnBrk="1" hangingPunct="1"/>
            <a:r>
              <a:rPr lang="en-GB" altLang="en-US" dirty="0" smtClean="0"/>
              <a:t>Note of use of third parties work</a:t>
            </a:r>
          </a:p>
        </p:txBody>
      </p:sp>
      <p:sp>
        <p:nvSpPr>
          <p:cNvPr id="79875" name="Content Placeholder 2"/>
          <p:cNvSpPr>
            <a:spLocks noGrp="1"/>
          </p:cNvSpPr>
          <p:nvPr>
            <p:ph idx="1"/>
          </p:nvPr>
        </p:nvSpPr>
        <p:spPr/>
        <p:txBody>
          <a:bodyPr>
            <a:noAutofit/>
          </a:bodyPr>
          <a:lstStyle/>
          <a:p>
            <a:pPr marL="0" indent="0">
              <a:buNone/>
            </a:pPr>
            <a:r>
              <a:rPr lang="en-GB" altLang="en-US" sz="2000" dirty="0" smtClean="0"/>
              <a:t>This work makes use of the following works:</a:t>
            </a:r>
          </a:p>
          <a:p>
            <a:pPr marL="0" indent="0">
              <a:buNone/>
            </a:pPr>
            <a:r>
              <a:rPr lang="en-GB" sz="2000" dirty="0" smtClean="0"/>
              <a:t>Image 1:</a:t>
            </a:r>
            <a:r>
              <a:rPr lang="en-GB" sz="2000" dirty="0"/>
              <a:t> </a:t>
            </a:r>
            <a:r>
              <a:rPr lang="en-GB" sz="2000" dirty="0" smtClean="0">
                <a:hlinkClick r:id="rId4"/>
              </a:rPr>
              <a:t>Hotel</a:t>
            </a:r>
            <a:r>
              <a:rPr lang="en-GB" sz="2000" dirty="0" smtClean="0"/>
              <a:t>, CC0 Public Domain, </a:t>
            </a:r>
            <a:r>
              <a:rPr lang="en-GB" sz="2000" dirty="0" err="1" smtClean="0"/>
              <a:t>Pixabay</a:t>
            </a:r>
            <a:r>
              <a:rPr lang="en-GB" sz="2000" dirty="0" smtClean="0"/>
              <a:t>.</a:t>
            </a:r>
          </a:p>
          <a:p>
            <a:pPr marL="0" indent="0">
              <a:buNone/>
            </a:pPr>
            <a:r>
              <a:rPr lang="en-GB" sz="2000" dirty="0"/>
              <a:t>Image 2: </a:t>
            </a:r>
            <a:r>
              <a:rPr lang="en-GB" sz="2000" dirty="0">
                <a:hlinkClick r:id="rId5"/>
              </a:rPr>
              <a:t>Driver </a:t>
            </a:r>
            <a:r>
              <a:rPr lang="en-GB" sz="2000" dirty="0"/>
              <a:t>and </a:t>
            </a:r>
            <a:r>
              <a:rPr lang="en-GB" sz="2000" dirty="0">
                <a:hlinkClick r:id="rId6"/>
              </a:rPr>
              <a:t>Hospital</a:t>
            </a:r>
            <a:r>
              <a:rPr lang="en-GB" sz="2000" dirty="0"/>
              <a:t>, CC0 Public Domain, </a:t>
            </a:r>
            <a:r>
              <a:rPr lang="en-GB" sz="2000" dirty="0" err="1"/>
              <a:t>Pixabay</a:t>
            </a:r>
            <a:r>
              <a:rPr lang="en-GB" sz="2000" dirty="0"/>
              <a:t>.</a:t>
            </a:r>
            <a:endParaRPr lang="en-GB" sz="2000" dirty="0" smtClean="0"/>
          </a:p>
        </p:txBody>
      </p:sp>
    </p:spTree>
    <p:custDataLst>
      <p:tags r:id="rId1"/>
    </p:custDataLst>
    <p:extLst>
      <p:ext uri="{BB962C8B-B14F-4D97-AF65-F5344CB8AC3E}">
        <p14:creationId xmlns:p14="http://schemas.microsoft.com/office/powerpoint/2010/main" val="369910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(1/2)</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1900" dirty="0" smtClean="0"/>
              <a:t>Typical mistakes:	</a:t>
            </a:r>
          </a:p>
          <a:p>
            <a:pPr>
              <a:spcBef>
                <a:spcPts val="600"/>
              </a:spcBef>
            </a:pPr>
            <a:r>
              <a:rPr lang="en-GB" sz="1900" dirty="0" smtClean="0"/>
              <a:t>The weather’s </a:t>
            </a:r>
            <a:r>
              <a:rPr lang="en-GB" sz="1900" b="1" dirty="0" smtClean="0"/>
              <a:t>warmer as </a:t>
            </a:r>
            <a:r>
              <a:rPr lang="en-GB" sz="1900" dirty="0" smtClean="0"/>
              <a:t>last week.</a:t>
            </a:r>
          </a:p>
          <a:p>
            <a:pPr>
              <a:spcBef>
                <a:spcPts val="600"/>
              </a:spcBef>
            </a:pPr>
            <a:r>
              <a:rPr lang="en-GB" sz="1900" dirty="0" smtClean="0"/>
              <a:t>I’ve been waiting </a:t>
            </a:r>
            <a:r>
              <a:rPr lang="en-GB" sz="1900" b="1" dirty="0" smtClean="0"/>
              <a:t>longer that </a:t>
            </a:r>
            <a:r>
              <a:rPr lang="en-GB" sz="1900" dirty="0" smtClean="0"/>
              <a:t>you.</a:t>
            </a:r>
          </a:p>
          <a:p>
            <a:pPr marL="0" indent="0">
              <a:spcBef>
                <a:spcPts val="600"/>
              </a:spcBef>
              <a:buNone/>
            </a:pPr>
            <a:r>
              <a:rPr lang="en-GB" sz="1900" dirty="0" smtClean="0"/>
              <a:t>Comparatives are followed by than:</a:t>
            </a:r>
          </a:p>
          <a:p>
            <a:pPr>
              <a:spcBef>
                <a:spcPts val="600"/>
              </a:spcBef>
            </a:pPr>
            <a:r>
              <a:rPr lang="en-GB" sz="1900" dirty="0" smtClean="0"/>
              <a:t>The weather’s </a:t>
            </a:r>
            <a:r>
              <a:rPr lang="en-GB" sz="1900" b="1" dirty="0" smtClean="0"/>
              <a:t>warmer than </a:t>
            </a:r>
            <a:r>
              <a:rPr lang="en-GB" sz="1900" dirty="0" smtClean="0"/>
              <a:t>last week.</a:t>
            </a:r>
          </a:p>
          <a:p>
            <a:pPr>
              <a:spcBef>
                <a:spcPts val="600"/>
              </a:spcBef>
            </a:pPr>
            <a:r>
              <a:rPr lang="en-GB" sz="1900" dirty="0" smtClean="0"/>
              <a:t>I’ve been waiting </a:t>
            </a:r>
            <a:r>
              <a:rPr lang="en-GB" sz="1900" b="1" dirty="0" smtClean="0"/>
              <a:t>longer than </a:t>
            </a:r>
            <a:r>
              <a:rPr lang="en-GB" sz="1900" dirty="0" smtClean="0"/>
              <a:t>you.</a:t>
            </a:r>
          </a:p>
          <a:p>
            <a:pPr marL="0" indent="0">
              <a:buNone/>
            </a:pPr>
            <a:r>
              <a:rPr lang="en-GB" sz="1900" b="1" dirty="0"/>
              <a:t>Which is correct</a:t>
            </a:r>
            <a:r>
              <a:rPr lang="en-GB" sz="1900" dirty="0"/>
              <a:t>: older </a:t>
            </a:r>
            <a:r>
              <a:rPr lang="en-GB" sz="1900" b="1" dirty="0"/>
              <a:t>than I </a:t>
            </a:r>
            <a:r>
              <a:rPr lang="en-GB" sz="1900" dirty="0"/>
              <a:t>or older </a:t>
            </a:r>
            <a:r>
              <a:rPr lang="en-GB" sz="1900" b="1" dirty="0"/>
              <a:t>than me</a:t>
            </a:r>
            <a:r>
              <a:rPr lang="en-GB" sz="1900" dirty="0"/>
              <a:t>?</a:t>
            </a:r>
          </a:p>
          <a:p>
            <a:pPr>
              <a:spcBef>
                <a:spcPts val="600"/>
              </a:spcBef>
            </a:pPr>
            <a:r>
              <a:rPr lang="en-GB" sz="1900" dirty="0"/>
              <a:t>In informal English, we often use object pronouns (</a:t>
            </a:r>
            <a:r>
              <a:rPr lang="en-GB" sz="1900" b="1" dirty="0"/>
              <a:t>me, him, her, us, them</a:t>
            </a:r>
            <a:r>
              <a:rPr lang="en-GB" sz="1900" dirty="0"/>
              <a:t>) after than. In a more formal style, subject pronouns (</a:t>
            </a:r>
            <a:r>
              <a:rPr lang="en-GB" sz="1900" b="1" dirty="0"/>
              <a:t>I, he,  </a:t>
            </a:r>
            <a:r>
              <a:rPr lang="en-GB" sz="1900" dirty="0"/>
              <a:t>etc.) are considered more “correct”. e.g. She’s older than me (informal). / She is older than I (am) (formal).</a:t>
            </a:r>
          </a:p>
          <a:p>
            <a:pPr>
              <a:spcBef>
                <a:spcPts val="600"/>
              </a:spcBef>
            </a:pPr>
            <a:r>
              <a:rPr lang="en-GB" sz="1900" dirty="0"/>
              <a:t>When the pronoun is used with a verb, only subject pronouns are possible, of course. e.g. Lucy found more mushrooms than I did. (Not:*…..than me did</a:t>
            </a:r>
            <a:r>
              <a:rPr lang="en-GB" sz="1900" dirty="0" smtClean="0"/>
              <a:t>.).</a:t>
            </a:r>
            <a:endParaRPr lang="en-GB" sz="1900" dirty="0"/>
          </a:p>
        </p:txBody>
      </p:sp>
    </p:spTree>
    <p:extLst>
      <p:ext uri="{BB962C8B-B14F-4D97-AF65-F5344CB8AC3E}">
        <p14:creationId xmlns:p14="http://schemas.microsoft.com/office/powerpoint/2010/main" val="3773612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Prescriptive or descriptive? (2/2)</a:t>
            </a:r>
            <a:endParaRPr lang="en-GB" dirty="0"/>
          </a:p>
        </p:txBody>
      </p:sp>
      <p:sp>
        <p:nvSpPr>
          <p:cNvPr id="3" name="Content Placeholder 2"/>
          <p:cNvSpPr>
            <a:spLocks noGrp="1"/>
          </p:cNvSpPr>
          <p:nvPr>
            <p:ph idx="1"/>
          </p:nvPr>
        </p:nvSpPr>
        <p:spPr>
          <a:xfrm>
            <a:off x="464156" y="1417638"/>
            <a:ext cx="8229600" cy="4665117"/>
          </a:xfrm>
        </p:spPr>
        <p:txBody>
          <a:bodyPr>
            <a:noAutofit/>
          </a:bodyPr>
          <a:lstStyle/>
          <a:p>
            <a:pPr marL="0" indent="0">
              <a:spcBef>
                <a:spcPts val="600"/>
              </a:spcBef>
              <a:buNone/>
            </a:pPr>
            <a:r>
              <a:rPr lang="en-GB" sz="1800" b="1" dirty="0" smtClean="0"/>
              <a:t>The grammar of newspaper headlines.</a:t>
            </a:r>
          </a:p>
          <a:p>
            <a:pPr marL="0" indent="0">
              <a:spcBef>
                <a:spcPts val="600"/>
              </a:spcBef>
              <a:buNone/>
            </a:pPr>
            <a:r>
              <a:rPr lang="en-GB" sz="1800" dirty="0" smtClean="0"/>
              <a:t>Newspaper headlines often follow rather different grammatical rules from other kinds of writing.</a:t>
            </a:r>
          </a:p>
          <a:p>
            <a:pPr marL="514350" indent="-514350">
              <a:spcBef>
                <a:spcPts val="600"/>
              </a:spcBef>
              <a:buFont typeface="+mj-lt"/>
              <a:buAutoNum type="arabicPeriod"/>
            </a:pPr>
            <a:r>
              <a:rPr lang="en-GB" sz="1800" dirty="0" smtClean="0"/>
              <a:t>Headlines are not always complete sentences. e.g. “MORE EARTHQUAKE DEATHS”.</a:t>
            </a:r>
          </a:p>
          <a:p>
            <a:pPr marL="514350" indent="-514350">
              <a:spcBef>
                <a:spcPts val="600"/>
              </a:spcBef>
              <a:buFont typeface="+mj-lt"/>
              <a:buAutoNum type="arabicPeriod"/>
            </a:pPr>
            <a:r>
              <a:rPr lang="en-GB" sz="1800" dirty="0" smtClean="0"/>
              <a:t>Headlines often contain strings of three, four or more nouns. e.g. “FURNITURE FACTORY PAY CUT RIOT”.</a:t>
            </a:r>
          </a:p>
          <a:p>
            <a:pPr>
              <a:spcBef>
                <a:spcPts val="600"/>
              </a:spcBef>
            </a:pPr>
            <a:r>
              <a:rPr lang="en-GB" sz="1800" dirty="0"/>
              <a:t>In expressions like this, all the nouns except the last one act as adjectives. The easiest way to understand headlines of this kind is to read them backwards. </a:t>
            </a:r>
          </a:p>
          <a:p>
            <a:pPr>
              <a:spcBef>
                <a:spcPts val="600"/>
              </a:spcBef>
            </a:pPr>
            <a:r>
              <a:rPr lang="en-GB" sz="1800" dirty="0"/>
              <a:t>‘FURNITURE FACTORY PAY CUT RIOT’ refers to a RIOT about a CUT in PAY for the workers in a FACTORY that makes FURNITURE</a:t>
            </a:r>
            <a:r>
              <a:rPr lang="en-GB" sz="1800" dirty="0" smtClean="0"/>
              <a:t>.</a:t>
            </a:r>
          </a:p>
          <a:p>
            <a:pPr marL="514350" indent="-514350">
              <a:spcBef>
                <a:spcPts val="600"/>
              </a:spcBef>
              <a:buFont typeface="+mj-lt"/>
              <a:buAutoNum type="arabicPeriod" startAt="3"/>
            </a:pPr>
            <a:r>
              <a:rPr lang="en-GB" sz="1800" dirty="0"/>
              <a:t>Articles and the verb to be are often left out. e.g. “SHAKESPEARE PLAY IMMORAL, SAYS HEADMASTER”.</a:t>
            </a:r>
          </a:p>
          <a:p>
            <a:pPr marL="514350" indent="-514350">
              <a:spcBef>
                <a:spcPts val="600"/>
              </a:spcBef>
              <a:buFont typeface="+mj-lt"/>
              <a:buAutoNum type="arabicPeriod" startAt="3"/>
            </a:pPr>
            <a:r>
              <a:rPr lang="en-GB" sz="1800" dirty="0"/>
              <a:t>Newspaper headlines have a special tense-system. It is unusual to find complex  forms like is coming or has produced; generally the simple present form</a:t>
            </a:r>
            <a:r>
              <a:rPr lang="en-GB" sz="1800" dirty="0" smtClean="0"/>
              <a:t>.</a:t>
            </a:r>
            <a:endParaRPr lang="en-GB" sz="1800" dirty="0"/>
          </a:p>
          <a:p>
            <a:pPr marL="514350" indent="-514350">
              <a:spcBef>
                <a:spcPts val="600"/>
              </a:spcBef>
              <a:buFont typeface="+mj-lt"/>
              <a:buAutoNum type="arabicPeriod"/>
            </a:pPr>
            <a:endParaRPr lang="en-GB" sz="3000" dirty="0"/>
          </a:p>
        </p:txBody>
      </p:sp>
    </p:spTree>
    <p:extLst>
      <p:ext uri="{BB962C8B-B14F-4D97-AF65-F5344CB8AC3E}">
        <p14:creationId xmlns:p14="http://schemas.microsoft.com/office/powerpoint/2010/main" val="2265862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DEFAULTLANGUAGE" val="msoLanguageIDEnglishUK"/>
  <p:tag name="ZHAW.ACCESSIBILITYADDIN.CHECKTIMEDATE" val="11/26/2015 1:55:59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5,1026,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11,17,"/>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557EA4D-1285-4D68-8277-514AFCB623B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724</TotalTime>
  <Words>4795</Words>
  <Application>Microsoft Office PowerPoint</Application>
  <PresentationFormat>On-screen Show (4:3)</PresentationFormat>
  <Paragraphs>392</Paragraphs>
  <Slides>78</Slides>
  <Notes>9</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Θέμα του Office</vt:lpstr>
      <vt:lpstr> ELT Methods and Practices</vt:lpstr>
      <vt:lpstr>Issues to be discussed in this unit</vt:lpstr>
      <vt:lpstr>What is grammar?</vt:lpstr>
      <vt:lpstr>Different views of grammar (1/2)</vt:lpstr>
      <vt:lpstr>Different views of grammar (2/2)</vt:lpstr>
      <vt:lpstr>Dated views of language and language learning</vt:lpstr>
      <vt:lpstr>Grammar books/grammars (1/3)</vt:lpstr>
      <vt:lpstr>Prescriptive or descriptive? (1/2)</vt:lpstr>
      <vt:lpstr>Prescriptive or descriptive? (2/2)</vt:lpstr>
      <vt:lpstr>Grammar books/grammars (2/3)</vt:lpstr>
      <vt:lpstr>Grammar books/grammars (3/3)</vt:lpstr>
      <vt:lpstr>To teach or not teach grammar explicitly…</vt:lpstr>
      <vt:lpstr>Arguments against</vt:lpstr>
      <vt:lpstr>Arguments in favour (1/2)</vt:lpstr>
      <vt:lpstr>Arguments in favour (2/2)</vt:lpstr>
      <vt:lpstr>Grammar Viewed through the Communicative Approach to Language Teaching and Learning </vt:lpstr>
      <vt:lpstr>Grammar in the communicative approach (1/5)</vt:lpstr>
      <vt:lpstr>Grammar in the communicative approach (2/5)</vt:lpstr>
      <vt:lpstr>Grammar in the communicative approach (3/5)</vt:lpstr>
      <vt:lpstr>Grammar in the communicative approach (4/5)</vt:lpstr>
      <vt:lpstr>Three-Dimensional Grammar Framework</vt:lpstr>
      <vt:lpstr>Example: the possessive </vt:lpstr>
      <vt:lpstr>Example: the possessive</vt:lpstr>
      <vt:lpstr>Form, meaning or use? (1/8) </vt:lpstr>
      <vt:lpstr>Form, meaning or use? (2/8) </vt:lpstr>
      <vt:lpstr>Form, meaning or use? (3/8) </vt:lpstr>
      <vt:lpstr>Form, meaning or use? (4/8) </vt:lpstr>
      <vt:lpstr>Form, meaning or use? (5/8) </vt:lpstr>
      <vt:lpstr>Form, meaning or use? (6/8) </vt:lpstr>
      <vt:lpstr>Tape-script of the telephone conversation</vt:lpstr>
      <vt:lpstr>Form, meaning or use? (7/8) </vt:lpstr>
      <vt:lpstr>Form, meaning or use? (8/8) </vt:lpstr>
      <vt:lpstr>Grammar beyond the sentence level (1/2)</vt:lpstr>
      <vt:lpstr>Grammar beyond the sentence level (2/2)</vt:lpstr>
      <vt:lpstr>Discourse, genre and text (1/3)</vt:lpstr>
      <vt:lpstr>Discourse, genre and text (2/3)</vt:lpstr>
      <vt:lpstr>Discourse, genre and text (3/3)</vt:lpstr>
      <vt:lpstr>Activity (1/2)</vt:lpstr>
      <vt:lpstr>Activity (2/2)</vt:lpstr>
      <vt:lpstr>Presenting language in context (1/3)</vt:lpstr>
      <vt:lpstr>Presenting language in context (2/3)</vt:lpstr>
      <vt:lpstr>Presenting language in context (3/3)</vt:lpstr>
      <vt:lpstr>The importance of context (1/2)</vt:lpstr>
      <vt:lpstr>The importance of context (2/2)</vt:lpstr>
      <vt:lpstr>Present- Practice – Produce (1/2)</vt:lpstr>
      <vt:lpstr>Present- Practice – Produce (2/2)</vt:lpstr>
      <vt:lpstr>Characteristics of a good presentation (1/2)</vt:lpstr>
      <vt:lpstr>Characteristics of a good presentation (2/2)</vt:lpstr>
      <vt:lpstr>Characteristics of effective explanations</vt:lpstr>
      <vt:lpstr>Approaches to teaching grammar</vt:lpstr>
      <vt:lpstr>The deductive method</vt:lpstr>
      <vt:lpstr>Sources of inductive instruction</vt:lpstr>
      <vt:lpstr>Inductive grammar teaching</vt:lpstr>
      <vt:lpstr>Effective grammar instruction (1/2)</vt:lpstr>
      <vt:lpstr>Effective grammar instruction (2/2)</vt:lpstr>
      <vt:lpstr>Noticing</vt:lpstr>
      <vt:lpstr>Noticing tasks (1/2)</vt:lpstr>
      <vt:lpstr>Practice is necessary</vt:lpstr>
      <vt:lpstr>Text manipulation activities (1/2)</vt:lpstr>
      <vt:lpstr>Text manipulation activities (2/2)</vt:lpstr>
      <vt:lpstr>Examples</vt:lpstr>
      <vt:lpstr>Text creation activities</vt:lpstr>
      <vt:lpstr>Other examples</vt:lpstr>
      <vt:lpstr>Meaningful practice</vt:lpstr>
      <vt:lpstr>Sample Exercise </vt:lpstr>
      <vt:lpstr>Tasks for meaningful grammar practice (1/2)</vt:lpstr>
      <vt:lpstr>Tasks for meaningful grammar practice (2/2)</vt:lpstr>
      <vt:lpstr>Focus on meaning</vt:lpstr>
      <vt:lpstr>References (1/2)</vt:lpstr>
      <vt:lpstr>References (2/2)</vt:lpstr>
      <vt:lpstr>End of Unit</vt:lpstr>
      <vt:lpstr>Financing</vt:lpstr>
      <vt:lpstr>Notes</vt:lpstr>
      <vt:lpstr>Note on History of Published Version </vt:lpstr>
      <vt:lpstr>Reference Note </vt:lpstr>
      <vt:lpstr>Licensing Note </vt:lpstr>
      <vt:lpstr>Preservation Notices</vt:lpstr>
      <vt:lpstr>Note of use of third parties work</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Grammar in a Communicative Context</dc:title>
  <dc:subject>ELT Methods and Practices</dc:subject>
  <dc:creator>Bessie Dendrinos</dc:creator>
  <cp:lastModifiedBy>Smaragda Papadopoulou</cp:lastModifiedBy>
  <cp:revision>87</cp:revision>
  <dcterms:created xsi:type="dcterms:W3CDTF">2015-08-10T14:47:42Z</dcterms:created>
  <dcterms:modified xsi:type="dcterms:W3CDTF">2015-11-26T00:28:11Z</dcterms:modified>
</cp:coreProperties>
</file>