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7"/>
  </p:notesMasterIdLst>
  <p:sldIdLst>
    <p:sldId id="256" r:id="rId3"/>
    <p:sldId id="384" r:id="rId4"/>
    <p:sldId id="385" r:id="rId5"/>
    <p:sldId id="386" r:id="rId6"/>
    <p:sldId id="387" r:id="rId7"/>
    <p:sldId id="388" r:id="rId8"/>
    <p:sldId id="389" r:id="rId9"/>
    <p:sldId id="390" r:id="rId10"/>
    <p:sldId id="391" r:id="rId11"/>
    <p:sldId id="392" r:id="rId12"/>
    <p:sldId id="393" r:id="rId13"/>
    <p:sldId id="394" r:id="rId14"/>
    <p:sldId id="395" r:id="rId15"/>
    <p:sldId id="396" r:id="rId16"/>
    <p:sldId id="397" r:id="rId17"/>
    <p:sldId id="398" r:id="rId18"/>
    <p:sldId id="399" r:id="rId19"/>
    <p:sldId id="400" r:id="rId20"/>
    <p:sldId id="401" r:id="rId21"/>
    <p:sldId id="402" r:id="rId22"/>
    <p:sldId id="403" r:id="rId23"/>
    <p:sldId id="404" r:id="rId24"/>
    <p:sldId id="405" r:id="rId25"/>
    <p:sldId id="406" r:id="rId26"/>
    <p:sldId id="407" r:id="rId27"/>
    <p:sldId id="408" r:id="rId28"/>
    <p:sldId id="409" r:id="rId29"/>
    <p:sldId id="410" r:id="rId30"/>
    <p:sldId id="411" r:id="rId31"/>
    <p:sldId id="413" r:id="rId32"/>
    <p:sldId id="414" r:id="rId33"/>
    <p:sldId id="416" r:id="rId34"/>
    <p:sldId id="417" r:id="rId35"/>
    <p:sldId id="418" r:id="rId36"/>
    <p:sldId id="419" r:id="rId37"/>
    <p:sldId id="415" r:id="rId38"/>
    <p:sldId id="420" r:id="rId39"/>
    <p:sldId id="377" r:id="rId40"/>
    <p:sldId id="378" r:id="rId41"/>
    <p:sldId id="379" r:id="rId42"/>
    <p:sldId id="380" r:id="rId43"/>
    <p:sldId id="381" r:id="rId44"/>
    <p:sldId id="382" r:id="rId45"/>
    <p:sldId id="383" r:id="rId46"/>
  </p:sldIdLst>
  <p:sldSz cx="9144000" cy="6858000" type="screen4x3"/>
  <p:notesSz cx="6858000" cy="9144000"/>
  <p:custDataLst>
    <p:tags r:id="rId4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3"/>
            <p14:sldId id="414"/>
            <p14:sldId id="416"/>
            <p14:sldId id="417"/>
            <p14:sldId id="418"/>
            <p14:sldId id="419"/>
            <p14:sldId id="415"/>
            <p14:sldId id="420"/>
            <p14:sldId id="377"/>
            <p14:sldId id="378"/>
            <p14:sldId id="379"/>
            <p14:sldId id="380"/>
            <p14:sldId id="381"/>
            <p14:sldId id="382"/>
            <p14:sldId id="38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B1BF"/>
    <a:srgbClr val="000000"/>
    <a:srgbClr val="E6EAF2"/>
    <a:srgbClr val="EFF2F7"/>
    <a:srgbClr val="E8ECF4"/>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87" autoAdjust="0"/>
    <p:restoredTop sz="94397" autoAdjust="0"/>
  </p:normalViewPr>
  <p:slideViewPr>
    <p:cSldViewPr>
      <p:cViewPr varScale="1">
        <p:scale>
          <a:sx n="113" d="100"/>
          <a:sy n="113" d="100"/>
        </p:scale>
        <p:origin x="-354" y="-108"/>
      </p:cViewPr>
      <p:guideLst>
        <p:guide orient="horz" pos="2160"/>
        <p:guide pos="2880"/>
      </p:guideLst>
    </p:cSldViewPr>
  </p:slideViewPr>
  <p:outlineViewPr>
    <p:cViewPr>
      <p:scale>
        <a:sx n="33" d="100"/>
        <a:sy n="33" d="100"/>
      </p:scale>
      <p:origin x="0" y="-77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26/11/2015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val="98729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655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BD6250-4A85-4A1B-933B-14F114803BDD}" type="slidenum">
              <a:rPr lang="el-GR" altLang="el-GR"/>
              <a:pPr/>
              <a:t>39</a:t>
            </a:fld>
            <a:endParaRPr lang="el-GR" altLang="el-GR"/>
          </a:p>
        </p:txBody>
      </p:sp>
    </p:spTree>
    <p:extLst>
      <p:ext uri="{BB962C8B-B14F-4D97-AF65-F5344CB8AC3E}">
        <p14:creationId xmlns:p14="http://schemas.microsoft.com/office/powerpoint/2010/main" val="242795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ACAD091-9DBA-4BE5-AB79-D760A34AD4DB}" type="slidenum">
              <a:rPr lang="el-GR" altLang="el-GR"/>
              <a:pPr/>
              <a:t>40</a:t>
            </a:fld>
            <a:endParaRPr lang="el-GR" altLang="el-GR"/>
          </a:p>
        </p:txBody>
      </p:sp>
    </p:spTree>
    <p:extLst>
      <p:ext uri="{BB962C8B-B14F-4D97-AF65-F5344CB8AC3E}">
        <p14:creationId xmlns:p14="http://schemas.microsoft.com/office/powerpoint/2010/main" val="304833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05F7DD5-A06D-4136-B55E-331F5EE45D04}" type="slidenum">
              <a:rPr lang="el-GR" altLang="el-GR"/>
              <a:pPr/>
              <a:t>41</a:t>
            </a:fld>
            <a:endParaRPr lang="el-GR" altLang="el-GR"/>
          </a:p>
        </p:txBody>
      </p:sp>
    </p:spTree>
    <p:extLst>
      <p:ext uri="{BB962C8B-B14F-4D97-AF65-F5344CB8AC3E}">
        <p14:creationId xmlns:p14="http://schemas.microsoft.com/office/powerpoint/2010/main" val="325706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8A8FD23-0CEB-4571-8465-84D11C6D71F9}" type="slidenum">
              <a:rPr lang="el-GR" altLang="el-GR"/>
              <a:pPr/>
              <a:t>42</a:t>
            </a:fld>
            <a:endParaRPr lang="el-GR" altLang="el-GR"/>
          </a:p>
        </p:txBody>
      </p:sp>
    </p:spTree>
    <p:extLst>
      <p:ext uri="{BB962C8B-B14F-4D97-AF65-F5344CB8AC3E}">
        <p14:creationId xmlns:p14="http://schemas.microsoft.com/office/powerpoint/2010/main" val="1309984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A7EF54-667E-457E-BF87-FAB16EFF87C7}" type="slidenum">
              <a:rPr lang="el-GR" altLang="el-GR"/>
              <a:pPr/>
              <a:t>43</a:t>
            </a:fld>
            <a:endParaRPr lang="el-GR" altLang="el-GR"/>
          </a:p>
        </p:txBody>
      </p:sp>
    </p:spTree>
    <p:extLst>
      <p:ext uri="{BB962C8B-B14F-4D97-AF65-F5344CB8AC3E}">
        <p14:creationId xmlns:p14="http://schemas.microsoft.com/office/powerpoint/2010/main" val="744061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3DE28D-DFFF-4209-8934-00DEF19FACFB}" type="slidenum">
              <a:rPr lang="el-GR" altLang="el-GR"/>
              <a:pPr/>
              <a:t>44</a:t>
            </a:fld>
            <a:endParaRPr lang="el-GR" altLang="el-GR"/>
          </a:p>
        </p:txBody>
      </p:sp>
    </p:spTree>
    <p:extLst>
      <p:ext uri="{BB962C8B-B14F-4D97-AF65-F5344CB8AC3E}">
        <p14:creationId xmlns:p14="http://schemas.microsoft.com/office/powerpoint/2010/main" val="1554139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smtClean="0">
                <a:solidFill>
                  <a:srgbClr val="5075BC"/>
                </a:solidFill>
              </a:rPr>
              <a:t>Listening comprehension: Learning to understand the spoken language</a:t>
            </a:r>
            <a:endParaRPr lang="en-US" sz="1000" dirty="0" smtClean="0">
              <a:solidFill>
                <a:srgbClr val="5075BC"/>
              </a:solidFill>
            </a:endParaRPr>
          </a:p>
        </p:txBody>
      </p:sp>
      <p:pic>
        <p:nvPicPr>
          <p:cNvPr id="6" name="Picture 5"/>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kern="1000" baseline="0" smtClean="0">
                <a:solidFill>
                  <a:srgbClr val="5075BC"/>
                </a:solidFill>
              </a:rPr>
              <a:t>Listening comprehension: Learning to understand the spoken language</a:t>
            </a:r>
            <a:endParaRPr lang="en-US" sz="1000" kern="1000" baseline="0" dirty="0" smtClean="0">
              <a:solidFill>
                <a:srgbClr val="5075BC"/>
              </a:solidFill>
            </a:endParaRPr>
          </a:p>
        </p:txBody>
      </p:sp>
      <p:pic>
        <p:nvPicPr>
          <p:cNvPr id="6" name="Picture 5"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smtClean="0">
                <a:solidFill>
                  <a:srgbClr val="5075BC"/>
                </a:solidFill>
              </a:rPr>
              <a:t>Listening comprehension: Learning to understand the spoken language</a:t>
            </a:r>
            <a:endParaRPr lang="en-US" sz="1000" dirty="0" smtClean="0">
              <a:solidFill>
                <a:srgbClr val="5075BC"/>
              </a:solidFill>
            </a:endParaRPr>
          </a:p>
        </p:txBody>
      </p:sp>
      <p:pic>
        <p:nvPicPr>
          <p:cNvPr id="7" name="Picture 6"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smtClean="0">
                <a:solidFill>
                  <a:srgbClr val="5075BC"/>
                </a:solidFill>
              </a:rPr>
              <a:t>Listening comprehension: Learning to understand the spoken language</a:t>
            </a:r>
            <a:endParaRPr lang="en-US" sz="1000" dirty="0" smtClean="0">
              <a:solidFill>
                <a:srgbClr val="5075BC"/>
              </a:solidFill>
            </a:endParaRPr>
          </a:p>
        </p:txBody>
      </p:sp>
      <p:pic>
        <p:nvPicPr>
          <p:cNvPr id="9" name="Picture 8"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smtClean="0">
                <a:solidFill>
                  <a:srgbClr val="5075BC"/>
                </a:solidFill>
              </a:rPr>
              <a:t>Listening comprehension: Learning to understand the spoken language</a:t>
            </a:r>
            <a:endParaRPr lang="en-US" sz="1000" dirty="0" smtClean="0">
              <a:solidFill>
                <a:srgbClr val="5075BC"/>
              </a:solidFill>
            </a:endParaRPr>
          </a:p>
        </p:txBody>
      </p:sp>
      <p:pic>
        <p:nvPicPr>
          <p:cNvPr id="5" name="Picture 4"/>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smtClean="0">
                <a:solidFill>
                  <a:srgbClr val="5075BC"/>
                </a:solidFill>
              </a:rPr>
              <a:t>Listening comprehension: Learning to understand the spoken language</a:t>
            </a:r>
            <a:endParaRPr lang="en-US" sz="1000" dirty="0" smtClean="0">
              <a:solidFill>
                <a:srgbClr val="5075BC"/>
              </a:solidFill>
            </a:endParaRPr>
          </a:p>
        </p:txBody>
      </p:sp>
      <p:pic>
        <p:nvPicPr>
          <p:cNvPr id="8" name="Picture 7"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smtClean="0">
                <a:solidFill>
                  <a:srgbClr val="5075BC"/>
                </a:solidFill>
              </a:rPr>
              <a:t>Listening comprehension: Learning to understand the spoken language</a:t>
            </a:r>
            <a:endParaRPr lang="en-US" sz="1000" dirty="0" smtClean="0">
              <a:solidFill>
                <a:srgbClr val="5075BC"/>
              </a:solidFill>
            </a:endParaRPr>
          </a:p>
        </p:txBody>
      </p:sp>
      <p:pic>
        <p:nvPicPr>
          <p:cNvPr id="7" name="Picture 6"/>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3"/>
    </p:custDataLst>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opencourses.uoa.gr/courses/ENL4/"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3.png"/><Relationship Id="rId4" Type="http://schemas.openxmlformats.org/officeDocument/2006/relationships/hyperlink" Target="%5b1%5d%20http:/creativecommons.org/licenses/by-nc-sa/4.0/"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e logo depicts the goddess Athen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28537"/>
            <a:ext cx="3939153" cy="1112231"/>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n-US" sz="4000" dirty="0" smtClean="0">
                <a:solidFill>
                  <a:srgbClr val="5075BC"/>
                </a:solidFill>
              </a:rPr>
              <a:t> </a:t>
            </a:r>
            <a:r>
              <a:rPr lang="en-US" sz="4000" dirty="0" smtClean="0"/>
              <a:t>ELT Methods and Practices</a:t>
            </a:r>
            <a:endParaRPr lang="en-US" sz="4000" dirty="0">
              <a:solidFill>
                <a:srgbClr val="5075BC"/>
              </a:solidFill>
            </a:endParaRPr>
          </a:p>
        </p:txBody>
      </p:sp>
      <p:sp>
        <p:nvSpPr>
          <p:cNvPr id="3" name="Υπότιτλος 2"/>
          <p:cNvSpPr>
            <a:spLocks noGrp="1"/>
          </p:cNvSpPr>
          <p:nvPr>
            <p:ph type="subTitle" idx="1"/>
          </p:nvPr>
        </p:nvSpPr>
        <p:spPr>
          <a:xfrm>
            <a:off x="683568" y="3140968"/>
            <a:ext cx="7632848" cy="2880319"/>
          </a:xfrm>
        </p:spPr>
        <p:txBody>
          <a:bodyPr>
            <a:noAutofit/>
          </a:bodyPr>
          <a:lstStyle/>
          <a:p>
            <a:r>
              <a:rPr lang="en-US" sz="2800" dirty="0" smtClean="0">
                <a:solidFill>
                  <a:srgbClr val="5075BC"/>
                </a:solidFill>
                <a:latin typeface="+mj-lt"/>
                <a:ea typeface="+mj-ea"/>
                <a:cs typeface="+mj-cs"/>
              </a:rPr>
              <a:t>Unit </a:t>
            </a:r>
            <a:r>
              <a:rPr lang="en-US" sz="2800" dirty="0" smtClean="0">
                <a:solidFill>
                  <a:srgbClr val="5075BC"/>
                </a:solidFill>
                <a:latin typeface="+mj-lt"/>
                <a:ea typeface="+mj-ea"/>
                <a:cs typeface="+mj-cs"/>
              </a:rPr>
              <a:t>6.</a:t>
            </a:r>
            <a:r>
              <a:rPr lang="en-US" sz="2800" dirty="0" smtClean="0">
                <a:solidFill>
                  <a:srgbClr val="5075BC"/>
                </a:solidFill>
                <a:latin typeface="+mj-lt"/>
                <a:ea typeface="+mj-ea"/>
                <a:cs typeface="+mj-cs"/>
              </a:rPr>
              <a:t> </a:t>
            </a:r>
            <a:br>
              <a:rPr lang="en-US" sz="2800" dirty="0" smtClean="0">
                <a:solidFill>
                  <a:srgbClr val="5075BC"/>
                </a:solidFill>
                <a:latin typeface="+mj-lt"/>
                <a:ea typeface="+mj-ea"/>
                <a:cs typeface="+mj-cs"/>
              </a:rPr>
            </a:br>
            <a:r>
              <a:rPr lang="en-US" sz="2800" dirty="0" smtClean="0">
                <a:latin typeface="+mj-lt"/>
                <a:ea typeface="+mj-ea"/>
                <a:cs typeface="+mj-cs"/>
              </a:rPr>
              <a:t>Listening comprehension: Learning to understand the spoken language</a:t>
            </a:r>
          </a:p>
          <a:p>
            <a:endParaRPr lang="en-US" sz="1800" dirty="0" smtClean="0"/>
          </a:p>
          <a:p>
            <a:r>
              <a:rPr lang="en-US" sz="2800" dirty="0" smtClean="0"/>
              <a:t>Bessie </a:t>
            </a:r>
            <a:r>
              <a:rPr lang="en-US" sz="2800" dirty="0" err="1" smtClean="0"/>
              <a:t>Dendrinos</a:t>
            </a:r>
            <a:endParaRPr lang="en-US" sz="2800" dirty="0" smtClean="0"/>
          </a:p>
          <a:p>
            <a:r>
              <a:rPr lang="en-US" sz="2800" dirty="0" smtClean="0"/>
              <a:t>School of Philosophy</a:t>
            </a:r>
          </a:p>
          <a:p>
            <a:r>
              <a:rPr lang="en-US" sz="2800" dirty="0" smtClean="0"/>
              <a:t>Faculty of English Language and Literature</a:t>
            </a:r>
            <a:endParaRPr lang="en-US" sz="2800" dirty="0"/>
          </a:p>
        </p:txBody>
      </p:sp>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we comprehend everything?</a:t>
            </a:r>
          </a:p>
        </p:txBody>
      </p:sp>
      <p:sp>
        <p:nvSpPr>
          <p:cNvPr id="3" name="Content Placeholder 2"/>
          <p:cNvSpPr>
            <a:spLocks noGrp="1"/>
          </p:cNvSpPr>
          <p:nvPr>
            <p:ph idx="1"/>
          </p:nvPr>
        </p:nvSpPr>
        <p:spPr/>
        <p:txBody>
          <a:bodyPr>
            <a:noAutofit/>
          </a:bodyPr>
          <a:lstStyle/>
          <a:p>
            <a:pPr marL="0" indent="0">
              <a:buNone/>
            </a:pPr>
            <a:r>
              <a:rPr lang="en-US" sz="2800" dirty="0"/>
              <a:t>We usually comprehend less than 100 per cent of what is said to us, making up for the deficit by guessing the missing items or simply ignoring them and gathering what we can from the rest.</a:t>
            </a:r>
          </a:p>
          <a:p>
            <a:pPr marL="0" indent="0">
              <a:buNone/>
            </a:pPr>
            <a:r>
              <a:rPr lang="en-US" sz="2800" dirty="0"/>
              <a:t>And, we remember much less than that which we might understand…</a:t>
            </a:r>
          </a:p>
          <a:p>
            <a:pPr marL="0" indent="0">
              <a:buNone/>
            </a:pPr>
            <a:r>
              <a:rPr lang="en-US" sz="2800" dirty="0"/>
              <a:t>Comprehending what is said (or read) does not mean than we can remember it (verbatim or otherwise</a:t>
            </a:r>
            <a:r>
              <a:rPr lang="en-US" sz="2800" dirty="0" smtClean="0"/>
              <a:t>!)</a:t>
            </a:r>
            <a:endParaRPr lang="en-US" sz="2800" dirty="0"/>
          </a:p>
        </p:txBody>
      </p:sp>
    </p:spTree>
    <p:extLst>
      <p:ext uri="{BB962C8B-B14F-4D97-AF65-F5344CB8AC3E}">
        <p14:creationId xmlns:p14="http://schemas.microsoft.com/office/powerpoint/2010/main" val="237373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Listener </a:t>
            </a:r>
            <a:r>
              <a:rPr lang="en-US" dirty="0" smtClean="0"/>
              <a:t>roles</a:t>
            </a:r>
            <a:endParaRPr lang="en-US" dirty="0"/>
          </a:p>
        </p:txBody>
      </p:sp>
      <p:sp>
        <p:nvSpPr>
          <p:cNvPr id="3" name="Content Placeholder 2"/>
          <p:cNvSpPr>
            <a:spLocks noGrp="1"/>
          </p:cNvSpPr>
          <p:nvPr>
            <p:ph idx="1"/>
          </p:nvPr>
        </p:nvSpPr>
        <p:spPr/>
        <p:txBody>
          <a:bodyPr>
            <a:noAutofit/>
          </a:bodyPr>
          <a:lstStyle/>
          <a:p>
            <a:r>
              <a:rPr lang="en-US" sz="2800" dirty="0"/>
              <a:t>The listener almost always knows in advance something about what is going to be said</a:t>
            </a:r>
          </a:p>
          <a:p>
            <a:r>
              <a:rPr lang="en-US" sz="2800" dirty="0"/>
              <a:t>Linked to this is his/her purpose for listening. We normally have some objective in listening beyond understanding for its own sake, and we expect to hear something relevant to our purpose.</a:t>
            </a:r>
          </a:p>
          <a:p>
            <a:pPr marL="0" indent="0">
              <a:buNone/>
            </a:pPr>
            <a:r>
              <a:rPr lang="en-US" sz="2800" b="1" dirty="0"/>
              <a:t>Task: </a:t>
            </a:r>
            <a:r>
              <a:rPr lang="en-US" sz="2800" dirty="0"/>
              <a:t>Think of two communicative events where the purpose for listening is different, thus affecting the outcome. </a:t>
            </a:r>
          </a:p>
          <a:p>
            <a:endParaRPr lang="en-US" dirty="0"/>
          </a:p>
        </p:txBody>
      </p:sp>
    </p:spTree>
    <p:extLst>
      <p:ext uri="{BB962C8B-B14F-4D97-AF65-F5344CB8AC3E}">
        <p14:creationId xmlns:p14="http://schemas.microsoft.com/office/powerpoint/2010/main" val="2804458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listener </a:t>
            </a:r>
            <a:r>
              <a:rPr lang="en-US" dirty="0" smtClean="0"/>
              <a:t>does (1/2)</a:t>
            </a:r>
            <a:endParaRPr lang="en-US" dirty="0"/>
          </a:p>
        </p:txBody>
      </p:sp>
      <p:sp>
        <p:nvSpPr>
          <p:cNvPr id="3" name="Content Placeholder 2"/>
          <p:cNvSpPr>
            <a:spLocks noGrp="1"/>
          </p:cNvSpPr>
          <p:nvPr>
            <p:ph idx="1"/>
          </p:nvPr>
        </p:nvSpPr>
        <p:spPr/>
        <p:txBody>
          <a:bodyPr>
            <a:noAutofit/>
          </a:bodyPr>
          <a:lstStyle/>
          <a:p>
            <a:r>
              <a:rPr lang="en-US" sz="2800" b="1" dirty="0"/>
              <a:t>Looking as well as listening: </a:t>
            </a:r>
            <a:r>
              <a:rPr lang="en-US" sz="2800" dirty="0"/>
              <a:t>Only a very small proportion of listening is “blind.” Normally, we have something to look at that is linked to what is being said: usually the speaker him- or herself, but often other visual stimuli as well</a:t>
            </a:r>
          </a:p>
          <a:p>
            <a:r>
              <a:rPr lang="en-US" sz="2800" b="1" dirty="0"/>
              <a:t>Ongoing, purposeful listener response: </a:t>
            </a:r>
            <a:r>
              <a:rPr lang="en-US" sz="2800" dirty="0"/>
              <a:t>The listener is usually responding at intervals as the communicative event unfolds. It is relatively rare for us to listen to extended speech and respond only at the end. </a:t>
            </a:r>
          </a:p>
          <a:p>
            <a:endParaRPr lang="en-US" dirty="0"/>
          </a:p>
        </p:txBody>
      </p:sp>
    </p:spTree>
    <p:extLst>
      <p:ext uri="{BB962C8B-B14F-4D97-AF65-F5344CB8AC3E}">
        <p14:creationId xmlns:p14="http://schemas.microsoft.com/office/powerpoint/2010/main" val="276524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listener </a:t>
            </a:r>
            <a:r>
              <a:rPr lang="en-US" dirty="0" smtClean="0"/>
              <a:t>does (2/2)</a:t>
            </a:r>
            <a:endParaRPr lang="en-US" dirty="0"/>
          </a:p>
        </p:txBody>
      </p:sp>
      <p:sp>
        <p:nvSpPr>
          <p:cNvPr id="3" name="Content Placeholder 2"/>
          <p:cNvSpPr>
            <a:spLocks noGrp="1"/>
          </p:cNvSpPr>
          <p:nvPr>
            <p:ph idx="1"/>
          </p:nvPr>
        </p:nvSpPr>
        <p:spPr/>
        <p:txBody>
          <a:bodyPr>
            <a:noAutofit/>
          </a:bodyPr>
          <a:lstStyle/>
          <a:p>
            <a:r>
              <a:rPr lang="en-US" sz="2800" b="1" dirty="0" smtClean="0"/>
              <a:t>Listener </a:t>
            </a:r>
            <a:r>
              <a:rPr lang="en-US" sz="2800" b="1" dirty="0"/>
              <a:t>response </a:t>
            </a:r>
            <a:r>
              <a:rPr lang="en-US" sz="2800" dirty="0"/>
              <a:t>is normally directly related to the listening purpose, even if only a simple demonstration of comprehension.</a:t>
            </a:r>
          </a:p>
          <a:p>
            <a:r>
              <a:rPr lang="en-US" sz="2800" dirty="0"/>
              <a:t>Speakers usually </a:t>
            </a:r>
            <a:r>
              <a:rPr lang="en-US" sz="2800" b="1" dirty="0"/>
              <a:t>direct their speech </a:t>
            </a:r>
            <a:r>
              <a:rPr lang="en-US" sz="2800" dirty="0"/>
              <a:t>to their listeners. They take the listener’s character, intentions, etc. into account when speaking, and often responds directly to their reactions, whether verbal or non-verbal, by changing or adapting the discourse.</a:t>
            </a:r>
          </a:p>
          <a:p>
            <a:endParaRPr lang="en-US" dirty="0"/>
          </a:p>
        </p:txBody>
      </p:sp>
    </p:spTree>
    <p:extLst>
      <p:ext uri="{BB962C8B-B14F-4D97-AF65-F5344CB8AC3E}">
        <p14:creationId xmlns:p14="http://schemas.microsoft.com/office/powerpoint/2010/main" val="3611283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a:t>
            </a:r>
            <a:r>
              <a:rPr lang="en-US" dirty="0" smtClean="0"/>
              <a:t>meaning </a:t>
            </a:r>
            <a:endParaRPr lang="en-US" dirty="0"/>
          </a:p>
        </p:txBody>
      </p:sp>
      <p:sp>
        <p:nvSpPr>
          <p:cNvPr id="3" name="Content Placeholder 2"/>
          <p:cNvSpPr>
            <a:spLocks noGrp="1"/>
          </p:cNvSpPr>
          <p:nvPr>
            <p:ph idx="1"/>
          </p:nvPr>
        </p:nvSpPr>
        <p:spPr/>
        <p:txBody>
          <a:bodyPr>
            <a:noAutofit/>
          </a:bodyPr>
          <a:lstStyle/>
          <a:p>
            <a:pPr marL="0" indent="0">
              <a:spcBef>
                <a:spcPts val="600"/>
              </a:spcBef>
              <a:buNone/>
            </a:pPr>
            <a:r>
              <a:rPr lang="en-US" sz="2800" dirty="0"/>
              <a:t>Meanings created in discourse and conveyed involve different levels of meaning:</a:t>
            </a:r>
          </a:p>
          <a:p>
            <a:pPr>
              <a:spcBef>
                <a:spcPts val="600"/>
              </a:spcBef>
            </a:pPr>
            <a:r>
              <a:rPr lang="en-US" sz="2800" dirty="0"/>
              <a:t>notional meaning (consisting of the basic meaning categories of grammar, i.e. quantity, time and case</a:t>
            </a:r>
            <a:r>
              <a:rPr lang="en-US" sz="2800" dirty="0" smtClean="0"/>
              <a:t>).</a:t>
            </a:r>
            <a:endParaRPr lang="en-US" sz="2800" dirty="0"/>
          </a:p>
          <a:p>
            <a:pPr>
              <a:spcBef>
                <a:spcPts val="600"/>
              </a:spcBef>
            </a:pPr>
            <a:r>
              <a:rPr lang="en-US" sz="2800" dirty="0"/>
              <a:t>referential meaning (the literal propositional value)</a:t>
            </a:r>
          </a:p>
          <a:p>
            <a:pPr>
              <a:spcBef>
                <a:spcPts val="600"/>
              </a:spcBef>
            </a:pPr>
            <a:r>
              <a:rPr lang="en-US" sz="2800" dirty="0"/>
              <a:t>pragmatic meaning (the function in context</a:t>
            </a:r>
            <a:r>
              <a:rPr lang="en-US" sz="2800" dirty="0" smtClean="0"/>
              <a:t>). </a:t>
            </a:r>
            <a:endParaRPr lang="en-US" sz="2800" dirty="0"/>
          </a:p>
          <a:p>
            <a:pPr>
              <a:spcBef>
                <a:spcPts val="600"/>
              </a:spcBef>
            </a:pPr>
            <a:r>
              <a:rPr lang="en-US" sz="2800" dirty="0"/>
              <a:t>textual meaning (as it develops through coherence and textual cohesion</a:t>
            </a:r>
            <a:r>
              <a:rPr lang="en-US" sz="2800" dirty="0" smtClean="0"/>
              <a:t>).</a:t>
            </a:r>
            <a:endParaRPr lang="en-US" sz="2800" dirty="0"/>
          </a:p>
          <a:p>
            <a:pPr>
              <a:spcBef>
                <a:spcPts val="600"/>
              </a:spcBef>
            </a:pPr>
            <a:r>
              <a:rPr lang="en-US" sz="2800" dirty="0"/>
              <a:t>discursive meaning (depending on the discursive context</a:t>
            </a:r>
            <a:r>
              <a:rPr lang="en-US" sz="2800" dirty="0" smtClean="0"/>
              <a:t>).</a:t>
            </a:r>
            <a:r>
              <a:rPr lang="en-US" sz="2800" dirty="0"/>
              <a:t>	</a:t>
            </a:r>
          </a:p>
          <a:p>
            <a:endParaRPr lang="en-US" dirty="0"/>
          </a:p>
        </p:txBody>
      </p:sp>
    </p:spTree>
    <p:extLst>
      <p:ext uri="{BB962C8B-B14F-4D97-AF65-F5344CB8AC3E}">
        <p14:creationId xmlns:p14="http://schemas.microsoft.com/office/powerpoint/2010/main" val="3435784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development of </a:t>
            </a:r>
            <a:r>
              <a:rPr lang="en-US" dirty="0" smtClean="0"/>
              <a:t>meaning</a:t>
            </a:r>
            <a:endParaRPr lang="en-US" dirty="0"/>
          </a:p>
        </p:txBody>
      </p:sp>
      <p:sp>
        <p:nvSpPr>
          <p:cNvPr id="3" name="Content Placeholder 2"/>
          <p:cNvSpPr>
            <a:spLocks noGrp="1"/>
          </p:cNvSpPr>
          <p:nvPr>
            <p:ph idx="1"/>
          </p:nvPr>
        </p:nvSpPr>
        <p:spPr/>
        <p:txBody>
          <a:bodyPr/>
          <a:lstStyle/>
          <a:p>
            <a:r>
              <a:rPr lang="en-US" dirty="0"/>
              <a:t>Focus on social </a:t>
            </a:r>
            <a:r>
              <a:rPr lang="en-US" dirty="0" smtClean="0"/>
              <a:t>context.</a:t>
            </a:r>
            <a:endParaRPr lang="en-US" dirty="0"/>
          </a:p>
          <a:p>
            <a:r>
              <a:rPr lang="en-US" dirty="0"/>
              <a:t>Focus on the discursive </a:t>
            </a:r>
            <a:r>
              <a:rPr lang="en-US" dirty="0" smtClean="0"/>
              <a:t>context.</a:t>
            </a:r>
            <a:endParaRPr lang="en-US" dirty="0"/>
          </a:p>
          <a:p>
            <a:r>
              <a:rPr lang="en-US" dirty="0"/>
              <a:t>Focus on language use depending on genre and  situational </a:t>
            </a:r>
            <a:r>
              <a:rPr lang="en-US" dirty="0" smtClean="0"/>
              <a:t>context.</a:t>
            </a:r>
            <a:endParaRPr lang="en-US" dirty="0"/>
          </a:p>
          <a:p>
            <a:r>
              <a:rPr lang="en-US" dirty="0"/>
              <a:t>Focus on the linguistic </a:t>
            </a:r>
            <a:r>
              <a:rPr lang="en-US" dirty="0" smtClean="0"/>
              <a:t>context.</a:t>
            </a:r>
            <a:endParaRPr lang="en-US" dirty="0"/>
          </a:p>
          <a:p>
            <a:r>
              <a:rPr lang="en-US" dirty="0"/>
              <a:t>Focus on the interaction of verbal and other semiotic </a:t>
            </a:r>
            <a:r>
              <a:rPr lang="en-US" dirty="0" smtClean="0"/>
              <a:t>modes.</a:t>
            </a:r>
            <a:endParaRPr lang="en-US" dirty="0"/>
          </a:p>
          <a:p>
            <a:endParaRPr lang="en-US" dirty="0"/>
          </a:p>
        </p:txBody>
      </p:sp>
    </p:spTree>
    <p:extLst>
      <p:ext uri="{BB962C8B-B14F-4D97-AF65-F5344CB8AC3E}">
        <p14:creationId xmlns:p14="http://schemas.microsoft.com/office/powerpoint/2010/main" val="2572568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language in </a:t>
            </a:r>
            <a:r>
              <a:rPr lang="en-US" dirty="0" smtClean="0"/>
              <a:t>use</a:t>
            </a:r>
            <a:endParaRPr lang="en-US" dirty="0"/>
          </a:p>
        </p:txBody>
      </p:sp>
      <p:sp>
        <p:nvSpPr>
          <p:cNvPr id="3" name="Content Placeholder 2"/>
          <p:cNvSpPr>
            <a:spLocks noGrp="1"/>
          </p:cNvSpPr>
          <p:nvPr>
            <p:ph idx="1"/>
          </p:nvPr>
        </p:nvSpPr>
        <p:spPr/>
        <p:txBody>
          <a:bodyPr>
            <a:noAutofit/>
          </a:bodyPr>
          <a:lstStyle/>
          <a:p>
            <a:pPr>
              <a:spcBef>
                <a:spcPts val="300"/>
              </a:spcBef>
              <a:spcAft>
                <a:spcPts val="300"/>
              </a:spcAft>
            </a:pPr>
            <a:r>
              <a:rPr lang="en-US" sz="2800" dirty="0"/>
              <a:t>Meaning is created while language is </a:t>
            </a:r>
            <a:r>
              <a:rPr lang="en-US" sz="2800" dirty="0" smtClean="0"/>
              <a:t>used.</a:t>
            </a:r>
            <a:endParaRPr lang="en-US" sz="2800" dirty="0"/>
          </a:p>
          <a:p>
            <a:pPr>
              <a:spcBef>
                <a:spcPts val="300"/>
              </a:spcBef>
              <a:spcAft>
                <a:spcPts val="300"/>
              </a:spcAft>
            </a:pPr>
            <a:r>
              <a:rPr lang="en-US" sz="2800" dirty="0"/>
              <a:t>Meaning is not inside the text, independently from how it is understood by readers and </a:t>
            </a:r>
            <a:r>
              <a:rPr lang="en-US" sz="2800" dirty="0" smtClean="0"/>
              <a:t>listeners.</a:t>
            </a:r>
            <a:endParaRPr lang="en-US" sz="2800" dirty="0"/>
          </a:p>
          <a:p>
            <a:pPr>
              <a:spcBef>
                <a:spcPts val="300"/>
              </a:spcBef>
              <a:spcAft>
                <a:spcPts val="300"/>
              </a:spcAft>
            </a:pPr>
            <a:r>
              <a:rPr lang="en-US" sz="2800" dirty="0"/>
              <a:t>Meaning develops in the process of interaction between people exchanging </a:t>
            </a:r>
            <a:r>
              <a:rPr lang="en-US" sz="2800" dirty="0" smtClean="0"/>
              <a:t>messages.</a:t>
            </a:r>
            <a:endParaRPr lang="en-US" sz="2800" dirty="0"/>
          </a:p>
          <a:p>
            <a:pPr>
              <a:spcBef>
                <a:spcPts val="300"/>
              </a:spcBef>
              <a:spcAft>
                <a:spcPts val="300"/>
              </a:spcAft>
            </a:pPr>
            <a:r>
              <a:rPr lang="en-US" sz="2800" dirty="0"/>
              <a:t>A message is not complete without the interpretation of the </a:t>
            </a:r>
            <a:r>
              <a:rPr lang="en-US" sz="2800" dirty="0" smtClean="0"/>
              <a:t>recipient.</a:t>
            </a:r>
            <a:endParaRPr lang="en-US" sz="2800" dirty="0"/>
          </a:p>
          <a:p>
            <a:pPr>
              <a:spcBef>
                <a:spcPts val="300"/>
              </a:spcBef>
              <a:spcAft>
                <a:spcPts val="300"/>
              </a:spcAft>
            </a:pPr>
            <a:r>
              <a:rPr lang="en-US" sz="2800" dirty="0"/>
              <a:t>The meaning of the messages is determined by what the meaning creator wanted to convey and what the recipient has </a:t>
            </a:r>
            <a:r>
              <a:rPr lang="en-US" sz="2800" dirty="0" smtClean="0"/>
              <a:t>understood.</a:t>
            </a:r>
            <a:endParaRPr lang="en-US" sz="2800" dirty="0"/>
          </a:p>
          <a:p>
            <a:pPr>
              <a:spcBef>
                <a:spcPts val="300"/>
              </a:spcBef>
              <a:spcAft>
                <a:spcPts val="300"/>
              </a:spcAft>
            </a:pPr>
            <a:endParaRPr lang="en-US" dirty="0"/>
          </a:p>
        </p:txBody>
      </p:sp>
    </p:spTree>
    <p:extLst>
      <p:ext uri="{BB962C8B-B14F-4D97-AF65-F5344CB8AC3E}">
        <p14:creationId xmlns:p14="http://schemas.microsoft.com/office/powerpoint/2010/main" val="675285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as a meaning making </a:t>
            </a:r>
            <a:r>
              <a:rPr lang="en-US" dirty="0" smtClean="0"/>
              <a:t>process</a:t>
            </a:r>
            <a:endParaRPr lang="en-US" dirty="0"/>
          </a:p>
        </p:txBody>
      </p:sp>
      <p:sp>
        <p:nvSpPr>
          <p:cNvPr id="3" name="Content Placeholder 2"/>
          <p:cNvSpPr>
            <a:spLocks noGrp="1"/>
          </p:cNvSpPr>
          <p:nvPr>
            <p:ph idx="1"/>
          </p:nvPr>
        </p:nvSpPr>
        <p:spPr/>
        <p:txBody>
          <a:bodyPr>
            <a:noAutofit/>
          </a:bodyPr>
          <a:lstStyle/>
          <a:p>
            <a:r>
              <a:rPr lang="en-US" sz="2800" dirty="0"/>
              <a:t>Meanings are created not only by those speaking or writing but also by the person listening / reading and interpreting what s/he reads or </a:t>
            </a:r>
            <a:r>
              <a:rPr lang="en-US" sz="2800" dirty="0" smtClean="0"/>
              <a:t>hears.</a:t>
            </a:r>
            <a:endParaRPr lang="en-US" sz="2800" dirty="0"/>
          </a:p>
          <a:p>
            <a:r>
              <a:rPr lang="en-US" sz="2800" dirty="0"/>
              <a:t>Therefore, listening and reading comprehension is not a passive but a truly active </a:t>
            </a:r>
            <a:r>
              <a:rPr lang="en-US" sz="2800" dirty="0" smtClean="0"/>
              <a:t>process. </a:t>
            </a:r>
            <a:endParaRPr lang="en-US" sz="2800" dirty="0"/>
          </a:p>
          <a:p>
            <a:r>
              <a:rPr lang="en-US" sz="2800" dirty="0"/>
              <a:t>The socially appropriate meanings created by listeners and readers motivate and contribute to the </a:t>
            </a:r>
            <a:r>
              <a:rPr lang="en-US" sz="2800" dirty="0" smtClean="0"/>
              <a:t>interaction. </a:t>
            </a:r>
            <a:endParaRPr lang="en-US" sz="2800" dirty="0"/>
          </a:p>
          <a:p>
            <a:endParaRPr lang="en-US" dirty="0"/>
          </a:p>
        </p:txBody>
      </p:sp>
    </p:spTree>
    <p:extLst>
      <p:ext uri="{BB962C8B-B14F-4D97-AF65-F5344CB8AC3E}">
        <p14:creationId xmlns:p14="http://schemas.microsoft.com/office/powerpoint/2010/main" val="1869366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people understand</a:t>
            </a:r>
            <a:r>
              <a:rPr lang="en-US" dirty="0" smtClean="0"/>
              <a:t>? (1/2)</a:t>
            </a:r>
            <a:endParaRPr lang="en-US" dirty="0"/>
          </a:p>
        </p:txBody>
      </p:sp>
      <p:sp>
        <p:nvSpPr>
          <p:cNvPr id="3" name="Content Placeholder 2"/>
          <p:cNvSpPr>
            <a:spLocks noGrp="1"/>
          </p:cNvSpPr>
          <p:nvPr>
            <p:ph idx="1"/>
          </p:nvPr>
        </p:nvSpPr>
        <p:spPr/>
        <p:txBody>
          <a:bodyPr>
            <a:noAutofit/>
          </a:bodyPr>
          <a:lstStyle/>
          <a:p>
            <a:r>
              <a:rPr lang="en-US" sz="2800" dirty="0"/>
              <a:t>The meaning of utterances, oral and written texts depends on the interpretation of the reader/listener, who is a social subject of a particular age, sex, and social class, with certain forms of literacy, sociocultural experiences, etc. S/he understands based on his/her cognitive capacity, literacy background, sociocultural knowledge, previous experiences, how familiar s/he with the topic, whether s/he </a:t>
            </a:r>
            <a:r>
              <a:rPr lang="en-US" sz="2800" dirty="0" err="1"/>
              <a:t>empathises</a:t>
            </a:r>
            <a:r>
              <a:rPr lang="en-US" sz="2800" dirty="0"/>
              <a:t> or identifies with what is said or </a:t>
            </a:r>
            <a:r>
              <a:rPr lang="en-US" sz="2800" dirty="0" smtClean="0"/>
              <a:t>written. </a:t>
            </a:r>
            <a:endParaRPr lang="en-US" sz="2800" dirty="0"/>
          </a:p>
        </p:txBody>
      </p:sp>
    </p:spTree>
    <p:extLst>
      <p:ext uri="{BB962C8B-B14F-4D97-AF65-F5344CB8AC3E}">
        <p14:creationId xmlns:p14="http://schemas.microsoft.com/office/powerpoint/2010/main" val="2742396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people understand</a:t>
            </a:r>
            <a:r>
              <a:rPr lang="en-US" dirty="0" smtClean="0"/>
              <a:t>? (2/2)</a:t>
            </a:r>
            <a:endParaRPr lang="en-US" dirty="0"/>
          </a:p>
        </p:txBody>
      </p:sp>
      <p:sp>
        <p:nvSpPr>
          <p:cNvPr id="3" name="Content Placeholder 2"/>
          <p:cNvSpPr>
            <a:spLocks noGrp="1"/>
          </p:cNvSpPr>
          <p:nvPr>
            <p:ph idx="1"/>
          </p:nvPr>
        </p:nvSpPr>
        <p:spPr/>
        <p:txBody>
          <a:bodyPr>
            <a:noAutofit/>
          </a:bodyPr>
          <a:lstStyle/>
          <a:p>
            <a:r>
              <a:rPr lang="en-US" sz="2800" dirty="0" smtClean="0"/>
              <a:t>The </a:t>
            </a:r>
            <a:r>
              <a:rPr lang="en-US" sz="2800" dirty="0"/>
              <a:t>understanding of a text (oral or written) is based on an integration of ideas/information as it develops through several utterances in combination with the other semiotic </a:t>
            </a:r>
            <a:r>
              <a:rPr lang="en-US" sz="2800" dirty="0" smtClean="0"/>
              <a:t>modes.</a:t>
            </a:r>
            <a:endParaRPr lang="en-US" sz="2800" dirty="0"/>
          </a:p>
          <a:p>
            <a:r>
              <a:rPr lang="en-US" sz="2800" dirty="0"/>
              <a:t>Understanding does not involve simply identifying a series of words in well structured sentences, nor working out the meaning of language elements in isolation; it involves interpreting a message, comprehending the writer’s or the speaker’s intention, and much </a:t>
            </a:r>
            <a:r>
              <a:rPr lang="en-US" sz="2800" dirty="0" smtClean="0"/>
              <a:t>more.</a:t>
            </a:r>
            <a:endParaRPr lang="en-US" sz="2800" dirty="0"/>
          </a:p>
          <a:p>
            <a:endParaRPr lang="en-US" dirty="0"/>
          </a:p>
        </p:txBody>
      </p:sp>
    </p:spTree>
    <p:extLst>
      <p:ext uri="{BB962C8B-B14F-4D97-AF65-F5344CB8AC3E}">
        <p14:creationId xmlns:p14="http://schemas.microsoft.com/office/powerpoint/2010/main" val="397934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‘what’ / ‘why’ of listening </a:t>
            </a:r>
            <a:r>
              <a:rPr lang="en-US" dirty="0" smtClean="0"/>
              <a:t>comprehension</a:t>
            </a:r>
            <a:endParaRPr lang="en-GB" dirty="0"/>
          </a:p>
        </p:txBody>
      </p:sp>
      <p:sp>
        <p:nvSpPr>
          <p:cNvPr id="3" name="Content Placeholder 2"/>
          <p:cNvSpPr>
            <a:spLocks noGrp="1"/>
          </p:cNvSpPr>
          <p:nvPr>
            <p:ph idx="1"/>
          </p:nvPr>
        </p:nvSpPr>
        <p:spPr/>
        <p:txBody>
          <a:bodyPr>
            <a:noAutofit/>
          </a:bodyPr>
          <a:lstStyle/>
          <a:p>
            <a:r>
              <a:rPr lang="en-US" sz="2800" dirty="0"/>
              <a:t>Why do we “teach” listening comprehension in the FL class (so that students learn to function successfully in real-life listening situations)? </a:t>
            </a:r>
          </a:p>
          <a:p>
            <a:r>
              <a:rPr lang="en-US" sz="2800" dirty="0"/>
              <a:t>What does real-life listening involve?</a:t>
            </a:r>
          </a:p>
          <a:p>
            <a:r>
              <a:rPr lang="en-US" sz="2800" dirty="0"/>
              <a:t>Which are the most common real-life listening comprehension situations?</a:t>
            </a:r>
          </a:p>
          <a:p>
            <a:r>
              <a:rPr lang="en-US" sz="2800" dirty="0"/>
              <a:t>What sorts of things does the listener need to be able to do in order to comprehend satisfactorily in a variety of situations?</a:t>
            </a:r>
          </a:p>
          <a:p>
            <a:endParaRPr lang="en-GB" dirty="0"/>
          </a:p>
        </p:txBody>
      </p:sp>
    </p:spTree>
    <p:extLst>
      <p:ext uri="{BB962C8B-B14F-4D97-AF65-F5344CB8AC3E}">
        <p14:creationId xmlns:p14="http://schemas.microsoft.com/office/powerpoint/2010/main" val="2738416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people understand</a:t>
            </a:r>
            <a:r>
              <a:rPr lang="en-US" dirty="0" smtClean="0"/>
              <a:t>? (1/2)</a:t>
            </a:r>
            <a:endParaRPr lang="en-US" dirty="0"/>
          </a:p>
        </p:txBody>
      </p:sp>
      <p:sp>
        <p:nvSpPr>
          <p:cNvPr id="3" name="Content Placeholder 2"/>
          <p:cNvSpPr>
            <a:spLocks noGrp="1"/>
          </p:cNvSpPr>
          <p:nvPr>
            <p:ph idx="1"/>
          </p:nvPr>
        </p:nvSpPr>
        <p:spPr/>
        <p:txBody>
          <a:bodyPr>
            <a:noAutofit/>
          </a:bodyPr>
          <a:lstStyle/>
          <a:p>
            <a:r>
              <a:rPr lang="en-US" dirty="0"/>
              <a:t>We understand the ideational, interpersonal and textual meaning of what is </a:t>
            </a:r>
            <a:r>
              <a:rPr lang="en-US" dirty="0" smtClean="0"/>
              <a:t>said/written.</a:t>
            </a:r>
            <a:endParaRPr lang="en-US" dirty="0"/>
          </a:p>
          <a:p>
            <a:r>
              <a:rPr lang="en-US" dirty="0"/>
              <a:t>On a purely linguistic level, we may understand words and expressions that we do not ‘know’. A ‘good’ listener/reader guesses the meaning of unknown words or words s/he cannot hear or </a:t>
            </a:r>
            <a:r>
              <a:rPr lang="en-US" dirty="0" smtClean="0"/>
              <a:t>see.</a:t>
            </a:r>
            <a:endParaRPr lang="en-US" dirty="0"/>
          </a:p>
        </p:txBody>
      </p:sp>
    </p:spTree>
    <p:extLst>
      <p:ext uri="{BB962C8B-B14F-4D97-AF65-F5344CB8AC3E}">
        <p14:creationId xmlns:p14="http://schemas.microsoft.com/office/powerpoint/2010/main" val="1084589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people understand</a:t>
            </a:r>
            <a:r>
              <a:rPr lang="en-US" dirty="0" smtClean="0"/>
              <a:t>? (2/2)</a:t>
            </a:r>
            <a:endParaRPr lang="en-US" dirty="0"/>
          </a:p>
        </p:txBody>
      </p:sp>
      <p:sp>
        <p:nvSpPr>
          <p:cNvPr id="3" name="Content Placeholder 2"/>
          <p:cNvSpPr>
            <a:spLocks noGrp="1"/>
          </p:cNvSpPr>
          <p:nvPr>
            <p:ph idx="1"/>
          </p:nvPr>
        </p:nvSpPr>
        <p:spPr>
          <a:xfrm>
            <a:off x="323528" y="1417638"/>
            <a:ext cx="8496944" cy="4819674"/>
          </a:xfrm>
        </p:spPr>
        <p:txBody>
          <a:bodyPr>
            <a:noAutofit/>
          </a:bodyPr>
          <a:lstStyle/>
          <a:p>
            <a:pPr>
              <a:spcBef>
                <a:spcPts val="400"/>
              </a:spcBef>
            </a:pPr>
            <a:r>
              <a:rPr lang="en-US" sz="2800" dirty="0" smtClean="0"/>
              <a:t>We </a:t>
            </a:r>
            <a:r>
              <a:rPr lang="en-US" sz="2800" dirty="0"/>
              <a:t>understand or should understand what is clearly stated, what is not stated at all and what is implied, as we make assumptions </a:t>
            </a:r>
            <a:r>
              <a:rPr lang="en-US" sz="2800" dirty="0" smtClean="0"/>
              <a:t>about:</a:t>
            </a:r>
            <a:endParaRPr lang="en-US" sz="2800" dirty="0"/>
          </a:p>
          <a:p>
            <a:pPr lvl="1">
              <a:spcBef>
                <a:spcPts val="400"/>
              </a:spcBef>
            </a:pPr>
            <a:r>
              <a:rPr lang="en-US" dirty="0"/>
              <a:t>what happened before and what will happen </a:t>
            </a:r>
            <a:r>
              <a:rPr lang="en-US" dirty="0" smtClean="0"/>
              <a:t>afterwards,</a:t>
            </a:r>
            <a:endParaRPr lang="en-US" dirty="0"/>
          </a:p>
          <a:p>
            <a:pPr lvl="1">
              <a:spcBef>
                <a:spcPts val="400"/>
              </a:spcBef>
            </a:pPr>
            <a:r>
              <a:rPr lang="en-US" dirty="0"/>
              <a:t>who wrote/is saying something, who is talking and why, as well as other details about social the context of an utterance, </a:t>
            </a:r>
            <a:r>
              <a:rPr lang="en-US" dirty="0" smtClean="0"/>
              <a:t>text,</a:t>
            </a:r>
            <a:endParaRPr lang="en-US" dirty="0"/>
          </a:p>
          <a:p>
            <a:pPr lvl="1">
              <a:spcBef>
                <a:spcPts val="400"/>
              </a:spcBef>
            </a:pPr>
            <a:r>
              <a:rPr lang="en-US" dirty="0"/>
              <a:t>spatial relations and </a:t>
            </a:r>
            <a:r>
              <a:rPr lang="en-US" dirty="0" smtClean="0"/>
              <a:t>instruments.</a:t>
            </a:r>
          </a:p>
          <a:p>
            <a:endParaRPr lang="en-US" dirty="0"/>
          </a:p>
        </p:txBody>
      </p:sp>
    </p:spTree>
    <p:extLst>
      <p:ext uri="{BB962C8B-B14F-4D97-AF65-F5344CB8AC3E}">
        <p14:creationId xmlns:p14="http://schemas.microsoft.com/office/powerpoint/2010/main" val="3403220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at the ‘end of the line’? </a:t>
            </a:r>
            <a:r>
              <a:rPr lang="en-US" dirty="0" smtClean="0"/>
              <a:t>(1/2)</a:t>
            </a:r>
            <a:endParaRPr lang="en-US" dirty="0"/>
          </a:p>
        </p:txBody>
      </p:sp>
      <p:sp>
        <p:nvSpPr>
          <p:cNvPr id="3" name="Content Placeholder 2"/>
          <p:cNvSpPr>
            <a:spLocks noGrp="1"/>
          </p:cNvSpPr>
          <p:nvPr>
            <p:ph idx="1"/>
          </p:nvPr>
        </p:nvSpPr>
        <p:spPr/>
        <p:txBody>
          <a:bodyPr>
            <a:noAutofit/>
          </a:bodyPr>
          <a:lstStyle/>
          <a:p>
            <a:r>
              <a:rPr lang="en-US" sz="2800" dirty="0"/>
              <a:t>As we make assumptions about meanings, we draw on our cognitive faculties and a wide range of prior knowledge. Writers and readers take their interlocutor’s knowledge into account and (because of the limited possibility to express the thought process fully), the reader/writer presents information </a:t>
            </a:r>
            <a:r>
              <a:rPr lang="en-US" sz="2800" dirty="0" smtClean="0"/>
              <a:t>elliptically.</a:t>
            </a:r>
            <a:endParaRPr lang="en-US" sz="2800" dirty="0"/>
          </a:p>
          <a:p>
            <a:endParaRPr lang="en-US" dirty="0"/>
          </a:p>
        </p:txBody>
      </p:sp>
    </p:spTree>
    <p:extLst>
      <p:ext uri="{BB962C8B-B14F-4D97-AF65-F5344CB8AC3E}">
        <p14:creationId xmlns:p14="http://schemas.microsoft.com/office/powerpoint/2010/main" val="3318295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at the ‘end of the line’? </a:t>
            </a:r>
            <a:r>
              <a:rPr lang="en-US" dirty="0" smtClean="0"/>
              <a:t>(2/2)</a:t>
            </a:r>
            <a:endParaRPr lang="en-US" dirty="0"/>
          </a:p>
        </p:txBody>
      </p:sp>
      <p:sp>
        <p:nvSpPr>
          <p:cNvPr id="3" name="Content Placeholder 2"/>
          <p:cNvSpPr>
            <a:spLocks noGrp="1"/>
          </p:cNvSpPr>
          <p:nvPr>
            <p:ph idx="1"/>
          </p:nvPr>
        </p:nvSpPr>
        <p:spPr/>
        <p:txBody>
          <a:bodyPr>
            <a:noAutofit/>
          </a:bodyPr>
          <a:lstStyle/>
          <a:p>
            <a:r>
              <a:rPr lang="en-US" sz="2800" dirty="0" smtClean="0"/>
              <a:t>The </a:t>
            </a:r>
            <a:r>
              <a:rPr lang="en-US" sz="2800" dirty="0"/>
              <a:t>recipient must make assumptions and inferences about what is missing and this entails a process of deriving certain implicit facts from an initial set of explicit formulas according to fixed rules of </a:t>
            </a:r>
            <a:r>
              <a:rPr lang="en-US" sz="2800" dirty="0" smtClean="0"/>
              <a:t>inference.</a:t>
            </a:r>
            <a:endParaRPr lang="en-US" sz="2800" dirty="0"/>
          </a:p>
          <a:p>
            <a:r>
              <a:rPr lang="en-US" sz="2800" dirty="0"/>
              <a:t>We use inductive inferences, inference by analogy and self-knowledge inference. We also make what we call ‘preferred inferences’ (and understand what we want or need to</a:t>
            </a:r>
            <a:r>
              <a:rPr lang="en-US" sz="2800" dirty="0" smtClean="0"/>
              <a:t>).</a:t>
            </a:r>
            <a:endParaRPr lang="en-US" sz="2800" dirty="0"/>
          </a:p>
          <a:p>
            <a:endParaRPr lang="en-US" dirty="0"/>
          </a:p>
        </p:txBody>
      </p:sp>
    </p:spTree>
    <p:extLst>
      <p:ext uri="{BB962C8B-B14F-4D97-AF65-F5344CB8AC3E}">
        <p14:creationId xmlns:p14="http://schemas.microsoft.com/office/powerpoint/2010/main" val="3387911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results of our understanding?</a:t>
            </a:r>
          </a:p>
        </p:txBody>
      </p:sp>
      <p:sp>
        <p:nvSpPr>
          <p:cNvPr id="3" name="Content Placeholder 2"/>
          <p:cNvSpPr>
            <a:spLocks noGrp="1"/>
          </p:cNvSpPr>
          <p:nvPr>
            <p:ph idx="1"/>
          </p:nvPr>
        </p:nvSpPr>
        <p:spPr/>
        <p:txBody>
          <a:bodyPr>
            <a:noAutofit/>
          </a:bodyPr>
          <a:lstStyle/>
          <a:p>
            <a:pPr>
              <a:spcBef>
                <a:spcPts val="600"/>
              </a:spcBef>
            </a:pPr>
            <a:r>
              <a:rPr lang="en-US" sz="2600" dirty="0"/>
              <a:t>When making assumptions and inferences, we draw on a higher level of semantic and pragmatic knowledge so as to reinterpret what we read or hear</a:t>
            </a:r>
          </a:p>
          <a:p>
            <a:pPr>
              <a:spcBef>
                <a:spcPts val="600"/>
              </a:spcBef>
            </a:pPr>
            <a:r>
              <a:rPr lang="en-US" sz="2600" dirty="0"/>
              <a:t>When we process in our mind what we read or hear </a:t>
            </a:r>
            <a:r>
              <a:rPr lang="en-US" sz="2600" dirty="0" smtClean="0"/>
              <a:t>something </a:t>
            </a:r>
            <a:r>
              <a:rPr lang="en-US" sz="2600" dirty="0"/>
              <a:t>that involves extremely intricate cognitive mechanisms– and finally understand, we usually:</a:t>
            </a:r>
          </a:p>
          <a:p>
            <a:pPr lvl="1">
              <a:spcBef>
                <a:spcPts val="600"/>
              </a:spcBef>
            </a:pPr>
            <a:r>
              <a:rPr lang="en-US" sz="2600" dirty="0"/>
              <a:t>confirm or modify what we already know</a:t>
            </a:r>
          </a:p>
          <a:p>
            <a:pPr lvl="1">
              <a:spcBef>
                <a:spcPts val="600"/>
              </a:spcBef>
            </a:pPr>
            <a:r>
              <a:rPr lang="en-US" sz="2600" dirty="0"/>
              <a:t>act on the basis of what we have understood, as for </a:t>
            </a:r>
            <a:r>
              <a:rPr lang="en-US" sz="2600" dirty="0" smtClean="0"/>
              <a:t>example: select </a:t>
            </a:r>
            <a:r>
              <a:rPr lang="en-US" sz="2600" dirty="0"/>
              <a:t>which play to go </a:t>
            </a:r>
            <a:r>
              <a:rPr lang="en-US" sz="2600" dirty="0" smtClean="0"/>
              <a:t>to, buy something, tell </a:t>
            </a:r>
            <a:r>
              <a:rPr lang="en-US" sz="2600" dirty="0"/>
              <a:t>someone </a:t>
            </a:r>
            <a:r>
              <a:rPr lang="en-US" sz="2600" dirty="0" smtClean="0"/>
              <a:t>off, make </a:t>
            </a:r>
            <a:r>
              <a:rPr lang="en-US" sz="2600" dirty="0"/>
              <a:t>an important </a:t>
            </a:r>
            <a:r>
              <a:rPr lang="en-US" sz="2600" dirty="0" smtClean="0"/>
              <a:t>decision, solve </a:t>
            </a:r>
            <a:r>
              <a:rPr lang="en-US" sz="2600" dirty="0"/>
              <a:t>a </a:t>
            </a:r>
            <a:r>
              <a:rPr lang="en-US" sz="2600" dirty="0" smtClean="0"/>
              <a:t>problem.</a:t>
            </a:r>
            <a:endParaRPr lang="en-US" sz="2600" dirty="0"/>
          </a:p>
          <a:p>
            <a:endParaRPr lang="en-US" sz="2600" dirty="0"/>
          </a:p>
        </p:txBody>
      </p:sp>
    </p:spTree>
    <p:extLst>
      <p:ext uri="{BB962C8B-B14F-4D97-AF65-F5344CB8AC3E}">
        <p14:creationId xmlns:p14="http://schemas.microsoft.com/office/powerpoint/2010/main" val="1222028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Reading and listening comprehension </a:t>
            </a:r>
            <a:r>
              <a:rPr lang="en-US" dirty="0" smtClean="0"/>
              <a:t>skills</a:t>
            </a:r>
            <a:endParaRPr lang="en-US" dirty="0"/>
          </a:p>
        </p:txBody>
      </p:sp>
      <p:sp>
        <p:nvSpPr>
          <p:cNvPr id="3" name="Content Placeholder 2"/>
          <p:cNvSpPr>
            <a:spLocks noGrp="1"/>
          </p:cNvSpPr>
          <p:nvPr>
            <p:ph idx="1"/>
          </p:nvPr>
        </p:nvSpPr>
        <p:spPr>
          <a:xfrm>
            <a:off x="464156" y="1417638"/>
            <a:ext cx="8229600" cy="4665117"/>
          </a:xfrm>
        </p:spPr>
        <p:txBody>
          <a:bodyPr>
            <a:noAutofit/>
          </a:bodyPr>
          <a:lstStyle/>
          <a:p>
            <a:pPr>
              <a:spcBef>
                <a:spcPts val="600"/>
              </a:spcBef>
            </a:pPr>
            <a:r>
              <a:rPr lang="en-US" sz="2800" dirty="0"/>
              <a:t>The processes we go through recurrently in authentic communicative interaction so as to understand make inferences, assumptions and guesses are fairly </a:t>
            </a:r>
            <a:r>
              <a:rPr lang="en-US" sz="2800" dirty="0" smtClean="0"/>
              <a:t>complicated.</a:t>
            </a:r>
            <a:endParaRPr lang="en-US" sz="2800" dirty="0"/>
          </a:p>
          <a:p>
            <a:pPr>
              <a:spcBef>
                <a:spcPts val="600"/>
              </a:spcBef>
            </a:pPr>
            <a:r>
              <a:rPr lang="en-US" sz="2800" dirty="0"/>
              <a:t>Effective reading and listening comprehension performance demands a wide number of abilities and skills which cannot be left to </a:t>
            </a:r>
            <a:r>
              <a:rPr lang="en-US" sz="2800" dirty="0" smtClean="0"/>
              <a:t>chance.</a:t>
            </a:r>
            <a:endParaRPr lang="en-US" sz="2800" dirty="0"/>
          </a:p>
          <a:p>
            <a:pPr>
              <a:spcBef>
                <a:spcPts val="600"/>
              </a:spcBef>
            </a:pPr>
            <a:r>
              <a:rPr lang="en-US" sz="2800" dirty="0"/>
              <a:t>Development of listening and reading comprehension abilities and skills require systematic training throughout our formal education but also </a:t>
            </a:r>
            <a:r>
              <a:rPr lang="en-US" sz="2800" dirty="0" smtClean="0"/>
              <a:t>beyond.</a:t>
            </a:r>
            <a:endParaRPr lang="en-US" sz="2800" dirty="0"/>
          </a:p>
          <a:p>
            <a:endParaRPr lang="en-US" dirty="0"/>
          </a:p>
        </p:txBody>
      </p:sp>
    </p:spTree>
    <p:extLst>
      <p:ext uri="{BB962C8B-B14F-4D97-AF65-F5344CB8AC3E}">
        <p14:creationId xmlns:p14="http://schemas.microsoft.com/office/powerpoint/2010/main" val="1447459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trained to </a:t>
            </a:r>
            <a:r>
              <a:rPr lang="en-US" dirty="0" smtClean="0"/>
              <a:t>understand (1/2)</a:t>
            </a:r>
            <a:endParaRPr lang="en-US" dirty="0"/>
          </a:p>
        </p:txBody>
      </p:sp>
      <p:sp>
        <p:nvSpPr>
          <p:cNvPr id="3" name="Content Placeholder 2"/>
          <p:cNvSpPr>
            <a:spLocks noGrp="1"/>
          </p:cNvSpPr>
          <p:nvPr>
            <p:ph idx="1"/>
          </p:nvPr>
        </p:nvSpPr>
        <p:spPr/>
        <p:txBody>
          <a:bodyPr/>
          <a:lstStyle/>
          <a:p>
            <a:r>
              <a:rPr lang="en-US" dirty="0"/>
              <a:t>Our abilities to understand effectively need to be developed</a:t>
            </a:r>
          </a:p>
          <a:p>
            <a:pPr lvl="1"/>
            <a:r>
              <a:rPr lang="en-US" sz="3200" dirty="0"/>
              <a:t>in our mother tongue </a:t>
            </a:r>
          </a:p>
          <a:p>
            <a:pPr lvl="1"/>
            <a:r>
              <a:rPr lang="en-US" sz="3200" dirty="0"/>
              <a:t>in any language we are learning </a:t>
            </a:r>
          </a:p>
          <a:p>
            <a:r>
              <a:rPr lang="en-US" dirty="0"/>
              <a:t>but the type of training is different – Why?</a:t>
            </a:r>
          </a:p>
          <a:p>
            <a:endParaRPr lang="en-US" dirty="0"/>
          </a:p>
        </p:txBody>
      </p:sp>
    </p:spTree>
    <p:extLst>
      <p:ext uri="{BB962C8B-B14F-4D97-AF65-F5344CB8AC3E}">
        <p14:creationId xmlns:p14="http://schemas.microsoft.com/office/powerpoint/2010/main" val="2524572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trained to </a:t>
            </a:r>
            <a:r>
              <a:rPr lang="en-US" dirty="0" smtClean="0"/>
              <a:t>understand (2/2)</a:t>
            </a:r>
            <a:endParaRPr lang="en-US" dirty="0"/>
          </a:p>
        </p:txBody>
      </p:sp>
      <p:sp>
        <p:nvSpPr>
          <p:cNvPr id="3" name="Content Placeholder 2"/>
          <p:cNvSpPr>
            <a:spLocks noGrp="1"/>
          </p:cNvSpPr>
          <p:nvPr>
            <p:ph idx="1"/>
          </p:nvPr>
        </p:nvSpPr>
        <p:spPr/>
        <p:txBody>
          <a:bodyPr>
            <a:noAutofit/>
          </a:bodyPr>
          <a:lstStyle/>
          <a:p>
            <a:r>
              <a:rPr lang="en-US" sz="2800" dirty="0"/>
              <a:t>Where the foreign language is concerned, it is important to use activities and task to train learners to understand the gist of an oral or written text/ conversation and to scan for information:</a:t>
            </a:r>
          </a:p>
          <a:p>
            <a:pPr lvl="1"/>
            <a:r>
              <a:rPr lang="en-US" dirty="0"/>
              <a:t>l</a:t>
            </a:r>
            <a:r>
              <a:rPr lang="en-US" dirty="0" smtClean="0"/>
              <a:t>iteral </a:t>
            </a:r>
            <a:r>
              <a:rPr lang="en-US" dirty="0"/>
              <a:t>/ explicitly stated </a:t>
            </a:r>
            <a:r>
              <a:rPr lang="en-US" dirty="0" smtClean="0"/>
              <a:t>meanings,</a:t>
            </a:r>
            <a:endParaRPr lang="en-US" dirty="0"/>
          </a:p>
          <a:p>
            <a:pPr lvl="1"/>
            <a:r>
              <a:rPr lang="en-US" dirty="0" smtClean="0"/>
              <a:t>implicitly </a:t>
            </a:r>
            <a:r>
              <a:rPr lang="en-US" dirty="0"/>
              <a:t>stated </a:t>
            </a:r>
            <a:r>
              <a:rPr lang="en-US" dirty="0" smtClean="0"/>
              <a:t>meanings,</a:t>
            </a:r>
            <a:endParaRPr lang="en-US" dirty="0"/>
          </a:p>
          <a:p>
            <a:pPr lvl="1"/>
            <a:r>
              <a:rPr lang="en-US" dirty="0"/>
              <a:t>by reading or listening ‘between the lines</a:t>
            </a:r>
            <a:r>
              <a:rPr lang="en-US" dirty="0" smtClean="0"/>
              <a:t>’,</a:t>
            </a:r>
            <a:endParaRPr lang="en-US" dirty="0"/>
          </a:p>
          <a:p>
            <a:pPr lvl="1"/>
            <a:r>
              <a:rPr lang="en-US" dirty="0"/>
              <a:t>through inferring contextual </a:t>
            </a:r>
            <a:r>
              <a:rPr lang="en-US" dirty="0" smtClean="0"/>
              <a:t>information,</a:t>
            </a:r>
            <a:endParaRPr lang="en-US" dirty="0"/>
          </a:p>
          <a:p>
            <a:pPr lvl="1"/>
            <a:r>
              <a:rPr lang="en-US" dirty="0"/>
              <a:t>on the basis of which to </a:t>
            </a:r>
            <a:r>
              <a:rPr lang="en-US" dirty="0" smtClean="0"/>
              <a:t>act.</a:t>
            </a:r>
            <a:endParaRPr lang="en-US" dirty="0"/>
          </a:p>
        </p:txBody>
      </p:sp>
    </p:spTree>
    <p:extLst>
      <p:ext uri="{BB962C8B-B14F-4D97-AF65-F5344CB8AC3E}">
        <p14:creationId xmlns:p14="http://schemas.microsoft.com/office/powerpoint/2010/main" val="705577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 we come to the end of the lecture…</a:t>
            </a:r>
          </a:p>
        </p:txBody>
      </p:sp>
      <p:sp>
        <p:nvSpPr>
          <p:cNvPr id="3" name="Content Placeholder 2"/>
          <p:cNvSpPr>
            <a:spLocks noGrp="1"/>
          </p:cNvSpPr>
          <p:nvPr>
            <p:ph idx="1"/>
          </p:nvPr>
        </p:nvSpPr>
        <p:spPr/>
        <p:txBody>
          <a:bodyPr>
            <a:noAutofit/>
          </a:bodyPr>
          <a:lstStyle/>
          <a:p>
            <a:pPr>
              <a:spcBef>
                <a:spcPts val="600"/>
              </a:spcBef>
            </a:pPr>
            <a:r>
              <a:rPr lang="en-US" sz="2800" dirty="0"/>
              <a:t>Let’s think about the tasks in the slides that follow and decide: </a:t>
            </a:r>
          </a:p>
          <a:p>
            <a:pPr lvl="1">
              <a:spcBef>
                <a:spcPts val="600"/>
              </a:spcBef>
            </a:pPr>
            <a:r>
              <a:rPr lang="en-US" dirty="0"/>
              <a:t>For which reading competence level is each of the tasks appropriate? </a:t>
            </a:r>
          </a:p>
          <a:p>
            <a:pPr lvl="1">
              <a:spcBef>
                <a:spcPts val="600"/>
              </a:spcBef>
            </a:pPr>
            <a:r>
              <a:rPr lang="en-US" dirty="0"/>
              <a:t>What are some basic differences between tasks for the same level of reading competence? </a:t>
            </a:r>
          </a:p>
          <a:p>
            <a:pPr lvl="1">
              <a:spcBef>
                <a:spcPts val="600"/>
              </a:spcBef>
            </a:pPr>
            <a:r>
              <a:rPr lang="en-US" dirty="0"/>
              <a:t>Which are the language skills requirements for each of the reading tasks?</a:t>
            </a:r>
          </a:p>
          <a:p>
            <a:pPr lvl="1">
              <a:spcBef>
                <a:spcPts val="600"/>
              </a:spcBef>
            </a:pPr>
            <a:r>
              <a:rPr lang="en-US" dirty="0"/>
              <a:t>Which are the literacy skills requirements for each of the reading tasks?</a:t>
            </a:r>
          </a:p>
          <a:p>
            <a:endParaRPr lang="en-US" dirty="0"/>
          </a:p>
        </p:txBody>
      </p:sp>
    </p:spTree>
    <p:extLst>
      <p:ext uri="{BB962C8B-B14F-4D97-AF65-F5344CB8AC3E}">
        <p14:creationId xmlns:p14="http://schemas.microsoft.com/office/powerpoint/2010/main" val="1986450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t>
            </a:r>
            <a:r>
              <a:rPr lang="en-US" dirty="0" smtClean="0"/>
              <a:t>1</a:t>
            </a:r>
            <a:endParaRPr lang="en-US" dirty="0"/>
          </a:p>
        </p:txBody>
      </p:sp>
      <p:sp>
        <p:nvSpPr>
          <p:cNvPr id="4" name="Content Placeholder 3"/>
          <p:cNvSpPr>
            <a:spLocks noGrp="1"/>
          </p:cNvSpPr>
          <p:nvPr>
            <p:ph sz="half" idx="1"/>
          </p:nvPr>
        </p:nvSpPr>
        <p:spPr/>
        <p:txBody>
          <a:bodyPr/>
          <a:lstStyle/>
          <a:p>
            <a:r>
              <a:rPr lang="en-US" dirty="0"/>
              <a:t>Level: _____________</a:t>
            </a:r>
          </a:p>
          <a:p>
            <a:r>
              <a:rPr lang="en-US" dirty="0"/>
              <a:t>Task type: __________</a:t>
            </a:r>
          </a:p>
          <a:p>
            <a:r>
              <a:rPr lang="en-US" dirty="0"/>
              <a:t>Language skills: _____</a:t>
            </a:r>
          </a:p>
          <a:p>
            <a:r>
              <a:rPr lang="en-US" dirty="0"/>
              <a:t>Literacy skills: _______</a:t>
            </a:r>
          </a:p>
          <a:p>
            <a:endParaRPr lang="en-US" dirty="0"/>
          </a:p>
        </p:txBody>
      </p:sp>
      <p:pic>
        <p:nvPicPr>
          <p:cNvPr id="6" name="Content Placeholder 5" descr="[DECORATIVE]"/>
          <p:cNvPicPr>
            <a:picLocks noGrp="1" noChangeAspect="1"/>
          </p:cNvPicPr>
          <p:nvPr>
            <p:ph sz="half" idx="2"/>
          </p:nvPr>
        </p:nvPicPr>
        <p:blipFill>
          <a:blip r:embed="rId2"/>
          <a:stretch>
            <a:fillRect/>
          </a:stretch>
        </p:blipFill>
        <p:spPr>
          <a:xfrm>
            <a:off x="4856680" y="1600200"/>
            <a:ext cx="3621639" cy="4525963"/>
          </a:xfrm>
          <a:prstGeom prst="rect">
            <a:avLst/>
          </a:prstGeom>
        </p:spPr>
      </p:pic>
    </p:spTree>
    <p:extLst>
      <p:ext uri="{BB962C8B-B14F-4D97-AF65-F5344CB8AC3E}">
        <p14:creationId xmlns:p14="http://schemas.microsoft.com/office/powerpoint/2010/main" val="194896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Task 1: Think of more situations, what they have in common and how each </a:t>
            </a:r>
            <a:r>
              <a:rPr lang="en-US" sz="3600" dirty="0" smtClean="0"/>
              <a:t>differs</a:t>
            </a:r>
            <a:endParaRPr lang="en-US" sz="3600" dirty="0"/>
          </a:p>
        </p:txBody>
      </p:sp>
      <p:sp>
        <p:nvSpPr>
          <p:cNvPr id="4" name="Content Placeholder 3"/>
          <p:cNvSpPr>
            <a:spLocks noGrp="1"/>
          </p:cNvSpPr>
          <p:nvPr>
            <p:ph sz="half" idx="1"/>
          </p:nvPr>
        </p:nvSpPr>
        <p:spPr/>
        <p:txBody>
          <a:bodyPr>
            <a:noAutofit/>
          </a:bodyPr>
          <a:lstStyle/>
          <a:p>
            <a:r>
              <a:rPr lang="en-US" dirty="0" smtClean="0"/>
              <a:t>interview,</a:t>
            </a:r>
            <a:r>
              <a:rPr lang="en-US" dirty="0"/>
              <a:t>	</a:t>
            </a:r>
          </a:p>
          <a:p>
            <a:r>
              <a:rPr lang="en-US" dirty="0" smtClean="0"/>
              <a:t>instructions,</a:t>
            </a:r>
            <a:r>
              <a:rPr lang="en-US" dirty="0"/>
              <a:t>	</a:t>
            </a:r>
          </a:p>
          <a:p>
            <a:r>
              <a:rPr lang="en-US" dirty="0"/>
              <a:t>telephone </a:t>
            </a:r>
            <a:r>
              <a:rPr lang="en-US" dirty="0" smtClean="0"/>
              <a:t>chat,</a:t>
            </a:r>
            <a:endParaRPr lang="en-US" dirty="0"/>
          </a:p>
          <a:p>
            <a:r>
              <a:rPr lang="en-US" dirty="0"/>
              <a:t>loudspeaker </a:t>
            </a:r>
            <a:r>
              <a:rPr lang="en-US" dirty="0" smtClean="0"/>
              <a:t>announcements,</a:t>
            </a:r>
            <a:r>
              <a:rPr lang="en-US" dirty="0"/>
              <a:t>	</a:t>
            </a:r>
          </a:p>
          <a:p>
            <a:r>
              <a:rPr lang="en-US" dirty="0" smtClean="0"/>
              <a:t>lesson,</a:t>
            </a:r>
            <a:endParaRPr lang="en-US" dirty="0"/>
          </a:p>
          <a:p>
            <a:r>
              <a:rPr lang="en-US" dirty="0" smtClean="0"/>
              <a:t>lecture,</a:t>
            </a:r>
            <a:endParaRPr lang="en-US" dirty="0"/>
          </a:p>
          <a:p>
            <a:r>
              <a:rPr lang="en-US" dirty="0"/>
              <a:t>radio </a:t>
            </a:r>
            <a:r>
              <a:rPr lang="en-US" dirty="0" smtClean="0"/>
              <a:t>news,</a:t>
            </a:r>
            <a:r>
              <a:rPr lang="en-US" dirty="0"/>
              <a:t>	</a:t>
            </a:r>
          </a:p>
          <a:p>
            <a:r>
              <a:rPr lang="en-US" dirty="0" smtClean="0"/>
              <a:t>conversation,</a:t>
            </a:r>
            <a:endParaRPr lang="en-US" dirty="0"/>
          </a:p>
          <a:p>
            <a:pPr marL="0" indent="0">
              <a:buNone/>
            </a:pPr>
            <a:endParaRPr lang="en-US" dirty="0"/>
          </a:p>
          <a:p>
            <a:endParaRPr lang="en-US" dirty="0"/>
          </a:p>
        </p:txBody>
      </p:sp>
      <p:sp>
        <p:nvSpPr>
          <p:cNvPr id="5" name="Content Placeholder 4"/>
          <p:cNvSpPr>
            <a:spLocks noGrp="1"/>
          </p:cNvSpPr>
          <p:nvPr>
            <p:ph sz="half" idx="2"/>
          </p:nvPr>
        </p:nvSpPr>
        <p:spPr/>
        <p:txBody>
          <a:bodyPr>
            <a:noAutofit/>
          </a:bodyPr>
          <a:lstStyle/>
          <a:p>
            <a:r>
              <a:rPr lang="en-US" dirty="0" smtClean="0"/>
              <a:t>gossip,</a:t>
            </a:r>
            <a:endParaRPr lang="en-US" dirty="0"/>
          </a:p>
          <a:p>
            <a:r>
              <a:rPr lang="en-US" dirty="0"/>
              <a:t>committee </a:t>
            </a:r>
            <a:r>
              <a:rPr lang="en-US" dirty="0" smtClean="0"/>
              <a:t>meeting,</a:t>
            </a:r>
            <a:endParaRPr lang="en-US" dirty="0"/>
          </a:p>
          <a:p>
            <a:r>
              <a:rPr lang="en-US" dirty="0"/>
              <a:t>TV </a:t>
            </a:r>
            <a:r>
              <a:rPr lang="en-US" dirty="0" smtClean="0"/>
              <a:t>show,</a:t>
            </a:r>
            <a:endParaRPr lang="en-US" dirty="0"/>
          </a:p>
          <a:p>
            <a:r>
              <a:rPr lang="en-US" dirty="0"/>
              <a:t>theatrical </a:t>
            </a:r>
            <a:r>
              <a:rPr lang="en-US" dirty="0" smtClean="0"/>
              <a:t>play,</a:t>
            </a:r>
            <a:endParaRPr lang="en-US" dirty="0"/>
          </a:p>
          <a:p>
            <a:r>
              <a:rPr lang="en-US" dirty="0"/>
              <a:t>story- </a:t>
            </a:r>
            <a:r>
              <a:rPr lang="en-US" dirty="0" smtClean="0"/>
              <a:t>telling.</a:t>
            </a:r>
            <a:endParaRPr lang="en-US" dirty="0"/>
          </a:p>
          <a:p>
            <a:pPr marL="0" indent="0">
              <a:buNone/>
            </a:pPr>
            <a:r>
              <a:rPr lang="en-US" sz="2400" b="1" dirty="0"/>
              <a:t>Note</a:t>
            </a:r>
            <a:r>
              <a:rPr lang="en-US" sz="2400" dirty="0"/>
              <a:t>: Think about the kind of language usually used, the kind of interaction, what the listener is doing, and other such common </a:t>
            </a:r>
            <a:r>
              <a:rPr lang="en-US" sz="2400" dirty="0" smtClean="0"/>
              <a:t>characteristics.</a:t>
            </a:r>
            <a:endParaRPr lang="en-US" sz="2400" dirty="0"/>
          </a:p>
          <a:p>
            <a:endParaRPr lang="en-US" dirty="0"/>
          </a:p>
        </p:txBody>
      </p:sp>
    </p:spTree>
    <p:extLst>
      <p:ext uri="{BB962C8B-B14F-4D97-AF65-F5344CB8AC3E}">
        <p14:creationId xmlns:p14="http://schemas.microsoft.com/office/powerpoint/2010/main" val="2334124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2</a:t>
            </a:r>
          </a:p>
        </p:txBody>
      </p:sp>
      <p:sp>
        <p:nvSpPr>
          <p:cNvPr id="4" name="Content Placeholder 3"/>
          <p:cNvSpPr>
            <a:spLocks noGrp="1"/>
          </p:cNvSpPr>
          <p:nvPr>
            <p:ph sz="half" idx="1"/>
          </p:nvPr>
        </p:nvSpPr>
        <p:spPr/>
        <p:txBody>
          <a:bodyPr/>
          <a:lstStyle/>
          <a:p>
            <a:r>
              <a:rPr lang="en-US" dirty="0"/>
              <a:t>Level: _____________</a:t>
            </a:r>
          </a:p>
          <a:p>
            <a:r>
              <a:rPr lang="en-US" dirty="0"/>
              <a:t>Task type: __________</a:t>
            </a:r>
          </a:p>
          <a:p>
            <a:r>
              <a:rPr lang="en-US" dirty="0"/>
              <a:t>Language skills: _____</a:t>
            </a:r>
          </a:p>
          <a:p>
            <a:r>
              <a:rPr lang="en-US" dirty="0"/>
              <a:t>Literacy skills: _______</a:t>
            </a:r>
          </a:p>
          <a:p>
            <a:endParaRPr lang="en-US" dirty="0"/>
          </a:p>
        </p:txBody>
      </p:sp>
      <p:pic>
        <p:nvPicPr>
          <p:cNvPr id="5" name="Content Placeholder 4" descr="[DECORATIVE]"/>
          <p:cNvPicPr>
            <a:picLocks noGrp="1" noChangeAspect="1"/>
          </p:cNvPicPr>
          <p:nvPr>
            <p:ph sz="half" idx="2"/>
          </p:nvPr>
        </p:nvPicPr>
        <p:blipFill>
          <a:blip r:embed="rId2"/>
          <a:stretch>
            <a:fillRect/>
          </a:stretch>
        </p:blipFill>
        <p:spPr>
          <a:xfrm>
            <a:off x="4742617" y="1600200"/>
            <a:ext cx="3849765" cy="4525963"/>
          </a:xfrm>
          <a:prstGeom prst="rect">
            <a:avLst/>
          </a:prstGeom>
        </p:spPr>
      </p:pic>
    </p:spTree>
    <p:extLst>
      <p:ext uri="{BB962C8B-B14F-4D97-AF65-F5344CB8AC3E}">
        <p14:creationId xmlns:p14="http://schemas.microsoft.com/office/powerpoint/2010/main" val="902691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t>
            </a:r>
            <a:r>
              <a:rPr lang="en-US" dirty="0" smtClean="0"/>
              <a:t>3</a:t>
            </a:r>
            <a:endParaRPr lang="en-US" dirty="0"/>
          </a:p>
        </p:txBody>
      </p:sp>
      <p:sp>
        <p:nvSpPr>
          <p:cNvPr id="4" name="Content Placeholder 3"/>
          <p:cNvSpPr>
            <a:spLocks noGrp="1"/>
          </p:cNvSpPr>
          <p:nvPr>
            <p:ph sz="half" idx="1"/>
          </p:nvPr>
        </p:nvSpPr>
        <p:spPr/>
        <p:txBody>
          <a:bodyPr/>
          <a:lstStyle/>
          <a:p>
            <a:r>
              <a:rPr lang="en-US" dirty="0"/>
              <a:t>Level: _____________</a:t>
            </a:r>
          </a:p>
          <a:p>
            <a:r>
              <a:rPr lang="en-US" dirty="0"/>
              <a:t>Task type: __________</a:t>
            </a:r>
          </a:p>
          <a:p>
            <a:r>
              <a:rPr lang="en-US" dirty="0"/>
              <a:t>Language skills: _____</a:t>
            </a:r>
          </a:p>
          <a:p>
            <a:r>
              <a:rPr lang="en-US" dirty="0"/>
              <a:t>Literacy skills: _______</a:t>
            </a:r>
          </a:p>
          <a:p>
            <a:endParaRPr lang="en-US" dirty="0"/>
          </a:p>
        </p:txBody>
      </p:sp>
      <p:pic>
        <p:nvPicPr>
          <p:cNvPr id="6" name="Content Placeholder 5" descr="[DECORATIVE]"/>
          <p:cNvPicPr>
            <a:picLocks noGrp="1" noChangeAspect="1"/>
          </p:cNvPicPr>
          <p:nvPr>
            <p:ph sz="half" idx="2"/>
          </p:nvPr>
        </p:nvPicPr>
        <p:blipFill>
          <a:blip r:embed="rId2"/>
          <a:stretch>
            <a:fillRect/>
          </a:stretch>
        </p:blipFill>
        <p:spPr>
          <a:xfrm>
            <a:off x="4892823" y="1600200"/>
            <a:ext cx="3549353" cy="4525963"/>
          </a:xfrm>
          <a:prstGeom prst="rect">
            <a:avLst/>
          </a:prstGeom>
        </p:spPr>
      </p:pic>
    </p:spTree>
    <p:extLst>
      <p:ext uri="{BB962C8B-B14F-4D97-AF65-F5344CB8AC3E}">
        <p14:creationId xmlns:p14="http://schemas.microsoft.com/office/powerpoint/2010/main" val="2443910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4</a:t>
            </a:r>
          </a:p>
        </p:txBody>
      </p:sp>
      <p:sp>
        <p:nvSpPr>
          <p:cNvPr id="4" name="Content Placeholder 3"/>
          <p:cNvSpPr>
            <a:spLocks noGrp="1"/>
          </p:cNvSpPr>
          <p:nvPr>
            <p:ph sz="half" idx="1"/>
          </p:nvPr>
        </p:nvSpPr>
        <p:spPr/>
        <p:txBody>
          <a:bodyPr/>
          <a:lstStyle/>
          <a:p>
            <a:r>
              <a:rPr lang="en-US" dirty="0"/>
              <a:t>Level: _____________</a:t>
            </a:r>
          </a:p>
          <a:p>
            <a:r>
              <a:rPr lang="en-US" dirty="0"/>
              <a:t>Task type: __________</a:t>
            </a:r>
          </a:p>
          <a:p>
            <a:r>
              <a:rPr lang="en-US" dirty="0"/>
              <a:t>Language skills: _____</a:t>
            </a:r>
          </a:p>
          <a:p>
            <a:r>
              <a:rPr lang="en-US" dirty="0"/>
              <a:t>Literacy skills: _______</a:t>
            </a:r>
          </a:p>
          <a:p>
            <a:endParaRPr lang="en-US" dirty="0"/>
          </a:p>
        </p:txBody>
      </p:sp>
      <p:pic>
        <p:nvPicPr>
          <p:cNvPr id="5" name="Content Placeholder 4" descr="[DECORATIVE]"/>
          <p:cNvPicPr>
            <a:picLocks noGrp="1" noChangeAspect="1"/>
          </p:cNvPicPr>
          <p:nvPr>
            <p:ph sz="half" idx="2"/>
          </p:nvPr>
        </p:nvPicPr>
        <p:blipFill>
          <a:blip r:embed="rId2"/>
          <a:stretch>
            <a:fillRect/>
          </a:stretch>
        </p:blipFill>
        <p:spPr>
          <a:xfrm>
            <a:off x="4648200" y="1729195"/>
            <a:ext cx="4038600" cy="4267973"/>
          </a:xfrm>
          <a:prstGeom prst="rect">
            <a:avLst/>
          </a:prstGeom>
        </p:spPr>
      </p:pic>
    </p:spTree>
    <p:extLst>
      <p:ext uri="{BB962C8B-B14F-4D97-AF65-F5344CB8AC3E}">
        <p14:creationId xmlns:p14="http://schemas.microsoft.com/office/powerpoint/2010/main" val="328722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t>
            </a:r>
            <a:r>
              <a:rPr lang="en-US" dirty="0" smtClean="0"/>
              <a:t>5</a:t>
            </a:r>
            <a:endParaRPr lang="en-US" dirty="0"/>
          </a:p>
        </p:txBody>
      </p:sp>
      <p:sp>
        <p:nvSpPr>
          <p:cNvPr id="4" name="Content Placeholder 3"/>
          <p:cNvSpPr>
            <a:spLocks noGrp="1"/>
          </p:cNvSpPr>
          <p:nvPr>
            <p:ph sz="half" idx="1"/>
          </p:nvPr>
        </p:nvSpPr>
        <p:spPr/>
        <p:txBody>
          <a:bodyPr>
            <a:normAutofit fontScale="55000" lnSpcReduction="20000"/>
          </a:bodyPr>
          <a:lstStyle/>
          <a:p>
            <a:r>
              <a:rPr lang="en-US" dirty="0"/>
              <a:t>Level: _____________</a:t>
            </a:r>
          </a:p>
          <a:p>
            <a:r>
              <a:rPr lang="en-US" dirty="0"/>
              <a:t>Task type: __________</a:t>
            </a:r>
          </a:p>
          <a:p>
            <a:r>
              <a:rPr lang="en-US" dirty="0"/>
              <a:t>Language skills: _____</a:t>
            </a:r>
          </a:p>
          <a:p>
            <a:r>
              <a:rPr lang="en-US" dirty="0"/>
              <a:t>Literacy skills: _______</a:t>
            </a:r>
          </a:p>
          <a:p>
            <a:pPr marL="0" indent="0">
              <a:buNone/>
            </a:pPr>
            <a:r>
              <a:rPr lang="en-US" dirty="0"/>
              <a:t>Read the text quickly and in pairs find the answers to questions 1-3. They’ll be discussed in class.   </a:t>
            </a:r>
          </a:p>
          <a:p>
            <a:pPr marL="0" indent="0">
              <a:buNone/>
            </a:pPr>
            <a:r>
              <a:rPr lang="en-US" dirty="0"/>
              <a:t>1. What is Rick </a:t>
            </a:r>
            <a:r>
              <a:rPr lang="en-US" dirty="0" err="1"/>
              <a:t>Cranson</a:t>
            </a:r>
            <a:r>
              <a:rPr lang="en-US" dirty="0"/>
              <a:t> talking about in this interview?</a:t>
            </a:r>
          </a:p>
          <a:p>
            <a:pPr marL="0" indent="0">
              <a:buNone/>
            </a:pPr>
            <a:r>
              <a:rPr lang="en-US" dirty="0"/>
              <a:t>2. What is </a:t>
            </a:r>
            <a:r>
              <a:rPr lang="en-US" dirty="0" err="1"/>
              <a:t>Cranson</a:t>
            </a:r>
            <a:r>
              <a:rPr lang="en-US" dirty="0"/>
              <a:t> mostly interested in?</a:t>
            </a:r>
          </a:p>
          <a:p>
            <a:pPr marL="0" indent="0">
              <a:buNone/>
            </a:pPr>
            <a:r>
              <a:rPr lang="en-US" dirty="0"/>
              <a:t>3. Where is it possible to find an interview like this? </a:t>
            </a:r>
          </a:p>
          <a:p>
            <a:pPr marL="0" indent="0">
              <a:buNone/>
            </a:pPr>
            <a:r>
              <a:rPr lang="en-US" dirty="0"/>
              <a:t>Read the text again carefully and write the answers to questions 9-12. Exchange papers with your partner.</a:t>
            </a:r>
          </a:p>
          <a:p>
            <a:pPr marL="0" indent="0">
              <a:buNone/>
            </a:pPr>
            <a:r>
              <a:rPr lang="en-US" dirty="0"/>
              <a:t>4. What is </a:t>
            </a:r>
            <a:r>
              <a:rPr lang="en-US" dirty="0" err="1"/>
              <a:t>Cranson’s</a:t>
            </a:r>
            <a:r>
              <a:rPr lang="en-US" dirty="0"/>
              <a:t> approach to life?</a:t>
            </a:r>
          </a:p>
          <a:p>
            <a:pPr marL="0" indent="0">
              <a:buNone/>
            </a:pPr>
            <a:r>
              <a:rPr lang="en-US" dirty="0"/>
              <a:t>5. How did </a:t>
            </a:r>
            <a:r>
              <a:rPr lang="en-US" dirty="0" err="1"/>
              <a:t>Cranson’s</a:t>
            </a:r>
            <a:r>
              <a:rPr lang="en-US" dirty="0"/>
              <a:t> father feel when he heard about his son’s plans?</a:t>
            </a:r>
          </a:p>
          <a:p>
            <a:pPr marL="0" indent="0">
              <a:buNone/>
            </a:pPr>
            <a:r>
              <a:rPr lang="en-US" dirty="0"/>
              <a:t>6. According to </a:t>
            </a:r>
            <a:r>
              <a:rPr lang="en-US" dirty="0" err="1"/>
              <a:t>Cranson</a:t>
            </a:r>
            <a:r>
              <a:rPr lang="en-US" dirty="0"/>
              <a:t>, what should people do if they want to be successful?</a:t>
            </a:r>
          </a:p>
          <a:p>
            <a:endParaRPr lang="en-US" dirty="0"/>
          </a:p>
        </p:txBody>
      </p:sp>
      <p:pic>
        <p:nvPicPr>
          <p:cNvPr id="6" name="Content Placeholder 5" descr="[DECORATIVE]"/>
          <p:cNvPicPr>
            <a:picLocks noGrp="1" noChangeAspect="1"/>
          </p:cNvPicPr>
          <p:nvPr>
            <p:ph sz="half" idx="2"/>
          </p:nvPr>
        </p:nvPicPr>
        <p:blipFill>
          <a:blip r:embed="rId2"/>
          <a:stretch>
            <a:fillRect/>
          </a:stretch>
        </p:blipFill>
        <p:spPr>
          <a:xfrm>
            <a:off x="4931980" y="1600200"/>
            <a:ext cx="3471039" cy="4525963"/>
          </a:xfrm>
          <a:prstGeom prst="rect">
            <a:avLst/>
          </a:prstGeom>
        </p:spPr>
      </p:pic>
    </p:spTree>
    <p:extLst>
      <p:ext uri="{BB962C8B-B14F-4D97-AF65-F5344CB8AC3E}">
        <p14:creationId xmlns:p14="http://schemas.microsoft.com/office/powerpoint/2010/main" val="3839729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6</a:t>
            </a:r>
          </a:p>
        </p:txBody>
      </p:sp>
      <p:sp>
        <p:nvSpPr>
          <p:cNvPr id="4" name="Content Placeholder 3"/>
          <p:cNvSpPr>
            <a:spLocks noGrp="1"/>
          </p:cNvSpPr>
          <p:nvPr>
            <p:ph sz="half" idx="1"/>
          </p:nvPr>
        </p:nvSpPr>
        <p:spPr/>
        <p:txBody>
          <a:bodyPr>
            <a:normAutofit/>
          </a:bodyPr>
          <a:lstStyle/>
          <a:p>
            <a:r>
              <a:rPr lang="en-US" dirty="0"/>
              <a:t>Level: _____________</a:t>
            </a:r>
          </a:p>
          <a:p>
            <a:r>
              <a:rPr lang="en-US" dirty="0"/>
              <a:t>Task type: __________</a:t>
            </a:r>
          </a:p>
          <a:p>
            <a:r>
              <a:rPr lang="en-US" dirty="0"/>
              <a:t>Language skills: _____</a:t>
            </a:r>
          </a:p>
          <a:p>
            <a:r>
              <a:rPr lang="en-US" dirty="0"/>
              <a:t>Literacy skills: _______</a:t>
            </a:r>
          </a:p>
          <a:p>
            <a:endParaRPr lang="en-US" dirty="0"/>
          </a:p>
        </p:txBody>
      </p:sp>
      <p:pic>
        <p:nvPicPr>
          <p:cNvPr id="5" name="Content Placeholder 4" descr="[DECORATIVE]"/>
          <p:cNvPicPr>
            <a:picLocks noGrp="1" noChangeAspect="1"/>
          </p:cNvPicPr>
          <p:nvPr>
            <p:ph sz="half" idx="2"/>
          </p:nvPr>
        </p:nvPicPr>
        <p:blipFill>
          <a:blip r:embed="rId2"/>
          <a:stretch>
            <a:fillRect/>
          </a:stretch>
        </p:blipFill>
        <p:spPr>
          <a:xfrm>
            <a:off x="4703756" y="1600200"/>
            <a:ext cx="3927488" cy="4525963"/>
          </a:xfrm>
          <a:prstGeom prst="rect">
            <a:avLst/>
          </a:prstGeom>
        </p:spPr>
      </p:pic>
    </p:spTree>
    <p:extLst>
      <p:ext uri="{BB962C8B-B14F-4D97-AF65-F5344CB8AC3E}">
        <p14:creationId xmlns:p14="http://schemas.microsoft.com/office/powerpoint/2010/main" val="1619209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t>
            </a:r>
            <a:r>
              <a:rPr lang="en-US" dirty="0" smtClean="0"/>
              <a:t>7</a:t>
            </a:r>
            <a:endParaRPr lang="en-US" dirty="0"/>
          </a:p>
        </p:txBody>
      </p:sp>
      <p:sp>
        <p:nvSpPr>
          <p:cNvPr id="4" name="Content Placeholder 3"/>
          <p:cNvSpPr>
            <a:spLocks noGrp="1"/>
          </p:cNvSpPr>
          <p:nvPr>
            <p:ph sz="half" idx="1"/>
          </p:nvPr>
        </p:nvSpPr>
        <p:spPr/>
        <p:txBody>
          <a:bodyPr>
            <a:normAutofit/>
          </a:bodyPr>
          <a:lstStyle/>
          <a:p>
            <a:r>
              <a:rPr lang="en-US" dirty="0"/>
              <a:t>Level: _____________</a:t>
            </a:r>
          </a:p>
          <a:p>
            <a:r>
              <a:rPr lang="en-US" dirty="0"/>
              <a:t>Task type: __________</a:t>
            </a:r>
          </a:p>
          <a:p>
            <a:r>
              <a:rPr lang="en-US" dirty="0"/>
              <a:t>Language skills: _____</a:t>
            </a:r>
          </a:p>
          <a:p>
            <a:r>
              <a:rPr lang="en-US" dirty="0"/>
              <a:t>Literacy skills: _______</a:t>
            </a:r>
          </a:p>
          <a:p>
            <a:pPr marL="0" indent="0">
              <a:buNone/>
            </a:pPr>
            <a:r>
              <a:rPr lang="en-US" dirty="0"/>
              <a:t>See next slide for tasks based on this text.</a:t>
            </a:r>
          </a:p>
          <a:p>
            <a:endParaRPr lang="en-US" dirty="0"/>
          </a:p>
        </p:txBody>
      </p:sp>
      <p:pic>
        <p:nvPicPr>
          <p:cNvPr id="6" name="Content Placeholder 5" descr="[DECORATIVE]"/>
          <p:cNvPicPr>
            <a:picLocks noGrp="1" noChangeAspect="1"/>
          </p:cNvPicPr>
          <p:nvPr>
            <p:ph sz="half" idx="2"/>
          </p:nvPr>
        </p:nvPicPr>
        <p:blipFill>
          <a:blip r:embed="rId2"/>
          <a:stretch>
            <a:fillRect/>
          </a:stretch>
        </p:blipFill>
        <p:spPr>
          <a:xfrm>
            <a:off x="4648200" y="1698159"/>
            <a:ext cx="4038600" cy="4330045"/>
          </a:xfrm>
          <a:prstGeom prst="rect">
            <a:avLst/>
          </a:prstGeom>
        </p:spPr>
      </p:pic>
    </p:spTree>
    <p:extLst>
      <p:ext uri="{BB962C8B-B14F-4D97-AF65-F5344CB8AC3E}">
        <p14:creationId xmlns:p14="http://schemas.microsoft.com/office/powerpoint/2010/main" val="2064888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Task 7 continued</a:t>
            </a:r>
            <a:r>
              <a:rPr lang="en-US" dirty="0" smtClean="0"/>
              <a:t>…</a:t>
            </a:r>
            <a:endParaRPr lang="en-US" dirty="0"/>
          </a:p>
        </p:txBody>
      </p:sp>
      <p:pic>
        <p:nvPicPr>
          <p:cNvPr id="7" name="Content Placeholder 6" descr="[DECORATIVE]"/>
          <p:cNvPicPr>
            <a:picLocks noGrp="1" noChangeAspect="1"/>
          </p:cNvPicPr>
          <p:nvPr>
            <p:ph idx="1"/>
          </p:nvPr>
        </p:nvPicPr>
        <p:blipFill>
          <a:blip r:embed="rId2"/>
          <a:stretch>
            <a:fillRect/>
          </a:stretch>
        </p:blipFill>
        <p:spPr>
          <a:xfrm>
            <a:off x="2762702" y="1557338"/>
            <a:ext cx="3631295" cy="4525962"/>
          </a:xfrm>
          <a:prstGeom prst="rect">
            <a:avLst/>
          </a:prstGeom>
        </p:spPr>
      </p:pic>
    </p:spTree>
    <p:extLst>
      <p:ext uri="{BB962C8B-B14F-4D97-AF65-F5344CB8AC3E}">
        <p14:creationId xmlns:p14="http://schemas.microsoft.com/office/powerpoint/2010/main" val="4042633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8</a:t>
            </a:r>
          </a:p>
        </p:txBody>
      </p:sp>
      <p:sp>
        <p:nvSpPr>
          <p:cNvPr id="4" name="Content Placeholder 3"/>
          <p:cNvSpPr>
            <a:spLocks noGrp="1"/>
          </p:cNvSpPr>
          <p:nvPr>
            <p:ph sz="half" idx="1"/>
          </p:nvPr>
        </p:nvSpPr>
        <p:spPr/>
        <p:txBody>
          <a:bodyPr>
            <a:normAutofit/>
          </a:bodyPr>
          <a:lstStyle/>
          <a:p>
            <a:r>
              <a:rPr lang="en-US" dirty="0"/>
              <a:t>Level: _____________</a:t>
            </a:r>
          </a:p>
          <a:p>
            <a:r>
              <a:rPr lang="en-US" dirty="0"/>
              <a:t>Task type: __________</a:t>
            </a:r>
          </a:p>
          <a:p>
            <a:r>
              <a:rPr lang="en-US" dirty="0"/>
              <a:t>Language skills: _____</a:t>
            </a:r>
          </a:p>
          <a:p>
            <a:r>
              <a:rPr lang="en-US" dirty="0"/>
              <a:t>Literacy skills: _______</a:t>
            </a:r>
          </a:p>
          <a:p>
            <a:endParaRPr lang="en-US" dirty="0"/>
          </a:p>
        </p:txBody>
      </p:sp>
      <p:pic>
        <p:nvPicPr>
          <p:cNvPr id="5" name="Content Placeholder 4" descr="[DECORATIVE]"/>
          <p:cNvPicPr>
            <a:picLocks noGrp="1" noChangeAspect="1"/>
          </p:cNvPicPr>
          <p:nvPr>
            <p:ph sz="half" idx="2"/>
          </p:nvPr>
        </p:nvPicPr>
        <p:blipFill>
          <a:blip r:embed="rId2"/>
          <a:stretch>
            <a:fillRect/>
          </a:stretch>
        </p:blipFill>
        <p:spPr>
          <a:xfrm>
            <a:off x="4648200" y="1685463"/>
            <a:ext cx="4038600" cy="4355436"/>
          </a:xfrm>
          <a:prstGeom prst="rect">
            <a:avLst/>
          </a:prstGeom>
        </p:spPr>
      </p:pic>
    </p:spTree>
    <p:extLst>
      <p:ext uri="{BB962C8B-B14F-4D97-AF65-F5344CB8AC3E}">
        <p14:creationId xmlns:p14="http://schemas.microsoft.com/office/powerpoint/2010/main" val="4142561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n-US" dirty="0" smtClean="0"/>
              <a:t>End of Unit</a:t>
            </a:r>
            <a:endParaRPr lang="en-US" dirty="0"/>
          </a:p>
        </p:txBody>
      </p:sp>
      <p:sp>
        <p:nvSpPr>
          <p:cNvPr id="8" name="Υπότιτλος 7"/>
          <p:cNvSpPr>
            <a:spLocks noGrp="1"/>
          </p:cNvSpPr>
          <p:nvPr>
            <p:ph type="subTitle" idx="1"/>
          </p:nvPr>
        </p:nvSpPr>
        <p:spPr/>
        <p:txBody>
          <a:bodyPr/>
          <a:lstStyle/>
          <a:p>
            <a:endParaRPr lang="en-US" dirty="0"/>
          </a:p>
        </p:txBody>
      </p:sp>
    </p:spTree>
    <p:custDataLst>
      <p:tags r:id="rId1"/>
    </p:custDataLst>
    <p:extLst>
      <p:ext uri="{BB962C8B-B14F-4D97-AF65-F5344CB8AC3E}">
        <p14:creationId xmlns:p14="http://schemas.microsoft.com/office/powerpoint/2010/main" val="12062919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l-GR" dirty="0" smtClean="0"/>
              <a:t>Financing</a:t>
            </a:r>
            <a:endParaRPr lang="en-US" altLang="el-GR" dirty="0" smtClean="0"/>
          </a:p>
        </p:txBody>
      </p:sp>
      <p:sp>
        <p:nvSpPr>
          <p:cNvPr id="32771" name="Content Placeholder 2"/>
          <p:cNvSpPr>
            <a:spLocks noGrp="1"/>
          </p:cNvSpPr>
          <p:nvPr>
            <p:ph idx="1"/>
          </p:nvPr>
        </p:nvSpPr>
        <p:spPr>
          <a:xfrm>
            <a:off x="457200" y="1341438"/>
            <a:ext cx="8229600" cy="4525962"/>
          </a:xfrm>
        </p:spPr>
        <p:txBody>
          <a:bodyPr/>
          <a:lstStyle/>
          <a:p>
            <a:r>
              <a:rPr lang="en-US" altLang="el-GR" sz="2000" dirty="0" smtClean="0"/>
              <a:t>The present educational material has been developed as part of the educational work of the instructor.</a:t>
            </a:r>
          </a:p>
          <a:p>
            <a:r>
              <a:rPr lang="en-US" altLang="el-GR" sz="2000" dirty="0" smtClean="0"/>
              <a:t>The project “Open Academic Courses of the University of Athens” has only financed the reform of the educational material. </a:t>
            </a:r>
          </a:p>
          <a:p>
            <a:r>
              <a:rPr lang="en-US" altLang="el-GR" sz="2000" dirty="0" smtClean="0"/>
              <a:t>The project is implemented under the operational program “Education and Lifelong Learning” and funded by the European Union (European Social Fund) and National Resources. </a:t>
            </a:r>
          </a:p>
          <a:p>
            <a:endParaRPr lang="en-US" altLang="el-GR" sz="2000" dirty="0"/>
          </a:p>
        </p:txBody>
      </p:sp>
      <p:pic>
        <p:nvPicPr>
          <p:cNvPr id="5" name="Εικόνα 4" descr="project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663" y="4437112"/>
            <a:ext cx="5400675" cy="1285875"/>
          </a:xfrm>
          <a:prstGeom prst="rect">
            <a:avLst/>
          </a:prstGeom>
          <a:noFill/>
          <a:ln>
            <a:noFill/>
          </a:ln>
        </p:spPr>
      </p:pic>
    </p:spTree>
    <p:custDataLst>
      <p:tags r:id="rId1"/>
    </p:custDataLst>
    <p:extLst>
      <p:ext uri="{BB962C8B-B14F-4D97-AF65-F5344CB8AC3E}">
        <p14:creationId xmlns:p14="http://schemas.microsoft.com/office/powerpoint/2010/main" val="3208846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Listening as an active </a:t>
            </a:r>
            <a:r>
              <a:rPr lang="en-US" dirty="0" smtClean="0"/>
              <a:t>process</a:t>
            </a:r>
            <a:endParaRPr lang="en-US" dirty="0"/>
          </a:p>
        </p:txBody>
      </p:sp>
      <p:sp>
        <p:nvSpPr>
          <p:cNvPr id="6" name="Content Placeholder 5"/>
          <p:cNvSpPr>
            <a:spLocks noGrp="1"/>
          </p:cNvSpPr>
          <p:nvPr>
            <p:ph idx="1"/>
          </p:nvPr>
        </p:nvSpPr>
        <p:spPr/>
        <p:txBody>
          <a:bodyPr/>
          <a:lstStyle/>
          <a:p>
            <a:r>
              <a:rPr lang="en-US" dirty="0"/>
              <a:t>There are situations when the speaker has planned what s/he will say, others when s/he improvises as he or she speaks which results in a rather informal, disorganized kind of language; and in most situations the listener is responding to what is being said as well as listening. 	</a:t>
            </a:r>
          </a:p>
          <a:p>
            <a:endParaRPr lang="en-US" dirty="0"/>
          </a:p>
        </p:txBody>
      </p:sp>
    </p:spTree>
    <p:extLst>
      <p:ext uri="{BB962C8B-B14F-4D97-AF65-F5344CB8AC3E}">
        <p14:creationId xmlns:p14="http://schemas.microsoft.com/office/powerpoint/2010/main" val="1612780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r>
              <a:rPr lang="en-US" altLang="el-GR" sz="4400" dirty="0" smtClean="0"/>
              <a:t>Notes</a:t>
            </a:r>
            <a:endParaRPr lang="en-US" altLang="el-GR" sz="4400" dirty="0" smtClean="0"/>
          </a:p>
        </p:txBody>
      </p:sp>
      <p:sp>
        <p:nvSpPr>
          <p:cNvPr id="33795" name="Text Placeholder 4"/>
          <p:cNvSpPr>
            <a:spLocks noGrp="1"/>
          </p:cNvSpPr>
          <p:nvPr>
            <p:ph type="body" idx="1"/>
          </p:nvPr>
        </p:nvSpPr>
        <p:spPr/>
        <p:txBody>
          <a:bodyPr/>
          <a:lstStyle/>
          <a:p>
            <a:endParaRPr lang="el-GR" altLang="el-GR" smtClean="0"/>
          </a:p>
        </p:txBody>
      </p:sp>
    </p:spTree>
    <p:custDataLst>
      <p:tags r:id="rId1"/>
    </p:custDataLst>
    <p:extLst>
      <p:ext uri="{BB962C8B-B14F-4D97-AF65-F5344CB8AC3E}">
        <p14:creationId xmlns:p14="http://schemas.microsoft.com/office/powerpoint/2010/main" val="26002567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0" y="274638"/>
            <a:ext cx="9144000" cy="1143000"/>
          </a:xfrm>
        </p:spPr>
        <p:txBody>
          <a:bodyPr/>
          <a:lstStyle/>
          <a:p>
            <a:r>
              <a:rPr lang="en-US" altLang="el-GR" dirty="0" smtClean="0">
                <a:solidFill>
                  <a:schemeClr val="accent1"/>
                </a:solidFill>
              </a:rPr>
              <a:t>Note on History of Published Version </a:t>
            </a:r>
            <a:endParaRPr lang="en-US" altLang="el-GR" dirty="0" smtClean="0">
              <a:solidFill>
                <a:schemeClr val="accent1"/>
              </a:solidFill>
            </a:endParaRPr>
          </a:p>
        </p:txBody>
      </p:sp>
      <p:sp>
        <p:nvSpPr>
          <p:cNvPr id="5" name="Content Placeholder 4"/>
          <p:cNvSpPr>
            <a:spLocks noGrp="1"/>
          </p:cNvSpPr>
          <p:nvPr>
            <p:ph idx="1"/>
          </p:nvPr>
        </p:nvSpPr>
        <p:spPr>
          <a:xfrm>
            <a:off x="234950" y="1557338"/>
            <a:ext cx="8585200" cy="4525962"/>
          </a:xfrm>
        </p:spPr>
        <p:txBody>
          <a:bodyPr>
            <a:normAutofit/>
          </a:bodyPr>
          <a:lstStyle/>
          <a:p>
            <a:pPr marL="0" indent="0">
              <a:buFont typeface="Arial" panose="020B0604020202020204" pitchFamily="34" charset="0"/>
              <a:buNone/>
            </a:pPr>
            <a:r>
              <a:rPr lang="en-US" altLang="el-GR" sz="2000" dirty="0" smtClean="0"/>
              <a:t>The present work is the edition</a:t>
            </a:r>
            <a:r>
              <a:rPr lang="en-US" altLang="el-GR" dirty="0" smtClean="0"/>
              <a:t> </a:t>
            </a:r>
            <a:r>
              <a:rPr lang="en-US" altLang="el-GR" sz="2000" dirty="0" smtClean="0"/>
              <a:t>1.0.  </a:t>
            </a:r>
            <a:endParaRPr lang="en-US" altLang="el-GR" sz="2000" dirty="0" smtClean="0"/>
          </a:p>
        </p:txBody>
      </p:sp>
    </p:spTree>
    <p:custDataLst>
      <p:tags r:id="rId1"/>
    </p:custDataLst>
    <p:extLst>
      <p:ext uri="{BB962C8B-B14F-4D97-AF65-F5344CB8AC3E}">
        <p14:creationId xmlns:p14="http://schemas.microsoft.com/office/powerpoint/2010/main" val="5931808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l-GR" dirty="0" smtClean="0">
                <a:solidFill>
                  <a:schemeClr val="accent1"/>
                </a:solidFill>
              </a:rPr>
              <a:t>Reference Note </a:t>
            </a:r>
            <a:endParaRPr lang="en-US" altLang="el-GR" dirty="0" smtClean="0">
              <a:solidFill>
                <a:schemeClr val="accent1"/>
              </a:solidFill>
            </a:endParaRPr>
          </a:p>
        </p:txBody>
      </p:sp>
      <p:sp>
        <p:nvSpPr>
          <p:cNvPr id="3" name="Content Placeholder 2" descr="The is the link to the open online course."/>
          <p:cNvSpPr>
            <a:spLocks noGrp="1"/>
          </p:cNvSpPr>
          <p:nvPr>
            <p:ph idx="1"/>
          </p:nvPr>
        </p:nvSpPr>
        <p:spPr>
          <a:xfrm>
            <a:off x="463550" y="1557338"/>
            <a:ext cx="8229600" cy="4525962"/>
          </a:xfrm>
        </p:spPr>
        <p:txBody>
          <a:bodyPr>
            <a:normAutofit/>
          </a:bodyPr>
          <a:lstStyle/>
          <a:p>
            <a:pPr marL="0" indent="0">
              <a:buNone/>
            </a:pPr>
            <a:r>
              <a:rPr lang="en-US" altLang="el-GR" sz="2000" dirty="0" smtClean="0"/>
              <a:t>Copyright National and </a:t>
            </a:r>
            <a:r>
              <a:rPr lang="en-US" altLang="el-GR" sz="2000" dirty="0" err="1" smtClean="0"/>
              <a:t>Kapodistrian</a:t>
            </a:r>
            <a:r>
              <a:rPr lang="en-US" altLang="el-GR" sz="2000" dirty="0" smtClean="0"/>
              <a:t> University of Athens, </a:t>
            </a:r>
            <a:r>
              <a:rPr lang="en-US" sz="2000" dirty="0" smtClean="0"/>
              <a:t>Bessie </a:t>
            </a:r>
            <a:r>
              <a:rPr lang="en-US" sz="2000" dirty="0" err="1" smtClean="0"/>
              <a:t>Dendrinos</a:t>
            </a:r>
            <a:r>
              <a:rPr lang="en-US" altLang="el-GR" sz="2000" dirty="0" smtClean="0"/>
              <a:t>. </a:t>
            </a:r>
            <a:r>
              <a:rPr lang="en-US" sz="2000" dirty="0" smtClean="0"/>
              <a:t>Bessie </a:t>
            </a:r>
            <a:r>
              <a:rPr lang="en-US" sz="2000" dirty="0" err="1" smtClean="0"/>
              <a:t>Dendrinos</a:t>
            </a:r>
            <a:r>
              <a:rPr lang="en-US" altLang="el-GR" sz="2000" dirty="0" smtClean="0"/>
              <a:t>. “ELT Methods and Practices. </a:t>
            </a:r>
            <a:r>
              <a:rPr lang="en-US" sz="2000" dirty="0" smtClean="0"/>
              <a:t>Listening comprehension: Learning to understand the spoken language</a:t>
            </a:r>
            <a:r>
              <a:rPr lang="en-US" altLang="el-GR" sz="2000" dirty="0" smtClean="0"/>
              <a:t>”. Edition: 1.0. Athens 2015. Available </a:t>
            </a:r>
            <a:r>
              <a:rPr lang="en-US" altLang="el-GR" sz="2000" dirty="0" smtClean="0"/>
              <a:t>at: </a:t>
            </a:r>
            <a:r>
              <a:rPr lang="en-US" altLang="el-GR" sz="2000" dirty="0" smtClean="0">
                <a:hlinkClick r:id="rId4" tooltip="ELT Methods and Practices Open Online Course"/>
              </a:rPr>
              <a:t>http://opencourses.uoa.gr/courses/ENL4/</a:t>
            </a:r>
            <a:r>
              <a:rPr lang="en-US" altLang="el-GR" sz="2000" dirty="0" smtClean="0"/>
              <a:t>. </a:t>
            </a:r>
            <a:endParaRPr lang="en-US" altLang="el-GR" sz="2000" dirty="0" smtClean="0"/>
          </a:p>
          <a:p>
            <a:pPr marL="0" indent="0">
              <a:buNone/>
            </a:pPr>
            <a:endParaRPr lang="en-US" altLang="el-GR" sz="2000" dirty="0" smtClean="0"/>
          </a:p>
        </p:txBody>
      </p:sp>
    </p:spTree>
    <p:custDataLst>
      <p:tags r:id="rId1"/>
    </p:custDataLst>
    <p:extLst>
      <p:ext uri="{BB962C8B-B14F-4D97-AF65-F5344CB8AC3E}">
        <p14:creationId xmlns:p14="http://schemas.microsoft.com/office/powerpoint/2010/main" val="24027483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61925"/>
            <a:ext cx="8229600" cy="1143000"/>
          </a:xfrm>
        </p:spPr>
        <p:txBody>
          <a:bodyPr/>
          <a:lstStyle/>
          <a:p>
            <a:r>
              <a:rPr lang="en-US" altLang="el-GR" dirty="0" smtClean="0">
                <a:solidFill>
                  <a:schemeClr val="accent1"/>
                </a:solidFill>
              </a:rPr>
              <a:t>Licensing Note </a:t>
            </a:r>
            <a:endParaRPr lang="en-US" altLang="el-GR" dirty="0" smtClean="0">
              <a:solidFill>
                <a:schemeClr val="accent1"/>
              </a:solidFill>
            </a:endParaRPr>
          </a:p>
        </p:txBody>
      </p:sp>
      <p:sp>
        <p:nvSpPr>
          <p:cNvPr id="36867" name="Content Placeholder 2"/>
          <p:cNvSpPr>
            <a:spLocks noGrp="1"/>
          </p:cNvSpPr>
          <p:nvPr>
            <p:ph idx="1"/>
          </p:nvPr>
        </p:nvSpPr>
        <p:spPr>
          <a:xfrm>
            <a:off x="107950" y="765175"/>
            <a:ext cx="8928100" cy="1439863"/>
          </a:xfrm>
        </p:spPr>
        <p:txBody>
          <a:bodyPr>
            <a:noAutofit/>
          </a:bodyPr>
          <a:lstStyle/>
          <a:p>
            <a:pPr marL="0" indent="0">
              <a:buNone/>
            </a:pPr>
            <a:r>
              <a:rPr lang="en-US" altLang="el-GR" sz="1900" dirty="0" smtClean="0"/>
              <a:t>The current material is available under the Creative Commons Attribution-</a:t>
            </a:r>
            <a:r>
              <a:rPr lang="en-US" altLang="el-GR" sz="1900" dirty="0" err="1" smtClean="0"/>
              <a:t>NonCommercial</a:t>
            </a:r>
            <a:r>
              <a:rPr lang="en-US" altLang="el-GR" sz="1900" dirty="0" smtClean="0"/>
              <a:t>-</a:t>
            </a:r>
            <a:r>
              <a:rPr lang="en-US" altLang="el-GR" sz="1900" dirty="0" err="1" smtClean="0"/>
              <a:t>ShareAlike</a:t>
            </a:r>
            <a:r>
              <a:rPr lang="en-US" altLang="el-GR" sz="1900" dirty="0" smtClean="0"/>
              <a:t> 4.0 International license or later International Edition.  The individual works of third parties are excluded, e.g. photographs, diagrams etc. They are contained therein and covered under their conditions of use in the section «Use of Third Parties Work Note».</a:t>
            </a:r>
          </a:p>
          <a:p>
            <a:pPr marL="0" indent="0">
              <a:buNone/>
            </a:pPr>
            <a:endParaRPr lang="en-US" altLang="el-GR" sz="2400" dirty="0" smtClean="0"/>
          </a:p>
          <a:p>
            <a:pPr marL="0" indent="0">
              <a:buFont typeface="Arial" panose="020B0604020202020204" pitchFamily="34" charset="0"/>
              <a:buNone/>
            </a:pPr>
            <a:endParaRPr lang="en-US" altLang="el-GR" sz="2000" dirty="0" smtClean="0"/>
          </a:p>
        </p:txBody>
      </p:sp>
      <p:pic>
        <p:nvPicPr>
          <p:cNvPr id="3686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l-GR" dirty="0" smtClean="0"/>
              <a:t>[1] http://creativecommons.org/licenses/by-nc-sa/4.0/ </a:t>
            </a:r>
          </a:p>
          <a:p>
            <a:endParaRPr lang="en-US" altLang="el-GR" dirty="0" smtClean="0"/>
          </a:p>
          <a:p>
            <a:r>
              <a:rPr lang="en-US" altLang="el-GR" dirty="0" smtClean="0"/>
              <a:t>As Non-Commercial is defined the use that:</a:t>
            </a:r>
          </a:p>
          <a:p>
            <a:pPr marL="285750" indent="-285750">
              <a:buFont typeface="Arial" panose="020B0604020202020204" pitchFamily="34" charset="0"/>
              <a:buChar char="•"/>
            </a:pPr>
            <a:r>
              <a:rPr lang="en-US" altLang="el-GR" dirty="0" smtClean="0"/>
              <a:t>Does not involve direct or indirect financial benefits from the use of the work for the distributor of the work and the license holder.</a:t>
            </a:r>
          </a:p>
          <a:p>
            <a:pPr marL="285750" indent="-285750">
              <a:buFont typeface="Arial" panose="020B0604020202020204" pitchFamily="34" charset="0"/>
              <a:buChar char="•"/>
            </a:pPr>
            <a:r>
              <a:rPr lang="en-US" altLang="el-GR" dirty="0" smtClean="0"/>
              <a:t>Does not include financial transaction as a condition for  the use or access  to the work. </a:t>
            </a:r>
          </a:p>
          <a:p>
            <a:pPr marL="285750" indent="-285750">
              <a:buFont typeface="Arial" panose="020B0604020202020204" pitchFamily="34" charset="0"/>
              <a:buChar char="•"/>
            </a:pPr>
            <a:r>
              <a:rPr lang="en-US" altLang="el-GR" dirty="0" smtClean="0"/>
              <a:t>Does not confer to the distributor and license holder of the work  indirect financial benefit (e.g. advertisements) from the viewing of the work on website</a:t>
            </a:r>
            <a:r>
              <a:rPr lang="en-US" altLang="el-GR" dirty="0" smtClean="0">
                <a:latin typeface="Arial" panose="020B0604020202020204" pitchFamily="34" charset="0"/>
              </a:rPr>
              <a:t> .</a:t>
            </a:r>
            <a:endParaRPr lang="en-US" altLang="el-GR" dirty="0" smtClean="0"/>
          </a:p>
          <a:p>
            <a:pPr>
              <a:buFont typeface="Arial" panose="020B0604020202020204" pitchFamily="34" charset="0"/>
              <a:buChar char="•"/>
            </a:pPr>
            <a:endParaRPr lang="en-US" altLang="el-GR" dirty="0" smtClean="0"/>
          </a:p>
          <a:p>
            <a:r>
              <a:rPr lang="en-US" altLang="el-GR" dirty="0" smtClean="0"/>
              <a:t>The copyright holder may give to the license holder a separate license to use the work for commercial use, if requested. </a:t>
            </a:r>
            <a:endParaRPr lang="en-US" altLang="el-GR" dirty="0"/>
          </a:p>
        </p:txBody>
      </p:sp>
    </p:spTree>
    <p:custDataLst>
      <p:tags r:id="rId1"/>
    </p:custDataLst>
    <p:extLst>
      <p:ext uri="{BB962C8B-B14F-4D97-AF65-F5344CB8AC3E}">
        <p14:creationId xmlns:p14="http://schemas.microsoft.com/office/powerpoint/2010/main" val="42433946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l-GR" dirty="0" smtClean="0"/>
              <a:t>Preservation Notices</a:t>
            </a:r>
            <a:endParaRPr lang="en-US" altLang="el-GR" dirty="0" smtClean="0"/>
          </a:p>
        </p:txBody>
      </p:sp>
      <p:sp>
        <p:nvSpPr>
          <p:cNvPr id="3" name="Content Placeholder 2"/>
          <p:cNvSpPr>
            <a:spLocks noGrp="1"/>
          </p:cNvSpPr>
          <p:nvPr>
            <p:ph idx="1"/>
          </p:nvPr>
        </p:nvSpPr>
        <p:spPr>
          <a:xfrm>
            <a:off x="463550" y="1557338"/>
            <a:ext cx="8229600" cy="4525962"/>
          </a:xfrm>
        </p:spPr>
        <p:txBody>
          <a:bodyPr>
            <a:normAutofit/>
          </a:bodyPr>
          <a:lstStyle/>
          <a:p>
            <a:pPr marL="0" indent="0">
              <a:buFont typeface="Arial" panose="020B0604020202020204" pitchFamily="34" charset="0"/>
              <a:buNone/>
            </a:pPr>
            <a:r>
              <a:rPr lang="en-US" altLang="el-GR" sz="2400" dirty="0" smtClean="0"/>
              <a:t>Any reproduction or adaptation of the material should include: </a:t>
            </a:r>
          </a:p>
          <a:p>
            <a:pPr lvl="1">
              <a:buFont typeface="Wingdings" panose="05000000000000000000" pitchFamily="2" charset="2"/>
              <a:buChar char="§"/>
            </a:pPr>
            <a:r>
              <a:rPr lang="en-US" altLang="el-GR" sz="2000" dirty="0" smtClean="0"/>
              <a:t>the Reference  Note, </a:t>
            </a:r>
          </a:p>
          <a:p>
            <a:pPr lvl="1">
              <a:buFont typeface="Wingdings" panose="05000000000000000000" pitchFamily="2" charset="2"/>
              <a:buChar char="§"/>
            </a:pPr>
            <a:r>
              <a:rPr lang="en-US" altLang="el-GR" sz="2000" dirty="0" smtClean="0"/>
              <a:t>the Licensing Note,</a:t>
            </a:r>
          </a:p>
          <a:p>
            <a:pPr lvl="1">
              <a:buFont typeface="Wingdings" panose="05000000000000000000" pitchFamily="2" charset="2"/>
              <a:buChar char="§"/>
            </a:pPr>
            <a:r>
              <a:rPr lang="en-US" altLang="el-GR" sz="2000" dirty="0" smtClean="0"/>
              <a:t>the declaration of Notices Preservation,</a:t>
            </a:r>
          </a:p>
          <a:p>
            <a:pPr lvl="1">
              <a:buFont typeface="Wingdings" panose="05000000000000000000" pitchFamily="2" charset="2"/>
              <a:buChar char="§"/>
            </a:pPr>
            <a:r>
              <a:rPr lang="en-US" altLang="el-GR" sz="2000" dirty="0" smtClean="0"/>
              <a:t>the Use of Third Parties Work Note (if available), </a:t>
            </a:r>
          </a:p>
          <a:p>
            <a:pPr marL="0" indent="0">
              <a:buFont typeface="Arial" panose="020B0604020202020204" pitchFamily="34" charset="0"/>
              <a:buNone/>
            </a:pPr>
            <a:r>
              <a:rPr lang="en-US" altLang="el-GR" sz="2400" dirty="0" smtClean="0"/>
              <a:t>together with the accompanied URLs.</a:t>
            </a:r>
          </a:p>
          <a:p>
            <a:pPr marL="0" indent="0"/>
            <a:endParaRPr lang="en-US" altLang="el-GR" sz="2000" dirty="0" smtClean="0"/>
          </a:p>
        </p:txBody>
      </p:sp>
    </p:spTree>
    <p:custDataLst>
      <p:tags r:id="rId1"/>
    </p:custDataLst>
    <p:extLst>
      <p:ext uri="{BB962C8B-B14F-4D97-AF65-F5344CB8AC3E}">
        <p14:creationId xmlns:p14="http://schemas.microsoft.com/office/powerpoint/2010/main" val="1072814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nature of informal spoken </a:t>
            </a:r>
            <a:r>
              <a:rPr lang="en-US" dirty="0" smtClean="0"/>
              <a:t>language</a:t>
            </a:r>
            <a:endParaRPr lang="en-US" dirty="0"/>
          </a:p>
        </p:txBody>
      </p:sp>
      <p:sp>
        <p:nvSpPr>
          <p:cNvPr id="3" name="Content Placeholder 2"/>
          <p:cNvSpPr>
            <a:spLocks noGrp="1"/>
          </p:cNvSpPr>
          <p:nvPr>
            <p:ph idx="1"/>
          </p:nvPr>
        </p:nvSpPr>
        <p:spPr/>
        <p:txBody>
          <a:bodyPr>
            <a:noAutofit/>
          </a:bodyPr>
          <a:lstStyle/>
          <a:p>
            <a:pPr>
              <a:spcBef>
                <a:spcPts val="600"/>
              </a:spcBef>
            </a:pPr>
            <a:r>
              <a:rPr lang="en-US" sz="2800" dirty="0"/>
              <a:t>Most of the spoken language we listen to is informal and </a:t>
            </a:r>
            <a:r>
              <a:rPr lang="en-US" sz="2800" dirty="0" smtClean="0"/>
              <a:t>spontaneous.</a:t>
            </a:r>
            <a:endParaRPr lang="en-US" sz="2800" dirty="0"/>
          </a:p>
          <a:p>
            <a:pPr>
              <a:spcBef>
                <a:spcPts val="600"/>
              </a:spcBef>
            </a:pPr>
            <a:r>
              <a:rPr lang="en-US" sz="2800" dirty="0"/>
              <a:t>The speaker makes it up as s/he goes along rather than reading aloud or reciting from </a:t>
            </a:r>
            <a:r>
              <a:rPr lang="en-US" sz="2800" dirty="0" smtClean="0"/>
              <a:t>memory.</a:t>
            </a:r>
            <a:endParaRPr lang="en-US" sz="2800" dirty="0"/>
          </a:p>
          <a:p>
            <a:pPr marL="0" indent="0">
              <a:spcBef>
                <a:spcPts val="600"/>
              </a:spcBef>
              <a:buNone/>
            </a:pPr>
            <a:r>
              <a:rPr lang="en-US" sz="2800" b="1" dirty="0"/>
              <a:t>Homework task: </a:t>
            </a:r>
          </a:p>
          <a:p>
            <a:pPr>
              <a:spcBef>
                <a:spcPts val="600"/>
              </a:spcBef>
            </a:pPr>
            <a:r>
              <a:rPr lang="en-US" sz="2800" dirty="0"/>
              <a:t>Observe and then describe an informal communicative event and describe the roles of the speaker and </a:t>
            </a:r>
            <a:r>
              <a:rPr lang="en-US" sz="2800" dirty="0" smtClean="0"/>
              <a:t>listener.</a:t>
            </a:r>
            <a:endParaRPr lang="en-US" sz="2800" dirty="0"/>
          </a:p>
          <a:p>
            <a:pPr>
              <a:spcBef>
                <a:spcPts val="600"/>
              </a:spcBef>
            </a:pPr>
            <a:r>
              <a:rPr lang="en-US" sz="2800" dirty="0" smtClean="0"/>
              <a:t>Find </a:t>
            </a:r>
            <a:r>
              <a:rPr lang="en-US" sz="2800" dirty="0"/>
              <a:t>one listening comp activity that resembles a real-life communicative </a:t>
            </a:r>
            <a:r>
              <a:rPr lang="en-US" sz="2800" dirty="0" smtClean="0"/>
              <a:t>event.</a:t>
            </a:r>
            <a:endParaRPr lang="en-US" sz="2800" dirty="0"/>
          </a:p>
          <a:p>
            <a:endParaRPr lang="en-US" dirty="0"/>
          </a:p>
        </p:txBody>
      </p:sp>
    </p:spTree>
    <p:extLst>
      <p:ext uri="{BB962C8B-B14F-4D97-AF65-F5344CB8AC3E}">
        <p14:creationId xmlns:p14="http://schemas.microsoft.com/office/powerpoint/2010/main" val="137812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features of informal </a:t>
            </a:r>
            <a:r>
              <a:rPr lang="en-US" dirty="0" smtClean="0"/>
              <a:t>speech (1/2)</a:t>
            </a:r>
            <a:endParaRPr lang="en-US" dirty="0"/>
          </a:p>
        </p:txBody>
      </p:sp>
      <p:sp>
        <p:nvSpPr>
          <p:cNvPr id="3" name="Content Placeholder 2"/>
          <p:cNvSpPr>
            <a:spLocks noGrp="1"/>
          </p:cNvSpPr>
          <p:nvPr>
            <p:ph idx="1"/>
          </p:nvPr>
        </p:nvSpPr>
        <p:spPr/>
        <p:txBody>
          <a:bodyPr>
            <a:noAutofit/>
          </a:bodyPr>
          <a:lstStyle/>
          <a:p>
            <a:pPr>
              <a:spcBef>
                <a:spcPts val="600"/>
              </a:spcBef>
            </a:pPr>
            <a:r>
              <a:rPr lang="en-US" dirty="0"/>
              <a:t>Spoken messages are brief. Speech is usually broken into short </a:t>
            </a:r>
            <a:r>
              <a:rPr lang="en-US" dirty="0" smtClean="0"/>
              <a:t>chunks.</a:t>
            </a:r>
            <a:endParaRPr lang="en-US" dirty="0"/>
          </a:p>
          <a:p>
            <a:pPr>
              <a:spcBef>
                <a:spcPts val="600"/>
              </a:spcBef>
            </a:pPr>
            <a:r>
              <a:rPr lang="en-US" dirty="0"/>
              <a:t>The pronunciation of words is often slurred (noticeably different from the phonological representation in a dictionary</a:t>
            </a:r>
            <a:r>
              <a:rPr lang="en-US" dirty="0" smtClean="0"/>
              <a:t>).</a:t>
            </a:r>
            <a:endParaRPr lang="en-US" dirty="0"/>
          </a:p>
          <a:p>
            <a:endParaRPr lang="en-US" dirty="0"/>
          </a:p>
        </p:txBody>
      </p:sp>
    </p:spTree>
    <p:extLst>
      <p:ext uri="{BB962C8B-B14F-4D97-AF65-F5344CB8AC3E}">
        <p14:creationId xmlns:p14="http://schemas.microsoft.com/office/powerpoint/2010/main" val="77879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features of informal </a:t>
            </a:r>
            <a:r>
              <a:rPr lang="en-US" dirty="0" smtClean="0"/>
              <a:t>speech (2/2)</a:t>
            </a:r>
            <a:endParaRPr lang="en-US" dirty="0"/>
          </a:p>
        </p:txBody>
      </p:sp>
      <p:sp>
        <p:nvSpPr>
          <p:cNvPr id="3" name="Content Placeholder 2"/>
          <p:cNvSpPr>
            <a:spLocks noGrp="1"/>
          </p:cNvSpPr>
          <p:nvPr>
            <p:ph idx="1"/>
          </p:nvPr>
        </p:nvSpPr>
        <p:spPr/>
        <p:txBody>
          <a:bodyPr>
            <a:noAutofit/>
          </a:bodyPr>
          <a:lstStyle/>
          <a:p>
            <a:pPr>
              <a:spcBef>
                <a:spcPts val="600"/>
              </a:spcBef>
            </a:pPr>
            <a:r>
              <a:rPr lang="en-US" dirty="0" smtClean="0"/>
              <a:t>The </a:t>
            </a:r>
            <a:r>
              <a:rPr lang="en-US" dirty="0"/>
              <a:t>vocabulary used is often </a:t>
            </a:r>
            <a:r>
              <a:rPr lang="en-US" dirty="0" smtClean="0"/>
              <a:t>colloquial.</a:t>
            </a:r>
            <a:endParaRPr lang="en-US" dirty="0"/>
          </a:p>
          <a:p>
            <a:pPr>
              <a:spcBef>
                <a:spcPts val="600"/>
              </a:spcBef>
            </a:pPr>
            <a:r>
              <a:rPr lang="en-US" dirty="0"/>
              <a:t>Informal speech tends to be ungrammatical:</a:t>
            </a:r>
          </a:p>
          <a:p>
            <a:pPr lvl="1">
              <a:spcBef>
                <a:spcPts val="600"/>
              </a:spcBef>
            </a:pPr>
            <a:r>
              <a:rPr lang="en-US" sz="3200" dirty="0"/>
              <a:t>utterances do not usually divide neatly into </a:t>
            </a:r>
            <a:r>
              <a:rPr lang="en-US" sz="3200" dirty="0" smtClean="0"/>
              <a:t>sentences.</a:t>
            </a:r>
            <a:endParaRPr lang="en-US" sz="3200" dirty="0"/>
          </a:p>
          <a:p>
            <a:pPr lvl="1">
              <a:spcBef>
                <a:spcPts val="600"/>
              </a:spcBef>
            </a:pPr>
            <a:r>
              <a:rPr lang="en-US" sz="3200" dirty="0"/>
              <a:t>a grammatical structure may change in mid- </a:t>
            </a:r>
            <a:r>
              <a:rPr lang="en-US" sz="3200" dirty="0" smtClean="0"/>
              <a:t>utterance.</a:t>
            </a:r>
            <a:endParaRPr lang="en-US" sz="3200" dirty="0"/>
          </a:p>
          <a:p>
            <a:pPr lvl="1">
              <a:spcBef>
                <a:spcPts val="600"/>
              </a:spcBef>
            </a:pPr>
            <a:r>
              <a:rPr lang="en-US" sz="3200" dirty="0"/>
              <a:t>unfinished clauses are common.</a:t>
            </a:r>
          </a:p>
          <a:p>
            <a:endParaRPr lang="en-US" dirty="0"/>
          </a:p>
        </p:txBody>
      </p:sp>
    </p:spTree>
    <p:extLst>
      <p:ext uri="{BB962C8B-B14F-4D97-AF65-F5344CB8AC3E}">
        <p14:creationId xmlns:p14="http://schemas.microsoft.com/office/powerpoint/2010/main" val="2248531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More features of informal </a:t>
            </a:r>
            <a:r>
              <a:rPr lang="en-US" dirty="0" smtClean="0"/>
              <a:t>speech (1/2)</a:t>
            </a:r>
            <a:endParaRPr lang="en-US" dirty="0"/>
          </a:p>
        </p:txBody>
      </p:sp>
      <p:sp>
        <p:nvSpPr>
          <p:cNvPr id="3" name="Content Placeholder 2"/>
          <p:cNvSpPr>
            <a:spLocks noGrp="1"/>
          </p:cNvSpPr>
          <p:nvPr>
            <p:ph idx="1"/>
          </p:nvPr>
        </p:nvSpPr>
        <p:spPr/>
        <p:txBody>
          <a:bodyPr>
            <a:noAutofit/>
          </a:bodyPr>
          <a:lstStyle/>
          <a:p>
            <a:r>
              <a:rPr lang="en-US" dirty="0"/>
              <a:t>There is a certain amount of “noise” involved: either bits of speech that are unintelligible to the hearer or background </a:t>
            </a:r>
            <a:r>
              <a:rPr lang="en-US" dirty="0" smtClean="0"/>
              <a:t>noise.</a:t>
            </a:r>
            <a:endParaRPr lang="en-US" dirty="0"/>
          </a:p>
          <a:p>
            <a:r>
              <a:rPr lang="en-US" dirty="0"/>
              <a:t>The speaker normally says much more than is strictly necessary for the conveying of the message. Redundancy includes repetition, paraphrase, glossing with utterances in parenthesis, self- correction, the use of ‘fillers</a:t>
            </a:r>
            <a:r>
              <a:rPr lang="en-US" dirty="0" smtClean="0"/>
              <a:t>’.</a:t>
            </a:r>
            <a:endParaRPr lang="en-US" dirty="0"/>
          </a:p>
        </p:txBody>
      </p:sp>
    </p:spTree>
    <p:extLst>
      <p:ext uri="{BB962C8B-B14F-4D97-AF65-F5344CB8AC3E}">
        <p14:creationId xmlns:p14="http://schemas.microsoft.com/office/powerpoint/2010/main" val="2418760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More features of informal </a:t>
            </a:r>
            <a:r>
              <a:rPr lang="en-US" dirty="0" smtClean="0"/>
              <a:t>speech</a:t>
            </a:r>
            <a:r>
              <a:rPr lang="en-US" dirty="0"/>
              <a:t> </a:t>
            </a:r>
            <a:r>
              <a:rPr lang="en-US" dirty="0" smtClean="0"/>
              <a:t>(2/2)</a:t>
            </a:r>
            <a:endParaRPr lang="en-US" dirty="0"/>
          </a:p>
        </p:txBody>
      </p:sp>
      <p:sp>
        <p:nvSpPr>
          <p:cNvPr id="3" name="Content Placeholder 2"/>
          <p:cNvSpPr>
            <a:spLocks noGrp="1"/>
          </p:cNvSpPr>
          <p:nvPr>
            <p:ph idx="1"/>
          </p:nvPr>
        </p:nvSpPr>
        <p:spPr/>
        <p:txBody>
          <a:bodyPr>
            <a:noAutofit/>
          </a:bodyPr>
          <a:lstStyle/>
          <a:p>
            <a:r>
              <a:rPr lang="en-US" dirty="0" smtClean="0"/>
              <a:t>Redundancy </a:t>
            </a:r>
            <a:r>
              <a:rPr lang="en-US" dirty="0"/>
              <a:t>compensates for the gaps created by noise to some </a:t>
            </a:r>
            <a:r>
              <a:rPr lang="en-US" dirty="0" smtClean="0"/>
              <a:t>extent.</a:t>
            </a:r>
            <a:endParaRPr lang="en-US" dirty="0"/>
          </a:p>
          <a:p>
            <a:r>
              <a:rPr lang="en-US" dirty="0"/>
              <a:t>Normally, the listener hears the message only once (though this may be compensated for by the redundancy of the discourse, and by the possibility of requesting repetition or explanation</a:t>
            </a:r>
            <a:r>
              <a:rPr lang="en-US" dirty="0" smtClean="0"/>
              <a:t>).</a:t>
            </a:r>
            <a:endParaRPr lang="en-US" dirty="0"/>
          </a:p>
          <a:p>
            <a:endParaRPr lang="en-US" dirty="0"/>
          </a:p>
        </p:txBody>
      </p:sp>
    </p:spTree>
    <p:extLst>
      <p:ext uri="{BB962C8B-B14F-4D97-AF65-F5344CB8AC3E}">
        <p14:creationId xmlns:p14="http://schemas.microsoft.com/office/powerpoint/2010/main" val="27883806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9"/>
  <p:tag name="ZHAW.ACCESSIBILITYADDIN.DEFAULTLANGUAGE" val="msoLanguageIDEnglishUS"/>
  <p:tag name="ZHAW.ACCESSIBILITYADDIN.CHECKTIMEDATE" val="11/26/2015 12:25:56 A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5,2,3,"/>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2770,32771,5,"/>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36866,36867,36868,6,"/>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BD65800-D0FF-445F-8F36-231ECBF1F02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893</TotalTime>
  <Words>2469</Words>
  <Application>Microsoft Office PowerPoint</Application>
  <PresentationFormat>On-screen Show (4:3)</PresentationFormat>
  <Paragraphs>216</Paragraphs>
  <Slides>44</Slides>
  <Notes>8</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Θέμα του Office</vt:lpstr>
      <vt:lpstr> ELT Methods and Practices</vt:lpstr>
      <vt:lpstr>The ‘what’ / ‘why’ of listening comprehension</vt:lpstr>
      <vt:lpstr>Task 1: Think of more situations, what they have in common and how each differs</vt:lpstr>
      <vt:lpstr>Listening as an active process</vt:lpstr>
      <vt:lpstr>The nature of informal spoken language</vt:lpstr>
      <vt:lpstr>The features of informal speech (1/2)</vt:lpstr>
      <vt:lpstr>The features of informal speech (2/2)</vt:lpstr>
      <vt:lpstr>More features of informal speech (1/2)</vt:lpstr>
      <vt:lpstr>More features of informal speech (2/2)</vt:lpstr>
      <vt:lpstr>Do we comprehend everything?</vt:lpstr>
      <vt:lpstr>Listener roles</vt:lpstr>
      <vt:lpstr>What the listener does (1/2)</vt:lpstr>
      <vt:lpstr>What the listener does (2/2)</vt:lpstr>
      <vt:lpstr>Levels of meaning </vt:lpstr>
      <vt:lpstr>The development of meaning</vt:lpstr>
      <vt:lpstr>Understanding language in use</vt:lpstr>
      <vt:lpstr>Understanding as a meaning making process</vt:lpstr>
      <vt:lpstr>How do people understand? (1/2)</vt:lpstr>
      <vt:lpstr>How do people understand? (2/2)</vt:lpstr>
      <vt:lpstr>What do people understand? (1/2)</vt:lpstr>
      <vt:lpstr>What do people understand? (2/2)</vt:lpstr>
      <vt:lpstr>What’s at the ‘end of the line’? (1/2)</vt:lpstr>
      <vt:lpstr>What’s at the ‘end of the line’? (2/2)</vt:lpstr>
      <vt:lpstr>What are the results of our understanding?</vt:lpstr>
      <vt:lpstr>Reading and listening comprehension skills</vt:lpstr>
      <vt:lpstr>Being trained to understand (1/2)</vt:lpstr>
      <vt:lpstr>Being trained to understand (2/2)</vt:lpstr>
      <vt:lpstr>As we come to the end of the lecture…</vt:lpstr>
      <vt:lpstr>Task 1</vt:lpstr>
      <vt:lpstr>Task 2</vt:lpstr>
      <vt:lpstr>Task 3</vt:lpstr>
      <vt:lpstr>Task 4</vt:lpstr>
      <vt:lpstr>Task 5</vt:lpstr>
      <vt:lpstr>Task 6</vt:lpstr>
      <vt:lpstr>Task 7</vt:lpstr>
      <vt:lpstr>Task 7 continued…</vt:lpstr>
      <vt:lpstr>Task 8</vt:lpstr>
      <vt:lpstr>End of Unit</vt:lpstr>
      <vt:lpstr>Financing</vt:lpstr>
      <vt:lpstr>Notes</vt:lpstr>
      <vt:lpstr>Note on History of Published Version </vt:lpstr>
      <vt:lpstr>Reference Note </vt:lpstr>
      <vt:lpstr>Licensing Note </vt:lpstr>
      <vt:lpstr>Preservation Notices</vt:lpstr>
    </vt:vector>
  </TitlesOfParts>
  <Manager>Faculty of English Language and Literature</Manager>
  <Company>National and Kapodistrian University of Athens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Listening comprehension: Learning to understand the spoken language.</dc:title>
  <dc:subject>ELT Methods and Practices</dc:subject>
  <dc:creator>Bessie Dendrinos</dc:creator>
  <cp:keywords/>
  <dc:description/>
  <cp:lastModifiedBy>Smaragda Papadopoulou</cp:lastModifiedBy>
  <cp:revision>102</cp:revision>
  <dcterms:created xsi:type="dcterms:W3CDTF">2015-08-10T14:47:42Z</dcterms:created>
  <dcterms:modified xsi:type="dcterms:W3CDTF">2015-11-25T22:26:59Z</dcterms:modified>
  <cp:category>Foreign Language Teaching and Learning</cp:category>
</cp:coreProperties>
</file>