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8" r:id="rId1"/>
  </p:sldMasterIdLst>
  <p:notesMasterIdLst>
    <p:notesMasterId r:id="rId26"/>
  </p:notesMasterIdLst>
  <p:sldIdLst>
    <p:sldId id="302" r:id="rId2"/>
    <p:sldId id="467" r:id="rId3"/>
    <p:sldId id="469" r:id="rId4"/>
    <p:sldId id="261" r:id="rId5"/>
    <p:sldId id="309" r:id="rId6"/>
    <p:sldId id="423" r:id="rId7"/>
    <p:sldId id="459" r:id="rId8"/>
    <p:sldId id="460" r:id="rId9"/>
    <p:sldId id="461" r:id="rId10"/>
    <p:sldId id="462" r:id="rId11"/>
    <p:sldId id="463" r:id="rId12"/>
    <p:sldId id="371" r:id="rId13"/>
    <p:sldId id="300" r:id="rId14"/>
    <p:sldId id="465" r:id="rId15"/>
    <p:sldId id="466" r:id="rId16"/>
    <p:sldId id="468" r:id="rId17"/>
    <p:sldId id="470" r:id="rId18"/>
    <p:sldId id="471" r:id="rId19"/>
    <p:sldId id="472" r:id="rId20"/>
    <p:sldId id="473" r:id="rId21"/>
    <p:sldId id="474" r:id="rId22"/>
    <p:sldId id="475" r:id="rId23"/>
    <p:sldId id="476" r:id="rId24"/>
    <p:sldId id="477" r:id="rId2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23" autoAdjust="0"/>
    <p:restoredTop sz="83022" autoAdjust="0"/>
  </p:normalViewPr>
  <p:slideViewPr>
    <p:cSldViewPr>
      <p:cViewPr varScale="1">
        <p:scale>
          <a:sx n="41" d="100"/>
          <a:sy n="41" d="100"/>
        </p:scale>
        <p:origin x="144" y="54"/>
      </p:cViewPr>
      <p:guideLst>
        <p:guide orient="horz" pos="2160"/>
        <p:guide pos="2880"/>
      </p:guideLst>
    </p:cSldViewPr>
  </p:slideViewPr>
  <p:outlineViewPr>
    <p:cViewPr>
      <p:scale>
        <a:sx n="33" d="100"/>
        <a:sy n="33" d="100"/>
      </p:scale>
      <p:origin x="0" y="-5262"/>
    </p:cViewPr>
  </p:outlineViewPr>
  <p:notesTextViewPr>
    <p:cViewPr>
      <p:scale>
        <a:sx n="1" d="1"/>
        <a:sy n="1" d="1"/>
      </p:scale>
      <p:origin x="0" y="0"/>
    </p:cViewPr>
  </p:notesTextViewPr>
  <p:notesViewPr>
    <p:cSldViewPr>
      <p:cViewPr varScale="1">
        <p:scale>
          <a:sx n="60" d="100"/>
          <a:sy n="60" d="100"/>
        </p:scale>
        <p:origin x="165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s>
</file>

<file path=ppt/diagrams/_rels/data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image" Target="../media/image7.jpeg"/><Relationship Id="rId4" Type="http://schemas.openxmlformats.org/officeDocument/2006/relationships/image" Target="../media/image11.jpeg"/></Relationships>
</file>

<file path=ppt/diagrams/_rels/data3.xml.rels><?xml version="1.0" encoding="UTF-8" standalone="yes"?>
<Relationships xmlns="http://schemas.openxmlformats.org/package/2006/relationships"><Relationship Id="rId1" Type="http://schemas.openxmlformats.org/officeDocument/2006/relationships/image" Target="../media/image9.png"/></Relationships>
</file>

<file path=ppt/diagrams/_rels/data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D8465E-A8AD-4F2A-97D3-FC4524335956}" type="doc">
      <dgm:prSet loTypeId="urn:microsoft.com/office/officeart/2005/8/layout/pList2#1" loCatId="list" qsTypeId="urn:microsoft.com/office/officeart/2005/8/quickstyle/simple1" qsCatId="simple" csTypeId="urn:microsoft.com/office/officeart/2005/8/colors/accent1_2" csCatId="accent1" phldr="1"/>
      <dgm:spPr/>
    </dgm:pt>
    <dgm:pt modelId="{D6DAFFDE-1B82-4B13-939D-F1A66E9F491F}">
      <dgm:prSet phldrT="[Text]" custT="1"/>
      <dgm:spPr/>
      <dgm:t>
        <a:bodyPr/>
        <a:lstStyle/>
        <a:p>
          <a:r>
            <a:rPr lang="en-US" sz="2400" dirty="0" smtClean="0"/>
            <a:t>Free vs. loyal representations of the source</a:t>
          </a:r>
          <a:endParaRPr lang="el-GR" sz="2400" dirty="0"/>
        </a:p>
      </dgm:t>
    </dgm:pt>
    <dgm:pt modelId="{692A7F58-DCA3-4050-99D9-8E37CFD8137A}" type="parTrans" cxnId="{EF9842BD-1360-43A4-A139-DB14C53DFC53}">
      <dgm:prSet/>
      <dgm:spPr/>
      <dgm:t>
        <a:bodyPr/>
        <a:lstStyle/>
        <a:p>
          <a:endParaRPr lang="el-GR"/>
        </a:p>
      </dgm:t>
    </dgm:pt>
    <dgm:pt modelId="{C9F8B438-08A7-4F49-B6A8-77A970C585CC}" type="sibTrans" cxnId="{EF9842BD-1360-43A4-A139-DB14C53DFC53}">
      <dgm:prSet/>
      <dgm:spPr/>
      <dgm:t>
        <a:bodyPr/>
        <a:lstStyle/>
        <a:p>
          <a:endParaRPr lang="el-GR"/>
        </a:p>
      </dgm:t>
    </dgm:pt>
    <dgm:pt modelId="{384D03E5-5DD5-44F9-AA89-B9A0A55A1EC7}">
      <dgm:prSet phldrT="[Text]" custT="1"/>
      <dgm:spPr/>
      <dgm:t>
        <a:bodyPr/>
        <a:lstStyle/>
        <a:p>
          <a:r>
            <a:rPr lang="en-US" sz="2400" dirty="0" smtClean="0"/>
            <a:t>Reflection of figurative characters’ identity</a:t>
          </a:r>
          <a:endParaRPr lang="el-GR" sz="2400" dirty="0"/>
        </a:p>
      </dgm:t>
    </dgm:pt>
    <dgm:pt modelId="{0A25F2C1-01E1-4716-AD6D-73E2B848296A}" type="parTrans" cxnId="{7CEB4B3F-E536-4F8C-AA46-CA3436461766}">
      <dgm:prSet/>
      <dgm:spPr/>
      <dgm:t>
        <a:bodyPr/>
        <a:lstStyle/>
        <a:p>
          <a:endParaRPr lang="el-GR"/>
        </a:p>
      </dgm:t>
    </dgm:pt>
    <dgm:pt modelId="{49505D97-6DEA-4B9C-95AA-D929863226BB}" type="sibTrans" cxnId="{7CEB4B3F-E536-4F8C-AA46-CA3436461766}">
      <dgm:prSet/>
      <dgm:spPr/>
      <dgm:t>
        <a:bodyPr/>
        <a:lstStyle/>
        <a:p>
          <a:endParaRPr lang="el-GR"/>
        </a:p>
      </dgm:t>
    </dgm:pt>
    <dgm:pt modelId="{9C61E259-CD00-42E2-9A38-861939091553}">
      <dgm:prSet custT="1"/>
      <dgm:spPr/>
      <dgm:t>
        <a:bodyPr/>
        <a:lstStyle/>
        <a:p>
          <a:r>
            <a:rPr lang="en-US" sz="2400" dirty="0" smtClean="0"/>
            <a:t>Prioritizing narratives in represent-</a:t>
          </a:r>
          <a:r>
            <a:rPr lang="en-US" sz="2400" dirty="0" err="1" smtClean="0"/>
            <a:t>ations</a:t>
          </a:r>
          <a:endParaRPr lang="el-GR" sz="2400" dirty="0"/>
        </a:p>
      </dgm:t>
    </dgm:pt>
    <dgm:pt modelId="{894BF9F7-4CFD-45E6-A79A-EBE66AFA2C94}" type="parTrans" cxnId="{D9DAA336-1B90-4FAA-87BB-1D179D7F29BE}">
      <dgm:prSet/>
      <dgm:spPr/>
      <dgm:t>
        <a:bodyPr/>
        <a:lstStyle/>
        <a:p>
          <a:endParaRPr lang="el-GR"/>
        </a:p>
      </dgm:t>
    </dgm:pt>
    <dgm:pt modelId="{A0B22E8C-0078-4DEF-A2A8-978C3EA8F59D}" type="sibTrans" cxnId="{D9DAA336-1B90-4FAA-87BB-1D179D7F29BE}">
      <dgm:prSet/>
      <dgm:spPr/>
      <dgm:t>
        <a:bodyPr/>
        <a:lstStyle/>
        <a:p>
          <a:endParaRPr lang="el-GR"/>
        </a:p>
      </dgm:t>
    </dgm:pt>
    <dgm:pt modelId="{130EDCFF-037C-4482-9A55-E4C3B6461775}">
      <dgm:prSet phldrT="[Text]" custT="1"/>
      <dgm:spPr/>
      <dgm:t>
        <a:bodyPr/>
        <a:lstStyle/>
        <a:p>
          <a:r>
            <a:rPr lang="en-US" sz="2400" dirty="0" smtClean="0"/>
            <a:t>Style and point of view</a:t>
          </a:r>
          <a:endParaRPr lang="el-GR" sz="2400" dirty="0"/>
        </a:p>
      </dgm:t>
    </dgm:pt>
    <dgm:pt modelId="{191C2E1D-330D-49BE-AC07-5ED8A35F1EDD}" type="sibTrans" cxnId="{904429D3-8247-4547-8950-73DC4F12A919}">
      <dgm:prSet/>
      <dgm:spPr/>
      <dgm:t>
        <a:bodyPr/>
        <a:lstStyle/>
        <a:p>
          <a:endParaRPr lang="el-GR"/>
        </a:p>
      </dgm:t>
    </dgm:pt>
    <dgm:pt modelId="{DDF5F3B9-C3D6-473A-B24C-832383D5BD4A}" type="parTrans" cxnId="{904429D3-8247-4547-8950-73DC4F12A919}">
      <dgm:prSet/>
      <dgm:spPr/>
      <dgm:t>
        <a:bodyPr/>
        <a:lstStyle/>
        <a:p>
          <a:endParaRPr lang="el-GR"/>
        </a:p>
      </dgm:t>
    </dgm:pt>
    <dgm:pt modelId="{EAE2BAA7-29EA-4443-875C-3E836A624D17}" type="pres">
      <dgm:prSet presAssocID="{91D8465E-A8AD-4F2A-97D3-FC4524335956}" presName="Name0" presStyleCnt="0">
        <dgm:presLayoutVars>
          <dgm:dir/>
          <dgm:resizeHandles val="exact"/>
        </dgm:presLayoutVars>
      </dgm:prSet>
      <dgm:spPr/>
    </dgm:pt>
    <dgm:pt modelId="{3C6F3A7A-566F-4426-9176-FC17531E8E7D}" type="pres">
      <dgm:prSet presAssocID="{91D8465E-A8AD-4F2A-97D3-FC4524335956}" presName="bkgdShp" presStyleLbl="alignAccFollowNode1" presStyleIdx="0" presStyleCnt="1"/>
      <dgm:spPr/>
    </dgm:pt>
    <dgm:pt modelId="{779FCF55-6629-4B07-9300-C75B8CB58CD1}" type="pres">
      <dgm:prSet presAssocID="{91D8465E-A8AD-4F2A-97D3-FC4524335956}" presName="linComp" presStyleCnt="0"/>
      <dgm:spPr/>
    </dgm:pt>
    <dgm:pt modelId="{4C334C7B-BD12-46D7-8FDD-4AA290A1C2B1}" type="pres">
      <dgm:prSet presAssocID="{D6DAFFDE-1B82-4B13-939D-F1A66E9F491F}" presName="compNode" presStyleCnt="0"/>
      <dgm:spPr/>
    </dgm:pt>
    <dgm:pt modelId="{BB8DF6C4-668C-4040-B8F2-DD3B1C49350C}" type="pres">
      <dgm:prSet presAssocID="{D6DAFFDE-1B82-4B13-939D-F1A66E9F491F}" presName="node" presStyleLbl="node1" presStyleIdx="0" presStyleCnt="4" custScaleY="119326">
        <dgm:presLayoutVars>
          <dgm:bulletEnabled val="1"/>
        </dgm:presLayoutVars>
      </dgm:prSet>
      <dgm:spPr/>
      <dgm:t>
        <a:bodyPr/>
        <a:lstStyle/>
        <a:p>
          <a:endParaRPr lang="el-GR"/>
        </a:p>
      </dgm:t>
    </dgm:pt>
    <dgm:pt modelId="{59395E03-03AF-4F43-89E1-9447CFEA68B8}" type="pres">
      <dgm:prSet presAssocID="{D6DAFFDE-1B82-4B13-939D-F1A66E9F491F}" presName="invisiNode" presStyleLbl="node1" presStyleIdx="0" presStyleCnt="4"/>
      <dgm:spPr/>
    </dgm:pt>
    <dgm:pt modelId="{C2C21FAB-9969-4368-849C-DCE3954EFA4F}" type="pres">
      <dgm:prSet presAssocID="{D6DAFFDE-1B82-4B13-939D-F1A66E9F491F}" presName="imagNode" presStyleLbl="fgImgPlace1" presStyleIdx="0" presStyleCnt="4" custScaleX="77022" custScaleY="92362"/>
      <dgm:spPr>
        <a:blipFill rotWithShape="0">
          <a:blip xmlns:r="http://schemas.openxmlformats.org/officeDocument/2006/relationships" r:embed="rId1"/>
          <a:stretch>
            <a:fillRect/>
          </a:stretch>
        </a:blipFill>
      </dgm:spPr>
      <dgm:t>
        <a:bodyPr/>
        <a:lstStyle/>
        <a:p>
          <a:endParaRPr lang="el-GR"/>
        </a:p>
      </dgm:t>
      <dgm:extLst>
        <a:ext uri="{E40237B7-FDA0-4F09-8148-C483321AD2D9}">
          <dgm14:cNvPr xmlns:dgm14="http://schemas.microsoft.com/office/drawing/2010/diagram" id="0" name="" descr="http://www.imdb.com/title/tt0114388/?ref_=fn_al_tt_1" title="Sense and Sensibility (1995)"/>
        </a:ext>
      </dgm:extLst>
    </dgm:pt>
    <dgm:pt modelId="{DDB7B9D2-37C6-4035-8827-44365C486788}" type="pres">
      <dgm:prSet presAssocID="{C9F8B438-08A7-4F49-B6A8-77A970C585CC}" presName="sibTrans" presStyleLbl="sibTrans2D1" presStyleIdx="0" presStyleCnt="0"/>
      <dgm:spPr/>
      <dgm:t>
        <a:bodyPr/>
        <a:lstStyle/>
        <a:p>
          <a:endParaRPr lang="en-US"/>
        </a:p>
      </dgm:t>
    </dgm:pt>
    <dgm:pt modelId="{CC503DD1-D62A-4DF5-B10B-95494CB68FD1}" type="pres">
      <dgm:prSet presAssocID="{384D03E5-5DD5-44F9-AA89-B9A0A55A1EC7}" presName="compNode" presStyleCnt="0"/>
      <dgm:spPr/>
    </dgm:pt>
    <dgm:pt modelId="{B1099664-E9AF-4D70-AF0A-689F502CF472}" type="pres">
      <dgm:prSet presAssocID="{384D03E5-5DD5-44F9-AA89-B9A0A55A1EC7}" presName="node" presStyleLbl="node1" presStyleIdx="1" presStyleCnt="4" custScaleX="113456" custScaleY="119326">
        <dgm:presLayoutVars>
          <dgm:bulletEnabled val="1"/>
        </dgm:presLayoutVars>
      </dgm:prSet>
      <dgm:spPr/>
      <dgm:t>
        <a:bodyPr/>
        <a:lstStyle/>
        <a:p>
          <a:endParaRPr lang="el-GR"/>
        </a:p>
      </dgm:t>
    </dgm:pt>
    <dgm:pt modelId="{28B3D3CD-7955-41F7-868F-73F2B05325EC}" type="pres">
      <dgm:prSet presAssocID="{384D03E5-5DD5-44F9-AA89-B9A0A55A1EC7}" presName="invisiNode" presStyleLbl="node1" presStyleIdx="1" presStyleCnt="4"/>
      <dgm:spPr/>
    </dgm:pt>
    <dgm:pt modelId="{56FECBCB-180D-4AD9-80DE-D5D84077C773}" type="pres">
      <dgm:prSet presAssocID="{384D03E5-5DD5-44F9-AA89-B9A0A55A1EC7}" presName="imagNode" presStyleLbl="fgImgPlace1" presStyleIdx="1" presStyleCnt="4" custScaleX="80180" custScaleY="92362" custLinFactNeighborX="3555" custLinFactNeighborY="-1827"/>
      <dgm:spPr>
        <a:blipFill rotWithShape="0">
          <a:blip xmlns:r="http://schemas.openxmlformats.org/officeDocument/2006/relationships" r:embed="rId2"/>
          <a:stretch>
            <a:fillRect/>
          </a:stretch>
        </a:blipFill>
      </dgm:spPr>
      <dgm:extLst>
        <a:ext uri="{E40237B7-FDA0-4F09-8148-C483321AD2D9}">
          <dgm14:cNvPr xmlns:dgm14="http://schemas.microsoft.com/office/drawing/2010/diagram" id="0" name="" descr="http://www.imdb.com/title/tt0114388/?ref_=fn_al_tt_1" title="Sense and Sensibility (1995)"/>
        </a:ext>
      </dgm:extLst>
    </dgm:pt>
    <dgm:pt modelId="{6F3CC027-8398-4F0C-8459-C92B9DD2962D}" type="pres">
      <dgm:prSet presAssocID="{49505D97-6DEA-4B9C-95AA-D929863226BB}" presName="sibTrans" presStyleLbl="sibTrans2D1" presStyleIdx="0" presStyleCnt="0"/>
      <dgm:spPr/>
      <dgm:t>
        <a:bodyPr/>
        <a:lstStyle/>
        <a:p>
          <a:endParaRPr lang="en-US"/>
        </a:p>
      </dgm:t>
    </dgm:pt>
    <dgm:pt modelId="{AD46EA71-6733-4A2A-95D1-AD059CCD91D2}" type="pres">
      <dgm:prSet presAssocID="{130EDCFF-037C-4482-9A55-E4C3B6461775}" presName="compNode" presStyleCnt="0"/>
      <dgm:spPr/>
    </dgm:pt>
    <dgm:pt modelId="{F55DA82F-BA8C-4F74-9698-4597291BEFCE}" type="pres">
      <dgm:prSet presAssocID="{130EDCFF-037C-4482-9A55-E4C3B6461775}" presName="node" presStyleLbl="node1" presStyleIdx="2" presStyleCnt="4" custScaleY="119326" custLinFactNeighborX="2552" custLinFactNeighborY="327">
        <dgm:presLayoutVars>
          <dgm:bulletEnabled val="1"/>
        </dgm:presLayoutVars>
      </dgm:prSet>
      <dgm:spPr/>
      <dgm:t>
        <a:bodyPr/>
        <a:lstStyle/>
        <a:p>
          <a:endParaRPr lang="el-GR"/>
        </a:p>
      </dgm:t>
    </dgm:pt>
    <dgm:pt modelId="{778ABDDE-801F-4C16-90AD-C4F756F016C8}" type="pres">
      <dgm:prSet presAssocID="{130EDCFF-037C-4482-9A55-E4C3B6461775}" presName="invisiNode" presStyleLbl="node1" presStyleIdx="2" presStyleCnt="4"/>
      <dgm:spPr/>
    </dgm:pt>
    <dgm:pt modelId="{8C05E666-8271-4C66-850E-07D2CADB03C8}" type="pres">
      <dgm:prSet presAssocID="{130EDCFF-037C-4482-9A55-E4C3B6461775}" presName="imagNode" presStyleLbl="fgImgPlace1" presStyleIdx="2" presStyleCnt="4" custScaleX="74809" custScaleY="92362"/>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descr="https://www.youtube.com/watch?v=uytgfI-3x34 &#10;&#10;http://www.imdb.com/title/tt1708523/?ref_=fn_al_tt_2&#10;&#10;" title="Το Νησί (2010– ) TV Series"/>
        </a:ext>
      </dgm:extLst>
    </dgm:pt>
    <dgm:pt modelId="{ACBE4B71-04BF-4DED-AE8C-AC799337AF97}" type="pres">
      <dgm:prSet presAssocID="{191C2E1D-330D-49BE-AC07-5ED8A35F1EDD}" presName="sibTrans" presStyleLbl="sibTrans2D1" presStyleIdx="0" presStyleCnt="0"/>
      <dgm:spPr/>
      <dgm:t>
        <a:bodyPr/>
        <a:lstStyle/>
        <a:p>
          <a:endParaRPr lang="en-US"/>
        </a:p>
      </dgm:t>
    </dgm:pt>
    <dgm:pt modelId="{81A20B90-E275-49B8-93B8-FD05F48908AE}" type="pres">
      <dgm:prSet presAssocID="{9C61E259-CD00-42E2-9A38-861939091553}" presName="compNode" presStyleCnt="0"/>
      <dgm:spPr/>
    </dgm:pt>
    <dgm:pt modelId="{240D128A-C2FA-4C16-B1CB-64C1C2D48597}" type="pres">
      <dgm:prSet presAssocID="{9C61E259-CD00-42E2-9A38-861939091553}" presName="node" presStyleLbl="node1" presStyleIdx="3" presStyleCnt="4" custScaleX="114529" custScaleY="119326">
        <dgm:presLayoutVars>
          <dgm:bulletEnabled val="1"/>
        </dgm:presLayoutVars>
      </dgm:prSet>
      <dgm:spPr/>
      <dgm:t>
        <a:bodyPr/>
        <a:lstStyle/>
        <a:p>
          <a:endParaRPr lang="el-GR"/>
        </a:p>
      </dgm:t>
    </dgm:pt>
    <dgm:pt modelId="{237F39C0-AB3E-4598-A57A-13DA477D3096}" type="pres">
      <dgm:prSet presAssocID="{9C61E259-CD00-42E2-9A38-861939091553}" presName="invisiNode" presStyleLbl="node1" presStyleIdx="3" presStyleCnt="4"/>
      <dgm:spPr/>
    </dgm:pt>
    <dgm:pt modelId="{B812D591-C1A9-4437-BA83-E5EFF95D32FC}" type="pres">
      <dgm:prSet presAssocID="{9C61E259-CD00-42E2-9A38-861939091553}" presName="imagNode" presStyleLbl="fgImgPlace1" presStyleIdx="3" presStyleCnt="4" custScaleX="79040" custScaleY="92362"/>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descr="https://www.youtube.com/watch?v=uytgfI-3x34 &#10;&#10;http://www.imdb.com/title/tt1708523/?ref_=fn_al_tt_2&#10;" title="Το Νησί (2010– ) TV Series"/>
        </a:ext>
      </dgm:extLst>
    </dgm:pt>
  </dgm:ptLst>
  <dgm:cxnLst>
    <dgm:cxn modelId="{7CEB4B3F-E536-4F8C-AA46-CA3436461766}" srcId="{91D8465E-A8AD-4F2A-97D3-FC4524335956}" destId="{384D03E5-5DD5-44F9-AA89-B9A0A55A1EC7}" srcOrd="1" destOrd="0" parTransId="{0A25F2C1-01E1-4716-AD6D-73E2B848296A}" sibTransId="{49505D97-6DEA-4B9C-95AA-D929863226BB}"/>
    <dgm:cxn modelId="{904429D3-8247-4547-8950-73DC4F12A919}" srcId="{91D8465E-A8AD-4F2A-97D3-FC4524335956}" destId="{130EDCFF-037C-4482-9A55-E4C3B6461775}" srcOrd="2" destOrd="0" parTransId="{DDF5F3B9-C3D6-473A-B24C-832383D5BD4A}" sibTransId="{191C2E1D-330D-49BE-AC07-5ED8A35F1EDD}"/>
    <dgm:cxn modelId="{EF9842BD-1360-43A4-A139-DB14C53DFC53}" srcId="{91D8465E-A8AD-4F2A-97D3-FC4524335956}" destId="{D6DAFFDE-1B82-4B13-939D-F1A66E9F491F}" srcOrd="0" destOrd="0" parTransId="{692A7F58-DCA3-4050-99D9-8E37CFD8137A}" sibTransId="{C9F8B438-08A7-4F49-B6A8-77A970C585CC}"/>
    <dgm:cxn modelId="{6A203266-F761-41B7-9F89-B27A45013B31}" type="presOf" srcId="{49505D97-6DEA-4B9C-95AA-D929863226BB}" destId="{6F3CC027-8398-4F0C-8459-C92B9DD2962D}" srcOrd="0" destOrd="0" presId="urn:microsoft.com/office/officeart/2005/8/layout/pList2#1"/>
    <dgm:cxn modelId="{BCF9E5C8-41F7-4C81-91E0-B79C5824B74E}" type="presOf" srcId="{91D8465E-A8AD-4F2A-97D3-FC4524335956}" destId="{EAE2BAA7-29EA-4443-875C-3E836A624D17}" srcOrd="0" destOrd="0" presId="urn:microsoft.com/office/officeart/2005/8/layout/pList2#1"/>
    <dgm:cxn modelId="{FFDCB3AA-09ED-4C9E-8832-12104146F1F2}" type="presOf" srcId="{191C2E1D-330D-49BE-AC07-5ED8A35F1EDD}" destId="{ACBE4B71-04BF-4DED-AE8C-AC799337AF97}" srcOrd="0" destOrd="0" presId="urn:microsoft.com/office/officeart/2005/8/layout/pList2#1"/>
    <dgm:cxn modelId="{C9911DC0-12A4-483D-AFB8-CFEFB4E0B92D}" type="presOf" srcId="{D6DAFFDE-1B82-4B13-939D-F1A66E9F491F}" destId="{BB8DF6C4-668C-4040-B8F2-DD3B1C49350C}" srcOrd="0" destOrd="0" presId="urn:microsoft.com/office/officeart/2005/8/layout/pList2#1"/>
    <dgm:cxn modelId="{9094084F-1848-477D-AC9A-42DDE0B3BCA5}" type="presOf" srcId="{9C61E259-CD00-42E2-9A38-861939091553}" destId="{240D128A-C2FA-4C16-B1CB-64C1C2D48597}" srcOrd="0" destOrd="0" presId="urn:microsoft.com/office/officeart/2005/8/layout/pList2#1"/>
    <dgm:cxn modelId="{D9DAA336-1B90-4FAA-87BB-1D179D7F29BE}" srcId="{91D8465E-A8AD-4F2A-97D3-FC4524335956}" destId="{9C61E259-CD00-42E2-9A38-861939091553}" srcOrd="3" destOrd="0" parTransId="{894BF9F7-4CFD-45E6-A79A-EBE66AFA2C94}" sibTransId="{A0B22E8C-0078-4DEF-A2A8-978C3EA8F59D}"/>
    <dgm:cxn modelId="{1C6BA297-F8EE-437F-A658-1E5DCB7927F1}" type="presOf" srcId="{130EDCFF-037C-4482-9A55-E4C3B6461775}" destId="{F55DA82F-BA8C-4F74-9698-4597291BEFCE}" srcOrd="0" destOrd="0" presId="urn:microsoft.com/office/officeart/2005/8/layout/pList2#1"/>
    <dgm:cxn modelId="{FE18F4EA-0ECB-43E5-A456-F39586F9AE9A}" type="presOf" srcId="{384D03E5-5DD5-44F9-AA89-B9A0A55A1EC7}" destId="{B1099664-E9AF-4D70-AF0A-689F502CF472}" srcOrd="0" destOrd="0" presId="urn:microsoft.com/office/officeart/2005/8/layout/pList2#1"/>
    <dgm:cxn modelId="{E54B0D7F-BF0E-42B4-B978-56E2A15A2C0C}" type="presOf" srcId="{C9F8B438-08A7-4F49-B6A8-77A970C585CC}" destId="{DDB7B9D2-37C6-4035-8827-44365C486788}" srcOrd="0" destOrd="0" presId="urn:microsoft.com/office/officeart/2005/8/layout/pList2#1"/>
    <dgm:cxn modelId="{0927333D-0C0C-465C-B36B-338B123F5298}" type="presParOf" srcId="{EAE2BAA7-29EA-4443-875C-3E836A624D17}" destId="{3C6F3A7A-566F-4426-9176-FC17531E8E7D}" srcOrd="0" destOrd="0" presId="urn:microsoft.com/office/officeart/2005/8/layout/pList2#1"/>
    <dgm:cxn modelId="{8EFC68FA-B654-4619-AAB4-E94459CA976F}" type="presParOf" srcId="{EAE2BAA7-29EA-4443-875C-3E836A624D17}" destId="{779FCF55-6629-4B07-9300-C75B8CB58CD1}" srcOrd="1" destOrd="0" presId="urn:microsoft.com/office/officeart/2005/8/layout/pList2#1"/>
    <dgm:cxn modelId="{C7DE3C2C-77B4-4723-BC67-67203DF4A6C3}" type="presParOf" srcId="{779FCF55-6629-4B07-9300-C75B8CB58CD1}" destId="{4C334C7B-BD12-46D7-8FDD-4AA290A1C2B1}" srcOrd="0" destOrd="0" presId="urn:microsoft.com/office/officeart/2005/8/layout/pList2#1"/>
    <dgm:cxn modelId="{04E11605-F9AC-4798-8C8D-FD8562676EF6}" type="presParOf" srcId="{4C334C7B-BD12-46D7-8FDD-4AA290A1C2B1}" destId="{BB8DF6C4-668C-4040-B8F2-DD3B1C49350C}" srcOrd="0" destOrd="0" presId="urn:microsoft.com/office/officeart/2005/8/layout/pList2#1"/>
    <dgm:cxn modelId="{4E02A266-8247-4B22-B99A-A31BF88A6DC0}" type="presParOf" srcId="{4C334C7B-BD12-46D7-8FDD-4AA290A1C2B1}" destId="{59395E03-03AF-4F43-89E1-9447CFEA68B8}" srcOrd="1" destOrd="0" presId="urn:microsoft.com/office/officeart/2005/8/layout/pList2#1"/>
    <dgm:cxn modelId="{DD8D8845-C509-47E3-84EC-FD11E9D9BB6B}" type="presParOf" srcId="{4C334C7B-BD12-46D7-8FDD-4AA290A1C2B1}" destId="{C2C21FAB-9969-4368-849C-DCE3954EFA4F}" srcOrd="2" destOrd="0" presId="urn:microsoft.com/office/officeart/2005/8/layout/pList2#1"/>
    <dgm:cxn modelId="{0CF41878-FB49-4750-B426-692808E84767}" type="presParOf" srcId="{779FCF55-6629-4B07-9300-C75B8CB58CD1}" destId="{DDB7B9D2-37C6-4035-8827-44365C486788}" srcOrd="1" destOrd="0" presId="urn:microsoft.com/office/officeart/2005/8/layout/pList2#1"/>
    <dgm:cxn modelId="{232134F3-34C7-4EBA-9BDE-9CB2E08FF9A3}" type="presParOf" srcId="{779FCF55-6629-4B07-9300-C75B8CB58CD1}" destId="{CC503DD1-D62A-4DF5-B10B-95494CB68FD1}" srcOrd="2" destOrd="0" presId="urn:microsoft.com/office/officeart/2005/8/layout/pList2#1"/>
    <dgm:cxn modelId="{C5BDA3BF-13C4-4F12-B7A2-F10501832177}" type="presParOf" srcId="{CC503DD1-D62A-4DF5-B10B-95494CB68FD1}" destId="{B1099664-E9AF-4D70-AF0A-689F502CF472}" srcOrd="0" destOrd="0" presId="urn:microsoft.com/office/officeart/2005/8/layout/pList2#1"/>
    <dgm:cxn modelId="{55E49FBA-32D9-471E-ACA7-0D9B587B2A5F}" type="presParOf" srcId="{CC503DD1-D62A-4DF5-B10B-95494CB68FD1}" destId="{28B3D3CD-7955-41F7-868F-73F2B05325EC}" srcOrd="1" destOrd="0" presId="urn:microsoft.com/office/officeart/2005/8/layout/pList2#1"/>
    <dgm:cxn modelId="{A9760A18-C0A8-41AA-A751-8B1CF9AF865F}" type="presParOf" srcId="{CC503DD1-D62A-4DF5-B10B-95494CB68FD1}" destId="{56FECBCB-180D-4AD9-80DE-D5D84077C773}" srcOrd="2" destOrd="0" presId="urn:microsoft.com/office/officeart/2005/8/layout/pList2#1"/>
    <dgm:cxn modelId="{25AF28D2-9132-4012-BA02-5B9A10CD4CBD}" type="presParOf" srcId="{779FCF55-6629-4B07-9300-C75B8CB58CD1}" destId="{6F3CC027-8398-4F0C-8459-C92B9DD2962D}" srcOrd="3" destOrd="0" presId="urn:microsoft.com/office/officeart/2005/8/layout/pList2#1"/>
    <dgm:cxn modelId="{FF48177E-C3B4-45B3-9950-628934E382B5}" type="presParOf" srcId="{779FCF55-6629-4B07-9300-C75B8CB58CD1}" destId="{AD46EA71-6733-4A2A-95D1-AD059CCD91D2}" srcOrd="4" destOrd="0" presId="urn:microsoft.com/office/officeart/2005/8/layout/pList2#1"/>
    <dgm:cxn modelId="{EF065E61-E9DB-4851-8902-BA32AF40A3A8}" type="presParOf" srcId="{AD46EA71-6733-4A2A-95D1-AD059CCD91D2}" destId="{F55DA82F-BA8C-4F74-9698-4597291BEFCE}" srcOrd="0" destOrd="0" presId="urn:microsoft.com/office/officeart/2005/8/layout/pList2#1"/>
    <dgm:cxn modelId="{450CB703-38EE-433E-890B-647CACFEB6C5}" type="presParOf" srcId="{AD46EA71-6733-4A2A-95D1-AD059CCD91D2}" destId="{778ABDDE-801F-4C16-90AD-C4F756F016C8}" srcOrd="1" destOrd="0" presId="urn:microsoft.com/office/officeart/2005/8/layout/pList2#1"/>
    <dgm:cxn modelId="{ACA10B37-64DE-43E7-9037-FF7B104A95F6}" type="presParOf" srcId="{AD46EA71-6733-4A2A-95D1-AD059CCD91D2}" destId="{8C05E666-8271-4C66-850E-07D2CADB03C8}" srcOrd="2" destOrd="0" presId="urn:microsoft.com/office/officeart/2005/8/layout/pList2#1"/>
    <dgm:cxn modelId="{10D0080A-DB0C-44EC-B37F-E6B68F643556}" type="presParOf" srcId="{779FCF55-6629-4B07-9300-C75B8CB58CD1}" destId="{ACBE4B71-04BF-4DED-AE8C-AC799337AF97}" srcOrd="5" destOrd="0" presId="urn:microsoft.com/office/officeart/2005/8/layout/pList2#1"/>
    <dgm:cxn modelId="{DD38487B-7C21-4203-BF0E-8F45887CA6F3}" type="presParOf" srcId="{779FCF55-6629-4B07-9300-C75B8CB58CD1}" destId="{81A20B90-E275-49B8-93B8-FD05F48908AE}" srcOrd="6" destOrd="0" presId="urn:microsoft.com/office/officeart/2005/8/layout/pList2#1"/>
    <dgm:cxn modelId="{BDB9CC26-6CB1-4E68-A7C4-3E77F2A4A90F}" type="presParOf" srcId="{81A20B90-E275-49B8-93B8-FD05F48908AE}" destId="{240D128A-C2FA-4C16-B1CB-64C1C2D48597}" srcOrd="0" destOrd="0" presId="urn:microsoft.com/office/officeart/2005/8/layout/pList2#1"/>
    <dgm:cxn modelId="{61F7193A-0DB1-47CA-8F0D-538043D36043}" type="presParOf" srcId="{81A20B90-E275-49B8-93B8-FD05F48908AE}" destId="{237F39C0-AB3E-4598-A57A-13DA477D3096}" srcOrd="1" destOrd="0" presId="urn:microsoft.com/office/officeart/2005/8/layout/pList2#1"/>
    <dgm:cxn modelId="{E17AC593-9ACB-4068-B38C-A2D6615F8B4C}" type="presParOf" srcId="{81A20B90-E275-49B8-93B8-FD05F48908AE}" destId="{B812D591-C1A9-4437-BA83-E5EFF95D32FC}" srcOrd="2" destOrd="0" presId="urn:microsoft.com/office/officeart/2005/8/layout/p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BB9F25-D248-4CFD-9F6E-6199238B656A}" type="doc">
      <dgm:prSet loTypeId="urn:microsoft.com/office/officeart/2005/8/layout/hList7#1" loCatId="list" qsTypeId="urn:microsoft.com/office/officeart/2005/8/quickstyle/simple1" qsCatId="simple" csTypeId="urn:microsoft.com/office/officeart/2005/8/colors/accent1_2" csCatId="accent1" phldr="1"/>
      <dgm:spPr/>
    </dgm:pt>
    <dgm:pt modelId="{7482AC65-DCF9-4013-8A00-A5659F4879F6}">
      <dgm:prSet phldrT="[Text]"/>
      <dgm:spPr/>
      <dgm:t>
        <a:bodyPr/>
        <a:lstStyle/>
        <a:p>
          <a:r>
            <a:rPr lang="en-US" dirty="0" smtClean="0"/>
            <a:t>Intensifying conflicting hierarchies</a:t>
          </a:r>
          <a:endParaRPr lang="el-GR" dirty="0"/>
        </a:p>
      </dgm:t>
      <dgm:extLst>
        <a:ext uri="{E40237B7-FDA0-4F09-8148-C483321AD2D9}">
          <dgm14:cNvPr xmlns:dgm14="http://schemas.microsoft.com/office/drawing/2010/diagram" id="0" name="" title="Similarities:"/>
        </a:ext>
      </dgm:extLst>
    </dgm:pt>
    <dgm:pt modelId="{B42E232A-45A4-4874-9409-55BC51A013D4}" type="parTrans" cxnId="{B01AB8D1-AEF6-4C30-99C8-551ACFA20A07}">
      <dgm:prSet/>
      <dgm:spPr/>
      <dgm:t>
        <a:bodyPr/>
        <a:lstStyle/>
        <a:p>
          <a:endParaRPr lang="el-GR"/>
        </a:p>
      </dgm:t>
    </dgm:pt>
    <dgm:pt modelId="{D23F3F2C-FF2D-47C3-BE25-43E003970CD0}" type="sibTrans" cxnId="{B01AB8D1-AEF6-4C30-99C8-551ACFA20A07}">
      <dgm:prSet/>
      <dgm:spPr/>
      <dgm:t>
        <a:bodyPr/>
        <a:lstStyle/>
        <a:p>
          <a:endParaRPr lang="el-GR"/>
        </a:p>
      </dgm:t>
    </dgm:pt>
    <dgm:pt modelId="{23BA843B-2D62-476C-BEA5-AF5E3235AB50}">
      <dgm:prSet phldrT="[Text]"/>
      <dgm:spPr/>
      <dgm:t>
        <a:bodyPr/>
        <a:lstStyle/>
        <a:p>
          <a:r>
            <a:rPr lang="en-US" dirty="0" smtClean="0"/>
            <a:t>Adjusting information load</a:t>
          </a:r>
          <a:endParaRPr lang="el-GR" dirty="0"/>
        </a:p>
      </dgm:t>
    </dgm:pt>
    <dgm:pt modelId="{9C8DA432-CA16-4EB1-97C7-987FB6D8608F}" type="parTrans" cxnId="{D97304A8-20B4-4880-947E-1375CF05DD0B}">
      <dgm:prSet/>
      <dgm:spPr/>
      <dgm:t>
        <a:bodyPr/>
        <a:lstStyle/>
        <a:p>
          <a:endParaRPr lang="el-GR"/>
        </a:p>
      </dgm:t>
    </dgm:pt>
    <dgm:pt modelId="{75B5ECFF-387C-46F0-B61C-AFC43852F7A3}" type="sibTrans" cxnId="{D97304A8-20B4-4880-947E-1375CF05DD0B}">
      <dgm:prSet/>
      <dgm:spPr/>
      <dgm:t>
        <a:bodyPr/>
        <a:lstStyle/>
        <a:p>
          <a:endParaRPr lang="el-GR"/>
        </a:p>
      </dgm:t>
    </dgm:pt>
    <dgm:pt modelId="{80764151-D160-4465-9BAB-36C3FECA2BDB}">
      <dgm:prSet phldrT="[Text]"/>
      <dgm:spPr/>
      <dgm:t>
        <a:bodyPr/>
        <a:lstStyle/>
        <a:p>
          <a:r>
            <a:rPr lang="en-US" dirty="0" smtClean="0"/>
            <a:t>Evaluating and the producers’ viewpoint</a:t>
          </a:r>
          <a:endParaRPr lang="el-GR" dirty="0"/>
        </a:p>
      </dgm:t>
      <dgm:extLst>
        <a:ext uri="{E40237B7-FDA0-4F09-8148-C483321AD2D9}">
          <dgm14:cNvPr xmlns:dgm14="http://schemas.microsoft.com/office/drawing/2010/diagram" id="0" name="" title="Similarities: Ang Lee’s Jane Austen: Sense and Sensibility 1995"/>
        </a:ext>
      </dgm:extLst>
    </dgm:pt>
    <dgm:pt modelId="{D96EDDDA-73DB-4539-B294-98128EABA48D}" type="parTrans" cxnId="{0200EF29-0BEB-46C5-936E-80B0B792933E}">
      <dgm:prSet/>
      <dgm:spPr/>
      <dgm:t>
        <a:bodyPr/>
        <a:lstStyle/>
        <a:p>
          <a:endParaRPr lang="el-GR"/>
        </a:p>
      </dgm:t>
    </dgm:pt>
    <dgm:pt modelId="{F76CDD16-7836-4F9B-9EAF-9994F198647E}" type="sibTrans" cxnId="{0200EF29-0BEB-46C5-936E-80B0B792933E}">
      <dgm:prSet/>
      <dgm:spPr/>
      <dgm:t>
        <a:bodyPr/>
        <a:lstStyle/>
        <a:p>
          <a:endParaRPr lang="el-GR"/>
        </a:p>
      </dgm:t>
    </dgm:pt>
    <dgm:pt modelId="{A6637413-43D2-4B0C-AA36-EADEE4C8F343}">
      <dgm:prSet/>
      <dgm:spPr/>
      <dgm:t>
        <a:bodyPr/>
        <a:lstStyle/>
        <a:p>
          <a:r>
            <a:rPr lang="en-US" dirty="0" smtClean="0"/>
            <a:t>The producer’s background as ‘thumb-print’</a:t>
          </a:r>
          <a:endParaRPr lang="el-GR" dirty="0"/>
        </a:p>
      </dgm:t>
    </dgm:pt>
    <dgm:pt modelId="{6F9AFAC3-1A90-49A2-A34B-BB8E4D148E48}" type="parTrans" cxnId="{AC300C0A-255C-4F31-9691-928C7B84E318}">
      <dgm:prSet/>
      <dgm:spPr/>
      <dgm:t>
        <a:bodyPr/>
        <a:lstStyle/>
        <a:p>
          <a:endParaRPr lang="el-GR"/>
        </a:p>
      </dgm:t>
    </dgm:pt>
    <dgm:pt modelId="{54FA107F-F1F6-4853-A699-CED56B432136}" type="sibTrans" cxnId="{AC300C0A-255C-4F31-9691-928C7B84E318}">
      <dgm:prSet/>
      <dgm:spPr/>
      <dgm:t>
        <a:bodyPr/>
        <a:lstStyle/>
        <a:p>
          <a:endParaRPr lang="el-GR"/>
        </a:p>
      </dgm:t>
    </dgm:pt>
    <dgm:pt modelId="{CB9066B5-1DB2-4615-87A7-6EB34AAA498E}" type="pres">
      <dgm:prSet presAssocID="{59BB9F25-D248-4CFD-9F6E-6199238B656A}" presName="Name0" presStyleCnt="0">
        <dgm:presLayoutVars>
          <dgm:dir/>
          <dgm:resizeHandles val="exact"/>
        </dgm:presLayoutVars>
      </dgm:prSet>
      <dgm:spPr/>
    </dgm:pt>
    <dgm:pt modelId="{4CE88A44-5F4A-41EF-BEAF-B590C514F670}" type="pres">
      <dgm:prSet presAssocID="{59BB9F25-D248-4CFD-9F6E-6199238B656A}" presName="fgShape" presStyleLbl="fgShp" presStyleIdx="0" presStyleCnt="1"/>
      <dgm:spPr/>
    </dgm:pt>
    <dgm:pt modelId="{DA781A49-2C11-494E-B577-8907194BEF8C}" type="pres">
      <dgm:prSet presAssocID="{59BB9F25-D248-4CFD-9F6E-6199238B656A}" presName="linComp" presStyleCnt="0"/>
      <dgm:spPr/>
    </dgm:pt>
    <dgm:pt modelId="{6607A299-A47D-4B2F-9C85-165EE1EB448A}" type="pres">
      <dgm:prSet presAssocID="{7482AC65-DCF9-4013-8A00-A5659F4879F6}" presName="compNode" presStyleCnt="0"/>
      <dgm:spPr/>
    </dgm:pt>
    <dgm:pt modelId="{C6A83695-B193-4C55-969B-5DD133AD90F7}" type="pres">
      <dgm:prSet presAssocID="{7482AC65-DCF9-4013-8A00-A5659F4879F6}" presName="bkgdShape" presStyleLbl="node1" presStyleIdx="0" presStyleCnt="4"/>
      <dgm:spPr/>
      <dgm:t>
        <a:bodyPr/>
        <a:lstStyle/>
        <a:p>
          <a:endParaRPr lang="el-GR"/>
        </a:p>
      </dgm:t>
    </dgm:pt>
    <dgm:pt modelId="{B111A9F3-61E6-4C3E-8828-73BA7C9ADAA2}" type="pres">
      <dgm:prSet presAssocID="{7482AC65-DCF9-4013-8A00-A5659F4879F6}" presName="nodeTx" presStyleLbl="node1" presStyleIdx="0" presStyleCnt="4">
        <dgm:presLayoutVars>
          <dgm:bulletEnabled val="1"/>
        </dgm:presLayoutVars>
      </dgm:prSet>
      <dgm:spPr/>
      <dgm:t>
        <a:bodyPr/>
        <a:lstStyle/>
        <a:p>
          <a:endParaRPr lang="el-GR"/>
        </a:p>
      </dgm:t>
    </dgm:pt>
    <dgm:pt modelId="{A48128BF-DC25-4E46-9C50-65647C46CC57}" type="pres">
      <dgm:prSet presAssocID="{7482AC65-DCF9-4013-8A00-A5659F4879F6}" presName="invisiNode" presStyleLbl="node1" presStyleIdx="0" presStyleCnt="4"/>
      <dgm:spPr/>
    </dgm:pt>
    <dgm:pt modelId="{B3A34749-4F8D-4FDD-B36C-739B9A5998D1}" type="pres">
      <dgm:prSet presAssocID="{7482AC65-DCF9-4013-8A00-A5659F4879F6}" presName="imagNode" presStyleLbl="fgImgPlace1" presStyleIdx="0" presStyleCnt="4"/>
      <dgm:spPr>
        <a:blipFill rotWithShape="0">
          <a:blip xmlns:r="http://schemas.openxmlformats.org/officeDocument/2006/relationships" r:embed="rId1"/>
          <a:stretch>
            <a:fillRect/>
          </a:stretch>
        </a:blipFill>
      </dgm:spPr>
      <dgm:extLst>
        <a:ext uri="{E40237B7-FDA0-4F09-8148-C483321AD2D9}">
          <dgm14:cNvPr xmlns:dgm14="http://schemas.microsoft.com/office/drawing/2010/diagram" id="0" name="" title="Sense and sensibility"/>
        </a:ext>
      </dgm:extLst>
    </dgm:pt>
    <dgm:pt modelId="{5FD4B451-DE3A-4198-963B-1752D413DEED}" type="pres">
      <dgm:prSet presAssocID="{D23F3F2C-FF2D-47C3-BE25-43E003970CD0}" presName="sibTrans" presStyleLbl="sibTrans2D1" presStyleIdx="0" presStyleCnt="0"/>
      <dgm:spPr/>
      <dgm:t>
        <a:bodyPr/>
        <a:lstStyle/>
        <a:p>
          <a:endParaRPr lang="el-GR"/>
        </a:p>
      </dgm:t>
    </dgm:pt>
    <dgm:pt modelId="{6FE2E0E2-52EE-4D18-AA47-870D0F74CC36}" type="pres">
      <dgm:prSet presAssocID="{23BA843B-2D62-476C-BEA5-AF5E3235AB50}" presName="compNode" presStyleCnt="0"/>
      <dgm:spPr/>
    </dgm:pt>
    <dgm:pt modelId="{FDF44012-76CA-4A95-AAE9-A4DCB0F76621}" type="pres">
      <dgm:prSet presAssocID="{23BA843B-2D62-476C-BEA5-AF5E3235AB50}" presName="bkgdShape" presStyleLbl="node1" presStyleIdx="1" presStyleCnt="4"/>
      <dgm:spPr/>
      <dgm:t>
        <a:bodyPr/>
        <a:lstStyle/>
        <a:p>
          <a:endParaRPr lang="el-GR"/>
        </a:p>
      </dgm:t>
    </dgm:pt>
    <dgm:pt modelId="{787545B3-9E8B-43F7-8672-B7EC721B833F}" type="pres">
      <dgm:prSet presAssocID="{23BA843B-2D62-476C-BEA5-AF5E3235AB50}" presName="nodeTx" presStyleLbl="node1" presStyleIdx="1" presStyleCnt="4">
        <dgm:presLayoutVars>
          <dgm:bulletEnabled val="1"/>
        </dgm:presLayoutVars>
      </dgm:prSet>
      <dgm:spPr/>
      <dgm:t>
        <a:bodyPr/>
        <a:lstStyle/>
        <a:p>
          <a:endParaRPr lang="el-GR"/>
        </a:p>
      </dgm:t>
    </dgm:pt>
    <dgm:pt modelId="{C7B7ACC1-83EC-4DFA-8EA1-E2E6BF416D09}" type="pres">
      <dgm:prSet presAssocID="{23BA843B-2D62-476C-BEA5-AF5E3235AB50}" presName="invisiNode" presStyleLbl="node1" presStyleIdx="1" presStyleCnt="4"/>
      <dgm:spPr/>
    </dgm:pt>
    <dgm:pt modelId="{4702426E-7816-45AB-8128-917E0BAC656E}" type="pres">
      <dgm:prSet presAssocID="{23BA843B-2D62-476C-BEA5-AF5E3235AB50}" presName="imagNode" presStyleLbl="fgImgPlace1" presStyleIdx="1" presStyleCnt="4"/>
      <dgm:spPr>
        <a:blipFill rotWithShape="0">
          <a:blip xmlns:r="http://schemas.openxmlformats.org/officeDocument/2006/relationships" r:embed="rId2"/>
          <a:stretch>
            <a:fillRect/>
          </a:stretch>
        </a:blipFill>
      </dgm:spPr>
      <dgm:extLst>
        <a:ext uri="{E40237B7-FDA0-4F09-8148-C483321AD2D9}">
          <dgm14:cNvPr xmlns:dgm14="http://schemas.microsoft.com/office/drawing/2010/diagram" id="0" name="" title="Sense and Sensibility (1995) "/>
        </a:ext>
      </dgm:extLst>
    </dgm:pt>
    <dgm:pt modelId="{18D651B8-605B-4FEA-BDB6-145605A4D8C9}" type="pres">
      <dgm:prSet presAssocID="{75B5ECFF-387C-46F0-B61C-AFC43852F7A3}" presName="sibTrans" presStyleLbl="sibTrans2D1" presStyleIdx="0" presStyleCnt="0"/>
      <dgm:spPr/>
      <dgm:t>
        <a:bodyPr/>
        <a:lstStyle/>
        <a:p>
          <a:endParaRPr lang="el-GR"/>
        </a:p>
      </dgm:t>
    </dgm:pt>
    <dgm:pt modelId="{C54AC226-51AF-4CF9-96B9-90E2B0F4F8B7}" type="pres">
      <dgm:prSet presAssocID="{80764151-D160-4465-9BAB-36C3FECA2BDB}" presName="compNode" presStyleCnt="0"/>
      <dgm:spPr/>
    </dgm:pt>
    <dgm:pt modelId="{912BA6B1-BB15-4EF8-B661-0818E69154DB}" type="pres">
      <dgm:prSet presAssocID="{80764151-D160-4465-9BAB-36C3FECA2BDB}" presName="bkgdShape" presStyleLbl="node1" presStyleIdx="2" presStyleCnt="4"/>
      <dgm:spPr/>
      <dgm:t>
        <a:bodyPr/>
        <a:lstStyle/>
        <a:p>
          <a:endParaRPr lang="el-GR"/>
        </a:p>
      </dgm:t>
    </dgm:pt>
    <dgm:pt modelId="{B79697B2-3CEB-4312-B680-9CB17017267D}" type="pres">
      <dgm:prSet presAssocID="{80764151-D160-4465-9BAB-36C3FECA2BDB}" presName="nodeTx" presStyleLbl="node1" presStyleIdx="2" presStyleCnt="4">
        <dgm:presLayoutVars>
          <dgm:bulletEnabled val="1"/>
        </dgm:presLayoutVars>
      </dgm:prSet>
      <dgm:spPr/>
      <dgm:t>
        <a:bodyPr/>
        <a:lstStyle/>
        <a:p>
          <a:endParaRPr lang="el-GR"/>
        </a:p>
      </dgm:t>
    </dgm:pt>
    <dgm:pt modelId="{1D658D36-4E6A-4E58-BD1A-C59FB8DAEE1D}" type="pres">
      <dgm:prSet presAssocID="{80764151-D160-4465-9BAB-36C3FECA2BDB}" presName="invisiNode" presStyleLbl="node1" presStyleIdx="2" presStyleCnt="4"/>
      <dgm:spPr/>
    </dgm:pt>
    <dgm:pt modelId="{84DAA013-4ED3-4A38-B877-B903BE6DD7EB}" type="pres">
      <dgm:prSet presAssocID="{80764151-D160-4465-9BAB-36C3FECA2BDB}" presName="imagNode" presStyleLbl="fgImgPlace1" presStyleIdx="2" presStyleCnt="4"/>
      <dgm:spPr>
        <a:blipFill rotWithShape="0">
          <a:blip xmlns:r="http://schemas.openxmlformats.org/officeDocument/2006/relationships" r:embed="rId3"/>
          <a:stretch>
            <a:fillRect/>
          </a:stretch>
        </a:blipFill>
      </dgm:spPr>
      <dgm:extLst>
        <a:ext uri="{E40237B7-FDA0-4F09-8148-C483321AD2D9}">
          <dgm14:cNvPr xmlns:dgm14="http://schemas.microsoft.com/office/drawing/2010/diagram" id="0" name="" title="Sense and Sensibility (1995) "/>
        </a:ext>
      </dgm:extLst>
    </dgm:pt>
    <dgm:pt modelId="{1DD2E134-7B5A-4CBB-86F1-496DD2F713FF}" type="pres">
      <dgm:prSet presAssocID="{F76CDD16-7836-4F9B-9EAF-9994F198647E}" presName="sibTrans" presStyleLbl="sibTrans2D1" presStyleIdx="0" presStyleCnt="0"/>
      <dgm:spPr/>
      <dgm:t>
        <a:bodyPr/>
        <a:lstStyle/>
        <a:p>
          <a:endParaRPr lang="el-GR"/>
        </a:p>
      </dgm:t>
    </dgm:pt>
    <dgm:pt modelId="{9F281A3A-6901-41F1-91F6-BEF006ECACE9}" type="pres">
      <dgm:prSet presAssocID="{A6637413-43D2-4B0C-AA36-EADEE4C8F343}" presName="compNode" presStyleCnt="0"/>
      <dgm:spPr/>
    </dgm:pt>
    <dgm:pt modelId="{7FED2262-1BAB-491D-9ADA-1A1C50792C35}" type="pres">
      <dgm:prSet presAssocID="{A6637413-43D2-4B0C-AA36-EADEE4C8F343}" presName="bkgdShape" presStyleLbl="node1" presStyleIdx="3" presStyleCnt="4"/>
      <dgm:spPr/>
      <dgm:t>
        <a:bodyPr/>
        <a:lstStyle/>
        <a:p>
          <a:endParaRPr lang="el-GR"/>
        </a:p>
      </dgm:t>
    </dgm:pt>
    <dgm:pt modelId="{C7B274F4-AAFE-415F-BE04-B275958F5141}" type="pres">
      <dgm:prSet presAssocID="{A6637413-43D2-4B0C-AA36-EADEE4C8F343}" presName="nodeTx" presStyleLbl="node1" presStyleIdx="3" presStyleCnt="4">
        <dgm:presLayoutVars>
          <dgm:bulletEnabled val="1"/>
        </dgm:presLayoutVars>
      </dgm:prSet>
      <dgm:spPr/>
      <dgm:t>
        <a:bodyPr/>
        <a:lstStyle/>
        <a:p>
          <a:endParaRPr lang="el-GR"/>
        </a:p>
      </dgm:t>
    </dgm:pt>
    <dgm:pt modelId="{86536C76-047A-43B9-9B5B-9B0FE9AB1B81}" type="pres">
      <dgm:prSet presAssocID="{A6637413-43D2-4B0C-AA36-EADEE4C8F343}" presName="invisiNode" presStyleLbl="node1" presStyleIdx="3" presStyleCnt="4"/>
      <dgm:spPr/>
    </dgm:pt>
    <dgm:pt modelId="{69FD56B2-D0BF-4FEA-AAA2-5B9473518755}" type="pres">
      <dgm:prSet presAssocID="{A6637413-43D2-4B0C-AA36-EADEE4C8F343}" presName="imagNode" presStyleLbl="fgImgPlace1" presStyleIdx="3" presStyleCnt="4"/>
      <dgm:spPr>
        <a:blipFill rotWithShape="0">
          <a:blip xmlns:r="http://schemas.openxmlformats.org/officeDocument/2006/relationships" r:embed="rId4"/>
          <a:stretch>
            <a:fillRect/>
          </a:stretch>
        </a:blipFill>
      </dgm:spPr>
      <dgm:extLst>
        <a:ext uri="{E40237B7-FDA0-4F09-8148-C483321AD2D9}">
          <dgm14:cNvPr xmlns:dgm14="http://schemas.microsoft.com/office/drawing/2010/diagram" id="0" name="" title="Sense and Sensibility (1995) "/>
        </a:ext>
      </dgm:extLst>
    </dgm:pt>
  </dgm:ptLst>
  <dgm:cxnLst>
    <dgm:cxn modelId="{60E88AA0-2A56-4286-A2DB-A4CFE757E2AB}" type="presOf" srcId="{59BB9F25-D248-4CFD-9F6E-6199238B656A}" destId="{CB9066B5-1DB2-4615-87A7-6EB34AAA498E}" srcOrd="0" destOrd="0" presId="urn:microsoft.com/office/officeart/2005/8/layout/hList7#1"/>
    <dgm:cxn modelId="{13ADFF65-439C-4394-95AE-9D1875C59163}" type="presOf" srcId="{F76CDD16-7836-4F9B-9EAF-9994F198647E}" destId="{1DD2E134-7B5A-4CBB-86F1-496DD2F713FF}" srcOrd="0" destOrd="0" presId="urn:microsoft.com/office/officeart/2005/8/layout/hList7#1"/>
    <dgm:cxn modelId="{D97304A8-20B4-4880-947E-1375CF05DD0B}" srcId="{59BB9F25-D248-4CFD-9F6E-6199238B656A}" destId="{23BA843B-2D62-476C-BEA5-AF5E3235AB50}" srcOrd="1" destOrd="0" parTransId="{9C8DA432-CA16-4EB1-97C7-987FB6D8608F}" sibTransId="{75B5ECFF-387C-46F0-B61C-AFC43852F7A3}"/>
    <dgm:cxn modelId="{78FA0C1F-614C-4EC4-9CB1-35E33C590EE2}" type="presOf" srcId="{23BA843B-2D62-476C-BEA5-AF5E3235AB50}" destId="{787545B3-9E8B-43F7-8672-B7EC721B833F}" srcOrd="1" destOrd="0" presId="urn:microsoft.com/office/officeart/2005/8/layout/hList7#1"/>
    <dgm:cxn modelId="{39C92827-9AD7-4012-B0F7-BA550B5DD45B}" type="presOf" srcId="{23BA843B-2D62-476C-BEA5-AF5E3235AB50}" destId="{FDF44012-76CA-4A95-AAE9-A4DCB0F76621}" srcOrd="0" destOrd="0" presId="urn:microsoft.com/office/officeart/2005/8/layout/hList7#1"/>
    <dgm:cxn modelId="{4E3E8B0F-3796-49F5-834A-DC5F8B96F4B1}" type="presOf" srcId="{80764151-D160-4465-9BAB-36C3FECA2BDB}" destId="{B79697B2-3CEB-4312-B680-9CB17017267D}" srcOrd="1" destOrd="0" presId="urn:microsoft.com/office/officeart/2005/8/layout/hList7#1"/>
    <dgm:cxn modelId="{AC300C0A-255C-4F31-9691-928C7B84E318}" srcId="{59BB9F25-D248-4CFD-9F6E-6199238B656A}" destId="{A6637413-43D2-4B0C-AA36-EADEE4C8F343}" srcOrd="3" destOrd="0" parTransId="{6F9AFAC3-1A90-49A2-A34B-BB8E4D148E48}" sibTransId="{54FA107F-F1F6-4853-A699-CED56B432136}"/>
    <dgm:cxn modelId="{CB9D2CC1-1633-45BC-BCD5-6F512D9642BF}" type="presOf" srcId="{7482AC65-DCF9-4013-8A00-A5659F4879F6}" destId="{C6A83695-B193-4C55-969B-5DD133AD90F7}" srcOrd="0" destOrd="0" presId="urn:microsoft.com/office/officeart/2005/8/layout/hList7#1"/>
    <dgm:cxn modelId="{63921D97-8812-4674-A482-11DB0B41752E}" type="presOf" srcId="{A6637413-43D2-4B0C-AA36-EADEE4C8F343}" destId="{C7B274F4-AAFE-415F-BE04-B275958F5141}" srcOrd="1" destOrd="0" presId="urn:microsoft.com/office/officeart/2005/8/layout/hList7#1"/>
    <dgm:cxn modelId="{316C7FE9-F941-42EB-82EF-1FCEE07DE695}" type="presOf" srcId="{7482AC65-DCF9-4013-8A00-A5659F4879F6}" destId="{B111A9F3-61E6-4C3E-8828-73BA7C9ADAA2}" srcOrd="1" destOrd="0" presId="urn:microsoft.com/office/officeart/2005/8/layout/hList7#1"/>
    <dgm:cxn modelId="{0200EF29-0BEB-46C5-936E-80B0B792933E}" srcId="{59BB9F25-D248-4CFD-9F6E-6199238B656A}" destId="{80764151-D160-4465-9BAB-36C3FECA2BDB}" srcOrd="2" destOrd="0" parTransId="{D96EDDDA-73DB-4539-B294-98128EABA48D}" sibTransId="{F76CDD16-7836-4F9B-9EAF-9994F198647E}"/>
    <dgm:cxn modelId="{8D9B9A6E-22F1-4FFC-BCBF-41B95DEB6C3F}" type="presOf" srcId="{A6637413-43D2-4B0C-AA36-EADEE4C8F343}" destId="{7FED2262-1BAB-491D-9ADA-1A1C50792C35}" srcOrd="0" destOrd="0" presId="urn:microsoft.com/office/officeart/2005/8/layout/hList7#1"/>
    <dgm:cxn modelId="{1378CA6C-F469-446B-8962-DBFD2B87EEAF}" type="presOf" srcId="{D23F3F2C-FF2D-47C3-BE25-43E003970CD0}" destId="{5FD4B451-DE3A-4198-963B-1752D413DEED}" srcOrd="0" destOrd="0" presId="urn:microsoft.com/office/officeart/2005/8/layout/hList7#1"/>
    <dgm:cxn modelId="{392F64F7-8ECC-4765-8A34-ADB4862928D9}" type="presOf" srcId="{80764151-D160-4465-9BAB-36C3FECA2BDB}" destId="{912BA6B1-BB15-4EF8-B661-0818E69154DB}" srcOrd="0" destOrd="0" presId="urn:microsoft.com/office/officeart/2005/8/layout/hList7#1"/>
    <dgm:cxn modelId="{AD6432DB-FCA3-4A6E-B851-8738823A29DE}" type="presOf" srcId="{75B5ECFF-387C-46F0-B61C-AFC43852F7A3}" destId="{18D651B8-605B-4FEA-BDB6-145605A4D8C9}" srcOrd="0" destOrd="0" presId="urn:microsoft.com/office/officeart/2005/8/layout/hList7#1"/>
    <dgm:cxn modelId="{B01AB8D1-AEF6-4C30-99C8-551ACFA20A07}" srcId="{59BB9F25-D248-4CFD-9F6E-6199238B656A}" destId="{7482AC65-DCF9-4013-8A00-A5659F4879F6}" srcOrd="0" destOrd="0" parTransId="{B42E232A-45A4-4874-9409-55BC51A013D4}" sibTransId="{D23F3F2C-FF2D-47C3-BE25-43E003970CD0}"/>
    <dgm:cxn modelId="{B37B393C-BEA9-4E31-91B7-3184C9259ED1}" type="presParOf" srcId="{CB9066B5-1DB2-4615-87A7-6EB34AAA498E}" destId="{4CE88A44-5F4A-41EF-BEAF-B590C514F670}" srcOrd="0" destOrd="0" presId="urn:microsoft.com/office/officeart/2005/8/layout/hList7#1"/>
    <dgm:cxn modelId="{FCCBDA04-9369-4F40-9329-F0C4A992CC33}" type="presParOf" srcId="{CB9066B5-1DB2-4615-87A7-6EB34AAA498E}" destId="{DA781A49-2C11-494E-B577-8907194BEF8C}" srcOrd="1" destOrd="0" presId="urn:microsoft.com/office/officeart/2005/8/layout/hList7#1"/>
    <dgm:cxn modelId="{5739D9CC-A826-4407-9990-0A1AE9547607}" type="presParOf" srcId="{DA781A49-2C11-494E-B577-8907194BEF8C}" destId="{6607A299-A47D-4B2F-9C85-165EE1EB448A}" srcOrd="0" destOrd="0" presId="urn:microsoft.com/office/officeart/2005/8/layout/hList7#1"/>
    <dgm:cxn modelId="{CE151BB5-A0E3-4829-9590-A15C493B5EC9}" type="presParOf" srcId="{6607A299-A47D-4B2F-9C85-165EE1EB448A}" destId="{C6A83695-B193-4C55-969B-5DD133AD90F7}" srcOrd="0" destOrd="0" presId="urn:microsoft.com/office/officeart/2005/8/layout/hList7#1"/>
    <dgm:cxn modelId="{ADC14CAB-A54B-4D26-86CD-75657AC639A4}" type="presParOf" srcId="{6607A299-A47D-4B2F-9C85-165EE1EB448A}" destId="{B111A9F3-61E6-4C3E-8828-73BA7C9ADAA2}" srcOrd="1" destOrd="0" presId="urn:microsoft.com/office/officeart/2005/8/layout/hList7#1"/>
    <dgm:cxn modelId="{DC0BE825-0483-442F-A1EF-4C739C4DE890}" type="presParOf" srcId="{6607A299-A47D-4B2F-9C85-165EE1EB448A}" destId="{A48128BF-DC25-4E46-9C50-65647C46CC57}" srcOrd="2" destOrd="0" presId="urn:microsoft.com/office/officeart/2005/8/layout/hList7#1"/>
    <dgm:cxn modelId="{2439EBC8-5AD8-4BB5-B579-67F284CBFA7F}" type="presParOf" srcId="{6607A299-A47D-4B2F-9C85-165EE1EB448A}" destId="{B3A34749-4F8D-4FDD-B36C-739B9A5998D1}" srcOrd="3" destOrd="0" presId="urn:microsoft.com/office/officeart/2005/8/layout/hList7#1"/>
    <dgm:cxn modelId="{44BEB104-8F0A-47A3-90F4-8070DEBDC4F8}" type="presParOf" srcId="{DA781A49-2C11-494E-B577-8907194BEF8C}" destId="{5FD4B451-DE3A-4198-963B-1752D413DEED}" srcOrd="1" destOrd="0" presId="urn:microsoft.com/office/officeart/2005/8/layout/hList7#1"/>
    <dgm:cxn modelId="{D56E2332-79DD-4E14-9273-6434C9B88B29}" type="presParOf" srcId="{DA781A49-2C11-494E-B577-8907194BEF8C}" destId="{6FE2E0E2-52EE-4D18-AA47-870D0F74CC36}" srcOrd="2" destOrd="0" presId="urn:microsoft.com/office/officeart/2005/8/layout/hList7#1"/>
    <dgm:cxn modelId="{06B1FBAD-8539-486D-8805-BEECB18CA863}" type="presParOf" srcId="{6FE2E0E2-52EE-4D18-AA47-870D0F74CC36}" destId="{FDF44012-76CA-4A95-AAE9-A4DCB0F76621}" srcOrd="0" destOrd="0" presId="urn:microsoft.com/office/officeart/2005/8/layout/hList7#1"/>
    <dgm:cxn modelId="{AEC9CC60-0580-473F-8F0D-993D51446FB2}" type="presParOf" srcId="{6FE2E0E2-52EE-4D18-AA47-870D0F74CC36}" destId="{787545B3-9E8B-43F7-8672-B7EC721B833F}" srcOrd="1" destOrd="0" presId="urn:microsoft.com/office/officeart/2005/8/layout/hList7#1"/>
    <dgm:cxn modelId="{E95A9443-BE36-4018-84D8-BD9521C4C403}" type="presParOf" srcId="{6FE2E0E2-52EE-4D18-AA47-870D0F74CC36}" destId="{C7B7ACC1-83EC-4DFA-8EA1-E2E6BF416D09}" srcOrd="2" destOrd="0" presId="urn:microsoft.com/office/officeart/2005/8/layout/hList7#1"/>
    <dgm:cxn modelId="{496E5EC7-206D-48F6-B6A8-1454FEF0DDDD}" type="presParOf" srcId="{6FE2E0E2-52EE-4D18-AA47-870D0F74CC36}" destId="{4702426E-7816-45AB-8128-917E0BAC656E}" srcOrd="3" destOrd="0" presId="urn:microsoft.com/office/officeart/2005/8/layout/hList7#1"/>
    <dgm:cxn modelId="{3B7F32FE-B992-44E1-B0B9-F3FDD7A3B32E}" type="presParOf" srcId="{DA781A49-2C11-494E-B577-8907194BEF8C}" destId="{18D651B8-605B-4FEA-BDB6-145605A4D8C9}" srcOrd="3" destOrd="0" presId="urn:microsoft.com/office/officeart/2005/8/layout/hList7#1"/>
    <dgm:cxn modelId="{B50BB493-C2A0-4D23-B112-E174DA5F2115}" type="presParOf" srcId="{DA781A49-2C11-494E-B577-8907194BEF8C}" destId="{C54AC226-51AF-4CF9-96B9-90E2B0F4F8B7}" srcOrd="4" destOrd="0" presId="urn:microsoft.com/office/officeart/2005/8/layout/hList7#1"/>
    <dgm:cxn modelId="{45A71C63-389B-4100-B8C2-06463915C091}" type="presParOf" srcId="{C54AC226-51AF-4CF9-96B9-90E2B0F4F8B7}" destId="{912BA6B1-BB15-4EF8-B661-0818E69154DB}" srcOrd="0" destOrd="0" presId="urn:microsoft.com/office/officeart/2005/8/layout/hList7#1"/>
    <dgm:cxn modelId="{5406C3A1-F7CF-4578-B077-23640EB5936C}" type="presParOf" srcId="{C54AC226-51AF-4CF9-96B9-90E2B0F4F8B7}" destId="{B79697B2-3CEB-4312-B680-9CB17017267D}" srcOrd="1" destOrd="0" presId="urn:microsoft.com/office/officeart/2005/8/layout/hList7#1"/>
    <dgm:cxn modelId="{45FBE4AF-84FF-4731-97B3-A7CF4939C0D3}" type="presParOf" srcId="{C54AC226-51AF-4CF9-96B9-90E2B0F4F8B7}" destId="{1D658D36-4E6A-4E58-BD1A-C59FB8DAEE1D}" srcOrd="2" destOrd="0" presId="urn:microsoft.com/office/officeart/2005/8/layout/hList7#1"/>
    <dgm:cxn modelId="{32CF1D6F-F765-430C-92E1-0F4A59A1B529}" type="presParOf" srcId="{C54AC226-51AF-4CF9-96B9-90E2B0F4F8B7}" destId="{84DAA013-4ED3-4A38-B877-B903BE6DD7EB}" srcOrd="3" destOrd="0" presId="urn:microsoft.com/office/officeart/2005/8/layout/hList7#1"/>
    <dgm:cxn modelId="{E9DE4A8E-C6F1-4C76-8CA4-A89CB8A9FF78}" type="presParOf" srcId="{DA781A49-2C11-494E-B577-8907194BEF8C}" destId="{1DD2E134-7B5A-4CBB-86F1-496DD2F713FF}" srcOrd="5" destOrd="0" presId="urn:microsoft.com/office/officeart/2005/8/layout/hList7#1"/>
    <dgm:cxn modelId="{23AF2196-25C5-441C-B33E-F6F1062BF707}" type="presParOf" srcId="{DA781A49-2C11-494E-B577-8907194BEF8C}" destId="{9F281A3A-6901-41F1-91F6-BEF006ECACE9}" srcOrd="6" destOrd="0" presId="urn:microsoft.com/office/officeart/2005/8/layout/hList7#1"/>
    <dgm:cxn modelId="{FD0C3F6B-45BA-48F3-B844-F3BD2E40126D}" type="presParOf" srcId="{9F281A3A-6901-41F1-91F6-BEF006ECACE9}" destId="{7FED2262-1BAB-491D-9ADA-1A1C50792C35}" srcOrd="0" destOrd="0" presId="urn:microsoft.com/office/officeart/2005/8/layout/hList7#1"/>
    <dgm:cxn modelId="{FEB5A9D7-3CDD-4BAA-80AB-4499F51F4FFD}" type="presParOf" srcId="{9F281A3A-6901-41F1-91F6-BEF006ECACE9}" destId="{C7B274F4-AAFE-415F-BE04-B275958F5141}" srcOrd="1" destOrd="0" presId="urn:microsoft.com/office/officeart/2005/8/layout/hList7#1"/>
    <dgm:cxn modelId="{93671EE5-62E3-4EC1-8B82-D36AC0C58280}" type="presParOf" srcId="{9F281A3A-6901-41F1-91F6-BEF006ECACE9}" destId="{86536C76-047A-43B9-9B5B-9B0FE9AB1B81}" srcOrd="2" destOrd="0" presId="urn:microsoft.com/office/officeart/2005/8/layout/hList7#1"/>
    <dgm:cxn modelId="{ACC928DB-58F1-406A-AEE0-33072315BD1C}" type="presParOf" srcId="{9F281A3A-6901-41F1-91F6-BEF006ECACE9}" destId="{69FD56B2-D0BF-4FEA-AAA2-5B9473518755}" srcOrd="3" destOrd="0" presId="urn:microsoft.com/office/officeart/2005/8/layout/hList7#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5D8E26-8D11-41DB-94BC-30CA752B6AED}"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l-GR"/>
        </a:p>
      </dgm:t>
    </dgm:pt>
    <dgm:pt modelId="{DE625F48-2D11-4C3D-991B-D8435508C33F}">
      <dgm:prSet phldrT="[Text]"/>
      <dgm:spPr/>
      <dgm:t>
        <a:bodyPr/>
        <a:lstStyle/>
        <a:p>
          <a:r>
            <a:rPr lang="en-US" dirty="0" smtClean="0"/>
            <a:t>Shaping gendered identities</a:t>
          </a:r>
          <a:endParaRPr lang="el-GR" dirty="0"/>
        </a:p>
      </dgm:t>
    </dgm:pt>
    <dgm:pt modelId="{7AD3312C-6FBC-4257-8E0E-94BDFE16D598}" type="parTrans" cxnId="{5376AFB3-AF65-44BC-9704-D48FF34BCF88}">
      <dgm:prSet/>
      <dgm:spPr/>
      <dgm:t>
        <a:bodyPr/>
        <a:lstStyle/>
        <a:p>
          <a:endParaRPr lang="el-GR"/>
        </a:p>
      </dgm:t>
    </dgm:pt>
    <dgm:pt modelId="{9E88E3CA-C072-4788-A9E9-8BA0E5B9EC6B}" type="sibTrans" cxnId="{5376AFB3-AF65-44BC-9704-D48FF34BCF88}">
      <dgm:prSet/>
      <dgm:spPr/>
      <dgm:t>
        <a:bodyPr/>
        <a:lstStyle/>
        <a:p>
          <a:endParaRPr lang="el-GR"/>
        </a:p>
      </dgm:t>
    </dgm:pt>
    <dgm:pt modelId="{286797EC-F3F5-463C-AC2E-BC4A2F12B03B}">
      <dgm:prSet phldrT="[Text]"/>
      <dgm:spPr/>
      <dgm:t>
        <a:bodyPr/>
        <a:lstStyle/>
        <a:p>
          <a:r>
            <a:rPr lang="en-US" dirty="0" smtClean="0"/>
            <a:t>Foregrounding ideological perspectives</a:t>
          </a:r>
          <a:endParaRPr lang="el-GR" dirty="0"/>
        </a:p>
      </dgm:t>
    </dgm:pt>
    <dgm:pt modelId="{485FEAF1-99F0-4037-951D-1441D6965C68}" type="parTrans" cxnId="{ED357589-FBBA-459E-A225-4620E2C1B98D}">
      <dgm:prSet/>
      <dgm:spPr/>
      <dgm:t>
        <a:bodyPr/>
        <a:lstStyle/>
        <a:p>
          <a:endParaRPr lang="el-GR"/>
        </a:p>
      </dgm:t>
    </dgm:pt>
    <dgm:pt modelId="{DC23A00A-901C-4E1D-B9DC-01DF03C6E9E1}" type="sibTrans" cxnId="{ED357589-FBBA-459E-A225-4620E2C1B98D}">
      <dgm:prSet/>
      <dgm:spPr/>
      <dgm:t>
        <a:bodyPr/>
        <a:lstStyle/>
        <a:p>
          <a:endParaRPr lang="el-GR"/>
        </a:p>
      </dgm:t>
    </dgm:pt>
    <dgm:pt modelId="{70198658-B870-4FA0-86B3-5ED624CC2397}" type="pres">
      <dgm:prSet presAssocID="{655D8E26-8D11-41DB-94BC-30CA752B6AED}" presName="linearFlow" presStyleCnt="0">
        <dgm:presLayoutVars>
          <dgm:dir/>
          <dgm:resizeHandles val="exact"/>
        </dgm:presLayoutVars>
      </dgm:prSet>
      <dgm:spPr/>
      <dgm:t>
        <a:bodyPr/>
        <a:lstStyle/>
        <a:p>
          <a:endParaRPr lang="en-US"/>
        </a:p>
      </dgm:t>
    </dgm:pt>
    <dgm:pt modelId="{6C21D5F4-E790-4D18-86B3-128737DA302C}" type="pres">
      <dgm:prSet presAssocID="{DE625F48-2D11-4C3D-991B-D8435508C33F}" presName="composite" presStyleCnt="0"/>
      <dgm:spPr/>
    </dgm:pt>
    <dgm:pt modelId="{9457B7B9-5AD2-4D99-B705-D1500458649B}" type="pres">
      <dgm:prSet presAssocID="{DE625F48-2D11-4C3D-991B-D8435508C33F}" presName="imgShp" presStyleLbl="fgImgPlace1" presStyleIdx="0" presStyleCnt="2" custScaleX="151101"/>
      <dgm:spPr>
        <a:blipFill rotWithShape="1">
          <a:blip xmlns:r="http://schemas.openxmlformats.org/officeDocument/2006/relationships" r:embed="rId1"/>
          <a:stretch>
            <a:fillRect/>
          </a:stretch>
        </a:blipFill>
      </dgm:spPr>
      <dgm:t>
        <a:bodyPr/>
        <a:lstStyle/>
        <a:p>
          <a:endParaRPr lang="el-GR"/>
        </a:p>
      </dgm:t>
      <dgm:extLst>
        <a:ext uri="{E40237B7-FDA0-4F09-8148-C483321AD2D9}">
          <dgm14:cNvPr xmlns:dgm14="http://schemas.microsoft.com/office/drawing/2010/diagram" id="0" name="" title="Το Νησί (2010– ) TV Series https://www.youtube.com/watch?v=uytgfI-3x34, "/>
        </a:ext>
      </dgm:extLst>
    </dgm:pt>
    <dgm:pt modelId="{41A22461-84B5-4E5C-AD8D-222D4B3BC14E}" type="pres">
      <dgm:prSet presAssocID="{DE625F48-2D11-4C3D-991B-D8435508C33F}" presName="txShp" presStyleLbl="node1" presStyleIdx="0" presStyleCnt="2">
        <dgm:presLayoutVars>
          <dgm:bulletEnabled val="1"/>
        </dgm:presLayoutVars>
      </dgm:prSet>
      <dgm:spPr/>
      <dgm:t>
        <a:bodyPr/>
        <a:lstStyle/>
        <a:p>
          <a:endParaRPr lang="el-GR"/>
        </a:p>
      </dgm:t>
    </dgm:pt>
    <dgm:pt modelId="{CCA42BA5-10B5-4E62-BCFA-22316370685D}" type="pres">
      <dgm:prSet presAssocID="{9E88E3CA-C072-4788-A9E9-8BA0E5B9EC6B}" presName="spacing" presStyleCnt="0"/>
      <dgm:spPr/>
    </dgm:pt>
    <dgm:pt modelId="{7AD2440E-B4B1-4B31-BE28-3BF7694849E2}" type="pres">
      <dgm:prSet presAssocID="{286797EC-F3F5-463C-AC2E-BC4A2F12B03B}" presName="composite" presStyleCnt="0"/>
      <dgm:spPr/>
    </dgm:pt>
    <dgm:pt modelId="{81872F9F-EE68-4342-8117-B5BB1890C016}" type="pres">
      <dgm:prSet presAssocID="{286797EC-F3F5-463C-AC2E-BC4A2F12B03B}" presName="imgShp" presStyleLbl="fgImgPlace1" presStyleIdx="1" presStyleCnt="2" custScaleX="143897" custLinFactNeighborX="-5112" custLinFactNeighborY="-999"/>
      <dgm:spPr>
        <a:blipFill rotWithShape="1">
          <a:blip xmlns:r="http://schemas.openxmlformats.org/officeDocument/2006/relationships" r:embed="rId1"/>
          <a:stretch>
            <a:fillRect/>
          </a:stretch>
        </a:blipFill>
      </dgm:spPr>
      <dgm:t>
        <a:bodyPr/>
        <a:lstStyle/>
        <a:p>
          <a:endParaRPr lang="el-GR"/>
        </a:p>
      </dgm:t>
      <dgm:extLst>
        <a:ext uri="{E40237B7-FDA0-4F09-8148-C483321AD2D9}">
          <dgm14:cNvPr xmlns:dgm14="http://schemas.microsoft.com/office/drawing/2010/diagram" id="0" name="" title="Το Νησί (2010– ) TV Series https://www.youtube.com/watch?v=uytgfI-3x34, "/>
        </a:ext>
      </dgm:extLst>
    </dgm:pt>
    <dgm:pt modelId="{9A87950B-9542-4586-8544-7EA495E4104B}" type="pres">
      <dgm:prSet presAssocID="{286797EC-F3F5-463C-AC2E-BC4A2F12B03B}" presName="txShp" presStyleLbl="node1" presStyleIdx="1" presStyleCnt="2">
        <dgm:presLayoutVars>
          <dgm:bulletEnabled val="1"/>
        </dgm:presLayoutVars>
      </dgm:prSet>
      <dgm:spPr/>
      <dgm:t>
        <a:bodyPr/>
        <a:lstStyle/>
        <a:p>
          <a:endParaRPr lang="el-GR"/>
        </a:p>
      </dgm:t>
    </dgm:pt>
  </dgm:ptLst>
  <dgm:cxnLst>
    <dgm:cxn modelId="{5376AFB3-AF65-44BC-9704-D48FF34BCF88}" srcId="{655D8E26-8D11-41DB-94BC-30CA752B6AED}" destId="{DE625F48-2D11-4C3D-991B-D8435508C33F}" srcOrd="0" destOrd="0" parTransId="{7AD3312C-6FBC-4257-8E0E-94BDFE16D598}" sibTransId="{9E88E3CA-C072-4788-A9E9-8BA0E5B9EC6B}"/>
    <dgm:cxn modelId="{A7C194EC-763C-47C4-ACC6-F8CB0B1F7866}" type="presOf" srcId="{286797EC-F3F5-463C-AC2E-BC4A2F12B03B}" destId="{9A87950B-9542-4586-8544-7EA495E4104B}" srcOrd="0" destOrd="0" presId="urn:microsoft.com/office/officeart/2005/8/layout/vList3#1"/>
    <dgm:cxn modelId="{ED357589-FBBA-459E-A225-4620E2C1B98D}" srcId="{655D8E26-8D11-41DB-94BC-30CA752B6AED}" destId="{286797EC-F3F5-463C-AC2E-BC4A2F12B03B}" srcOrd="1" destOrd="0" parTransId="{485FEAF1-99F0-4037-951D-1441D6965C68}" sibTransId="{DC23A00A-901C-4E1D-B9DC-01DF03C6E9E1}"/>
    <dgm:cxn modelId="{C3A4C58D-99F5-4F4E-B39C-97AF0CD6F62F}" type="presOf" srcId="{DE625F48-2D11-4C3D-991B-D8435508C33F}" destId="{41A22461-84B5-4E5C-AD8D-222D4B3BC14E}" srcOrd="0" destOrd="0" presId="urn:microsoft.com/office/officeart/2005/8/layout/vList3#1"/>
    <dgm:cxn modelId="{AC54D144-A9A9-4B80-8BFA-746195134241}" type="presOf" srcId="{655D8E26-8D11-41DB-94BC-30CA752B6AED}" destId="{70198658-B870-4FA0-86B3-5ED624CC2397}" srcOrd="0" destOrd="0" presId="urn:microsoft.com/office/officeart/2005/8/layout/vList3#1"/>
    <dgm:cxn modelId="{F2634D76-F677-4BF5-B434-3A30DE5723F7}" type="presParOf" srcId="{70198658-B870-4FA0-86B3-5ED624CC2397}" destId="{6C21D5F4-E790-4D18-86B3-128737DA302C}" srcOrd="0" destOrd="0" presId="urn:microsoft.com/office/officeart/2005/8/layout/vList3#1"/>
    <dgm:cxn modelId="{5777D354-E9EF-4C95-A94D-2EB7A94C73D2}" type="presParOf" srcId="{6C21D5F4-E790-4D18-86B3-128737DA302C}" destId="{9457B7B9-5AD2-4D99-B705-D1500458649B}" srcOrd="0" destOrd="0" presId="urn:microsoft.com/office/officeart/2005/8/layout/vList3#1"/>
    <dgm:cxn modelId="{72931E94-A1E1-4C5E-ABC0-7629378D8499}" type="presParOf" srcId="{6C21D5F4-E790-4D18-86B3-128737DA302C}" destId="{41A22461-84B5-4E5C-AD8D-222D4B3BC14E}" srcOrd="1" destOrd="0" presId="urn:microsoft.com/office/officeart/2005/8/layout/vList3#1"/>
    <dgm:cxn modelId="{4F6C6A5C-D7CD-4DB0-9F8E-AF5290A78108}" type="presParOf" srcId="{70198658-B870-4FA0-86B3-5ED624CC2397}" destId="{CCA42BA5-10B5-4E62-BCFA-22316370685D}" srcOrd="1" destOrd="0" presId="urn:microsoft.com/office/officeart/2005/8/layout/vList3#1"/>
    <dgm:cxn modelId="{E4F05735-7DE7-4AD4-A32B-26D5861AE7CA}" type="presParOf" srcId="{70198658-B870-4FA0-86B3-5ED624CC2397}" destId="{7AD2440E-B4B1-4B31-BE28-3BF7694849E2}" srcOrd="2" destOrd="0" presId="urn:microsoft.com/office/officeart/2005/8/layout/vList3#1"/>
    <dgm:cxn modelId="{CE857705-8DA2-46EC-A89B-0D02597CAFB6}" type="presParOf" srcId="{7AD2440E-B4B1-4B31-BE28-3BF7694849E2}" destId="{81872F9F-EE68-4342-8117-B5BB1890C016}" srcOrd="0" destOrd="0" presId="urn:microsoft.com/office/officeart/2005/8/layout/vList3#1"/>
    <dgm:cxn modelId="{CB1C9391-30ED-4DD6-B75A-F50DDD3A58C1}" type="presParOf" srcId="{7AD2440E-B4B1-4B31-BE28-3BF7694849E2}" destId="{9A87950B-9542-4586-8544-7EA495E4104B}"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37B8F2-65BC-4012-90CC-03A2CFD7154D}"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l-GR"/>
        </a:p>
      </dgm:t>
    </dgm:pt>
    <dgm:pt modelId="{04679BDD-3EF3-44CC-8119-A19A19D2336E}">
      <dgm:prSet phldrT="[Text]"/>
      <dgm:spPr/>
      <dgm:t>
        <a:bodyPr/>
        <a:lstStyle/>
        <a:p>
          <a:r>
            <a:rPr lang="en-US" b="1" dirty="0" smtClean="0"/>
            <a:t>Control over meaning generation</a:t>
          </a:r>
          <a:endParaRPr lang="el-GR" b="1" dirty="0"/>
        </a:p>
      </dgm:t>
    </dgm:pt>
    <dgm:pt modelId="{1CEB47A0-7B73-4186-99D4-E11A629BE753}" type="parTrans" cxnId="{8A408D5B-9C63-453A-A9D6-87CB9D95E6CA}">
      <dgm:prSet/>
      <dgm:spPr/>
      <dgm:t>
        <a:bodyPr/>
        <a:lstStyle/>
        <a:p>
          <a:endParaRPr lang="el-GR"/>
        </a:p>
      </dgm:t>
    </dgm:pt>
    <dgm:pt modelId="{090736A6-8F40-4544-9145-7048F73F5023}" type="sibTrans" cxnId="{8A408D5B-9C63-453A-A9D6-87CB9D95E6CA}">
      <dgm:prSet/>
      <dgm:spPr/>
      <dgm:t>
        <a:bodyPr/>
        <a:lstStyle/>
        <a:p>
          <a:endParaRPr lang="el-GR"/>
        </a:p>
      </dgm:t>
    </dgm:pt>
    <dgm:pt modelId="{6654C354-13B4-4203-AEA6-E146A39B493D}">
      <dgm:prSet phldrT="[Text]"/>
      <dgm:spPr/>
      <dgm:t>
        <a:bodyPr/>
        <a:lstStyle/>
        <a:p>
          <a:r>
            <a:rPr lang="en-US" dirty="0" smtClean="0"/>
            <a:t>Responsibility of meaning construction is partly on the viewer, in the encounter with the visual, and partly on the power of the image to signify</a:t>
          </a:r>
          <a:endParaRPr lang="el-GR" dirty="0"/>
        </a:p>
      </dgm:t>
    </dgm:pt>
    <dgm:pt modelId="{C0B900B7-5B17-4096-B4BD-2CAFAF635FA2}" type="parTrans" cxnId="{94FC7469-A74A-4AF7-A854-E3CD48DBEACF}">
      <dgm:prSet/>
      <dgm:spPr/>
      <dgm:t>
        <a:bodyPr/>
        <a:lstStyle/>
        <a:p>
          <a:endParaRPr lang="el-GR"/>
        </a:p>
      </dgm:t>
    </dgm:pt>
    <dgm:pt modelId="{66DDD638-8209-4155-876D-F9503C67663B}" type="sibTrans" cxnId="{94FC7469-A74A-4AF7-A854-E3CD48DBEACF}">
      <dgm:prSet/>
      <dgm:spPr/>
      <dgm:t>
        <a:bodyPr/>
        <a:lstStyle/>
        <a:p>
          <a:endParaRPr lang="el-GR"/>
        </a:p>
      </dgm:t>
    </dgm:pt>
    <dgm:pt modelId="{B16DA8F6-E8BC-4D80-A5E3-A127212335B5}">
      <dgm:prSet phldrT="[Text]"/>
      <dgm:spPr/>
      <dgm:t>
        <a:bodyPr/>
        <a:lstStyle/>
        <a:p>
          <a:r>
            <a:rPr lang="en-US" b="1" dirty="0" smtClean="0"/>
            <a:t>Receiver involvement</a:t>
          </a:r>
          <a:endParaRPr lang="el-GR" b="1" dirty="0"/>
        </a:p>
      </dgm:t>
    </dgm:pt>
    <dgm:pt modelId="{3B37709C-A5A9-4F0F-8933-E3D4AEC9F3F5}" type="parTrans" cxnId="{1262277F-D082-4C40-B6B9-BEA8D902E959}">
      <dgm:prSet/>
      <dgm:spPr/>
      <dgm:t>
        <a:bodyPr/>
        <a:lstStyle/>
        <a:p>
          <a:endParaRPr lang="el-GR"/>
        </a:p>
      </dgm:t>
    </dgm:pt>
    <dgm:pt modelId="{E1294EF4-A557-4B8E-B950-DE7A83234039}" type="sibTrans" cxnId="{1262277F-D082-4C40-B6B9-BEA8D902E959}">
      <dgm:prSet/>
      <dgm:spPr/>
      <dgm:t>
        <a:bodyPr/>
        <a:lstStyle/>
        <a:p>
          <a:endParaRPr lang="el-GR"/>
        </a:p>
      </dgm:t>
    </dgm:pt>
    <dgm:pt modelId="{33357859-5CAE-4C09-BF16-C675932E9FEB}">
      <dgm:prSet phldrT="[Text]"/>
      <dgm:spPr/>
      <dgm:t>
        <a:bodyPr/>
        <a:lstStyle/>
        <a:p>
          <a:r>
            <a:rPr lang="en-US" dirty="0" smtClean="0"/>
            <a:t>films are concerned with addressing a global, rather than local, audience</a:t>
          </a:r>
          <a:endParaRPr lang="el-GR" dirty="0"/>
        </a:p>
      </dgm:t>
    </dgm:pt>
    <dgm:pt modelId="{3E8D6FBA-00AE-4CB8-8FF7-37A208716301}" type="parTrans" cxnId="{878159C4-8111-49AB-AC9F-9B1059101707}">
      <dgm:prSet/>
      <dgm:spPr/>
      <dgm:t>
        <a:bodyPr/>
        <a:lstStyle/>
        <a:p>
          <a:endParaRPr lang="el-GR"/>
        </a:p>
      </dgm:t>
    </dgm:pt>
    <dgm:pt modelId="{E301CB8A-E55A-45C9-BE7D-D212AE42B0AC}" type="sibTrans" cxnId="{878159C4-8111-49AB-AC9F-9B1059101707}">
      <dgm:prSet/>
      <dgm:spPr/>
      <dgm:t>
        <a:bodyPr/>
        <a:lstStyle/>
        <a:p>
          <a:endParaRPr lang="el-GR"/>
        </a:p>
      </dgm:t>
    </dgm:pt>
    <dgm:pt modelId="{CA6028AA-DBA7-4F22-B927-FE9830166A45}" type="pres">
      <dgm:prSet presAssocID="{4737B8F2-65BC-4012-90CC-03A2CFD7154D}" presName="linear" presStyleCnt="0">
        <dgm:presLayoutVars>
          <dgm:dir/>
          <dgm:resizeHandles val="exact"/>
        </dgm:presLayoutVars>
      </dgm:prSet>
      <dgm:spPr/>
      <dgm:t>
        <a:bodyPr/>
        <a:lstStyle/>
        <a:p>
          <a:endParaRPr lang="el-GR"/>
        </a:p>
      </dgm:t>
    </dgm:pt>
    <dgm:pt modelId="{E6E56804-382D-4D5E-A44A-F456029BB172}" type="pres">
      <dgm:prSet presAssocID="{04679BDD-3EF3-44CC-8119-A19A19D2336E}" presName="comp" presStyleCnt="0"/>
      <dgm:spPr/>
    </dgm:pt>
    <dgm:pt modelId="{44A088B3-B712-4392-8C72-E1CEE79B8BD0}" type="pres">
      <dgm:prSet presAssocID="{04679BDD-3EF3-44CC-8119-A19A19D2336E}" presName="box" presStyleLbl="node1" presStyleIdx="0" presStyleCnt="2"/>
      <dgm:spPr/>
      <dgm:t>
        <a:bodyPr/>
        <a:lstStyle/>
        <a:p>
          <a:endParaRPr lang="el-GR"/>
        </a:p>
      </dgm:t>
    </dgm:pt>
    <dgm:pt modelId="{B8B1D74D-591B-4652-BA42-88896B5DD478}" type="pres">
      <dgm:prSet presAssocID="{04679BDD-3EF3-44CC-8119-A19A19D2336E}" presName="img" presStyleLbl="fgImgPlace1" presStyleIdx="0" presStyleCnt="2"/>
      <dgm:spPr>
        <a:blipFill rotWithShape="1">
          <a:blip xmlns:r="http://schemas.openxmlformats.org/officeDocument/2006/relationships" r:embed="rId1"/>
          <a:stretch>
            <a:fillRect/>
          </a:stretch>
        </a:blipFill>
      </dgm:spPr>
      <dgm:t>
        <a:bodyPr/>
        <a:lstStyle/>
        <a:p>
          <a:endParaRPr lang="el-GR"/>
        </a:p>
      </dgm:t>
      <dgm:extLst>
        <a:ext uri="{E40237B7-FDA0-4F09-8148-C483321AD2D9}">
          <dgm14:cNvPr xmlns:dgm14="http://schemas.microsoft.com/office/drawing/2010/diagram" id="0" name="" title="Sense and Sensibility (1995) "/>
        </a:ext>
      </dgm:extLst>
    </dgm:pt>
    <dgm:pt modelId="{0C08FEE2-3CF5-4D90-B2BA-15697722BAC2}" type="pres">
      <dgm:prSet presAssocID="{04679BDD-3EF3-44CC-8119-A19A19D2336E}" presName="text" presStyleLbl="node1" presStyleIdx="0" presStyleCnt="2">
        <dgm:presLayoutVars>
          <dgm:bulletEnabled val="1"/>
        </dgm:presLayoutVars>
      </dgm:prSet>
      <dgm:spPr/>
      <dgm:t>
        <a:bodyPr/>
        <a:lstStyle/>
        <a:p>
          <a:endParaRPr lang="el-GR"/>
        </a:p>
      </dgm:t>
    </dgm:pt>
    <dgm:pt modelId="{9BD34F05-BB23-4035-96A6-7C53F799240E}" type="pres">
      <dgm:prSet presAssocID="{090736A6-8F40-4544-9145-7048F73F5023}" presName="spacer" presStyleCnt="0"/>
      <dgm:spPr/>
    </dgm:pt>
    <dgm:pt modelId="{9775D1F5-471B-4903-A719-B3CA4B0B02E2}" type="pres">
      <dgm:prSet presAssocID="{B16DA8F6-E8BC-4D80-A5E3-A127212335B5}" presName="comp" presStyleCnt="0"/>
      <dgm:spPr/>
    </dgm:pt>
    <dgm:pt modelId="{26BDF6B6-3199-42ED-876B-0A40C368C976}" type="pres">
      <dgm:prSet presAssocID="{B16DA8F6-E8BC-4D80-A5E3-A127212335B5}" presName="box" presStyleLbl="node1" presStyleIdx="1" presStyleCnt="2"/>
      <dgm:spPr/>
      <dgm:t>
        <a:bodyPr/>
        <a:lstStyle/>
        <a:p>
          <a:endParaRPr lang="el-GR"/>
        </a:p>
      </dgm:t>
    </dgm:pt>
    <dgm:pt modelId="{77C67CDD-885C-47AE-A641-91337369F6B7}" type="pres">
      <dgm:prSet presAssocID="{B16DA8F6-E8BC-4D80-A5E3-A127212335B5}" presName="img" presStyleLbl="fgImgPlace1" presStyleIdx="1" presStyleCnt="2"/>
      <dgm:spPr>
        <a:blipFill rotWithShape="1">
          <a:blip xmlns:r="http://schemas.openxmlformats.org/officeDocument/2006/relationships" r:embed="rId2"/>
          <a:stretch>
            <a:fillRect/>
          </a:stretch>
        </a:blipFill>
      </dgm:spPr>
      <dgm:t>
        <a:bodyPr/>
        <a:lstStyle/>
        <a:p>
          <a:endParaRPr lang="el-GR"/>
        </a:p>
      </dgm:t>
      <dgm:extLst>
        <a:ext uri="{E40237B7-FDA0-4F09-8148-C483321AD2D9}">
          <dgm14:cNvPr xmlns:dgm14="http://schemas.microsoft.com/office/drawing/2010/diagram" id="0" name="" title="Το Νησί (2010– ) TV Series "/>
        </a:ext>
      </dgm:extLst>
    </dgm:pt>
    <dgm:pt modelId="{A4E4CCB3-0188-4B66-9024-A3EB18AE8434}" type="pres">
      <dgm:prSet presAssocID="{B16DA8F6-E8BC-4D80-A5E3-A127212335B5}" presName="text" presStyleLbl="node1" presStyleIdx="1" presStyleCnt="2">
        <dgm:presLayoutVars>
          <dgm:bulletEnabled val="1"/>
        </dgm:presLayoutVars>
      </dgm:prSet>
      <dgm:spPr/>
      <dgm:t>
        <a:bodyPr/>
        <a:lstStyle/>
        <a:p>
          <a:endParaRPr lang="el-GR"/>
        </a:p>
      </dgm:t>
    </dgm:pt>
  </dgm:ptLst>
  <dgm:cxnLst>
    <dgm:cxn modelId="{F3B52C69-B3BA-47B7-B540-055A5F8CC94E}" type="presOf" srcId="{33357859-5CAE-4C09-BF16-C675932E9FEB}" destId="{A4E4CCB3-0188-4B66-9024-A3EB18AE8434}" srcOrd="1" destOrd="1" presId="urn:microsoft.com/office/officeart/2005/8/layout/vList4#1"/>
    <dgm:cxn modelId="{45279187-3389-413F-A704-0BD2CEBFF358}" type="presOf" srcId="{4737B8F2-65BC-4012-90CC-03A2CFD7154D}" destId="{CA6028AA-DBA7-4F22-B927-FE9830166A45}" srcOrd="0" destOrd="0" presId="urn:microsoft.com/office/officeart/2005/8/layout/vList4#1"/>
    <dgm:cxn modelId="{878159C4-8111-49AB-AC9F-9B1059101707}" srcId="{B16DA8F6-E8BC-4D80-A5E3-A127212335B5}" destId="{33357859-5CAE-4C09-BF16-C675932E9FEB}" srcOrd="0" destOrd="0" parTransId="{3E8D6FBA-00AE-4CB8-8FF7-37A208716301}" sibTransId="{E301CB8A-E55A-45C9-BE7D-D212AE42B0AC}"/>
    <dgm:cxn modelId="{C158BBCB-6F4D-4C44-9EF9-8BDD63FE6230}" type="presOf" srcId="{04679BDD-3EF3-44CC-8119-A19A19D2336E}" destId="{44A088B3-B712-4392-8C72-E1CEE79B8BD0}" srcOrd="0" destOrd="0" presId="urn:microsoft.com/office/officeart/2005/8/layout/vList4#1"/>
    <dgm:cxn modelId="{D5165F64-4616-440C-905B-34460E2C542E}" type="presOf" srcId="{6654C354-13B4-4203-AEA6-E146A39B493D}" destId="{0C08FEE2-3CF5-4D90-B2BA-15697722BAC2}" srcOrd="1" destOrd="1" presId="urn:microsoft.com/office/officeart/2005/8/layout/vList4#1"/>
    <dgm:cxn modelId="{1F3C8FBA-8BAA-4E0A-844F-DA1DE30180F0}" type="presOf" srcId="{04679BDD-3EF3-44CC-8119-A19A19D2336E}" destId="{0C08FEE2-3CF5-4D90-B2BA-15697722BAC2}" srcOrd="1" destOrd="0" presId="urn:microsoft.com/office/officeart/2005/8/layout/vList4#1"/>
    <dgm:cxn modelId="{55528CE4-F173-4741-959A-615826EC0EB8}" type="presOf" srcId="{B16DA8F6-E8BC-4D80-A5E3-A127212335B5}" destId="{A4E4CCB3-0188-4B66-9024-A3EB18AE8434}" srcOrd="1" destOrd="0" presId="urn:microsoft.com/office/officeart/2005/8/layout/vList4#1"/>
    <dgm:cxn modelId="{DDF774E5-2C81-44D2-A7F3-D1DF5903FEF1}" type="presOf" srcId="{B16DA8F6-E8BC-4D80-A5E3-A127212335B5}" destId="{26BDF6B6-3199-42ED-876B-0A40C368C976}" srcOrd="0" destOrd="0" presId="urn:microsoft.com/office/officeart/2005/8/layout/vList4#1"/>
    <dgm:cxn modelId="{F4CBA3FE-5B24-48E1-8298-8C3387F659CF}" type="presOf" srcId="{6654C354-13B4-4203-AEA6-E146A39B493D}" destId="{44A088B3-B712-4392-8C72-E1CEE79B8BD0}" srcOrd="0" destOrd="1" presId="urn:microsoft.com/office/officeart/2005/8/layout/vList4#1"/>
    <dgm:cxn modelId="{8A408D5B-9C63-453A-A9D6-87CB9D95E6CA}" srcId="{4737B8F2-65BC-4012-90CC-03A2CFD7154D}" destId="{04679BDD-3EF3-44CC-8119-A19A19D2336E}" srcOrd="0" destOrd="0" parTransId="{1CEB47A0-7B73-4186-99D4-E11A629BE753}" sibTransId="{090736A6-8F40-4544-9145-7048F73F5023}"/>
    <dgm:cxn modelId="{3EA5DEBE-1FFD-4D25-BC7E-433D8488369B}" type="presOf" srcId="{33357859-5CAE-4C09-BF16-C675932E9FEB}" destId="{26BDF6B6-3199-42ED-876B-0A40C368C976}" srcOrd="0" destOrd="1" presId="urn:microsoft.com/office/officeart/2005/8/layout/vList4#1"/>
    <dgm:cxn modelId="{1262277F-D082-4C40-B6B9-BEA8D902E959}" srcId="{4737B8F2-65BC-4012-90CC-03A2CFD7154D}" destId="{B16DA8F6-E8BC-4D80-A5E3-A127212335B5}" srcOrd="1" destOrd="0" parTransId="{3B37709C-A5A9-4F0F-8933-E3D4AEC9F3F5}" sibTransId="{E1294EF4-A557-4B8E-B950-DE7A83234039}"/>
    <dgm:cxn modelId="{94FC7469-A74A-4AF7-A854-E3CD48DBEACF}" srcId="{04679BDD-3EF3-44CC-8119-A19A19D2336E}" destId="{6654C354-13B4-4203-AEA6-E146A39B493D}" srcOrd="0" destOrd="0" parTransId="{C0B900B7-5B17-4096-B4BD-2CAFAF635FA2}" sibTransId="{66DDD638-8209-4155-876D-F9503C67663B}"/>
    <dgm:cxn modelId="{1897179C-3059-458F-A688-252F3ECB2955}" type="presParOf" srcId="{CA6028AA-DBA7-4F22-B927-FE9830166A45}" destId="{E6E56804-382D-4D5E-A44A-F456029BB172}" srcOrd="0" destOrd="0" presId="urn:microsoft.com/office/officeart/2005/8/layout/vList4#1"/>
    <dgm:cxn modelId="{975FB30B-468D-4411-AB86-390E90BBE11C}" type="presParOf" srcId="{E6E56804-382D-4D5E-A44A-F456029BB172}" destId="{44A088B3-B712-4392-8C72-E1CEE79B8BD0}" srcOrd="0" destOrd="0" presId="urn:microsoft.com/office/officeart/2005/8/layout/vList4#1"/>
    <dgm:cxn modelId="{92E257E4-216B-489F-B4F5-153A9130F87A}" type="presParOf" srcId="{E6E56804-382D-4D5E-A44A-F456029BB172}" destId="{B8B1D74D-591B-4652-BA42-88896B5DD478}" srcOrd="1" destOrd="0" presId="urn:microsoft.com/office/officeart/2005/8/layout/vList4#1"/>
    <dgm:cxn modelId="{0B704E9C-C68A-4E21-AF1F-09D4B1BF3F1E}" type="presParOf" srcId="{E6E56804-382D-4D5E-A44A-F456029BB172}" destId="{0C08FEE2-3CF5-4D90-B2BA-15697722BAC2}" srcOrd="2" destOrd="0" presId="urn:microsoft.com/office/officeart/2005/8/layout/vList4#1"/>
    <dgm:cxn modelId="{9E93C8D6-CA14-418F-A203-8CAF11728EF6}" type="presParOf" srcId="{CA6028AA-DBA7-4F22-B927-FE9830166A45}" destId="{9BD34F05-BB23-4035-96A6-7C53F799240E}" srcOrd="1" destOrd="0" presId="urn:microsoft.com/office/officeart/2005/8/layout/vList4#1"/>
    <dgm:cxn modelId="{A45AE1DE-BF12-4A58-AF79-27AE0584CC43}" type="presParOf" srcId="{CA6028AA-DBA7-4F22-B927-FE9830166A45}" destId="{9775D1F5-471B-4903-A719-B3CA4B0B02E2}" srcOrd="2" destOrd="0" presId="urn:microsoft.com/office/officeart/2005/8/layout/vList4#1"/>
    <dgm:cxn modelId="{1FAEEC3C-4AE7-4B9C-93C0-A834FC4C0CBD}" type="presParOf" srcId="{9775D1F5-471B-4903-A719-B3CA4B0B02E2}" destId="{26BDF6B6-3199-42ED-876B-0A40C368C976}" srcOrd="0" destOrd="0" presId="urn:microsoft.com/office/officeart/2005/8/layout/vList4#1"/>
    <dgm:cxn modelId="{F9CD8598-6D95-4E55-BBB5-8F038BDB4B6F}" type="presParOf" srcId="{9775D1F5-471B-4903-A719-B3CA4B0B02E2}" destId="{77C67CDD-885C-47AE-A641-91337369F6B7}" srcOrd="1" destOrd="0" presId="urn:microsoft.com/office/officeart/2005/8/layout/vList4#1"/>
    <dgm:cxn modelId="{11F0A26A-E549-4466-929E-8F44AE404005}" type="presParOf" srcId="{9775D1F5-471B-4903-A719-B3CA4B0B02E2}" destId="{A4E4CCB3-0188-4B66-9024-A3EB18AE8434}"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E9A38E-A276-43AB-A672-56E4F147E6CE}"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l-GR"/>
        </a:p>
      </dgm:t>
    </dgm:pt>
    <dgm:pt modelId="{9120557E-07D1-4FDB-ABD8-31227733F09F}">
      <dgm:prSet phldrT="[Text]"/>
      <dgm:spPr/>
      <dgm:t>
        <a:bodyPr/>
        <a:lstStyle/>
        <a:p>
          <a:r>
            <a:rPr lang="en-US" dirty="0" smtClean="0">
              <a:solidFill>
                <a:schemeClr val="bg1"/>
              </a:solidFill>
            </a:rPr>
            <a:t>ST Novel</a:t>
          </a:r>
          <a:endParaRPr lang="el-GR" dirty="0">
            <a:solidFill>
              <a:schemeClr val="bg1"/>
            </a:solidFill>
          </a:endParaRPr>
        </a:p>
      </dgm:t>
    </dgm:pt>
    <dgm:pt modelId="{C032CC23-51EE-430B-AAA6-FD0AFF300177}" type="parTrans" cxnId="{97D57994-FD1C-4AE3-9BED-E51A4E1A7155}">
      <dgm:prSet/>
      <dgm:spPr/>
      <dgm:t>
        <a:bodyPr/>
        <a:lstStyle/>
        <a:p>
          <a:endParaRPr lang="el-GR"/>
        </a:p>
      </dgm:t>
    </dgm:pt>
    <dgm:pt modelId="{3F5FC204-18A9-4CBF-9DD2-30DBDB234D4B}" type="sibTrans" cxnId="{97D57994-FD1C-4AE3-9BED-E51A4E1A7155}">
      <dgm:prSet/>
      <dgm:spPr/>
      <dgm:t>
        <a:bodyPr/>
        <a:lstStyle/>
        <a:p>
          <a:endParaRPr lang="el-GR"/>
        </a:p>
      </dgm:t>
    </dgm:pt>
    <dgm:pt modelId="{51A7DE0E-6CD8-479D-8072-67DF10071D3A}">
      <dgm:prSet phldrT="[Text]"/>
      <dgm:spPr>
        <a:solidFill>
          <a:schemeClr val="accent4">
            <a:lumMod val="40000"/>
            <a:lumOff val="60000"/>
            <a:alpha val="50000"/>
          </a:schemeClr>
        </a:solidFill>
      </dgm:spPr>
      <dgm:t>
        <a:bodyPr/>
        <a:lstStyle/>
        <a:p>
          <a:r>
            <a:rPr lang="en-US" dirty="0" smtClean="0"/>
            <a:t>Translation to target text 1</a:t>
          </a:r>
          <a:endParaRPr lang="el-GR" dirty="0"/>
        </a:p>
      </dgm:t>
    </dgm:pt>
    <dgm:pt modelId="{C7FF36A9-D54A-44F3-8375-93F83018A54C}" type="parTrans" cxnId="{35F2C4D5-D230-4D67-9A73-0C61380BB1E9}">
      <dgm:prSet/>
      <dgm:spPr/>
      <dgm:t>
        <a:bodyPr/>
        <a:lstStyle/>
        <a:p>
          <a:endParaRPr lang="el-GR"/>
        </a:p>
      </dgm:t>
    </dgm:pt>
    <dgm:pt modelId="{D0AAAA12-7FFD-4192-B037-760D4E0F9B5B}" type="sibTrans" cxnId="{35F2C4D5-D230-4D67-9A73-0C61380BB1E9}">
      <dgm:prSet/>
      <dgm:spPr/>
      <dgm:t>
        <a:bodyPr/>
        <a:lstStyle/>
        <a:p>
          <a:endParaRPr lang="el-GR"/>
        </a:p>
      </dgm:t>
    </dgm:pt>
    <dgm:pt modelId="{545F01B3-2990-4E0B-B4CA-35AB6ADBE44C}">
      <dgm:prSet phldrT="[Text]"/>
      <dgm:spPr>
        <a:solidFill>
          <a:schemeClr val="accent2">
            <a:lumMod val="40000"/>
            <a:lumOff val="60000"/>
            <a:alpha val="50000"/>
          </a:schemeClr>
        </a:solidFill>
      </dgm:spPr>
      <dgm:t>
        <a:bodyPr/>
        <a:lstStyle/>
        <a:p>
          <a:r>
            <a:rPr lang="en-US" dirty="0" smtClean="0"/>
            <a:t>Translation to target text 2</a:t>
          </a:r>
          <a:endParaRPr lang="el-GR" dirty="0"/>
        </a:p>
      </dgm:t>
    </dgm:pt>
    <dgm:pt modelId="{24F02D74-45C8-43F9-9714-9D1DBAD3CF58}" type="parTrans" cxnId="{72430C0A-EB3C-4182-87F4-EDC839A549D2}">
      <dgm:prSet/>
      <dgm:spPr/>
      <dgm:t>
        <a:bodyPr/>
        <a:lstStyle/>
        <a:p>
          <a:endParaRPr lang="el-GR"/>
        </a:p>
      </dgm:t>
    </dgm:pt>
    <dgm:pt modelId="{276D9094-4E8C-4EA0-9EC6-71302BA77764}" type="sibTrans" cxnId="{72430C0A-EB3C-4182-87F4-EDC839A549D2}">
      <dgm:prSet/>
      <dgm:spPr/>
      <dgm:t>
        <a:bodyPr/>
        <a:lstStyle/>
        <a:p>
          <a:endParaRPr lang="el-GR"/>
        </a:p>
      </dgm:t>
    </dgm:pt>
    <dgm:pt modelId="{C9993DE7-991A-4AEE-B3A8-8A1948E6E51F}">
      <dgm:prSet phldrT="[Text]"/>
      <dgm:spPr>
        <a:solidFill>
          <a:schemeClr val="accent5">
            <a:lumMod val="40000"/>
            <a:lumOff val="60000"/>
            <a:alpha val="50000"/>
          </a:schemeClr>
        </a:solidFill>
      </dgm:spPr>
      <dgm:t>
        <a:bodyPr/>
        <a:lstStyle/>
        <a:p>
          <a:r>
            <a:rPr lang="en-US" dirty="0" smtClean="0"/>
            <a:t>‘Translation’ to film 1</a:t>
          </a:r>
          <a:endParaRPr lang="el-GR" dirty="0"/>
        </a:p>
      </dgm:t>
    </dgm:pt>
    <dgm:pt modelId="{D67E06FC-F1D8-4D18-BD74-40C5D56711DB}" type="parTrans" cxnId="{FE216742-A1AC-4DB4-BE22-946FFB7A65C3}">
      <dgm:prSet/>
      <dgm:spPr/>
      <dgm:t>
        <a:bodyPr/>
        <a:lstStyle/>
        <a:p>
          <a:endParaRPr lang="el-GR"/>
        </a:p>
      </dgm:t>
    </dgm:pt>
    <dgm:pt modelId="{0AACF1F7-2738-46CA-A930-29B941EDF850}" type="sibTrans" cxnId="{FE216742-A1AC-4DB4-BE22-946FFB7A65C3}">
      <dgm:prSet/>
      <dgm:spPr/>
      <dgm:t>
        <a:bodyPr/>
        <a:lstStyle/>
        <a:p>
          <a:endParaRPr lang="el-GR"/>
        </a:p>
      </dgm:t>
    </dgm:pt>
    <dgm:pt modelId="{D96FBE91-6026-4DA4-AB4D-0B90FD29FA8E}">
      <dgm:prSet phldrT="[Text]"/>
      <dgm:spPr>
        <a:solidFill>
          <a:schemeClr val="accent5">
            <a:lumMod val="60000"/>
            <a:lumOff val="40000"/>
            <a:alpha val="50000"/>
          </a:schemeClr>
        </a:solidFill>
      </dgm:spPr>
      <dgm:t>
        <a:bodyPr/>
        <a:lstStyle/>
        <a:p>
          <a:r>
            <a:rPr lang="en-US" dirty="0" smtClean="0"/>
            <a:t>Subtitling 1</a:t>
          </a:r>
          <a:endParaRPr lang="el-GR" dirty="0"/>
        </a:p>
      </dgm:t>
    </dgm:pt>
    <dgm:pt modelId="{7D2351BE-D0B1-4BB2-A270-4A1D2D6B091A}" type="parTrans" cxnId="{85D6394A-EBF4-4E21-858F-3FC7AD9AA57E}">
      <dgm:prSet/>
      <dgm:spPr/>
      <dgm:t>
        <a:bodyPr/>
        <a:lstStyle/>
        <a:p>
          <a:endParaRPr lang="el-GR"/>
        </a:p>
      </dgm:t>
    </dgm:pt>
    <dgm:pt modelId="{CA12AF1D-6A3B-4C1A-8E28-DD5D6F26D658}" type="sibTrans" cxnId="{85D6394A-EBF4-4E21-858F-3FC7AD9AA57E}">
      <dgm:prSet/>
      <dgm:spPr/>
      <dgm:t>
        <a:bodyPr/>
        <a:lstStyle/>
        <a:p>
          <a:endParaRPr lang="el-GR"/>
        </a:p>
      </dgm:t>
    </dgm:pt>
    <dgm:pt modelId="{98DFC5E8-2004-4DF6-ACD2-F7B34F8502A9}">
      <dgm:prSet phldrT="[Text]"/>
      <dgm:spPr>
        <a:solidFill>
          <a:schemeClr val="accent3">
            <a:lumMod val="40000"/>
            <a:lumOff val="60000"/>
            <a:alpha val="50000"/>
          </a:schemeClr>
        </a:solidFill>
      </dgm:spPr>
      <dgm:t>
        <a:bodyPr/>
        <a:lstStyle/>
        <a:p>
          <a:r>
            <a:rPr lang="en-US" dirty="0" smtClean="0"/>
            <a:t>‘Translation’ to film 2</a:t>
          </a:r>
          <a:endParaRPr lang="el-GR" dirty="0"/>
        </a:p>
      </dgm:t>
    </dgm:pt>
    <dgm:pt modelId="{69AC846D-EDCA-4554-9346-DFB702B04A4E}" type="parTrans" cxnId="{0BEF18B7-3F5A-4D3B-A64D-D1C03733D738}">
      <dgm:prSet/>
      <dgm:spPr/>
      <dgm:t>
        <a:bodyPr/>
        <a:lstStyle/>
        <a:p>
          <a:endParaRPr lang="el-GR"/>
        </a:p>
      </dgm:t>
    </dgm:pt>
    <dgm:pt modelId="{F565D82F-9853-4F54-977B-A32E9B9FF358}" type="sibTrans" cxnId="{0BEF18B7-3F5A-4D3B-A64D-D1C03733D738}">
      <dgm:prSet/>
      <dgm:spPr/>
      <dgm:t>
        <a:bodyPr/>
        <a:lstStyle/>
        <a:p>
          <a:endParaRPr lang="el-GR"/>
        </a:p>
      </dgm:t>
    </dgm:pt>
    <dgm:pt modelId="{1053AF33-AA5B-404E-9A08-6F992C74961A}">
      <dgm:prSet phldrT="[Text]"/>
      <dgm:spPr>
        <a:solidFill>
          <a:schemeClr val="accent3">
            <a:lumMod val="60000"/>
            <a:lumOff val="40000"/>
            <a:alpha val="50000"/>
          </a:schemeClr>
        </a:solidFill>
      </dgm:spPr>
      <dgm:t>
        <a:bodyPr/>
        <a:lstStyle/>
        <a:p>
          <a:r>
            <a:rPr lang="en-US" dirty="0" smtClean="0"/>
            <a:t>Subtitling 2</a:t>
          </a:r>
          <a:endParaRPr lang="el-GR" dirty="0"/>
        </a:p>
      </dgm:t>
    </dgm:pt>
    <dgm:pt modelId="{10B70315-AD35-4956-AA24-349FBC06DE61}" type="parTrans" cxnId="{4D8F5D5C-26D1-4159-A632-515076EEEDCD}">
      <dgm:prSet/>
      <dgm:spPr/>
      <dgm:t>
        <a:bodyPr/>
        <a:lstStyle/>
        <a:p>
          <a:endParaRPr lang="el-GR"/>
        </a:p>
      </dgm:t>
    </dgm:pt>
    <dgm:pt modelId="{76A5036E-7D63-4D46-8233-DA7519D098B7}" type="sibTrans" cxnId="{4D8F5D5C-26D1-4159-A632-515076EEEDCD}">
      <dgm:prSet/>
      <dgm:spPr/>
      <dgm:t>
        <a:bodyPr/>
        <a:lstStyle/>
        <a:p>
          <a:endParaRPr lang="el-GR"/>
        </a:p>
      </dgm:t>
    </dgm:pt>
    <dgm:pt modelId="{F1D7AE37-B5D5-480E-A8B4-07E3E73C6D45}" type="pres">
      <dgm:prSet presAssocID="{CAE9A38E-A276-43AB-A672-56E4F147E6CE}" presName="composite" presStyleCnt="0">
        <dgm:presLayoutVars>
          <dgm:chMax val="1"/>
          <dgm:dir/>
          <dgm:resizeHandles val="exact"/>
        </dgm:presLayoutVars>
      </dgm:prSet>
      <dgm:spPr/>
      <dgm:t>
        <a:bodyPr/>
        <a:lstStyle/>
        <a:p>
          <a:endParaRPr lang="el-GR"/>
        </a:p>
      </dgm:t>
    </dgm:pt>
    <dgm:pt modelId="{484A502D-16D4-4D28-8B07-AD80620AD4BA}" type="pres">
      <dgm:prSet presAssocID="{CAE9A38E-A276-43AB-A672-56E4F147E6CE}" presName="radial" presStyleCnt="0">
        <dgm:presLayoutVars>
          <dgm:animLvl val="ctr"/>
        </dgm:presLayoutVars>
      </dgm:prSet>
      <dgm:spPr/>
    </dgm:pt>
    <dgm:pt modelId="{B6C3D559-573E-4F8F-B74B-F47D7A0A7E3D}" type="pres">
      <dgm:prSet presAssocID="{9120557E-07D1-4FDB-ABD8-31227733F09F}" presName="centerShape" presStyleLbl="vennNode1" presStyleIdx="0" presStyleCnt="7" custScaleX="143792" custScaleY="193327" custLinFactNeighborX="-67006" custLinFactNeighborY="-6124"/>
      <dgm:spPr/>
      <dgm:t>
        <a:bodyPr/>
        <a:lstStyle/>
        <a:p>
          <a:endParaRPr lang="el-GR"/>
        </a:p>
      </dgm:t>
    </dgm:pt>
    <dgm:pt modelId="{57F7B534-70BC-4F3C-B7D2-0390E11C7592}" type="pres">
      <dgm:prSet presAssocID="{51A7DE0E-6CD8-479D-8072-67DF10071D3A}" presName="node" presStyleLbl="vennNode1" presStyleIdx="1" presStyleCnt="7" custScaleX="523225" custScaleY="251212" custRadScaleRad="52814" custRadScaleInc="-30359">
        <dgm:presLayoutVars>
          <dgm:bulletEnabled val="1"/>
        </dgm:presLayoutVars>
      </dgm:prSet>
      <dgm:spPr/>
      <dgm:t>
        <a:bodyPr/>
        <a:lstStyle/>
        <a:p>
          <a:endParaRPr lang="el-GR"/>
        </a:p>
      </dgm:t>
    </dgm:pt>
    <dgm:pt modelId="{9FCD5564-40F8-4A8B-A562-A6AA6CE9FFBB}" type="pres">
      <dgm:prSet presAssocID="{545F01B3-2990-4E0B-B4CA-35AB6ADBE44C}" presName="node" presStyleLbl="vennNode1" presStyleIdx="2" presStyleCnt="7" custScaleX="556228" custScaleY="232809" custRadScaleRad="137434" custRadScaleInc="-2930">
        <dgm:presLayoutVars>
          <dgm:bulletEnabled val="1"/>
        </dgm:presLayoutVars>
      </dgm:prSet>
      <dgm:spPr/>
      <dgm:t>
        <a:bodyPr/>
        <a:lstStyle/>
        <a:p>
          <a:endParaRPr lang="el-GR"/>
        </a:p>
      </dgm:t>
    </dgm:pt>
    <dgm:pt modelId="{C598F543-0F8C-4642-9BF2-02A8507DF7E2}" type="pres">
      <dgm:prSet presAssocID="{C9993DE7-991A-4AEE-B3A8-8A1948E6E51F}" presName="node" presStyleLbl="vennNode1" presStyleIdx="3" presStyleCnt="7" custScaleX="446386" custScaleY="211838" custRadScaleRad="50306" custRadScaleInc="159004">
        <dgm:presLayoutVars>
          <dgm:bulletEnabled val="1"/>
        </dgm:presLayoutVars>
      </dgm:prSet>
      <dgm:spPr/>
      <dgm:t>
        <a:bodyPr/>
        <a:lstStyle/>
        <a:p>
          <a:endParaRPr lang="el-GR"/>
        </a:p>
      </dgm:t>
    </dgm:pt>
    <dgm:pt modelId="{7D1363B4-5358-4990-9C8E-82E5D959F363}" type="pres">
      <dgm:prSet presAssocID="{98DFC5E8-2004-4DF6-ACD2-F7B34F8502A9}" presName="node" presStyleLbl="vennNode1" presStyleIdx="4" presStyleCnt="7" custScaleX="384632" custScaleY="229991" custRadScaleRad="123148" custRadScaleInc="-124137">
        <dgm:presLayoutVars>
          <dgm:bulletEnabled val="1"/>
        </dgm:presLayoutVars>
      </dgm:prSet>
      <dgm:spPr/>
      <dgm:t>
        <a:bodyPr/>
        <a:lstStyle/>
        <a:p>
          <a:endParaRPr lang="el-GR"/>
        </a:p>
      </dgm:t>
    </dgm:pt>
    <dgm:pt modelId="{6EB9F741-89A6-40BC-B029-B0F95931EFDC}" type="pres">
      <dgm:prSet presAssocID="{1053AF33-AA5B-404E-9A08-6F992C74961A}" presName="node" presStyleLbl="vennNode1" presStyleIdx="5" presStyleCnt="7" custScaleX="333583" custScaleY="75157" custRadScaleRad="165670" custRadScaleInc="-202591">
        <dgm:presLayoutVars>
          <dgm:bulletEnabled val="1"/>
        </dgm:presLayoutVars>
      </dgm:prSet>
      <dgm:spPr/>
      <dgm:t>
        <a:bodyPr/>
        <a:lstStyle/>
        <a:p>
          <a:endParaRPr lang="el-GR"/>
        </a:p>
      </dgm:t>
    </dgm:pt>
    <dgm:pt modelId="{3FE97EBE-1393-4E52-9210-47A5A3678F02}" type="pres">
      <dgm:prSet presAssocID="{D96FBE91-6026-4DA4-AB4D-0B90FD29FA8E}" presName="node" presStyleLbl="vennNode1" presStyleIdx="6" presStyleCnt="7" custScaleX="399358" custRadScaleRad="88453" custRadScaleInc="-186280">
        <dgm:presLayoutVars>
          <dgm:bulletEnabled val="1"/>
        </dgm:presLayoutVars>
      </dgm:prSet>
      <dgm:spPr/>
      <dgm:t>
        <a:bodyPr/>
        <a:lstStyle/>
        <a:p>
          <a:endParaRPr lang="el-GR"/>
        </a:p>
      </dgm:t>
    </dgm:pt>
  </dgm:ptLst>
  <dgm:cxnLst>
    <dgm:cxn modelId="{0DEE3EB3-D68E-4B89-BFF1-EFBA566B1857}" type="presOf" srcId="{CAE9A38E-A276-43AB-A672-56E4F147E6CE}" destId="{F1D7AE37-B5D5-480E-A8B4-07E3E73C6D45}" srcOrd="0" destOrd="0" presId="urn:microsoft.com/office/officeart/2005/8/layout/radial3"/>
    <dgm:cxn modelId="{85D6394A-EBF4-4E21-858F-3FC7AD9AA57E}" srcId="{9120557E-07D1-4FDB-ABD8-31227733F09F}" destId="{D96FBE91-6026-4DA4-AB4D-0B90FD29FA8E}" srcOrd="5" destOrd="0" parTransId="{7D2351BE-D0B1-4BB2-A270-4A1D2D6B091A}" sibTransId="{CA12AF1D-6A3B-4C1A-8E28-DD5D6F26D658}"/>
    <dgm:cxn modelId="{0BEF18B7-3F5A-4D3B-A64D-D1C03733D738}" srcId="{9120557E-07D1-4FDB-ABD8-31227733F09F}" destId="{98DFC5E8-2004-4DF6-ACD2-F7B34F8502A9}" srcOrd="3" destOrd="0" parTransId="{69AC846D-EDCA-4554-9346-DFB702B04A4E}" sibTransId="{F565D82F-9853-4F54-977B-A32E9B9FF358}"/>
    <dgm:cxn modelId="{ADEAB461-0FBD-4041-939A-1C4D170D24C3}" type="presOf" srcId="{D96FBE91-6026-4DA4-AB4D-0B90FD29FA8E}" destId="{3FE97EBE-1393-4E52-9210-47A5A3678F02}" srcOrd="0" destOrd="0" presId="urn:microsoft.com/office/officeart/2005/8/layout/radial3"/>
    <dgm:cxn modelId="{84C6B3D5-A905-4DC7-8002-894328D7CBF2}" type="presOf" srcId="{98DFC5E8-2004-4DF6-ACD2-F7B34F8502A9}" destId="{7D1363B4-5358-4990-9C8E-82E5D959F363}" srcOrd="0" destOrd="0" presId="urn:microsoft.com/office/officeart/2005/8/layout/radial3"/>
    <dgm:cxn modelId="{35F2C4D5-D230-4D67-9A73-0C61380BB1E9}" srcId="{9120557E-07D1-4FDB-ABD8-31227733F09F}" destId="{51A7DE0E-6CD8-479D-8072-67DF10071D3A}" srcOrd="0" destOrd="0" parTransId="{C7FF36A9-D54A-44F3-8375-93F83018A54C}" sibTransId="{D0AAAA12-7FFD-4192-B037-760D4E0F9B5B}"/>
    <dgm:cxn modelId="{97D57994-FD1C-4AE3-9BED-E51A4E1A7155}" srcId="{CAE9A38E-A276-43AB-A672-56E4F147E6CE}" destId="{9120557E-07D1-4FDB-ABD8-31227733F09F}" srcOrd="0" destOrd="0" parTransId="{C032CC23-51EE-430B-AAA6-FD0AFF300177}" sibTransId="{3F5FC204-18A9-4CBF-9DD2-30DBDB234D4B}"/>
    <dgm:cxn modelId="{B91E08EE-A562-4B77-BCC2-610A51C3127B}" type="presOf" srcId="{51A7DE0E-6CD8-479D-8072-67DF10071D3A}" destId="{57F7B534-70BC-4F3C-B7D2-0390E11C7592}" srcOrd="0" destOrd="0" presId="urn:microsoft.com/office/officeart/2005/8/layout/radial3"/>
    <dgm:cxn modelId="{FE216742-A1AC-4DB4-BE22-946FFB7A65C3}" srcId="{9120557E-07D1-4FDB-ABD8-31227733F09F}" destId="{C9993DE7-991A-4AEE-B3A8-8A1948E6E51F}" srcOrd="2" destOrd="0" parTransId="{D67E06FC-F1D8-4D18-BD74-40C5D56711DB}" sibTransId="{0AACF1F7-2738-46CA-A930-29B941EDF850}"/>
    <dgm:cxn modelId="{786089E8-3A9A-46D4-907F-79995A5B3A23}" type="presOf" srcId="{C9993DE7-991A-4AEE-B3A8-8A1948E6E51F}" destId="{C598F543-0F8C-4642-9BF2-02A8507DF7E2}" srcOrd="0" destOrd="0" presId="urn:microsoft.com/office/officeart/2005/8/layout/radial3"/>
    <dgm:cxn modelId="{3A9CE69D-A58B-4E90-80D3-B8A110F04AD8}" type="presOf" srcId="{1053AF33-AA5B-404E-9A08-6F992C74961A}" destId="{6EB9F741-89A6-40BC-B029-B0F95931EFDC}" srcOrd="0" destOrd="0" presId="urn:microsoft.com/office/officeart/2005/8/layout/radial3"/>
    <dgm:cxn modelId="{72430C0A-EB3C-4182-87F4-EDC839A549D2}" srcId="{9120557E-07D1-4FDB-ABD8-31227733F09F}" destId="{545F01B3-2990-4E0B-B4CA-35AB6ADBE44C}" srcOrd="1" destOrd="0" parTransId="{24F02D74-45C8-43F9-9714-9D1DBAD3CF58}" sibTransId="{276D9094-4E8C-4EA0-9EC6-71302BA77764}"/>
    <dgm:cxn modelId="{E8E2A03B-5199-444B-BEF5-2A6089A1CDCD}" type="presOf" srcId="{9120557E-07D1-4FDB-ABD8-31227733F09F}" destId="{B6C3D559-573E-4F8F-B74B-F47D7A0A7E3D}" srcOrd="0" destOrd="0" presId="urn:microsoft.com/office/officeart/2005/8/layout/radial3"/>
    <dgm:cxn modelId="{4D8F5D5C-26D1-4159-A632-515076EEEDCD}" srcId="{9120557E-07D1-4FDB-ABD8-31227733F09F}" destId="{1053AF33-AA5B-404E-9A08-6F992C74961A}" srcOrd="4" destOrd="0" parTransId="{10B70315-AD35-4956-AA24-349FBC06DE61}" sibTransId="{76A5036E-7D63-4D46-8233-DA7519D098B7}"/>
    <dgm:cxn modelId="{4D64F107-EA9C-4DA1-8810-0D667CCDC016}" type="presOf" srcId="{545F01B3-2990-4E0B-B4CA-35AB6ADBE44C}" destId="{9FCD5564-40F8-4A8B-A562-A6AA6CE9FFBB}" srcOrd="0" destOrd="0" presId="urn:microsoft.com/office/officeart/2005/8/layout/radial3"/>
    <dgm:cxn modelId="{38F2B44F-A06D-4D9C-B583-BCA92637C4DD}" type="presParOf" srcId="{F1D7AE37-B5D5-480E-A8B4-07E3E73C6D45}" destId="{484A502D-16D4-4D28-8B07-AD80620AD4BA}" srcOrd="0" destOrd="0" presId="urn:microsoft.com/office/officeart/2005/8/layout/radial3"/>
    <dgm:cxn modelId="{DFBCDEA6-E87B-4526-A590-53ECCD9A0468}" type="presParOf" srcId="{484A502D-16D4-4D28-8B07-AD80620AD4BA}" destId="{B6C3D559-573E-4F8F-B74B-F47D7A0A7E3D}" srcOrd="0" destOrd="0" presId="urn:microsoft.com/office/officeart/2005/8/layout/radial3"/>
    <dgm:cxn modelId="{1CA97EA7-846F-4BAC-B446-AD2B3DF475AD}" type="presParOf" srcId="{484A502D-16D4-4D28-8B07-AD80620AD4BA}" destId="{57F7B534-70BC-4F3C-B7D2-0390E11C7592}" srcOrd="1" destOrd="0" presId="urn:microsoft.com/office/officeart/2005/8/layout/radial3"/>
    <dgm:cxn modelId="{E7999379-2014-4D21-827F-3259BCB335EA}" type="presParOf" srcId="{484A502D-16D4-4D28-8B07-AD80620AD4BA}" destId="{9FCD5564-40F8-4A8B-A562-A6AA6CE9FFBB}" srcOrd="2" destOrd="0" presId="urn:microsoft.com/office/officeart/2005/8/layout/radial3"/>
    <dgm:cxn modelId="{FC7A7CFB-ED24-4C08-BFE8-2299EAE2AFA9}" type="presParOf" srcId="{484A502D-16D4-4D28-8B07-AD80620AD4BA}" destId="{C598F543-0F8C-4642-9BF2-02A8507DF7E2}" srcOrd="3" destOrd="0" presId="urn:microsoft.com/office/officeart/2005/8/layout/radial3"/>
    <dgm:cxn modelId="{A1387208-DF3D-4D45-A8C9-550F61FC23CF}" type="presParOf" srcId="{484A502D-16D4-4D28-8B07-AD80620AD4BA}" destId="{7D1363B4-5358-4990-9C8E-82E5D959F363}" srcOrd="4" destOrd="0" presId="urn:microsoft.com/office/officeart/2005/8/layout/radial3"/>
    <dgm:cxn modelId="{4F5F4E7D-FB76-4BA3-8A9E-F3DD914EDA94}" type="presParOf" srcId="{484A502D-16D4-4D28-8B07-AD80620AD4BA}" destId="{6EB9F741-89A6-40BC-B029-B0F95931EFDC}" srcOrd="5" destOrd="0" presId="urn:microsoft.com/office/officeart/2005/8/layout/radial3"/>
    <dgm:cxn modelId="{85AC0820-28C2-4D1F-9D47-E387B66CC126}" type="presParOf" srcId="{484A502D-16D4-4D28-8B07-AD80620AD4BA}" destId="{3FE97EBE-1393-4E52-9210-47A5A3678F02}" srcOrd="6"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pPr/>
              <a:t>4/2/2015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pPr/>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a:t>
            </a:fld>
            <a:endParaRPr lang="el-GR"/>
          </a:p>
        </p:txBody>
      </p:sp>
    </p:spTree>
    <p:extLst>
      <p:ext uri="{BB962C8B-B14F-4D97-AF65-F5344CB8AC3E}">
        <p14:creationId xmlns:p14="http://schemas.microsoft.com/office/powerpoint/2010/main" val="2501001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11</a:t>
            </a:fld>
            <a:endParaRPr lang="el-GR"/>
          </a:p>
        </p:txBody>
      </p:sp>
    </p:spTree>
    <p:extLst>
      <p:ext uri="{BB962C8B-B14F-4D97-AF65-F5344CB8AC3E}">
        <p14:creationId xmlns:p14="http://schemas.microsoft.com/office/powerpoint/2010/main" val="597927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a:t>
            </a:fld>
            <a:endParaRPr lang="el-GR"/>
          </a:p>
        </p:txBody>
      </p:sp>
    </p:spTree>
    <p:extLst>
      <p:ext uri="{BB962C8B-B14F-4D97-AF65-F5344CB8AC3E}">
        <p14:creationId xmlns:p14="http://schemas.microsoft.com/office/powerpoint/2010/main" val="4124343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13</a:t>
            </a:fld>
            <a:endParaRPr lang="el-GR"/>
          </a:p>
        </p:txBody>
      </p:sp>
    </p:spTree>
    <p:extLst>
      <p:ext uri="{BB962C8B-B14F-4D97-AF65-F5344CB8AC3E}">
        <p14:creationId xmlns:p14="http://schemas.microsoft.com/office/powerpoint/2010/main" val="177991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14</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15</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16</a:t>
            </a:fld>
            <a:endParaRPr lang="el-GR"/>
          </a:p>
        </p:txBody>
      </p:sp>
    </p:spTree>
    <p:extLst>
      <p:ext uri="{BB962C8B-B14F-4D97-AF65-F5344CB8AC3E}">
        <p14:creationId xmlns:p14="http://schemas.microsoft.com/office/powerpoint/2010/main" val="135723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17</a:t>
            </a:fld>
            <a:endParaRPr lang="el-GR"/>
          </a:p>
        </p:txBody>
      </p:sp>
    </p:spTree>
    <p:extLst>
      <p:ext uri="{BB962C8B-B14F-4D97-AF65-F5344CB8AC3E}">
        <p14:creationId xmlns:p14="http://schemas.microsoft.com/office/powerpoint/2010/main" val="1565606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18</a:t>
            </a:fld>
            <a:endParaRPr lang="el-GR"/>
          </a:p>
        </p:txBody>
      </p:sp>
    </p:spTree>
    <p:extLst>
      <p:ext uri="{BB962C8B-B14F-4D97-AF65-F5344CB8AC3E}">
        <p14:creationId xmlns:p14="http://schemas.microsoft.com/office/powerpoint/2010/main" val="3582052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19</a:t>
            </a:fld>
            <a:endParaRPr lang="el-GR"/>
          </a:p>
        </p:txBody>
      </p:sp>
    </p:spTree>
    <p:extLst>
      <p:ext uri="{BB962C8B-B14F-4D97-AF65-F5344CB8AC3E}">
        <p14:creationId xmlns:p14="http://schemas.microsoft.com/office/powerpoint/2010/main" val="406098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val="207069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2189610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3054334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22</a:t>
            </a:fld>
            <a:endParaRPr lang="el-GR"/>
          </a:p>
        </p:txBody>
      </p:sp>
    </p:spTree>
    <p:extLst>
      <p:ext uri="{BB962C8B-B14F-4D97-AF65-F5344CB8AC3E}">
        <p14:creationId xmlns:p14="http://schemas.microsoft.com/office/powerpoint/2010/main" val="4096155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 Though this image is subject to copyright, its use is covered by the fair use laws because:</a:t>
            </a:r>
          </a:p>
          <a:p>
            <a:pPr rtl="0"/>
            <a:r>
              <a:rPr lang="en-US" dirty="0" smtClean="0"/>
              <a:t>It's a low resolution copy of a Film Poster / VHS or DVD Cover.</a:t>
            </a:r>
          </a:p>
          <a:p>
            <a:pPr rtl="0"/>
            <a:r>
              <a:rPr lang="en-US" dirty="0" smtClean="0"/>
              <a:t>It doesn't limit the copyright owner's rights to sell the film in any way, in fact, it may encourage sales.</a:t>
            </a:r>
          </a:p>
          <a:p>
            <a:pPr rtl="0"/>
            <a:r>
              <a:rPr lang="en-US" dirty="0" smtClean="0"/>
              <a:t>Because of the low resolution, copies could not be used to make illegal copies of the artwork/image.</a:t>
            </a:r>
          </a:p>
          <a:p>
            <a:pPr rtl="0"/>
            <a:r>
              <a:rPr lang="en-US" dirty="0" smtClean="0"/>
              <a:t>The image is itself a subject of discussion in the article or used in the </a:t>
            </a:r>
            <a:r>
              <a:rPr lang="en-US" dirty="0" err="1" smtClean="0"/>
              <a:t>infobox</a:t>
            </a:r>
            <a:r>
              <a:rPr lang="en-US" dirty="0" smtClean="0"/>
              <a:t> thereof.</a:t>
            </a:r>
          </a:p>
          <a:p>
            <a:pPr rtl="0"/>
            <a:r>
              <a:rPr lang="en-US" dirty="0" smtClean="0"/>
              <a:t>The image is significant because it was used to promoted a notable film.</a:t>
            </a:r>
          </a:p>
          <a:p>
            <a:endParaRPr lang="el-GR" dirty="0" smtClean="0"/>
          </a:p>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2268061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2711284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val="216739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a:t>
            </a:fld>
            <a:endParaRPr lang="el-GR"/>
          </a:p>
        </p:txBody>
      </p:sp>
    </p:spTree>
    <p:extLst>
      <p:ext uri="{BB962C8B-B14F-4D97-AF65-F5344CB8AC3E}">
        <p14:creationId xmlns:p14="http://schemas.microsoft.com/office/powerpoint/2010/main" val="75379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Sense and Sensibility (1995</a:t>
            </a:r>
            <a:r>
              <a:rPr lang="en-US" dirty="0" smtClean="0"/>
              <a:t>)</a:t>
            </a:r>
            <a:r>
              <a:rPr lang="el-GR" dirty="0" smtClean="0"/>
              <a:t> </a:t>
            </a:r>
            <a:r>
              <a:rPr lang="en-US" dirty="0" smtClean="0"/>
              <a:t>http://www.imdb.com/title/tt0114388/?ref_=fn_al_tt_1</a:t>
            </a:r>
            <a:endParaRPr lang="el-GR" dirty="0" smtClean="0"/>
          </a:p>
          <a:p>
            <a:endParaRPr lang="el-GR" dirty="0" smtClean="0"/>
          </a:p>
          <a:p>
            <a:r>
              <a:rPr lang="el-GR" dirty="0" smtClean="0"/>
              <a:t>Το Νησί (2010– ) TV </a:t>
            </a:r>
            <a:r>
              <a:rPr lang="el-GR" dirty="0" err="1" smtClean="0"/>
              <a:t>Series</a:t>
            </a:r>
            <a:r>
              <a:rPr lang="el-GR" dirty="0" smtClean="0"/>
              <a:t> </a:t>
            </a:r>
            <a:r>
              <a:rPr lang="en-US" dirty="0" smtClean="0"/>
              <a:t>https://www.youtube.com/watch?v=uytgfI-3x34</a:t>
            </a:r>
            <a:r>
              <a:rPr lang="el-GR" dirty="0" smtClean="0"/>
              <a:t>,</a:t>
            </a:r>
            <a:r>
              <a:rPr lang="el-GR" baseline="0" dirty="0" smtClean="0"/>
              <a:t> </a:t>
            </a:r>
            <a:r>
              <a:rPr lang="en-US" dirty="0" smtClean="0"/>
              <a:t>http://www.imdb.com/title/tt1708523/?ref_=fn_al_tt_2</a:t>
            </a:r>
          </a:p>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6</a:t>
            </a:fld>
            <a:endParaRPr lang="el-GR"/>
          </a:p>
        </p:txBody>
      </p:sp>
    </p:spTree>
    <p:extLst>
      <p:ext uri="{BB962C8B-B14F-4D97-AF65-F5344CB8AC3E}">
        <p14:creationId xmlns:p14="http://schemas.microsoft.com/office/powerpoint/2010/main" val="1828721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Sense and Sensibility (1995)</a:t>
            </a:r>
            <a:r>
              <a:rPr lang="el-GR" dirty="0" smtClean="0"/>
              <a:t> </a:t>
            </a:r>
            <a:r>
              <a:rPr lang="en-US" dirty="0" smtClean="0"/>
              <a:t>http://www.imdb.com/title/tt0114388/?ref_=fn_al_tt_1</a:t>
            </a:r>
            <a:endParaRPr lang="el-GR" dirty="0" smtClean="0"/>
          </a:p>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7</a:t>
            </a:fld>
            <a:endParaRPr lang="el-GR"/>
          </a:p>
        </p:txBody>
      </p:sp>
    </p:spTree>
    <p:extLst>
      <p:ext uri="{BB962C8B-B14F-4D97-AF65-F5344CB8AC3E}">
        <p14:creationId xmlns:p14="http://schemas.microsoft.com/office/powerpoint/2010/main" val="2263070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Το Νησί (2010– ) TV </a:t>
            </a:r>
            <a:r>
              <a:rPr lang="el-GR" dirty="0" err="1" smtClean="0"/>
              <a:t>Series</a:t>
            </a:r>
            <a:r>
              <a:rPr lang="el-GR" dirty="0" smtClean="0"/>
              <a:t> </a:t>
            </a:r>
            <a:r>
              <a:rPr lang="en-US" dirty="0" smtClean="0"/>
              <a:t>https://www.youtube.com/watch?v=uytgfI-3x34</a:t>
            </a:r>
            <a:r>
              <a:rPr lang="el-GR" dirty="0" smtClean="0"/>
              <a:t>,</a:t>
            </a:r>
            <a:r>
              <a:rPr lang="el-GR" baseline="0" dirty="0" smtClean="0"/>
              <a:t> </a:t>
            </a:r>
            <a:r>
              <a:rPr lang="en-US" dirty="0" smtClean="0"/>
              <a:t>http://www.imdb.com/title/tt1708523/?ref_=fn_al_tt_2</a:t>
            </a:r>
          </a:p>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a:t>
            </a:fld>
            <a:endParaRPr lang="el-GR"/>
          </a:p>
        </p:txBody>
      </p:sp>
    </p:spTree>
    <p:extLst>
      <p:ext uri="{BB962C8B-B14F-4D97-AF65-F5344CB8AC3E}">
        <p14:creationId xmlns:p14="http://schemas.microsoft.com/office/powerpoint/2010/main" val="2786055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Sense and Sensibility (1995)</a:t>
            </a:r>
            <a:r>
              <a:rPr lang="el-GR" dirty="0" smtClean="0"/>
              <a:t> </a:t>
            </a:r>
            <a:r>
              <a:rPr lang="en-US" dirty="0" smtClean="0"/>
              <a:t>http://www.imdb.com/title/tt0114388/?ref_=fn_al_tt_1</a:t>
            </a:r>
            <a:endParaRPr lang="el-GR" dirty="0" smtClean="0"/>
          </a:p>
          <a:p>
            <a:endParaRPr lang="el-GR" dirty="0" smtClean="0"/>
          </a:p>
          <a:p>
            <a:r>
              <a:rPr lang="el-GR" dirty="0" smtClean="0"/>
              <a:t>Το Νησί (2010– ) TV </a:t>
            </a:r>
            <a:r>
              <a:rPr lang="el-GR" dirty="0" err="1" smtClean="0"/>
              <a:t>Series</a:t>
            </a:r>
            <a:r>
              <a:rPr lang="el-GR" dirty="0" smtClean="0"/>
              <a:t> </a:t>
            </a:r>
            <a:r>
              <a:rPr lang="en-US" dirty="0" smtClean="0"/>
              <a:t>https://www.youtube.com/watch?v=uytgfI-3x34</a:t>
            </a:r>
            <a:r>
              <a:rPr lang="el-GR" dirty="0" smtClean="0"/>
              <a:t>,</a:t>
            </a:r>
            <a:r>
              <a:rPr lang="el-GR" baseline="0" dirty="0" smtClean="0"/>
              <a:t> </a:t>
            </a:r>
            <a:r>
              <a:rPr lang="en-US" dirty="0" smtClean="0"/>
              <a:t>http://www.imdb.com/title/tt1708523/?ref_=fn_al_tt_2</a:t>
            </a:r>
          </a:p>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9</a:t>
            </a:fld>
            <a:endParaRPr lang="el-GR"/>
          </a:p>
        </p:txBody>
      </p:sp>
    </p:spTree>
    <p:extLst>
      <p:ext uri="{BB962C8B-B14F-4D97-AF65-F5344CB8AC3E}">
        <p14:creationId xmlns:p14="http://schemas.microsoft.com/office/powerpoint/2010/main" val="547142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Tree>
    <p:extLst>
      <p:ext uri="{BB962C8B-B14F-4D97-AF65-F5344CB8AC3E}">
        <p14:creationId xmlns:p14="http://schemas.microsoft.com/office/powerpoint/2010/main" val="2254591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465751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1103397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6805669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4009364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94346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705827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1957799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Tree>
    <p:extLst>
      <p:ext uri="{BB962C8B-B14F-4D97-AF65-F5344CB8AC3E}">
        <p14:creationId xmlns:p14="http://schemas.microsoft.com/office/powerpoint/2010/main" val="30415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4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6499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9299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pPr algn="ctr"/>
              <a:t>‹#›</a:t>
            </a:fld>
            <a:endParaRPr lang="el-GR" dirty="0"/>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n-US" sz="1000" dirty="0" smtClean="0">
                <a:solidFill>
                  <a:schemeClr val="accent1"/>
                </a:solidFill>
              </a:rPr>
              <a:t>Translation and Spectacle_</a:t>
            </a:r>
            <a:r>
              <a:rPr lang="el-GR" sz="1000" dirty="0" smtClean="0">
                <a:solidFill>
                  <a:schemeClr val="accent1"/>
                </a:solidFill>
              </a:rPr>
              <a:t>Μετάφραση και Θέαμα </a:t>
            </a:r>
            <a:r>
              <a:rPr lang="en-US" sz="1000" dirty="0" smtClean="0">
                <a:solidFill>
                  <a:schemeClr val="accent1"/>
                </a:solidFill>
              </a:rPr>
              <a:t>Unit </a:t>
            </a:r>
            <a:r>
              <a:rPr lang="el-GR" sz="1000" smtClean="0">
                <a:solidFill>
                  <a:schemeClr val="accent1"/>
                </a:solidFill>
              </a:rPr>
              <a:t>8</a:t>
            </a:r>
            <a:r>
              <a:rPr lang="en-US" sz="1000" smtClean="0">
                <a:solidFill>
                  <a:schemeClr val="accent1"/>
                </a:solidFill>
              </a:rPr>
              <a:t>. </a:t>
            </a:r>
            <a:endParaRPr lang="en-US" sz="1000" dirty="0" smtClean="0">
              <a:solidFill>
                <a:schemeClr val="accent1"/>
              </a:solidFill>
            </a:endParaRPr>
          </a:p>
        </p:txBody>
      </p:sp>
      <p:pic>
        <p:nvPicPr>
          <p:cNvPr id="9" name="Picture 8"/>
          <p:cNvPicPr>
            <a:picLocks noChangeAspect="1"/>
          </p:cNvPicPr>
          <p:nvPr userDrawn="1"/>
        </p:nvPicPr>
        <p:blipFill>
          <a:blip r:embed="rId14" cstate="print"/>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3145683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jpe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s://www.youtube.com/watch?v=uytgfI-3x34"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www.youtube.com/watch?v=Ig47nqL6Wkk" TargetMode="External"/><Relationship Id="rId5" Type="http://schemas.openxmlformats.org/officeDocument/2006/relationships/hyperlink" Target="https://www.youtube.com/watch?v=GEWNA3jPTvc" TargetMode="External"/><Relationship Id="rId4" Type="http://schemas.openxmlformats.org/officeDocument/2006/relationships/hyperlink" Target="https://www.youtube.com/watch?v=eJMnm28vAqQ"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cambridgescholars.com/translating-identities-on-stage-and-screen-18"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opencourses.uoa.gr/courses/ENL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5b1%5d%20http:/creativecommons.org/licenses/by-nc-sa/4.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ambridgescholars.com/translating-identities-on-stage-and-screen-1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e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ctrTitle"/>
          </p:nvPr>
        </p:nvSpPr>
        <p:spPr>
          <a:xfrm>
            <a:off x="685800" y="2130425"/>
            <a:ext cx="7772400" cy="1470025"/>
          </a:xfrm>
          <a:blipFill>
            <a:blip r:embed="rId3"/>
            <a:stretch>
              <a:fillRect/>
            </a:stretch>
          </a:blipFill>
        </p:spPr>
        <p:txBody>
          <a:bodyPr/>
          <a:lstStyle/>
          <a:p>
            <a:r>
              <a:rPr lang="en-US" sz="4000" dirty="0">
                <a:solidFill>
                  <a:prstClr val="black"/>
                </a:solidFill>
                <a:ea typeface="+mn-ea"/>
                <a:cs typeface="+mn-cs"/>
              </a:rPr>
              <a:t>Translation and Spectacle </a:t>
            </a:r>
            <a:br>
              <a:rPr lang="en-US" sz="4000" dirty="0">
                <a:solidFill>
                  <a:prstClr val="black"/>
                </a:solidFill>
                <a:ea typeface="+mn-ea"/>
                <a:cs typeface="+mn-cs"/>
              </a:rPr>
            </a:br>
            <a:r>
              <a:rPr lang="el-GR" sz="3600" i="1" dirty="0">
                <a:solidFill>
                  <a:srgbClr val="1F497D">
                    <a:lumMod val="60000"/>
                    <a:lumOff val="40000"/>
                  </a:srgbClr>
                </a:solidFill>
                <a:ea typeface="+mn-ea"/>
                <a:cs typeface="+mn-cs"/>
              </a:rPr>
              <a:t>Μετάφραση και Θέαμα</a:t>
            </a:r>
            <a:r>
              <a:rPr lang="en-US" sz="3600" dirty="0">
                <a:solidFill>
                  <a:srgbClr val="1F497D">
                    <a:lumMod val="60000"/>
                    <a:lumOff val="40000"/>
                  </a:srgbClr>
                </a:solidFill>
                <a:ea typeface="+mn-ea"/>
                <a:cs typeface="+mn-cs"/>
              </a:rPr>
              <a:t> </a:t>
            </a:r>
            <a:endParaRPr lang="el-GR" sz="3600" dirty="0"/>
          </a:p>
        </p:txBody>
      </p:sp>
      <p:sp>
        <p:nvSpPr>
          <p:cNvPr id="9" name="Subtitle 4"/>
          <p:cNvSpPr>
            <a:spLocks noGrp="1"/>
          </p:cNvSpPr>
          <p:nvPr>
            <p:ph type="subTitle" idx="1"/>
          </p:nvPr>
        </p:nvSpPr>
        <p:spPr>
          <a:xfrm>
            <a:off x="683568" y="3886200"/>
            <a:ext cx="7776864" cy="1752600"/>
          </a:xfrm>
          <a:blipFill>
            <a:blip r:embed="rId3"/>
            <a:stretch>
              <a:fillRect/>
            </a:stretch>
          </a:blipFill>
        </p:spPr>
        <p:txBody>
          <a:bodyPr>
            <a:noAutofit/>
          </a:bodyPr>
          <a:lstStyle/>
          <a:p>
            <a:r>
              <a:rPr lang="en-US" sz="2400" dirty="0">
                <a:solidFill>
                  <a:schemeClr val="tx1"/>
                </a:solidFill>
                <a:latin typeface="+mj-lt"/>
              </a:rPr>
              <a:t>Maria </a:t>
            </a:r>
            <a:r>
              <a:rPr lang="en-US" sz="2400" dirty="0" err="1">
                <a:solidFill>
                  <a:schemeClr val="tx1"/>
                </a:solidFill>
                <a:latin typeface="+mj-lt"/>
              </a:rPr>
              <a:t>Sidiropoulou</a:t>
            </a:r>
            <a:endParaRPr lang="el-GR" sz="2400" dirty="0">
              <a:solidFill>
                <a:schemeClr val="tx1"/>
              </a:solidFill>
              <a:latin typeface="+mj-lt"/>
            </a:endParaRPr>
          </a:p>
          <a:p>
            <a:r>
              <a:rPr lang="en-US" sz="2400" dirty="0">
                <a:solidFill>
                  <a:schemeClr val="tx1"/>
                </a:solidFill>
                <a:latin typeface="+mj-lt"/>
              </a:rPr>
              <a:t>School of Philosophy</a:t>
            </a:r>
            <a:endParaRPr lang="el-GR" sz="2400" dirty="0">
              <a:solidFill>
                <a:schemeClr val="tx1"/>
              </a:solidFill>
              <a:latin typeface="+mj-lt"/>
            </a:endParaRPr>
          </a:p>
          <a:p>
            <a:r>
              <a:rPr lang="en-US" sz="2400" dirty="0">
                <a:solidFill>
                  <a:schemeClr val="tx1"/>
                </a:solidFill>
                <a:latin typeface="+mj-lt"/>
              </a:rPr>
              <a:t>Faculty of English Language and Literature</a:t>
            </a:r>
          </a:p>
          <a:p>
            <a:r>
              <a:rPr lang="en-US" sz="2400" dirty="0" smtClean="0">
                <a:solidFill>
                  <a:schemeClr val="tx1"/>
                </a:solidFill>
                <a:latin typeface="+mj-lt"/>
              </a:rPr>
              <a:t>2015</a:t>
            </a:r>
            <a:endParaRPr lang="en-US" sz="2400" dirty="0">
              <a:solidFill>
                <a:schemeClr val="tx1"/>
              </a:solidFill>
              <a:latin typeface="+mj-lt"/>
            </a:endParaRPr>
          </a:p>
        </p:txBody>
      </p:sp>
      <p:pic>
        <p:nvPicPr>
          <p:cNvPr id="10" name="Picture 9" descr="Λογότυπο Εθνικόν και Καποδιστριακόν Πανεπιστήμιον Αθηνών"/>
          <p:cNvPicPr>
            <a:picLocks noChangeAspect="1"/>
          </p:cNvPicPr>
          <p:nvPr/>
        </p:nvPicPr>
        <p:blipFill>
          <a:blip r:embed="rId4" cstate="print"/>
          <a:stretch>
            <a:fillRect/>
          </a:stretch>
        </p:blipFill>
        <p:spPr>
          <a:xfrm>
            <a:off x="179512" y="404664"/>
            <a:ext cx="4147938" cy="817388"/>
          </a:xfrm>
          <a:prstGeom prst="rect">
            <a:avLst/>
          </a:prstGeom>
        </p:spPr>
      </p:pic>
    </p:spTree>
    <p:extLst>
      <p:ext uri="{BB962C8B-B14F-4D97-AF65-F5344CB8AC3E}">
        <p14:creationId xmlns:p14="http://schemas.microsoft.com/office/powerpoint/2010/main" val="3428195458"/>
      </p:ext>
    </p:extLst>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Autofit/>
          </a:bodyPr>
          <a:lstStyle/>
          <a:p>
            <a:r>
              <a:rPr lang="en-US" sz="3200" dirty="0" smtClean="0">
                <a:solidFill>
                  <a:srgbClr val="0070C0"/>
                </a:solidFill>
              </a:rPr>
              <a:t>Meaning transfer and pedagogical implications</a:t>
            </a:r>
            <a:endParaRPr lang="el-GR" sz="3200" dirty="0">
              <a:solidFill>
                <a:srgbClr val="0070C0"/>
              </a:solidFill>
            </a:endParaRPr>
          </a:p>
        </p:txBody>
      </p:sp>
      <p:sp>
        <p:nvSpPr>
          <p:cNvPr id="3" name="Content Placeholder 2"/>
          <p:cNvSpPr>
            <a:spLocks noGrp="1"/>
          </p:cNvSpPr>
          <p:nvPr>
            <p:ph idx="1"/>
          </p:nvPr>
        </p:nvSpPr>
        <p:spPr/>
        <p:txBody>
          <a:bodyPr>
            <a:noAutofit/>
          </a:bodyPr>
          <a:lstStyle/>
          <a:p>
            <a:pPr>
              <a:buNone/>
            </a:pPr>
            <a:r>
              <a:rPr lang="en-US" dirty="0" smtClean="0"/>
              <a:t>Investigation of mediation processes involving non-linguistic systems of signification (image, sound) is extremely useful in translation research, in that it sheds light on aspects of translator roles, specifies conditions under which certain strategies are used and enlightens assessment of effects of translation on receivers and cultures </a:t>
            </a:r>
            <a:r>
              <a:rPr lang="en-US" sz="2000" dirty="0" smtClean="0"/>
              <a:t>(</a:t>
            </a:r>
            <a:r>
              <a:rPr lang="en-US" sz="2000" dirty="0" err="1" smtClean="0"/>
              <a:t>Sidiropoulou</a:t>
            </a:r>
            <a:r>
              <a:rPr lang="en-US" sz="2000" dirty="0" smtClean="0"/>
              <a:t> 2012/2013:274)</a:t>
            </a:r>
            <a:endParaRPr lang="el-GR" sz="2000" dirty="0"/>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Autofit/>
          </a:bodyPr>
          <a:lstStyle/>
          <a:p>
            <a:r>
              <a:rPr lang="en-US" sz="3200" dirty="0" smtClean="0">
                <a:solidFill>
                  <a:srgbClr val="0070C0"/>
                </a:solidFill>
              </a:rPr>
              <a:t>Message transfer </a:t>
            </a:r>
            <a:br>
              <a:rPr lang="en-US" sz="3200" dirty="0" smtClean="0">
                <a:solidFill>
                  <a:srgbClr val="0070C0"/>
                </a:solidFill>
              </a:rPr>
            </a:br>
            <a:r>
              <a:rPr lang="en-US" sz="3200" dirty="0" smtClean="0">
                <a:solidFill>
                  <a:srgbClr val="0070C0"/>
                </a:solidFill>
              </a:rPr>
              <a:t>across languages and media</a:t>
            </a:r>
            <a:endParaRPr lang="el-GR" sz="3200" dirty="0">
              <a:solidFill>
                <a:srgbClr val="0070C0"/>
              </a:solidFill>
            </a:endParaRPr>
          </a:p>
        </p:txBody>
      </p:sp>
      <p:graphicFrame>
        <p:nvGraphicFramePr>
          <p:cNvPr id="4" name="Content Placeholder 3" title="Message transfer across languages and media"/>
          <p:cNvGraphicFramePr>
            <a:graphicFrameLocks noGrp="1"/>
          </p:cNvGraphicFramePr>
          <p:nvPr>
            <p:ph idx="1"/>
            <p:extLst>
              <p:ext uri="{D42A27DB-BD31-4B8C-83A1-F6EECF244321}">
                <p14:modId xmlns:p14="http://schemas.microsoft.com/office/powerpoint/2010/main" val="3086141406"/>
              </p:ext>
            </p:extLst>
          </p:nvPr>
        </p:nvGraphicFramePr>
        <p:xfrm>
          <a:off x="539552" y="1556792"/>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encrypted-tbn2.gstatic.com/images?q=tbn:ANd9GcTGKLfqHu_xND-F8zruaoehAwPH_kgZwp7ILRBMwM4zUYaCwO_c"/>
          <p:cNvPicPr/>
          <p:nvPr/>
        </p:nvPicPr>
        <p:blipFill>
          <a:blip r:embed="rId3" cstate="print"/>
          <a:srcRect/>
          <a:stretch>
            <a:fillRect/>
          </a:stretch>
        </p:blipFill>
        <p:spPr bwMode="auto">
          <a:xfrm>
            <a:off x="367084" y="4941168"/>
            <a:ext cx="1569072" cy="1083993"/>
          </a:xfrm>
          <a:prstGeom prst="rect">
            <a:avLst/>
          </a:prstGeom>
          <a:noFill/>
          <a:ln w="9525">
            <a:noFill/>
            <a:miter lim="800000"/>
            <a:headEnd/>
            <a:tailEnd/>
          </a:ln>
        </p:spPr>
      </p:pic>
      <p:sp>
        <p:nvSpPr>
          <p:cNvPr id="8" name="Θέση περιεχομένου 11" title="iN CONCLUSION"/>
          <p:cNvSpPr>
            <a:spLocks noGrp="1"/>
          </p:cNvSpPr>
          <p:nvPr>
            <p:ph idx="1"/>
          </p:nvPr>
        </p:nvSpPr>
        <p:spPr>
          <a:xfrm>
            <a:off x="1936156" y="1556792"/>
            <a:ext cx="6596284" cy="4608512"/>
          </a:xfrm>
          <a:prstGeom prst="rect">
            <a:avLst/>
          </a:prstGeom>
          <a:blipFill>
            <a:blip r:embed="rId4" cstate="print"/>
            <a:tile tx="0" ty="0" sx="100000" sy="100000" flip="none" algn="tl"/>
          </a:blipFill>
        </p:spPr>
        <p:txBody>
          <a:bodyPr>
            <a:normAutofit fontScale="85000" lnSpcReduction="20000"/>
          </a:bodyPr>
          <a:lstStyle/>
          <a:p>
            <a:pPr>
              <a:buNone/>
            </a:pPr>
            <a:endParaRPr lang="en-US" sz="2400" dirty="0" smtClean="0"/>
          </a:p>
          <a:p>
            <a:pPr>
              <a:buNone/>
            </a:pPr>
            <a:r>
              <a:rPr lang="en-US" sz="2800" dirty="0" smtClean="0"/>
              <a:t>Translation-across-languages vs. cinematic/ television adaptation. </a:t>
            </a:r>
          </a:p>
          <a:p>
            <a:pPr>
              <a:buNone/>
            </a:pPr>
            <a:r>
              <a:rPr lang="en-US" sz="2800" dirty="0" smtClean="0"/>
              <a:t>Shifts between Jane Austen’s novel </a:t>
            </a:r>
            <a:r>
              <a:rPr lang="en-US" sz="2800" i="1" dirty="0" smtClean="0"/>
              <a:t>Sense and Sensibility </a:t>
            </a:r>
            <a:r>
              <a:rPr lang="en-US" sz="2800" dirty="0" smtClean="0"/>
              <a:t>and </a:t>
            </a:r>
            <a:r>
              <a:rPr lang="en-US" sz="2800" i="1" dirty="0" smtClean="0"/>
              <a:t>The Island </a:t>
            </a:r>
            <a:r>
              <a:rPr lang="en-US" sz="2800" dirty="0" smtClean="0"/>
              <a:t>and their filmic adaptations</a:t>
            </a:r>
          </a:p>
          <a:p>
            <a:pPr>
              <a:buNone/>
            </a:pPr>
            <a:r>
              <a:rPr lang="en-US" sz="2800" dirty="0" smtClean="0"/>
              <a:t>Strategies used in English-Greek </a:t>
            </a:r>
            <a:r>
              <a:rPr lang="en-US" sz="2800" dirty="0" err="1" smtClean="0"/>
              <a:t>interlingual</a:t>
            </a:r>
            <a:r>
              <a:rPr lang="en-US" sz="2800" dirty="0" smtClean="0"/>
              <a:t> translation practice</a:t>
            </a:r>
          </a:p>
          <a:p>
            <a:pPr>
              <a:buNone/>
            </a:pPr>
            <a:r>
              <a:rPr lang="en-US" sz="2800" dirty="0" smtClean="0"/>
              <a:t>Despite similarities, the two processes differ in their potential to affect message decoding and reception. </a:t>
            </a:r>
          </a:p>
          <a:p>
            <a:pPr>
              <a:buNone/>
            </a:pPr>
            <a:r>
              <a:rPr lang="en-US" sz="2800" dirty="0" smtClean="0"/>
              <a:t>Findings are claimed to enhance understanding of the role of translators</a:t>
            </a:r>
          </a:p>
        </p:txBody>
      </p:sp>
      <p:sp>
        <p:nvSpPr>
          <p:cNvPr id="6" name="Title 5"/>
          <p:cNvSpPr>
            <a:spLocks noGrp="1"/>
          </p:cNvSpPr>
          <p:nvPr>
            <p:ph type="title"/>
          </p:nvPr>
        </p:nvSpPr>
        <p:spPr/>
        <p:txBody>
          <a:bodyPr/>
          <a:lstStyle/>
          <a:p>
            <a:r>
              <a:rPr lang="en-US" smtClean="0"/>
              <a:t>In conclusion</a:t>
            </a:r>
            <a:endParaRPr lang="en-US" dirty="0"/>
          </a:p>
        </p:txBody>
      </p:sp>
      <p:pic>
        <p:nvPicPr>
          <p:cNvPr id="10" name="Picture 2" descr="Screen bean character holding a blank sign"/>
          <p:cNvPicPr>
            <a:picLocks noChangeAspect="1" noChangeArrowheads="1"/>
          </p:cNvPicPr>
          <p:nvPr/>
        </p:nvPicPr>
        <p:blipFill>
          <a:blip r:embed="rId5" cstate="print"/>
          <a:srcRect/>
          <a:stretch>
            <a:fillRect/>
          </a:stretch>
        </p:blipFill>
        <p:spPr bwMode="auto">
          <a:xfrm>
            <a:off x="467544" y="1628800"/>
            <a:ext cx="1368152" cy="1368152"/>
          </a:xfrm>
          <a:prstGeom prst="rect">
            <a:avLst/>
          </a:prstGeom>
          <a:noFill/>
        </p:spPr>
      </p:pic>
    </p:spTree>
    <p:extLst>
      <p:ext uri="{BB962C8B-B14F-4D97-AF65-F5344CB8AC3E}">
        <p14:creationId xmlns:p14="http://schemas.microsoft.com/office/powerpoint/2010/main" val="3467503557"/>
      </p:ext>
    </p:extLst>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488832" cy="792088"/>
          </a:xfrm>
        </p:spPr>
        <p:txBody>
          <a:bodyPr>
            <a:normAutofit/>
          </a:bodyPr>
          <a:lstStyle/>
          <a:p>
            <a:pPr>
              <a:defRPr/>
            </a:pPr>
            <a:r>
              <a:rPr lang="en-US" sz="3600" i="1" dirty="0" smtClean="0">
                <a:solidFill>
                  <a:schemeClr val="tx2">
                    <a:lumMod val="60000"/>
                    <a:lumOff val="40000"/>
                  </a:schemeClr>
                </a:solidFill>
              </a:rPr>
              <a:t>Please view</a:t>
            </a:r>
            <a:endParaRPr lang="el-GR" sz="3600" dirty="0">
              <a:solidFill>
                <a:schemeClr val="tx2">
                  <a:lumMod val="60000"/>
                  <a:lumOff val="40000"/>
                </a:schemeClr>
              </a:solidFill>
            </a:endParaRPr>
          </a:p>
        </p:txBody>
      </p:sp>
      <p:sp>
        <p:nvSpPr>
          <p:cNvPr id="7" name="Content Placeholder 6"/>
          <p:cNvSpPr>
            <a:spLocks noGrp="1"/>
          </p:cNvSpPr>
          <p:nvPr>
            <p:ph sz="half" idx="2"/>
          </p:nvPr>
        </p:nvSpPr>
        <p:spPr>
          <a:xfrm>
            <a:off x="611560" y="1052736"/>
            <a:ext cx="8003232" cy="5472608"/>
          </a:xfrm>
          <a:blipFill>
            <a:blip r:embed="rId3" cstate="print"/>
            <a:tile tx="0" ty="0" sx="100000" sy="100000" flip="none" algn="tl"/>
          </a:blipFill>
        </p:spPr>
        <p:txBody>
          <a:bodyPr>
            <a:normAutofit lnSpcReduction="10000"/>
          </a:bodyPr>
          <a:lstStyle/>
          <a:p>
            <a:pPr>
              <a:buNone/>
            </a:pPr>
            <a:r>
              <a:rPr lang="en-US" dirty="0" smtClean="0"/>
              <a:t>Sense and Sensibility Trailer</a:t>
            </a:r>
          </a:p>
          <a:p>
            <a:pPr>
              <a:buNone/>
            </a:pPr>
            <a:r>
              <a:rPr lang="en-US" u="sng" dirty="0" smtClean="0">
                <a:hlinkClick r:id="rId4"/>
              </a:rPr>
              <a:t>https://www.youtube.com/watch?v=eJMnm28vAqQ</a:t>
            </a:r>
            <a:r>
              <a:rPr lang="en-US" u="sng" dirty="0" smtClean="0"/>
              <a:t> </a:t>
            </a:r>
          </a:p>
          <a:p>
            <a:pPr>
              <a:buNone/>
            </a:pPr>
            <a:endParaRPr lang="en-US" u="sng" dirty="0" smtClean="0"/>
          </a:p>
          <a:p>
            <a:pPr>
              <a:buNone/>
            </a:pPr>
            <a:r>
              <a:rPr lang="en-US" dirty="0" smtClean="0"/>
              <a:t>The Real Jane Austen 2002</a:t>
            </a:r>
          </a:p>
          <a:p>
            <a:pPr>
              <a:buNone/>
            </a:pPr>
            <a:r>
              <a:rPr lang="en-US" u="sng" dirty="0" smtClean="0">
                <a:hlinkClick r:id="rId5"/>
              </a:rPr>
              <a:t>https://www.youtube.com/watch?v=GEWNA3jPTvc</a:t>
            </a:r>
            <a:r>
              <a:rPr lang="en-US" u="sng" dirty="0" smtClean="0"/>
              <a:t> </a:t>
            </a:r>
          </a:p>
          <a:p>
            <a:endParaRPr lang="el-GR" u="sng" dirty="0" smtClean="0"/>
          </a:p>
          <a:p>
            <a:pPr>
              <a:buNone/>
            </a:pPr>
            <a:r>
              <a:rPr lang="en-US" dirty="0" smtClean="0"/>
              <a:t>The Island </a:t>
            </a:r>
          </a:p>
          <a:p>
            <a:pPr>
              <a:buNone/>
            </a:pPr>
            <a:r>
              <a:rPr lang="en-US" dirty="0" smtClean="0">
                <a:hlinkClick r:id="rId6"/>
              </a:rPr>
              <a:t>https://www.youtube.com/watch?v=Ig47nqL6Wkk</a:t>
            </a:r>
            <a:r>
              <a:rPr lang="en-US" dirty="0" smtClean="0"/>
              <a:t> </a:t>
            </a:r>
          </a:p>
          <a:p>
            <a:endParaRPr lang="el-GR" u="sng" dirty="0" smtClean="0"/>
          </a:p>
          <a:p>
            <a:pPr>
              <a:buNone/>
            </a:pPr>
            <a:r>
              <a:rPr lang="el-GR" dirty="0" smtClean="0"/>
              <a:t>Το νησι-Επεισοδιο 1</a:t>
            </a:r>
          </a:p>
          <a:p>
            <a:pPr>
              <a:buNone/>
            </a:pPr>
            <a:r>
              <a:rPr lang="en-US" u="sng" dirty="0" smtClean="0">
                <a:hlinkClick r:id="rId7"/>
              </a:rPr>
              <a:t>https://www.youtube.com/watch?v=uytgfI-3x34</a:t>
            </a:r>
            <a:r>
              <a:rPr lang="en-US" u="sng" dirty="0" smtClean="0"/>
              <a:t> </a:t>
            </a:r>
            <a:endParaRPr lang="el-GR" u="sng" dirty="0" smtClean="0"/>
          </a:p>
          <a:p>
            <a:pPr>
              <a:buNone/>
            </a:pPr>
            <a:endParaRPr lang="el-GR" dirty="0"/>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560840" cy="1143000"/>
          </a:xfrm>
          <a:blipFill>
            <a:blip r:embed="rId3" cstate="print"/>
            <a:tile tx="0" ty="0" sx="100000" sy="100000" flip="none" algn="tl"/>
          </a:blipFill>
        </p:spPr>
        <p:txBody>
          <a:bodyPr>
            <a:normAutofit/>
          </a:bodyPr>
          <a:lstStyle/>
          <a:p>
            <a:r>
              <a:rPr lang="en-US" sz="4000" dirty="0" smtClean="0">
                <a:solidFill>
                  <a:schemeClr val="accent1"/>
                </a:solidFill>
              </a:rPr>
              <a:t>Unit 8 has …</a:t>
            </a:r>
            <a:endParaRPr lang="el-GR" sz="4000" dirty="0">
              <a:solidFill>
                <a:schemeClr val="accent1"/>
              </a:solidFill>
            </a:endParaRPr>
          </a:p>
        </p:txBody>
      </p:sp>
      <p:sp>
        <p:nvSpPr>
          <p:cNvPr id="4" name="Content Placeholder 3"/>
          <p:cNvSpPr>
            <a:spLocks noGrp="1"/>
          </p:cNvSpPr>
          <p:nvPr>
            <p:ph idx="1"/>
          </p:nvPr>
        </p:nvSpPr>
        <p:spPr/>
        <p:txBody>
          <a:bodyPr/>
          <a:lstStyle/>
          <a:p>
            <a:r>
              <a:rPr lang="en-US" dirty="0" smtClean="0"/>
              <a:t>introduced the notion of </a:t>
            </a:r>
            <a:r>
              <a:rPr lang="en-US" dirty="0" err="1" smtClean="0"/>
              <a:t>intersemiotic</a:t>
            </a:r>
            <a:r>
              <a:rPr lang="en-US" dirty="0" smtClean="0"/>
              <a:t> translation</a:t>
            </a:r>
          </a:p>
          <a:p>
            <a:r>
              <a:rPr lang="en-US" dirty="0" smtClean="0"/>
              <a:t>traced similarities between </a:t>
            </a:r>
            <a:r>
              <a:rPr lang="en-US" dirty="0" err="1" smtClean="0"/>
              <a:t>interlingual</a:t>
            </a:r>
            <a:r>
              <a:rPr lang="en-US" dirty="0" smtClean="0"/>
              <a:t> translation and page-to-screen mediation</a:t>
            </a:r>
          </a:p>
          <a:p>
            <a:r>
              <a:rPr lang="en-US" dirty="0" smtClean="0"/>
              <a:t>raised awareness that despite similarities, the two processes differ in their potential to affect message decoding and reception. </a:t>
            </a:r>
          </a:p>
          <a:p>
            <a:endParaRPr lang="en-US" dirty="0" smtClean="0"/>
          </a:p>
          <a:p>
            <a:endParaRPr lang="el-GR" dirty="0"/>
          </a:p>
        </p:txBody>
      </p:sp>
    </p:spTree>
    <p:extLst>
      <p:ext uri="{BB962C8B-B14F-4D97-AF65-F5344CB8AC3E}">
        <p14:creationId xmlns:p14="http://schemas.microsoft.com/office/powerpoint/2010/main" val="2061497464"/>
      </p:ext>
    </p:extLst>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560840" cy="1143000"/>
          </a:xfrm>
          <a:blipFill>
            <a:blip r:embed="rId3" cstate="print"/>
            <a:tile tx="0" ty="0" sx="100000" sy="100000" flip="none" algn="tl"/>
          </a:blipFill>
        </p:spPr>
        <p:txBody>
          <a:bodyPr>
            <a:normAutofit/>
          </a:bodyPr>
          <a:lstStyle/>
          <a:p>
            <a:r>
              <a:rPr lang="en-US" sz="4000" dirty="0" smtClean="0">
                <a:solidFill>
                  <a:schemeClr val="accent1"/>
                </a:solidFill>
              </a:rPr>
              <a:t>Texts and films</a:t>
            </a:r>
            <a:endParaRPr lang="el-GR" sz="4000" dirty="0">
              <a:solidFill>
                <a:schemeClr val="accent1"/>
              </a:solidFill>
            </a:endParaRPr>
          </a:p>
        </p:txBody>
      </p:sp>
      <p:sp>
        <p:nvSpPr>
          <p:cNvPr id="4" name="Content Placeholder 3"/>
          <p:cNvSpPr>
            <a:spLocks noGrp="1"/>
          </p:cNvSpPr>
          <p:nvPr>
            <p:ph idx="1"/>
          </p:nvPr>
        </p:nvSpPr>
        <p:spPr/>
        <p:txBody>
          <a:bodyPr>
            <a:normAutofit lnSpcReduction="10000"/>
          </a:bodyPr>
          <a:lstStyle/>
          <a:p>
            <a:r>
              <a:rPr lang="en-US" dirty="0" smtClean="0"/>
              <a:t>Austen, Jane.1995. </a:t>
            </a:r>
            <a:r>
              <a:rPr lang="en-US" i="1" dirty="0" smtClean="0"/>
              <a:t>Sense and Sensibility. </a:t>
            </a:r>
            <a:r>
              <a:rPr lang="en-US" dirty="0" smtClean="0"/>
              <a:t>London: Penguin</a:t>
            </a:r>
            <a:r>
              <a:rPr lang="en-US" i="1" dirty="0" smtClean="0"/>
              <a:t>.</a:t>
            </a:r>
          </a:p>
          <a:p>
            <a:r>
              <a:rPr lang="en-US" dirty="0" err="1" smtClean="0"/>
              <a:t>Hislop</a:t>
            </a:r>
            <a:r>
              <a:rPr lang="en-US" dirty="0" smtClean="0"/>
              <a:t>, Victoria. 2005. </a:t>
            </a:r>
            <a:r>
              <a:rPr lang="en-US" i="1" dirty="0" smtClean="0"/>
              <a:t>The Island. </a:t>
            </a:r>
            <a:r>
              <a:rPr lang="en-US" dirty="0" smtClean="0"/>
              <a:t>London: Headline.</a:t>
            </a:r>
          </a:p>
          <a:p>
            <a:r>
              <a:rPr lang="en-US" dirty="0" smtClean="0"/>
              <a:t>Lee, Ang. 1995. </a:t>
            </a:r>
            <a:r>
              <a:rPr lang="en-US" i="1" dirty="0" smtClean="0"/>
              <a:t>Sense and Sensibility. </a:t>
            </a:r>
            <a:r>
              <a:rPr lang="en-US" dirty="0" smtClean="0"/>
              <a:t>Columbia Pictures [Subtitled by </a:t>
            </a:r>
            <a:r>
              <a:rPr lang="en-US" dirty="0" err="1" smtClean="0"/>
              <a:t>Videosonic</a:t>
            </a:r>
            <a:r>
              <a:rPr lang="en-US" dirty="0" smtClean="0"/>
              <a:t>].</a:t>
            </a:r>
          </a:p>
          <a:p>
            <a:r>
              <a:rPr lang="en-US" dirty="0" err="1" smtClean="0"/>
              <a:t>Papadoulakis</a:t>
            </a:r>
            <a:r>
              <a:rPr lang="en-US" dirty="0" smtClean="0"/>
              <a:t>, </a:t>
            </a:r>
            <a:r>
              <a:rPr lang="en-US" dirty="0" err="1" smtClean="0"/>
              <a:t>Thodoris</a:t>
            </a:r>
            <a:r>
              <a:rPr lang="en-US" dirty="0" smtClean="0"/>
              <a:t>. 2010. </a:t>
            </a:r>
            <a:r>
              <a:rPr lang="en-US" i="1" dirty="0" smtClean="0"/>
              <a:t>To </a:t>
            </a:r>
            <a:r>
              <a:rPr lang="el-GR" i="1" dirty="0" smtClean="0"/>
              <a:t>Νησί. </a:t>
            </a:r>
            <a:r>
              <a:rPr lang="en-US" i="1" dirty="0" smtClean="0"/>
              <a:t>MEGA TV, Greece. </a:t>
            </a:r>
            <a:r>
              <a:rPr lang="en-US" dirty="0" smtClean="0"/>
              <a:t>(Film version of Victoria </a:t>
            </a:r>
            <a:r>
              <a:rPr lang="en-US" dirty="0" err="1" smtClean="0"/>
              <a:t>Hislop’s</a:t>
            </a:r>
            <a:r>
              <a:rPr lang="en-US" dirty="0" smtClean="0"/>
              <a:t> novel, the Island).</a:t>
            </a:r>
          </a:p>
          <a:p>
            <a:endParaRPr lang="el-GR" dirty="0"/>
          </a:p>
        </p:txBody>
      </p:sp>
    </p:spTree>
    <p:extLst>
      <p:ext uri="{BB962C8B-B14F-4D97-AF65-F5344CB8AC3E}">
        <p14:creationId xmlns:p14="http://schemas.microsoft.com/office/powerpoint/2010/main" val="2061497464"/>
      </p:ext>
    </p:extLst>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video spot"/>
          <p:cNvSpPr>
            <a:spLocks noGrp="1"/>
          </p:cNvSpPr>
          <p:nvPr>
            <p:ph type="title"/>
          </p:nvPr>
        </p:nvSpPr>
        <p:spPr>
          <a:blipFill>
            <a:blip r:embed="rId5" cstate="print"/>
            <a:tile tx="0" ty="0" sx="100000" sy="100000" flip="none" algn="tl"/>
          </a:blipFill>
        </p:spPr>
        <p:txBody>
          <a:bodyPr/>
          <a:lstStyle/>
          <a:p>
            <a:r>
              <a:rPr lang="en-US" dirty="0">
                <a:solidFill>
                  <a:srgbClr val="0070C0"/>
                </a:solidFill>
              </a:rPr>
              <a:t>Unit </a:t>
            </a:r>
            <a:r>
              <a:rPr lang="el-GR" dirty="0" smtClean="0">
                <a:solidFill>
                  <a:srgbClr val="0070C0"/>
                </a:solidFill>
              </a:rPr>
              <a:t>8</a:t>
            </a:r>
            <a:r>
              <a:rPr lang="en-US" dirty="0" smtClean="0">
                <a:solidFill>
                  <a:srgbClr val="0070C0"/>
                </a:solidFill>
              </a:rPr>
              <a:t>: </a:t>
            </a:r>
            <a:r>
              <a:rPr lang="en-US" dirty="0">
                <a:solidFill>
                  <a:srgbClr val="0070C0"/>
                </a:solidFill>
              </a:rPr>
              <a:t>Video spot</a:t>
            </a:r>
            <a:endParaRPr lang="el-GR" dirty="0">
              <a:solidFill>
                <a:srgbClr val="0070C0"/>
              </a:solidFill>
            </a:endParaRPr>
          </a:p>
        </p:txBody>
      </p:sp>
      <p:pic>
        <p:nvPicPr>
          <p:cNvPr id="5" name="Unit 8 video Sidirop" title="Unit 8: Video spo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46100" y="1600200"/>
            <a:ext cx="8051800" cy="4525963"/>
          </a:xfrm>
        </p:spPr>
      </p:pic>
    </p:spTree>
    <p:extLst>
      <p:ext uri="{BB962C8B-B14F-4D97-AF65-F5344CB8AC3E}">
        <p14:creationId xmlns:p14="http://schemas.microsoft.com/office/powerpoint/2010/main" val="186123790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
        <p:nvSpPr>
          <p:cNvPr id="6" name="Title 1"/>
          <p:cNvSpPr>
            <a:spLocks noGrp="1"/>
          </p:cNvSpPr>
          <p:nvPr>
            <p:ph type="title"/>
          </p:nvPr>
        </p:nvSpPr>
        <p:spPr>
          <a:xfrm>
            <a:off x="457200" y="274638"/>
            <a:ext cx="8229600" cy="1066130"/>
          </a:xfrm>
          <a:blipFill>
            <a:blip r:embed="rId4" cstate="print"/>
            <a:tile tx="0" ty="0" sx="100000" sy="100000" flip="none" algn="tl"/>
          </a:blipFill>
        </p:spPr>
        <p:txBody>
          <a:bodyPr vert="horz" lIns="91440" tIns="45720" rIns="91440" bIns="45720" rtlCol="0" anchor="ctr">
            <a:normAutofit/>
          </a:bodyPr>
          <a:lstStyle/>
          <a:p>
            <a:r>
              <a:rPr lang="el-GR" sz="4000" dirty="0">
                <a:solidFill>
                  <a:srgbClr val="0070C0"/>
                </a:solidFill>
              </a:rPr>
              <a:t>Χρηματοδότηση</a:t>
            </a:r>
          </a:p>
        </p:txBody>
      </p:sp>
    </p:spTree>
    <p:extLst>
      <p:ext uri="{BB962C8B-B14F-4D97-AF65-F5344CB8AC3E}">
        <p14:creationId xmlns:p14="http://schemas.microsoft.com/office/powerpoint/2010/main" val="7964808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722313" y="4406900"/>
            <a:ext cx="7772400" cy="1362075"/>
          </a:xfrm>
          <a:blipFill>
            <a:blip r:embed="rId3" cstate="print"/>
            <a:tile tx="0" ty="0" sx="100000" sy="100000" flip="none" algn="tl"/>
          </a:blipFill>
        </p:spPr>
        <p:txBody>
          <a:bodyPr vert="horz" lIns="91440" tIns="45720" rIns="91440" bIns="45720" rtlCol="0" anchor="ctr">
            <a:normAutofit/>
          </a:bodyPr>
          <a:lstStyle/>
          <a:p>
            <a:r>
              <a:rPr lang="el-GR" cap="none" dirty="0" smtClean="0">
                <a:solidFill>
                  <a:srgbClr val="0070C0"/>
                </a:solidFill>
              </a:rPr>
              <a:t>Σημειώματα</a:t>
            </a:r>
            <a:endParaRPr lang="el-GR" dirty="0">
              <a:solidFill>
                <a:srgbClr val="0070C0"/>
              </a:solidFill>
              <a:latin typeface="+mn-lt"/>
            </a:endParaRPr>
          </a:p>
        </p:txBody>
      </p:sp>
      <p:sp>
        <p:nvSpPr>
          <p:cNvPr id="7" name="Text Placeholder 4"/>
          <p:cNvSpPr>
            <a:spLocks noGrp="1"/>
          </p:cNvSpPr>
          <p:nvPr>
            <p:ph type="body" idx="1"/>
          </p:nvPr>
        </p:nvSpPr>
        <p:spPr>
          <a:xfrm>
            <a:off x="722313" y="2906713"/>
            <a:ext cx="7772400" cy="1500187"/>
          </a:xfrm>
        </p:spPr>
        <p:txBody>
          <a:bodyPr/>
          <a:lstStyle/>
          <a:p>
            <a:endParaRPr lang="el-GR" dirty="0"/>
          </a:p>
        </p:txBody>
      </p:sp>
    </p:spTree>
    <p:extLst>
      <p:ext uri="{BB962C8B-B14F-4D97-AF65-F5344CB8AC3E}">
        <p14:creationId xmlns:p14="http://schemas.microsoft.com/office/powerpoint/2010/main" val="461915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274638"/>
            <a:ext cx="8208912" cy="1143000"/>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Ιστορικού Εκδόσεων</a:t>
            </a:r>
            <a:r>
              <a:rPr lang="en-US" sz="4000" dirty="0">
                <a:solidFill>
                  <a:srgbClr val="0070C0"/>
                </a:solidFill>
              </a:rPr>
              <a:t> </a:t>
            </a:r>
            <a:r>
              <a:rPr lang="el-GR" sz="4000" dirty="0">
                <a:solidFill>
                  <a:srgbClr val="0070C0"/>
                </a:solidFill>
              </a:rPr>
              <a:t>Έργου</a:t>
            </a:r>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a:p>
            <a:pPr marL="0" indent="0">
              <a:buNone/>
            </a:pPr>
            <a:r>
              <a:rPr lang="el-GR" sz="2000" dirty="0"/>
              <a:t>Έχουν προηγηθεί οι κάτωθι εκδόσεις:</a:t>
            </a:r>
          </a:p>
          <a:p>
            <a:r>
              <a:rPr lang="el-GR" sz="2000" dirty="0" smtClean="0"/>
              <a:t> --</a:t>
            </a:r>
            <a:endParaRPr lang="el-GR" sz="2000" dirty="0"/>
          </a:p>
          <a:p>
            <a:endParaRPr lang="el-GR" sz="2000" dirty="0"/>
          </a:p>
        </p:txBody>
      </p:sp>
    </p:spTree>
    <p:extLst>
      <p:ext uri="{BB962C8B-B14F-4D97-AF65-F5344CB8AC3E}">
        <p14:creationId xmlns:p14="http://schemas.microsoft.com/office/powerpoint/2010/main" val="550483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60000"/>
                    <a:lumOff val="40000"/>
                  </a:schemeClr>
                </a:solidFill>
              </a:rPr>
              <a:t>Source:</a:t>
            </a:r>
            <a:endParaRPr lang="el-GR" dirty="0">
              <a:solidFill>
                <a:schemeClr val="tx2">
                  <a:lumMod val="60000"/>
                  <a:lumOff val="40000"/>
                </a:schemeClr>
              </a:solidFill>
            </a:endParaRPr>
          </a:p>
        </p:txBody>
      </p:sp>
      <p:sp>
        <p:nvSpPr>
          <p:cNvPr id="5" name="Content Placeholder 4" title="Sidiropoulou, Maria. Translating Identities on Stage and Screen – Pragmatic perspectives and discoursal tendencies."/>
          <p:cNvSpPr>
            <a:spLocks noGrp="1"/>
          </p:cNvSpPr>
          <p:nvPr>
            <p:ph idx="1"/>
          </p:nvPr>
        </p:nvSpPr>
        <p:spPr>
          <a:xfrm>
            <a:off x="3851920" y="1484784"/>
            <a:ext cx="3168352" cy="4007251"/>
          </a:xfrm>
          <a:prstGeom prst="rect">
            <a:avLst/>
          </a:prstGeom>
          <a:blipFill>
            <a:blip r:embed="rId3" cstate="print"/>
            <a:tile tx="0" ty="0" sx="100000" sy="100000" flip="none" algn="tl"/>
          </a:blipFill>
          <a:ln>
            <a:solidFill>
              <a:schemeClr val="accent1">
                <a:lumMod val="20000"/>
                <a:lumOff val="80000"/>
              </a:schemeClr>
            </a:solidFill>
          </a:ln>
        </p:spPr>
        <p:txBody>
          <a:bodyPr wrap="square">
            <a:spAutoFit/>
          </a:bodyPr>
          <a:lstStyle/>
          <a:p>
            <a:pPr>
              <a:buNone/>
            </a:pPr>
            <a:r>
              <a:rPr lang="en-US" sz="2400" dirty="0" err="1" smtClean="0">
                <a:solidFill>
                  <a:schemeClr val="accent2">
                    <a:lumMod val="50000"/>
                  </a:schemeClr>
                </a:solidFill>
              </a:rPr>
              <a:t>Sidiropoulou</a:t>
            </a:r>
            <a:r>
              <a:rPr lang="en-US" sz="2400" dirty="0" smtClean="0">
                <a:solidFill>
                  <a:schemeClr val="accent2">
                    <a:lumMod val="50000"/>
                  </a:schemeClr>
                </a:solidFill>
              </a:rPr>
              <a:t>, Maria. </a:t>
            </a:r>
          </a:p>
          <a:p>
            <a:pPr>
              <a:buNone/>
            </a:pPr>
            <a:r>
              <a:rPr lang="en-US" sz="2400" dirty="0" smtClean="0">
                <a:solidFill>
                  <a:schemeClr val="accent2">
                    <a:lumMod val="50000"/>
                  </a:schemeClr>
                </a:solidFill>
              </a:rPr>
              <a:t>2012/2013. </a:t>
            </a:r>
          </a:p>
          <a:p>
            <a:pPr>
              <a:buNone/>
            </a:pPr>
            <a:r>
              <a:rPr lang="en-US" sz="2400" i="1" dirty="0" smtClean="0">
                <a:solidFill>
                  <a:schemeClr val="accent2">
                    <a:lumMod val="50000"/>
                  </a:schemeClr>
                </a:solidFill>
              </a:rPr>
              <a:t>Translating Identities on Stage and Screen</a:t>
            </a:r>
            <a:r>
              <a:rPr lang="en-US" sz="2400" dirty="0">
                <a:solidFill>
                  <a:schemeClr val="accent2">
                    <a:lumMod val="50000"/>
                  </a:schemeClr>
                </a:solidFill>
              </a:rPr>
              <a:t> </a:t>
            </a:r>
            <a:r>
              <a:rPr lang="en-US" sz="2400" dirty="0" smtClean="0">
                <a:solidFill>
                  <a:schemeClr val="accent2">
                    <a:lumMod val="50000"/>
                  </a:schemeClr>
                </a:solidFill>
              </a:rPr>
              <a:t>– Pragmatic perspectives and </a:t>
            </a:r>
            <a:r>
              <a:rPr lang="en-US" sz="2400" dirty="0" err="1">
                <a:solidFill>
                  <a:schemeClr val="accent2">
                    <a:lumMod val="50000"/>
                  </a:schemeClr>
                </a:solidFill>
              </a:rPr>
              <a:t>d</a:t>
            </a:r>
            <a:r>
              <a:rPr lang="en-US" sz="2400" dirty="0" err="1" smtClean="0">
                <a:solidFill>
                  <a:schemeClr val="accent2">
                    <a:lumMod val="50000"/>
                  </a:schemeClr>
                </a:solidFill>
              </a:rPr>
              <a:t>iscoursal</a:t>
            </a:r>
            <a:r>
              <a:rPr lang="en-US" sz="2400" dirty="0" smtClean="0">
                <a:solidFill>
                  <a:schemeClr val="accent2">
                    <a:lumMod val="50000"/>
                  </a:schemeClr>
                </a:solidFill>
              </a:rPr>
              <a:t> tendencies.</a:t>
            </a:r>
          </a:p>
          <a:p>
            <a:pPr>
              <a:buNone/>
            </a:pPr>
            <a:r>
              <a:rPr lang="en-US" sz="2400" dirty="0" smtClean="0">
                <a:solidFill>
                  <a:schemeClr val="accent2">
                    <a:lumMod val="50000"/>
                  </a:schemeClr>
                </a:solidFill>
              </a:rPr>
              <a:t>Newcastle-upon-Tyne: Cambridge Scholars</a:t>
            </a:r>
          </a:p>
        </p:txBody>
      </p:sp>
      <p:pic>
        <p:nvPicPr>
          <p:cNvPr id="6" name="Picture 3" title="Sidiropoulou, Maria. Translating Identities on Stage and Screen – Pragmatic perspectives and discoursal tendencies."/>
          <p:cNvPicPr>
            <a:picLocks noChangeAspect="1" noChangeArrowheads="1"/>
          </p:cNvPicPr>
          <p:nvPr/>
        </p:nvPicPr>
        <p:blipFill>
          <a:blip r:embed="rId4" cstate="print"/>
          <a:srcRect/>
          <a:stretch>
            <a:fillRect/>
          </a:stretch>
        </p:blipFill>
        <p:spPr bwMode="auto">
          <a:xfrm rot="21231870">
            <a:off x="1101581" y="1615754"/>
            <a:ext cx="2661005" cy="3922326"/>
          </a:xfrm>
          <a:prstGeom prst="rect">
            <a:avLst/>
          </a:prstGeom>
          <a:noFill/>
        </p:spPr>
      </p:pic>
      <p:sp>
        <p:nvSpPr>
          <p:cNvPr id="7" name="Rectangle 6" title="Translating Identities on Stage and Screen – Pragmatic perspectives and discoursal tendencies."/>
          <p:cNvSpPr/>
          <p:nvPr/>
        </p:nvSpPr>
        <p:spPr>
          <a:xfrm>
            <a:off x="719064" y="5661248"/>
            <a:ext cx="8424936" cy="369332"/>
          </a:xfrm>
          <a:prstGeom prst="rect">
            <a:avLst/>
          </a:prstGeom>
        </p:spPr>
        <p:txBody>
          <a:bodyPr wrap="square">
            <a:spAutoFit/>
          </a:bodyPr>
          <a:lstStyle/>
          <a:p>
            <a:r>
              <a:rPr lang="en-US" dirty="0" smtClean="0">
                <a:hlinkClick r:id="rId5"/>
              </a:rPr>
              <a:t>http://www.cambridgescholars.com/translating-identities-on-stage-and-screen-18</a:t>
            </a:r>
            <a:endParaRPr lang="el-GR" dirty="0"/>
          </a:p>
        </p:txBody>
      </p:sp>
    </p:spTree>
    <p:extLst>
      <p:ext uri="{BB962C8B-B14F-4D97-AF65-F5344CB8AC3E}">
        <p14:creationId xmlns:p14="http://schemas.microsoft.com/office/powerpoint/2010/main" val="2655046899"/>
      </p:ext>
    </p:extLst>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8"/>
            <a:ext cx="8229600" cy="1143000"/>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Αναφοράς</a:t>
            </a:r>
          </a:p>
        </p:txBody>
      </p:sp>
      <p:sp>
        <p:nvSpPr>
          <p:cNvPr id="11" name="Content Placeholder 2"/>
          <p:cNvSpPr>
            <a:spLocks noGrp="1"/>
          </p:cNvSpPr>
          <p:nvPr>
            <p:ph idx="1"/>
          </p:nvPr>
        </p:nvSpPr>
        <p:spPr>
          <a:xfrm>
            <a:off x="457200" y="1600200"/>
            <a:ext cx="8229600" cy="4525963"/>
          </a:xfrm>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Μαρία Σιδηροπούλου. «</a:t>
            </a:r>
            <a:r>
              <a:rPr lang="el-GR" sz="2000" dirty="0"/>
              <a:t>Μετάφραση και Θέαμα</a:t>
            </a:r>
            <a:r>
              <a:rPr lang="el-GR" sz="2000" dirty="0" smtClean="0"/>
              <a:t>».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4"/>
              </a:rPr>
              <a:t>http</a:t>
            </a:r>
            <a:r>
              <a:rPr lang="en-US" sz="2000" dirty="0">
                <a:hlinkClick r:id="rId4"/>
              </a:rPr>
              <a:t>://opencourses.uoa.gr/courses/ENL3</a:t>
            </a:r>
            <a:r>
              <a:rPr lang="en-US" sz="2000" dirty="0" smtClean="0">
                <a:hlinkClick r:id="rId4"/>
              </a:rPr>
              <a:t>/</a:t>
            </a:r>
            <a:r>
              <a:rPr lang="el-GR" sz="2000" dirty="0" smtClean="0"/>
              <a:t>.</a:t>
            </a:r>
          </a:p>
          <a:p>
            <a:pPr marL="0" indent="0">
              <a:buNone/>
            </a:pPr>
            <a:endParaRPr lang="el-GR" sz="2000" dirty="0"/>
          </a:p>
          <a:p>
            <a:endParaRPr lang="el-GR" sz="2000" dirty="0"/>
          </a:p>
        </p:txBody>
      </p:sp>
    </p:spTree>
    <p:extLst>
      <p:ext uri="{BB962C8B-B14F-4D97-AF65-F5344CB8AC3E}">
        <p14:creationId xmlns:p14="http://schemas.microsoft.com/office/powerpoint/2010/main" val="4104929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2008"/>
            <a:ext cx="8229600" cy="764704"/>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Αδειοδότησης</a:t>
            </a:r>
          </a:p>
        </p:txBody>
      </p:sp>
      <p:sp>
        <p:nvSpPr>
          <p:cNvPr id="7" name="Content Placeholder 2"/>
          <p:cNvSpPr>
            <a:spLocks noGrp="1"/>
          </p:cNvSpPr>
          <p:nvPr>
            <p:ph idx="1"/>
          </p:nvPr>
        </p:nvSpPr>
        <p:spPr>
          <a:xfrm>
            <a:off x="107504" y="836713"/>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8" name="Picture 22" descr="Λογότυπο για Άδειες χρήσης Creative Commons BY-NC-N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7670" y="2492896"/>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7504" y="2996952"/>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dirty="0" smtClean="0"/>
          </a:p>
          <a:p>
            <a:endParaRPr lang="el-GR" sz="1050"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19891354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Διατήρηση Σημειωμάτων</a:t>
            </a:r>
          </a:p>
        </p:txBody>
      </p:sp>
      <p:sp>
        <p:nvSpPr>
          <p:cNvPr id="7" name="Content Placeholder 2"/>
          <p:cNvSpPr>
            <a:spLocks noGrp="1"/>
          </p:cNvSpPr>
          <p:nvPr>
            <p:ph idx="1"/>
          </p:nvPr>
        </p:nvSpPr>
        <p:spPr>
          <a:xfrm>
            <a:off x="457200" y="1600200"/>
            <a:ext cx="8229600" cy="4525963"/>
          </a:xfrm>
        </p:spPr>
        <p:txBody>
          <a:bodyPr>
            <a:normAutofit/>
          </a:bodyPr>
          <a:lstStyle/>
          <a:p>
            <a:pPr marL="0" indent="0">
              <a:buNone/>
            </a:pPr>
            <a:r>
              <a:rPr lang="el-GR" sz="2400" dirty="0" smtClean="0"/>
              <a:t>Οποιαδήποτε αναπαραγωγή ή διασκευή του υλικού θα πρέπει να συμπεριλαμβάνει:</a:t>
            </a:r>
          </a:p>
          <a:p>
            <a:pPr lvl="1">
              <a:buFont typeface="Wingdings" panose="05000000000000000000" pitchFamily="2" charset="2"/>
              <a:buChar char="§"/>
            </a:pPr>
            <a:r>
              <a:rPr lang="el-GR" sz="2000" dirty="0" smtClean="0"/>
              <a:t>το Σημείωμα Αναφοράς</a:t>
            </a:r>
          </a:p>
          <a:p>
            <a:pPr lvl="1">
              <a:buFont typeface="Wingdings" panose="05000000000000000000" pitchFamily="2" charset="2"/>
              <a:buChar char="§"/>
            </a:pPr>
            <a:r>
              <a:rPr lang="el-GR" sz="2000" dirty="0" smtClean="0"/>
              <a:t>το Σημείωμα </a:t>
            </a:r>
            <a:r>
              <a:rPr lang="el-GR" sz="2000" dirty="0" err="1" smtClean="0"/>
              <a:t>Αδειοδότησης</a:t>
            </a:r>
            <a:endParaRPr lang="el-GR" sz="2000" dirty="0" smtClean="0"/>
          </a:p>
          <a:p>
            <a:pPr lvl="1">
              <a:buFont typeface="Wingdings" panose="05000000000000000000" pitchFamily="2" charset="2"/>
              <a:buChar char="§"/>
            </a:pPr>
            <a:r>
              <a:rPr lang="el-GR" sz="2000" dirty="0" smtClean="0"/>
              <a:t>τη δήλωση Διατήρησης Σημειωμάτων</a:t>
            </a:r>
          </a:p>
          <a:p>
            <a:pPr lvl="1">
              <a:buFont typeface="Wingdings" panose="05000000000000000000" pitchFamily="2" charset="2"/>
              <a:buChar char="§"/>
            </a:pPr>
            <a:r>
              <a:rPr lang="el-GR" sz="2000" dirty="0" smtClean="0"/>
              <a:t>το Σημείωμα Χρήσης Έργων Τρίτων (εφόσον υπάρχει)</a:t>
            </a:r>
          </a:p>
          <a:p>
            <a:pPr marL="0" indent="0">
              <a:buNone/>
            </a:pPr>
            <a:r>
              <a:rPr lang="el-GR" sz="2400" dirty="0" smtClean="0"/>
              <a:t>μαζί με τους συνοδευόμενους </a:t>
            </a:r>
            <a:r>
              <a:rPr lang="el-GR" sz="2400" dirty="0" err="1" smtClean="0"/>
              <a:t>υπερσυνδέσμους</a:t>
            </a:r>
            <a:r>
              <a:rPr lang="el-GR" sz="2400" dirty="0" smtClean="0"/>
              <a:t>.</a:t>
            </a:r>
          </a:p>
          <a:p>
            <a:endParaRPr lang="el-GR" sz="2000" dirty="0"/>
          </a:p>
        </p:txBody>
      </p:sp>
    </p:spTree>
    <p:extLst>
      <p:ext uri="{BB962C8B-B14F-4D97-AF65-F5344CB8AC3E}">
        <p14:creationId xmlns:p14="http://schemas.microsoft.com/office/powerpoint/2010/main" val="11635301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indent="0">
              <a:buNone/>
            </a:pPr>
            <a:r>
              <a:rPr lang="el-GR" sz="2000" dirty="0"/>
              <a:t>Εικόνα 1: </a:t>
            </a:r>
            <a:r>
              <a:rPr lang="en-US" sz="2000" dirty="0"/>
              <a:t>Book cover: </a:t>
            </a:r>
            <a:r>
              <a:rPr lang="en-US" sz="2000" dirty="0" err="1"/>
              <a:t>Sidiropoulou</a:t>
            </a:r>
            <a:r>
              <a:rPr lang="en-US" sz="2000" dirty="0"/>
              <a:t> Maria, 2012/2013, Translating Identities on Stage and Screen – Pragmatic perspectives and </a:t>
            </a:r>
            <a:r>
              <a:rPr lang="en-US" sz="2000" dirty="0" err="1"/>
              <a:t>discoursal</a:t>
            </a:r>
            <a:r>
              <a:rPr lang="en-US" sz="2000" dirty="0"/>
              <a:t> tendencies, Newcastle-upon-Tyne: Cambridge Scholars. Copyright © 2015 Cambridge Scholars Publishing. All rights reserved.</a:t>
            </a:r>
            <a:r>
              <a:rPr lang="el-GR" sz="2000" dirty="0"/>
              <a:t> </a:t>
            </a:r>
            <a:r>
              <a:rPr lang="en-US" sz="2000" dirty="0">
                <a:solidFill>
                  <a:srgbClr val="FF0000"/>
                </a:solidFill>
                <a:hlinkClick r:id="rId3"/>
              </a:rPr>
              <a:t>http://www.cambridgescholars.com/translating-identities-on-stage-and-screen-18</a:t>
            </a:r>
            <a:r>
              <a:rPr lang="en-US" sz="2000" dirty="0">
                <a:solidFill>
                  <a:srgbClr val="FF0000"/>
                </a:solidFill>
              </a:rPr>
              <a:t>.</a:t>
            </a:r>
            <a:r>
              <a:rPr lang="el-GR" sz="2000" dirty="0">
                <a:solidFill>
                  <a:srgbClr val="FF0000"/>
                </a:solidFill>
              </a:rPr>
              <a:t> </a:t>
            </a:r>
          </a:p>
          <a:p>
            <a:pPr>
              <a:buNone/>
            </a:pPr>
            <a:r>
              <a:rPr lang="en-US" sz="2000" dirty="0" err="1" smtClean="0"/>
              <a:t>Εικόν</a:t>
            </a:r>
            <a:r>
              <a:rPr lang="en-US" sz="2000" dirty="0" smtClean="0"/>
              <a:t>α </a:t>
            </a:r>
            <a:r>
              <a:rPr lang="en-US" sz="2000" dirty="0"/>
              <a:t>2, 3</a:t>
            </a:r>
            <a:r>
              <a:rPr lang="en-US" sz="2000" dirty="0" smtClean="0"/>
              <a:t>: Sense </a:t>
            </a:r>
            <a:r>
              <a:rPr lang="en-US" sz="2000" dirty="0"/>
              <a:t>and Sensibility, 1995, </a:t>
            </a:r>
            <a:r>
              <a:rPr lang="en-US" sz="2000" dirty="0" smtClean="0"/>
              <a:t>Copyright</a:t>
            </a:r>
            <a:r>
              <a:rPr lang="el-GR" sz="2000" dirty="0" smtClean="0"/>
              <a:t> </a:t>
            </a:r>
            <a:r>
              <a:rPr lang="en-US" sz="2000" dirty="0" smtClean="0"/>
              <a:t>© </a:t>
            </a:r>
            <a:r>
              <a:rPr lang="el-GR" sz="2000" dirty="0" smtClean="0"/>
              <a:t>1995 </a:t>
            </a:r>
            <a:r>
              <a:rPr lang="en-US" sz="2000" dirty="0"/>
              <a:t>Columbia </a:t>
            </a:r>
            <a:r>
              <a:rPr lang="en-US" sz="2000" dirty="0" smtClean="0"/>
              <a:t>Pictures</a:t>
            </a:r>
            <a:r>
              <a:rPr lang="el-GR" sz="2000" dirty="0" smtClean="0"/>
              <a:t>.</a:t>
            </a:r>
            <a:r>
              <a:rPr lang="en-US" sz="2000" dirty="0" smtClean="0"/>
              <a:t> </a:t>
            </a:r>
            <a:r>
              <a:rPr lang="en-US" sz="2000" dirty="0"/>
              <a:t>All rights reserved.</a:t>
            </a:r>
            <a:r>
              <a:rPr lang="el-GR" sz="2000" dirty="0"/>
              <a:t> *</a:t>
            </a:r>
            <a:endParaRPr lang="en-US" sz="2000" dirty="0"/>
          </a:p>
          <a:p>
            <a:pPr>
              <a:buNone/>
            </a:pPr>
            <a:r>
              <a:rPr lang="el-GR" sz="2000" dirty="0" smtClean="0"/>
              <a:t>Εικόνα 4, 5</a:t>
            </a:r>
            <a:r>
              <a:rPr lang="el-GR" sz="2000" dirty="0"/>
              <a:t>: </a:t>
            </a:r>
            <a:r>
              <a:rPr lang="en-US" sz="2000" dirty="0" err="1" smtClean="0"/>
              <a:t>Papadoulakis</a:t>
            </a:r>
            <a:r>
              <a:rPr lang="en-US" sz="2000" dirty="0"/>
              <a:t>, </a:t>
            </a:r>
            <a:r>
              <a:rPr lang="en-US" sz="2000" dirty="0" err="1" smtClean="0"/>
              <a:t>Thodoris</a:t>
            </a:r>
            <a:r>
              <a:rPr lang="en-US" sz="2000" dirty="0" smtClean="0"/>
              <a:t>, 2010, </a:t>
            </a:r>
            <a:r>
              <a:rPr lang="en-US" sz="2000" dirty="0"/>
              <a:t>To </a:t>
            </a:r>
            <a:r>
              <a:rPr lang="en-US" sz="2000" dirty="0" err="1" smtClean="0"/>
              <a:t>Νησί</a:t>
            </a:r>
            <a:r>
              <a:rPr lang="el-GR" sz="2000" dirty="0" smtClean="0"/>
              <a:t>. </a:t>
            </a:r>
            <a:r>
              <a:rPr lang="en-US" sz="2000" dirty="0"/>
              <a:t>Copyright © </a:t>
            </a:r>
            <a:r>
              <a:rPr lang="el-GR" sz="2000" dirty="0" smtClean="0"/>
              <a:t>2010 </a:t>
            </a:r>
            <a:r>
              <a:rPr lang="en-US" sz="2000" dirty="0" err="1" smtClean="0"/>
              <a:t>Megatv</a:t>
            </a:r>
            <a:r>
              <a:rPr lang="el-GR" sz="2000" dirty="0" smtClean="0"/>
              <a:t> .</a:t>
            </a:r>
            <a:r>
              <a:rPr lang="en-US" sz="2000" dirty="0"/>
              <a:t> All rights reserved.</a:t>
            </a:r>
            <a:r>
              <a:rPr lang="el-GR" sz="2000" dirty="0"/>
              <a:t> * </a:t>
            </a:r>
            <a:endParaRPr lang="en-US" sz="2000" dirty="0" smtClean="0"/>
          </a:p>
          <a:p>
            <a:pPr>
              <a:buNone/>
            </a:pPr>
            <a:r>
              <a:rPr lang="el-GR" sz="2000" dirty="0" smtClean="0"/>
              <a:t>Εικόνα </a:t>
            </a:r>
            <a:r>
              <a:rPr lang="en-US" sz="2000" dirty="0" smtClean="0"/>
              <a:t>4</a:t>
            </a:r>
            <a:r>
              <a:rPr lang="el-GR" sz="2000" dirty="0" smtClean="0"/>
              <a:t>: </a:t>
            </a:r>
            <a:r>
              <a:rPr lang="en-US" sz="2000" dirty="0" smtClean="0"/>
              <a:t>M</a:t>
            </a:r>
            <a:r>
              <a:rPr lang="en-US" sz="2000" dirty="0"/>
              <a:t>. </a:t>
            </a:r>
            <a:r>
              <a:rPr lang="en-US" sz="2000" dirty="0" err="1"/>
              <a:t>Jourdain</a:t>
            </a:r>
            <a:r>
              <a:rPr lang="en-US" sz="2000" dirty="0"/>
              <a:t>, </a:t>
            </a:r>
            <a:r>
              <a:rPr lang="en-US" sz="2000" i="1" dirty="0"/>
              <a:t>Le Bourgeois </a:t>
            </a:r>
            <a:r>
              <a:rPr lang="en-US" sz="2000" i="1" dirty="0" err="1" smtClean="0"/>
              <a:t>Gentilhomme</a:t>
            </a:r>
            <a:r>
              <a:rPr lang="el-GR" sz="2000" dirty="0" smtClean="0"/>
              <a:t>. </a:t>
            </a:r>
            <a:r>
              <a:rPr lang="en-US" sz="2000" dirty="0" smtClean="0"/>
              <a:t>Public Domain*</a:t>
            </a:r>
          </a:p>
          <a:p>
            <a:pPr>
              <a:buNone/>
            </a:pPr>
            <a:r>
              <a:rPr lang="el-GR" sz="2000" dirty="0" smtClean="0">
                <a:solidFill>
                  <a:srgbClr val="FF0000"/>
                </a:solidFill>
              </a:rPr>
              <a:t> </a:t>
            </a:r>
            <a:endParaRPr lang="el-GR" sz="2000" dirty="0">
              <a:solidFill>
                <a:srgbClr val="FF0000"/>
              </a:solidFill>
            </a:endParaRPr>
          </a:p>
        </p:txBody>
      </p:sp>
      <p:sp>
        <p:nvSpPr>
          <p:cNvPr id="5" name="Title 1"/>
          <p:cNvSpPr>
            <a:spLocks noGrp="1"/>
          </p:cNvSpPr>
          <p:nvPr>
            <p:ph type="title"/>
          </p:nvPr>
        </p:nvSpPr>
        <p:spPr>
          <a:xfrm>
            <a:off x="467544" y="269776"/>
            <a:ext cx="8208912" cy="1143000"/>
          </a:xfrm>
          <a:blipFill>
            <a:blip r:embed="rId4"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Χρήσης Έργων Τρίτων</a:t>
            </a:r>
            <a:r>
              <a:rPr lang="en-US" sz="4000" dirty="0">
                <a:solidFill>
                  <a:srgbClr val="0070C0"/>
                </a:solidFill>
              </a:rPr>
              <a:t> (1/2)</a:t>
            </a:r>
            <a:endParaRPr lang="el-GR" sz="4000" dirty="0">
              <a:solidFill>
                <a:srgbClr val="0070C0"/>
              </a:solidFill>
            </a:endParaRPr>
          </a:p>
        </p:txBody>
      </p:sp>
    </p:spTree>
    <p:extLst>
      <p:ext uri="{BB962C8B-B14F-4D97-AF65-F5344CB8AC3E}">
        <p14:creationId xmlns:p14="http://schemas.microsoft.com/office/powerpoint/2010/main" val="15268274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a:buNone/>
            </a:pPr>
            <a:r>
              <a:rPr lang="el-GR" sz="2000" dirty="0" smtClean="0"/>
              <a:t>Βίντεο </a:t>
            </a:r>
            <a:r>
              <a:rPr lang="el-GR" sz="2000" dirty="0"/>
              <a:t>1: </a:t>
            </a:r>
            <a:r>
              <a:rPr lang="en-US" sz="2000" dirty="0" smtClean="0"/>
              <a:t> </a:t>
            </a:r>
            <a:r>
              <a:rPr lang="en-US" sz="2000" dirty="0" err="1"/>
              <a:t>Sidiropoulou</a:t>
            </a:r>
            <a:r>
              <a:rPr lang="en-US" sz="2000" dirty="0"/>
              <a:t>, Maria, 201</a:t>
            </a:r>
            <a:r>
              <a:rPr lang="el-GR" sz="2000" dirty="0"/>
              <a:t>4</a:t>
            </a:r>
            <a:r>
              <a:rPr lang="en-US" sz="2000" dirty="0"/>
              <a:t>, Translation and spectacle, Unit </a:t>
            </a:r>
            <a:r>
              <a:rPr lang="en-US" sz="2000" dirty="0" smtClean="0"/>
              <a:t>5</a:t>
            </a:r>
            <a:r>
              <a:rPr lang="el-GR" sz="2000" dirty="0" smtClean="0"/>
              <a:t>. </a:t>
            </a:r>
            <a:r>
              <a:rPr lang="el-GR" sz="2000" dirty="0"/>
              <a:t>Άδεια χρήσης </a:t>
            </a:r>
            <a:r>
              <a:rPr lang="el-GR" sz="2000" dirty="0" err="1"/>
              <a:t>Creative</a:t>
            </a:r>
            <a:r>
              <a:rPr lang="el-GR" sz="2000" dirty="0"/>
              <a:t> </a:t>
            </a:r>
            <a:r>
              <a:rPr lang="el-GR" sz="2000" dirty="0" err="1"/>
              <a:t>Commons</a:t>
            </a:r>
            <a:r>
              <a:rPr lang="el-GR" sz="2000" dirty="0"/>
              <a:t> Αναφορά, Μη Εμπορική Χρήση Παρόμοια Διανομή 4.0 [1] ή μεταγενέστερη, Διεθνής </a:t>
            </a:r>
            <a:r>
              <a:rPr lang="el-GR" sz="2000" dirty="0" smtClean="0"/>
              <a:t>Έκδοση.</a:t>
            </a:r>
            <a:endParaRPr lang="en-US" sz="2000" dirty="0"/>
          </a:p>
          <a:p>
            <a:pPr>
              <a:buNone/>
            </a:pPr>
            <a:r>
              <a:rPr lang="el-GR" sz="2000" dirty="0" smtClean="0">
                <a:solidFill>
                  <a:srgbClr val="FF0000"/>
                </a:solidFill>
              </a:rPr>
              <a:t> </a:t>
            </a:r>
            <a:endParaRPr lang="el-GR" sz="2000" dirty="0">
              <a:solidFill>
                <a:srgbClr val="FF0000"/>
              </a:solidFill>
            </a:endParaRPr>
          </a:p>
        </p:txBody>
      </p:sp>
      <p:sp>
        <p:nvSpPr>
          <p:cNvPr id="5" name="Title 1"/>
          <p:cNvSpPr txBox="1">
            <a:spLocks/>
          </p:cNvSpPr>
          <p:nvPr/>
        </p:nvSpPr>
        <p:spPr>
          <a:xfrm>
            <a:off x="467544" y="269776"/>
            <a:ext cx="8208912" cy="1143000"/>
          </a:xfrm>
          <a:prstGeom prst="rect">
            <a:avLst/>
          </a:prstGeom>
          <a:blipFill>
            <a:blip r:embed="rId3" cstate="print"/>
            <a:tile tx="0" ty="0" sx="100000" sy="100000" flip="none" algn="tl"/>
          </a:blip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dirty="0" smtClean="0">
                <a:solidFill>
                  <a:srgbClr val="0070C0"/>
                </a:solidFill>
              </a:rPr>
              <a:t>Σημείωμα Χρήσης Έργων Τρίτων</a:t>
            </a:r>
            <a:r>
              <a:rPr lang="en-US" sz="4000" dirty="0" smtClean="0">
                <a:solidFill>
                  <a:srgbClr val="0070C0"/>
                </a:solidFill>
              </a:rPr>
              <a:t> (</a:t>
            </a:r>
            <a:r>
              <a:rPr lang="el-GR" sz="4000" dirty="0" smtClean="0">
                <a:solidFill>
                  <a:srgbClr val="0070C0"/>
                </a:solidFill>
              </a:rPr>
              <a:t>2</a:t>
            </a:r>
            <a:r>
              <a:rPr lang="en-US" sz="4000" dirty="0" smtClean="0">
                <a:solidFill>
                  <a:srgbClr val="0070C0"/>
                </a:solidFill>
              </a:rPr>
              <a:t>/2)</a:t>
            </a:r>
            <a:endParaRPr lang="el-GR" sz="4000" dirty="0">
              <a:solidFill>
                <a:srgbClr val="0070C0"/>
              </a:solidFill>
            </a:endParaRPr>
          </a:p>
        </p:txBody>
      </p:sp>
    </p:spTree>
    <p:extLst>
      <p:ext uri="{BB962C8B-B14F-4D97-AF65-F5344CB8AC3E}">
        <p14:creationId xmlns:p14="http://schemas.microsoft.com/office/powerpoint/2010/main" val="3245601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n-US" b="1" dirty="0" smtClean="0">
                <a:solidFill>
                  <a:schemeClr val="tx2">
                    <a:lumMod val="60000"/>
                    <a:lumOff val="40000"/>
                  </a:schemeClr>
                </a:solidFill>
              </a:rPr>
              <a:t>Unit</a:t>
            </a:r>
            <a:r>
              <a:rPr lang="el-GR" b="1" dirty="0" smtClean="0">
                <a:solidFill>
                  <a:schemeClr val="tx2">
                    <a:lumMod val="60000"/>
                    <a:lumOff val="40000"/>
                  </a:schemeClr>
                </a:solidFill>
              </a:rPr>
              <a:t> 8</a:t>
            </a:r>
            <a:r>
              <a:rPr lang="el-GR" dirty="0" smtClean="0">
                <a:solidFill>
                  <a:schemeClr val="tx2">
                    <a:lumMod val="40000"/>
                    <a:lumOff val="60000"/>
                  </a:schemeClr>
                </a:solidFill>
              </a:rPr>
              <a:t>:</a:t>
            </a:r>
            <a:endParaRPr lang="el-GR" dirty="0"/>
          </a:p>
        </p:txBody>
      </p:sp>
      <p:sp>
        <p:nvSpPr>
          <p:cNvPr id="4" name="Subtitle 3"/>
          <p:cNvSpPr>
            <a:spLocks noGrp="1"/>
          </p:cNvSpPr>
          <p:nvPr>
            <p:ph type="subTitle" idx="1"/>
          </p:nvPr>
        </p:nvSpPr>
        <p:spPr>
          <a:xfrm>
            <a:off x="0" y="3501008"/>
            <a:ext cx="9144000" cy="1175706"/>
          </a:xfrm>
          <a:prstGeom prst="rect">
            <a:avLst/>
          </a:prstGeom>
          <a:blipFill>
            <a:blip r:embed="rId3" cstate="print"/>
            <a:tile tx="0" ty="0" sx="100000" sy="100000" flip="none" algn="tl"/>
          </a:blipFill>
        </p:spPr>
        <p:txBody>
          <a:bodyPr wrap="square">
            <a:spAutoFit/>
          </a:bodyPr>
          <a:lstStyle/>
          <a:p>
            <a:r>
              <a:rPr lang="en-US" dirty="0" err="1" smtClean="0">
                <a:solidFill>
                  <a:schemeClr val="tx2">
                    <a:lumMod val="60000"/>
                    <a:lumOff val="40000"/>
                  </a:schemeClr>
                </a:solidFill>
              </a:rPr>
              <a:t>Intersemiotic</a:t>
            </a:r>
            <a:r>
              <a:rPr lang="en-US" dirty="0" smtClean="0">
                <a:solidFill>
                  <a:schemeClr val="tx2">
                    <a:lumMod val="60000"/>
                    <a:lumOff val="40000"/>
                  </a:schemeClr>
                </a:solidFill>
              </a:rPr>
              <a:t> translation</a:t>
            </a:r>
            <a:endParaRPr lang="el-GR" dirty="0" smtClean="0">
              <a:solidFill>
                <a:schemeClr val="tx2">
                  <a:lumMod val="60000"/>
                  <a:lumOff val="40000"/>
                </a:schemeClr>
              </a:solidFill>
            </a:endParaRPr>
          </a:p>
          <a:p>
            <a:endParaRPr lang="el-GR" dirty="0" smtClean="0">
              <a:solidFill>
                <a:schemeClr val="tx2">
                  <a:lumMod val="60000"/>
                  <a:lumOff val="40000"/>
                </a:schemeClr>
              </a:solidFill>
            </a:endParaRPr>
          </a:p>
        </p:txBody>
      </p:sp>
      <p:pic>
        <p:nvPicPr>
          <p:cNvPr id="5" name="Picture 4" descr="https://encrypted-tbn2.gstatic.com/images?q=tbn:ANd9GcTGKLfqHu_xND-F8zruaoehAwPH_kgZwp7ILRBMwM4zUYaCwO_c"/>
          <p:cNvPicPr/>
          <p:nvPr/>
        </p:nvPicPr>
        <p:blipFill rotWithShape="1">
          <a:blip r:embed="rId4" cstate="print">
            <a:clrChange>
              <a:clrFrom>
                <a:srgbClr val="FFFFFF"/>
              </a:clrFrom>
              <a:clrTo>
                <a:srgbClr val="FFFFFF">
                  <a:alpha val="0"/>
                </a:srgbClr>
              </a:clrTo>
            </a:clrChange>
          </a:blip>
          <a:srcRect b="16211"/>
          <a:stretch/>
        </p:blipFill>
        <p:spPr bwMode="auto">
          <a:xfrm flipH="1">
            <a:off x="0" y="-27383"/>
            <a:ext cx="2555776" cy="1368152"/>
          </a:xfrm>
          <a:prstGeom prst="rect">
            <a:avLst/>
          </a:prstGeom>
          <a:noFill/>
          <a:ln w="9525">
            <a:noFill/>
            <a:miter lim="800000"/>
            <a:headEnd/>
            <a:tailEnd/>
          </a:ln>
        </p:spPr>
      </p:pic>
      <p:sp>
        <p:nvSpPr>
          <p:cNvPr id="6" name="Rectangle 5"/>
          <p:cNvSpPr/>
          <p:nvPr/>
        </p:nvSpPr>
        <p:spPr>
          <a:xfrm>
            <a:off x="4788024" y="417439"/>
            <a:ext cx="4320480" cy="923330"/>
          </a:xfrm>
          <a:prstGeom prst="rect">
            <a:avLst/>
          </a:prstGeom>
        </p:spPr>
        <p:txBody>
          <a:bodyPr wrap="square">
            <a:spAutoFit/>
          </a:bodyPr>
          <a:lstStyle/>
          <a:p>
            <a:pPr algn="r"/>
            <a:r>
              <a:rPr lang="en-US" dirty="0" smtClean="0">
                <a:solidFill>
                  <a:schemeClr val="tx2">
                    <a:lumMod val="60000"/>
                    <a:lumOff val="40000"/>
                  </a:schemeClr>
                </a:solidFill>
              </a:rPr>
              <a:t>Maria </a:t>
            </a:r>
            <a:r>
              <a:rPr lang="en-US" dirty="0" err="1" smtClean="0">
                <a:solidFill>
                  <a:schemeClr val="tx2">
                    <a:lumMod val="60000"/>
                    <a:lumOff val="40000"/>
                  </a:schemeClr>
                </a:solidFill>
              </a:rPr>
              <a:t>Sidiropoulou</a:t>
            </a:r>
            <a:endParaRPr lang="el-GR" dirty="0" smtClean="0">
              <a:solidFill>
                <a:schemeClr val="tx2">
                  <a:lumMod val="60000"/>
                  <a:lumOff val="40000"/>
                </a:schemeClr>
              </a:solidFill>
            </a:endParaRPr>
          </a:p>
          <a:p>
            <a:pPr algn="r"/>
            <a:r>
              <a:rPr lang="en-US" dirty="0" smtClean="0">
                <a:solidFill>
                  <a:schemeClr val="tx2">
                    <a:lumMod val="60000"/>
                    <a:lumOff val="40000"/>
                  </a:schemeClr>
                </a:solidFill>
              </a:rPr>
              <a:t>School of Philosophy</a:t>
            </a:r>
            <a:endParaRPr lang="el-GR" dirty="0" smtClean="0">
              <a:solidFill>
                <a:schemeClr val="tx2">
                  <a:lumMod val="60000"/>
                  <a:lumOff val="40000"/>
                </a:schemeClr>
              </a:solidFill>
            </a:endParaRPr>
          </a:p>
          <a:p>
            <a:pPr algn="r"/>
            <a:r>
              <a:rPr lang="en-US" dirty="0" smtClean="0">
                <a:solidFill>
                  <a:schemeClr val="tx2">
                    <a:lumMod val="60000"/>
                    <a:lumOff val="40000"/>
                  </a:schemeClr>
                </a:solidFill>
              </a:rPr>
              <a:t>Faculty of English Language and Literature</a:t>
            </a:r>
          </a:p>
        </p:txBody>
      </p:sp>
    </p:spTree>
    <p:extLst>
      <p:ext uri="{BB962C8B-B14F-4D97-AF65-F5344CB8AC3E}">
        <p14:creationId xmlns:p14="http://schemas.microsoft.com/office/powerpoint/2010/main" val="1689799053"/>
      </p:ext>
    </p:extLst>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560840" cy="1143000"/>
          </a:xfrm>
          <a:blipFill>
            <a:blip r:embed="rId3" cstate="print"/>
            <a:tile tx="0" ty="0" sx="100000" sy="100000" flip="none" algn="tl"/>
          </a:blipFill>
        </p:spPr>
        <p:txBody>
          <a:bodyPr>
            <a:normAutofit/>
          </a:bodyPr>
          <a:lstStyle/>
          <a:p>
            <a:r>
              <a:rPr lang="en-US" sz="4000" dirty="0" smtClean="0">
                <a:solidFill>
                  <a:schemeClr val="accent1"/>
                </a:solidFill>
              </a:rPr>
              <a:t>Aims of unit 8</a:t>
            </a:r>
            <a:endParaRPr lang="el-GR" sz="4000" dirty="0">
              <a:solidFill>
                <a:schemeClr val="accent1"/>
              </a:solidFill>
            </a:endParaRPr>
          </a:p>
        </p:txBody>
      </p:sp>
      <p:sp>
        <p:nvSpPr>
          <p:cNvPr id="4" name="Content Placeholder 3"/>
          <p:cNvSpPr>
            <a:spLocks noGrp="1"/>
          </p:cNvSpPr>
          <p:nvPr>
            <p:ph idx="1"/>
          </p:nvPr>
        </p:nvSpPr>
        <p:spPr/>
        <p:txBody>
          <a:bodyPr/>
          <a:lstStyle/>
          <a:p>
            <a:r>
              <a:rPr lang="en-US" dirty="0" smtClean="0"/>
              <a:t>To introduce the notion of </a:t>
            </a:r>
            <a:r>
              <a:rPr lang="en-US" dirty="0" err="1" smtClean="0"/>
              <a:t>intersemiotic</a:t>
            </a:r>
            <a:r>
              <a:rPr lang="en-US" dirty="0" smtClean="0"/>
              <a:t> translation</a:t>
            </a:r>
          </a:p>
          <a:p>
            <a:r>
              <a:rPr lang="en-US" dirty="0" smtClean="0"/>
              <a:t>To </a:t>
            </a:r>
            <a:r>
              <a:rPr lang="en-US" smtClean="0"/>
              <a:t>show similarities </a:t>
            </a:r>
            <a:r>
              <a:rPr lang="en-US" dirty="0" smtClean="0"/>
              <a:t>between </a:t>
            </a:r>
            <a:r>
              <a:rPr lang="en-US" dirty="0" err="1" smtClean="0"/>
              <a:t>interlingual</a:t>
            </a:r>
            <a:r>
              <a:rPr lang="en-US" dirty="0" smtClean="0"/>
              <a:t> translation and page-to-screen mediation</a:t>
            </a:r>
          </a:p>
          <a:p>
            <a:r>
              <a:rPr lang="en-US" dirty="0" smtClean="0"/>
              <a:t>To raise awareness that despite similarities, the two processes differ in their potential to affect message decoding and reception. </a:t>
            </a:r>
          </a:p>
          <a:p>
            <a:endParaRPr lang="en-US" dirty="0" smtClean="0"/>
          </a:p>
          <a:p>
            <a:endParaRPr lang="el-GR" dirty="0"/>
          </a:p>
        </p:txBody>
      </p:sp>
    </p:spTree>
    <p:extLst>
      <p:ext uri="{BB962C8B-B14F-4D97-AF65-F5344CB8AC3E}">
        <p14:creationId xmlns:p14="http://schemas.microsoft.com/office/powerpoint/2010/main" val="2061497464"/>
      </p:ext>
    </p:extLst>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a:bodyPr>
          <a:lstStyle/>
          <a:p>
            <a:r>
              <a:rPr lang="en-US" sz="4000" dirty="0" smtClean="0">
                <a:solidFill>
                  <a:schemeClr val="accent1"/>
                </a:solidFill>
              </a:rPr>
              <a:t>Contents of unit 8</a:t>
            </a:r>
            <a:endParaRPr lang="el-GR" sz="4000" dirty="0">
              <a:solidFill>
                <a:schemeClr val="accent1"/>
              </a:solidFill>
            </a:endParaRPr>
          </a:p>
        </p:txBody>
      </p:sp>
      <p:sp>
        <p:nvSpPr>
          <p:cNvPr id="3" name="Content Placeholder 2"/>
          <p:cNvSpPr>
            <a:spLocks noGrp="1"/>
          </p:cNvSpPr>
          <p:nvPr>
            <p:ph idx="1"/>
          </p:nvPr>
        </p:nvSpPr>
        <p:spPr>
          <a:xfrm>
            <a:off x="457200" y="1600201"/>
            <a:ext cx="8229600" cy="4133056"/>
          </a:xfrm>
        </p:spPr>
        <p:txBody>
          <a:bodyPr>
            <a:normAutofit/>
          </a:bodyPr>
          <a:lstStyle/>
          <a:p>
            <a:r>
              <a:rPr lang="en-US" dirty="0" smtClean="0"/>
              <a:t>Translation-across-languages vs. cinematic/ television adaptation </a:t>
            </a:r>
          </a:p>
          <a:p>
            <a:r>
              <a:rPr lang="en-US" dirty="0" smtClean="0"/>
              <a:t>Jane Austen’s novel </a:t>
            </a:r>
            <a:r>
              <a:rPr lang="en-US" i="1" dirty="0" smtClean="0"/>
              <a:t>Sense and Sensibility </a:t>
            </a:r>
            <a:r>
              <a:rPr lang="en-US" dirty="0" smtClean="0"/>
              <a:t>and Victoria </a:t>
            </a:r>
            <a:r>
              <a:rPr lang="en-US" dirty="0" err="1" smtClean="0"/>
              <a:t>Hislop’s</a:t>
            </a:r>
            <a:r>
              <a:rPr lang="en-US" dirty="0" smtClean="0"/>
              <a:t> novel </a:t>
            </a:r>
            <a:r>
              <a:rPr lang="en-US" i="1" dirty="0" smtClean="0"/>
              <a:t>The Island </a:t>
            </a:r>
            <a:r>
              <a:rPr lang="en-US" dirty="0" smtClean="0"/>
              <a:t>vs. their filmic adaptations</a:t>
            </a:r>
          </a:p>
          <a:p>
            <a:r>
              <a:rPr lang="en-US" dirty="0" smtClean="0"/>
              <a:t>Strategies used in English-Greek </a:t>
            </a:r>
            <a:r>
              <a:rPr lang="en-US" dirty="0" err="1" smtClean="0"/>
              <a:t>interlingual</a:t>
            </a:r>
            <a:r>
              <a:rPr lang="en-US" dirty="0" smtClean="0"/>
              <a:t> translation practice and in semiotic transfer</a:t>
            </a:r>
          </a:p>
        </p:txBody>
      </p:sp>
    </p:spTree>
    <p:extLst>
      <p:ext uri="{BB962C8B-B14F-4D97-AF65-F5344CB8AC3E}">
        <p14:creationId xmlns:p14="http://schemas.microsoft.com/office/powerpoint/2010/main" val="3038295241"/>
      </p:ext>
    </p:extLst>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7272808" cy="1143000"/>
          </a:xfrm>
          <a:blipFill>
            <a:blip r:embed="rId3" cstate="print"/>
            <a:tile tx="0" ty="0" sx="100000" sy="100000" flip="none" algn="tl"/>
          </a:blipFill>
        </p:spPr>
        <p:txBody>
          <a:bodyPr>
            <a:normAutofit/>
          </a:bodyPr>
          <a:lstStyle/>
          <a:p>
            <a:r>
              <a:rPr lang="en-US" sz="3200" b="1" dirty="0" smtClean="0">
                <a:solidFill>
                  <a:srgbClr val="0070C0"/>
                </a:solidFill>
              </a:rPr>
              <a:t>Similarities</a:t>
            </a:r>
            <a:r>
              <a:rPr lang="en-US" sz="3200" dirty="0" smtClean="0">
                <a:solidFill>
                  <a:srgbClr val="0070C0"/>
                </a:solidFill>
              </a:rPr>
              <a:t> between </a:t>
            </a:r>
            <a:r>
              <a:rPr lang="en-US" sz="3200" dirty="0" err="1" smtClean="0">
                <a:solidFill>
                  <a:srgbClr val="0070C0"/>
                </a:solidFill>
              </a:rPr>
              <a:t>interlingual</a:t>
            </a:r>
            <a:r>
              <a:rPr lang="en-US" sz="3200" dirty="0" smtClean="0">
                <a:solidFill>
                  <a:srgbClr val="0070C0"/>
                </a:solidFill>
              </a:rPr>
              <a:t> translation and page-to-screen mediation</a:t>
            </a:r>
          </a:p>
        </p:txBody>
      </p:sp>
      <p:graphicFrame>
        <p:nvGraphicFramePr>
          <p:cNvPr id="5" name="Content Placeholder 4" title="Similarities between interlingual translation and page-to-screen mediation"/>
          <p:cNvGraphicFramePr>
            <a:graphicFrameLocks noGrp="1"/>
          </p:cNvGraphicFramePr>
          <p:nvPr>
            <p:ph idx="1"/>
            <p:extLst>
              <p:ext uri="{D42A27DB-BD31-4B8C-83A1-F6EECF244321}">
                <p14:modId xmlns:p14="http://schemas.microsoft.com/office/powerpoint/2010/main" val="64147836"/>
              </p:ext>
            </p:extLst>
          </p:nvPr>
        </p:nvGraphicFramePr>
        <p:xfrm>
          <a:off x="467544" y="1484784"/>
          <a:ext cx="8229600" cy="36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7848872" cy="1143000"/>
          </a:xfrm>
          <a:blipFill>
            <a:blip r:embed="rId3" cstate="print"/>
            <a:tile tx="0" ty="0" sx="100000" sy="100000" flip="none" algn="tl"/>
          </a:blipFill>
        </p:spPr>
        <p:txBody>
          <a:bodyPr>
            <a:noAutofit/>
          </a:bodyPr>
          <a:lstStyle/>
          <a:p>
            <a:r>
              <a:rPr lang="en-US" sz="2800" dirty="0" smtClean="0">
                <a:solidFill>
                  <a:srgbClr val="0070C0"/>
                </a:solidFill>
              </a:rPr>
              <a:t>Similarities:</a:t>
            </a:r>
            <a:br>
              <a:rPr lang="en-US" sz="2800" dirty="0" smtClean="0">
                <a:solidFill>
                  <a:srgbClr val="0070C0"/>
                </a:solidFill>
              </a:rPr>
            </a:br>
            <a:r>
              <a:rPr lang="en-US" sz="2800" dirty="0" err="1" smtClean="0">
                <a:solidFill>
                  <a:srgbClr val="0070C0"/>
                </a:solidFill>
              </a:rPr>
              <a:t>Ang</a:t>
            </a:r>
            <a:r>
              <a:rPr lang="en-US" sz="2800" dirty="0" smtClean="0">
                <a:solidFill>
                  <a:srgbClr val="0070C0"/>
                </a:solidFill>
              </a:rPr>
              <a:t> Lee’s Jane Austen: </a:t>
            </a:r>
            <a:r>
              <a:rPr lang="en-US" sz="2800" i="1" dirty="0" smtClean="0">
                <a:solidFill>
                  <a:srgbClr val="0070C0"/>
                </a:solidFill>
              </a:rPr>
              <a:t>Sense and Sensibility </a:t>
            </a:r>
            <a:r>
              <a:rPr lang="en-US" sz="2800" dirty="0" smtClean="0">
                <a:solidFill>
                  <a:srgbClr val="0070C0"/>
                </a:solidFill>
              </a:rPr>
              <a:t>1995</a:t>
            </a:r>
            <a:endParaRPr lang="el-GR" sz="2800" dirty="0">
              <a:solidFill>
                <a:srgbClr val="0070C0"/>
              </a:solidFill>
            </a:endParaRPr>
          </a:p>
        </p:txBody>
      </p:sp>
      <p:graphicFrame>
        <p:nvGraphicFramePr>
          <p:cNvPr id="4" name="Diagram 3" title="Similarities: Ang Lee’s Jane Austen: Sense and Sensibility 1995"/>
          <p:cNvGraphicFramePr/>
          <p:nvPr>
            <p:extLst>
              <p:ext uri="{D42A27DB-BD31-4B8C-83A1-F6EECF244321}">
                <p14:modId xmlns:p14="http://schemas.microsoft.com/office/powerpoint/2010/main" val="2118289520"/>
              </p:ext>
            </p:extLst>
          </p:nvPr>
        </p:nvGraphicFramePr>
        <p:xfrm>
          <a:off x="755576" y="1700808"/>
          <a:ext cx="7560840" cy="3312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7848872" cy="1143000"/>
          </a:xfrm>
          <a:blipFill>
            <a:blip r:embed="rId3" cstate="print"/>
            <a:tile tx="0" ty="0" sx="100000" sy="100000" flip="none" algn="tl"/>
          </a:blipFill>
        </p:spPr>
        <p:txBody>
          <a:bodyPr>
            <a:noAutofit/>
          </a:bodyPr>
          <a:lstStyle/>
          <a:p>
            <a:r>
              <a:rPr lang="en-US" sz="2800" dirty="0" smtClean="0">
                <a:solidFill>
                  <a:srgbClr val="0070C0"/>
                </a:solidFill>
              </a:rPr>
              <a:t>Similarities: </a:t>
            </a:r>
            <a:br>
              <a:rPr lang="en-US" sz="2800" dirty="0" smtClean="0">
                <a:solidFill>
                  <a:srgbClr val="0070C0"/>
                </a:solidFill>
              </a:rPr>
            </a:br>
            <a:r>
              <a:rPr lang="en-US" sz="2800" dirty="0" err="1" smtClean="0">
                <a:solidFill>
                  <a:srgbClr val="0070C0"/>
                </a:solidFill>
              </a:rPr>
              <a:t>Papadoulakis</a:t>
            </a:r>
            <a:r>
              <a:rPr lang="en-US" sz="2800" dirty="0" smtClean="0">
                <a:solidFill>
                  <a:srgbClr val="0070C0"/>
                </a:solidFill>
              </a:rPr>
              <a:t>’ </a:t>
            </a:r>
            <a:r>
              <a:rPr lang="en-US" sz="2800" dirty="0" err="1" smtClean="0">
                <a:solidFill>
                  <a:srgbClr val="0070C0"/>
                </a:solidFill>
              </a:rPr>
              <a:t>Hislop</a:t>
            </a:r>
            <a:r>
              <a:rPr lang="en-US" sz="2800" dirty="0" smtClean="0">
                <a:solidFill>
                  <a:srgbClr val="0070C0"/>
                </a:solidFill>
              </a:rPr>
              <a:t>: </a:t>
            </a:r>
            <a:r>
              <a:rPr lang="en-US" sz="2800" i="1" dirty="0" smtClean="0">
                <a:solidFill>
                  <a:srgbClr val="0070C0"/>
                </a:solidFill>
              </a:rPr>
              <a:t>The Island </a:t>
            </a:r>
            <a:r>
              <a:rPr lang="en-US" sz="2800" dirty="0" smtClean="0">
                <a:solidFill>
                  <a:srgbClr val="0070C0"/>
                </a:solidFill>
              </a:rPr>
              <a:t>vs. </a:t>
            </a:r>
            <a:r>
              <a:rPr lang="en-US" sz="2800" i="1" dirty="0" smtClean="0">
                <a:solidFill>
                  <a:srgbClr val="0070C0"/>
                </a:solidFill>
              </a:rPr>
              <a:t>To Nisi</a:t>
            </a:r>
            <a:endParaRPr lang="el-GR" sz="2800" dirty="0">
              <a:solidFill>
                <a:srgbClr val="0070C0"/>
              </a:solidFill>
            </a:endParaRPr>
          </a:p>
        </p:txBody>
      </p:sp>
      <p:graphicFrame>
        <p:nvGraphicFramePr>
          <p:cNvPr id="7" name="Diagram 6" title="Similarities: Papadoulakis’ Hislop: The Island vs. To Nisi"/>
          <p:cNvGraphicFramePr/>
          <p:nvPr>
            <p:extLst>
              <p:ext uri="{D42A27DB-BD31-4B8C-83A1-F6EECF244321}">
                <p14:modId xmlns:p14="http://schemas.microsoft.com/office/powerpoint/2010/main" val="2148387123"/>
              </p:ext>
            </p:extLst>
          </p:nvPr>
        </p:nvGraphicFramePr>
        <p:xfrm>
          <a:off x="539552" y="1844824"/>
          <a:ext cx="7848872" cy="3384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7848872" cy="1143000"/>
          </a:xfrm>
          <a:blipFill>
            <a:blip r:embed="rId3" cstate="print"/>
            <a:tile tx="0" ty="0" sx="100000" sy="100000" flip="none" algn="tl"/>
          </a:blipFill>
        </p:spPr>
        <p:txBody>
          <a:bodyPr>
            <a:noAutofit/>
          </a:bodyPr>
          <a:lstStyle/>
          <a:p>
            <a:r>
              <a:rPr lang="en-US" sz="2800" dirty="0" smtClean="0">
                <a:solidFill>
                  <a:srgbClr val="0070C0"/>
                </a:solidFill>
              </a:rPr>
              <a:t>Differences: </a:t>
            </a:r>
            <a:br>
              <a:rPr lang="en-US" sz="2800" dirty="0" smtClean="0">
                <a:solidFill>
                  <a:srgbClr val="0070C0"/>
                </a:solidFill>
              </a:rPr>
            </a:br>
            <a:r>
              <a:rPr lang="en-US" sz="2800" dirty="0" smtClean="0">
                <a:solidFill>
                  <a:srgbClr val="0070C0"/>
                </a:solidFill>
              </a:rPr>
              <a:t>reading a translated novel vs. viewing a film</a:t>
            </a:r>
            <a:endParaRPr lang="el-GR" sz="2800" dirty="0">
              <a:solidFill>
                <a:srgbClr val="0070C0"/>
              </a:solidFill>
            </a:endParaRPr>
          </a:p>
        </p:txBody>
      </p:sp>
      <p:graphicFrame>
        <p:nvGraphicFramePr>
          <p:cNvPr id="4" name="Diagram 3" title="Differences: reading a translated novel vs. viewing a film"/>
          <p:cNvGraphicFramePr/>
          <p:nvPr>
            <p:extLst>
              <p:ext uri="{D42A27DB-BD31-4B8C-83A1-F6EECF244321}">
                <p14:modId xmlns:p14="http://schemas.microsoft.com/office/powerpoint/2010/main" val="1821598269"/>
              </p:ext>
            </p:extLst>
          </p:nvPr>
        </p:nvGraphicFramePr>
        <p:xfrm>
          <a:off x="611560" y="1988840"/>
          <a:ext cx="763284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4517</TotalTime>
  <Words>1207</Words>
  <Application>Microsoft Office PowerPoint</Application>
  <PresentationFormat>On-screen Show (4:3)</PresentationFormat>
  <Paragraphs>164</Paragraphs>
  <Slides>24</Slides>
  <Notes>24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Wingdings</vt:lpstr>
      <vt:lpstr>1_Office Theme</vt:lpstr>
      <vt:lpstr>Translation and Spectacle  Μετάφραση και Θέαμα </vt:lpstr>
      <vt:lpstr>Source:</vt:lpstr>
      <vt:lpstr>Unit 8:</vt:lpstr>
      <vt:lpstr>Aims of unit 8</vt:lpstr>
      <vt:lpstr>Contents of unit 8</vt:lpstr>
      <vt:lpstr>Similarities between interlingual translation and page-to-screen mediation</vt:lpstr>
      <vt:lpstr>Similarities: Ang Lee’s Jane Austen: Sense and Sensibility 1995</vt:lpstr>
      <vt:lpstr>Similarities:  Papadoulakis’ Hislop: The Island vs. To Nisi</vt:lpstr>
      <vt:lpstr>Differences:  reading a translated novel vs. viewing a film</vt:lpstr>
      <vt:lpstr>Meaning transfer and pedagogical implications</vt:lpstr>
      <vt:lpstr>Message transfer  across languages and media</vt:lpstr>
      <vt:lpstr>In conclusion</vt:lpstr>
      <vt:lpstr>Please view</vt:lpstr>
      <vt:lpstr>Unit 8 has …</vt:lpstr>
      <vt:lpstr>Texts and films</vt:lpstr>
      <vt:lpstr>Unit 8: Video spot</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(1/2)</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Stevy</dc:creator>
  <cp:lastModifiedBy>Teo</cp:lastModifiedBy>
  <cp:revision>664</cp:revision>
  <dcterms:created xsi:type="dcterms:W3CDTF">2012-09-06T09:03:05Z</dcterms:created>
  <dcterms:modified xsi:type="dcterms:W3CDTF">2015-02-04T11:13:57Z</dcterms:modified>
</cp:coreProperties>
</file>