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74"/>
  </p:notesMasterIdLst>
  <p:sldIdLst>
    <p:sldId id="256" r:id="rId2"/>
    <p:sldId id="261" r:id="rId3"/>
    <p:sldId id="262" r:id="rId4"/>
    <p:sldId id="416" r:id="rId5"/>
    <p:sldId id="409" r:id="rId6"/>
    <p:sldId id="419" r:id="rId7"/>
    <p:sldId id="417" r:id="rId8"/>
    <p:sldId id="413" r:id="rId9"/>
    <p:sldId id="414" r:id="rId10"/>
    <p:sldId id="415" r:id="rId11"/>
    <p:sldId id="412" r:id="rId12"/>
    <p:sldId id="420" r:id="rId13"/>
    <p:sldId id="411" r:id="rId14"/>
    <p:sldId id="422" r:id="rId15"/>
    <p:sldId id="423" r:id="rId16"/>
    <p:sldId id="424" r:id="rId17"/>
    <p:sldId id="425" r:id="rId18"/>
    <p:sldId id="426" r:id="rId19"/>
    <p:sldId id="428" r:id="rId20"/>
    <p:sldId id="429" r:id="rId21"/>
    <p:sldId id="431" r:id="rId22"/>
    <p:sldId id="432" r:id="rId23"/>
    <p:sldId id="439" r:id="rId24"/>
    <p:sldId id="434" r:id="rId25"/>
    <p:sldId id="435" r:id="rId26"/>
    <p:sldId id="436" r:id="rId27"/>
    <p:sldId id="438" r:id="rId28"/>
    <p:sldId id="437" r:id="rId29"/>
    <p:sldId id="440" r:id="rId30"/>
    <p:sldId id="444" r:id="rId31"/>
    <p:sldId id="441" r:id="rId32"/>
    <p:sldId id="442" r:id="rId33"/>
    <p:sldId id="443" r:id="rId34"/>
    <p:sldId id="446" r:id="rId35"/>
    <p:sldId id="447" r:id="rId36"/>
    <p:sldId id="448" r:id="rId37"/>
    <p:sldId id="450" r:id="rId38"/>
    <p:sldId id="451" r:id="rId39"/>
    <p:sldId id="452" r:id="rId40"/>
    <p:sldId id="449" r:id="rId41"/>
    <p:sldId id="453" r:id="rId42"/>
    <p:sldId id="454" r:id="rId43"/>
    <p:sldId id="433" r:id="rId44"/>
    <p:sldId id="430" r:id="rId45"/>
    <p:sldId id="455" r:id="rId46"/>
    <p:sldId id="456" r:id="rId47"/>
    <p:sldId id="457" r:id="rId48"/>
    <p:sldId id="458" r:id="rId49"/>
    <p:sldId id="459" r:id="rId50"/>
    <p:sldId id="460" r:id="rId51"/>
    <p:sldId id="461" r:id="rId52"/>
    <p:sldId id="462" r:id="rId53"/>
    <p:sldId id="463" r:id="rId54"/>
    <p:sldId id="464" r:id="rId55"/>
    <p:sldId id="465" r:id="rId56"/>
    <p:sldId id="466" r:id="rId57"/>
    <p:sldId id="467" r:id="rId58"/>
    <p:sldId id="468" r:id="rId59"/>
    <p:sldId id="469" r:id="rId60"/>
    <p:sldId id="470" r:id="rId61"/>
    <p:sldId id="473" r:id="rId62"/>
    <p:sldId id="474" r:id="rId63"/>
    <p:sldId id="471" r:id="rId64"/>
    <p:sldId id="472" r:id="rId65"/>
    <p:sldId id="280" r:id="rId66"/>
    <p:sldId id="475" r:id="rId67"/>
    <p:sldId id="476" r:id="rId68"/>
    <p:sldId id="477" r:id="rId69"/>
    <p:sldId id="478" r:id="rId70"/>
    <p:sldId id="479" r:id="rId71"/>
    <p:sldId id="480" r:id="rId72"/>
    <p:sldId id="481" r:id="rId7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varScale="1">
        <p:scale>
          <a:sx n="73" d="100"/>
          <a:sy n="73" d="100"/>
        </p:scale>
        <p:origin x="83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267188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1453696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397283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2058428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734394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377255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163034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1306404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extLst>
      <p:ext uri="{BB962C8B-B14F-4D97-AF65-F5344CB8AC3E}">
        <p14:creationId xmlns:p14="http://schemas.microsoft.com/office/powerpoint/2010/main" val="415862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extLst>
      <p:ext uri="{BB962C8B-B14F-4D97-AF65-F5344CB8AC3E}">
        <p14:creationId xmlns:p14="http://schemas.microsoft.com/office/powerpoint/2010/main" val="53891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smtClean="0"/>
          </a:p>
        </p:txBody>
      </p:sp>
    </p:spTree>
    <p:extLst>
      <p:ext uri="{BB962C8B-B14F-4D97-AF65-F5344CB8AC3E}">
        <p14:creationId xmlns:p14="http://schemas.microsoft.com/office/powerpoint/2010/main" val="76184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65</a:t>
            </a:fld>
            <a:endParaRPr lang="el-GR" altLang="el-GR"/>
          </a:p>
        </p:txBody>
      </p:sp>
    </p:spTree>
    <p:extLst>
      <p:ext uri="{BB962C8B-B14F-4D97-AF65-F5344CB8AC3E}">
        <p14:creationId xmlns:p14="http://schemas.microsoft.com/office/powerpoint/2010/main" val="386306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134495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175418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Κλασική πολιτική οικονομία: </a:t>
            </a:r>
            <a:r>
              <a:rPr lang="el-GR" sz="1000" dirty="0" err="1" smtClean="0">
                <a:solidFill>
                  <a:schemeClr val="accent1"/>
                </a:solidFill>
                <a:latin typeface="+mn-lt"/>
                <a:cs typeface="+mn-cs"/>
              </a:rPr>
              <a:t>Adam</a:t>
            </a:r>
            <a:r>
              <a:rPr lang="el-GR" sz="1000" dirty="0" smtClean="0">
                <a:solidFill>
                  <a:schemeClr val="accent1"/>
                </a:solidFill>
                <a:latin typeface="+mn-lt"/>
                <a:cs typeface="+mn-cs"/>
              </a:rPr>
              <a:t> </a:t>
            </a:r>
            <a:r>
              <a:rPr lang="el-GR" sz="1000" dirty="0" err="1" smtClean="0">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5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6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5</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Κλασική πολιτική οικονομία: </a:t>
            </a:r>
            <a:r>
              <a:rPr lang="en-US" altLang="el-GR" sz="2800" dirty="0" smtClean="0"/>
              <a:t>Adam Smith </a:t>
            </a:r>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6" name="Rectangle 5"/>
          <p:cNvSpPr/>
          <p:nvPr/>
        </p:nvSpPr>
        <p:spPr>
          <a:xfrm>
            <a:off x="642252" y="4653137"/>
            <a:ext cx="2592288" cy="1477328"/>
          </a:xfrm>
          <a:prstGeom prst="rect">
            <a:avLst/>
          </a:prstGeom>
        </p:spPr>
        <p:txBody>
          <a:bodyPr wrap="square">
            <a:spAutoFit/>
          </a:bodyPr>
          <a:lstStyle/>
          <a:p>
            <a:pPr algn="ctr"/>
            <a:r>
              <a:rPr lang="en-US" dirty="0" smtClean="0"/>
              <a:t>John Millar</a:t>
            </a:r>
            <a:endParaRPr lang="el-GR" dirty="0" smtClean="0"/>
          </a:p>
          <a:p>
            <a:pPr algn="ctr"/>
            <a:r>
              <a:rPr lang="en-US" dirty="0" smtClean="0"/>
              <a:t>(</a:t>
            </a:r>
            <a:r>
              <a:rPr lang="en-US" dirty="0"/>
              <a:t>1735–1801) </a:t>
            </a:r>
            <a:r>
              <a:rPr lang="el-GR" dirty="0" smtClean="0"/>
              <a:t>Φιλόσοφος, ιστορικός και </a:t>
            </a:r>
            <a:r>
              <a:rPr lang="en-US" dirty="0" smtClean="0"/>
              <a:t> Regius </a:t>
            </a:r>
            <a:r>
              <a:rPr lang="en-US" dirty="0"/>
              <a:t>Professor of Civil Law </a:t>
            </a:r>
            <a:r>
              <a:rPr lang="el-GR" dirty="0" smtClean="0"/>
              <a:t>στη Γλασκόβη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08" y="1794839"/>
            <a:ext cx="2067577"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79923"/>
            <a:ext cx="23653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731442"/>
            <a:ext cx="2682479" cy="301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0152" y="4869160"/>
            <a:ext cx="3024335" cy="1440160"/>
          </a:xfrm>
          <a:prstGeom prst="rect">
            <a:avLst/>
          </a:prstGeom>
        </p:spPr>
        <p:txBody>
          <a:bodyPr vert="horz" wrap="square" lIns="91440" tIns="45720" rIns="91440" bIns="45720" rtlCol="0" anchor="ctr">
            <a:noAutofit/>
          </a:bodyPr>
          <a:lstStyle/>
          <a:p>
            <a:pPr algn="ctr"/>
            <a:r>
              <a:rPr lang="en-US" dirty="0" smtClean="0"/>
              <a:t>James Anderson </a:t>
            </a:r>
          </a:p>
          <a:p>
            <a:pPr algn="ctr"/>
            <a:r>
              <a:rPr lang="en-US" dirty="0" smtClean="0"/>
              <a:t>(1739-1808)</a:t>
            </a:r>
          </a:p>
          <a:p>
            <a:pPr algn="ctr"/>
            <a:r>
              <a:rPr lang="el-GR" dirty="0" smtClean="0"/>
              <a:t>Αγρονόμος και οικονομολόγος</a:t>
            </a:r>
            <a:endParaRPr lang="en-US" dirty="0" smtClean="0"/>
          </a:p>
          <a:p>
            <a:pPr algn="ctr"/>
            <a:r>
              <a:rPr lang="en-US" i="1" dirty="0"/>
              <a:t>An Enquiry into the Nature of the Corn Laws</a:t>
            </a:r>
            <a:r>
              <a:rPr lang="en-US" dirty="0"/>
              <a:t>, </a:t>
            </a:r>
            <a:r>
              <a:rPr lang="en-US" dirty="0" smtClean="0"/>
              <a:t>(1777)</a:t>
            </a:r>
          </a:p>
        </p:txBody>
      </p:sp>
      <p:sp>
        <p:nvSpPr>
          <p:cNvPr id="7" name="TextBox 6"/>
          <p:cNvSpPr txBox="1"/>
          <p:nvPr/>
        </p:nvSpPr>
        <p:spPr>
          <a:xfrm>
            <a:off x="3779912" y="4868607"/>
            <a:ext cx="1872208" cy="1296697"/>
          </a:xfrm>
          <a:prstGeom prst="rect">
            <a:avLst/>
          </a:prstGeom>
        </p:spPr>
        <p:txBody>
          <a:bodyPr vert="horz" wrap="square" lIns="91440" tIns="45720" rIns="91440" bIns="45720" rtlCol="0" anchor="ctr">
            <a:normAutofit/>
          </a:bodyPr>
          <a:lstStyle/>
          <a:p>
            <a:pPr algn="ctr"/>
            <a:r>
              <a:rPr lang="en-US" dirty="0" smtClean="0"/>
              <a:t>James Watt (1738-1819)</a:t>
            </a:r>
          </a:p>
          <a:p>
            <a:pPr algn="ctr"/>
            <a:r>
              <a:rPr lang="el-GR" dirty="0" smtClean="0"/>
              <a:t>Εφευρέτης και μηχανικός</a:t>
            </a:r>
            <a:endParaRPr lang="en-US" dirty="0" smtClean="0"/>
          </a:p>
        </p:txBody>
      </p:sp>
    </p:spTree>
    <p:extLst>
      <p:ext uri="{BB962C8B-B14F-4D97-AF65-F5344CB8AC3E}">
        <p14:creationId xmlns:p14="http://schemas.microsoft.com/office/powerpoint/2010/main" val="90417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77" y="1885838"/>
            <a:ext cx="2232025"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511" y="1867867"/>
            <a:ext cx="2322513"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03848" y="4797152"/>
            <a:ext cx="2965756" cy="1477328"/>
          </a:xfrm>
          <a:prstGeom prst="rect">
            <a:avLst/>
          </a:prstGeom>
        </p:spPr>
        <p:txBody>
          <a:bodyPr wrap="square">
            <a:spAutoFit/>
          </a:bodyPr>
          <a:lstStyle/>
          <a:p>
            <a:pPr algn="ctr"/>
            <a:r>
              <a:rPr lang="en-US" dirty="0" err="1"/>
              <a:t>Dugald</a:t>
            </a:r>
            <a:r>
              <a:rPr lang="en-US" dirty="0"/>
              <a:t> Stewart </a:t>
            </a:r>
            <a:endParaRPr lang="el-GR" dirty="0" smtClean="0"/>
          </a:p>
          <a:p>
            <a:pPr algn="ctr"/>
            <a:r>
              <a:rPr lang="en-US" dirty="0" smtClean="0"/>
              <a:t>(1753 –1828)</a:t>
            </a:r>
            <a:endParaRPr lang="el-GR" dirty="0" smtClean="0"/>
          </a:p>
          <a:p>
            <a:pPr algn="ctr"/>
            <a:r>
              <a:rPr lang="el-GR" dirty="0" smtClean="0"/>
              <a:t>Φιλόσοφος και μαθηματικός</a:t>
            </a:r>
          </a:p>
          <a:p>
            <a:pPr algn="ctr"/>
            <a:r>
              <a:rPr lang="el-GR" dirty="0" smtClean="0"/>
              <a:t>Βιογράφος του </a:t>
            </a:r>
            <a:r>
              <a:rPr lang="en-US" dirty="0" smtClean="0"/>
              <a:t>Smith</a:t>
            </a:r>
          </a:p>
          <a:p>
            <a:pPr algn="ctr"/>
            <a:r>
              <a:rPr lang="el-GR" dirty="0" smtClean="0"/>
              <a:t>Διαδέχθηκε τον </a:t>
            </a:r>
            <a:r>
              <a:rPr lang="en-US" dirty="0" smtClean="0"/>
              <a:t>Ferguson </a:t>
            </a:r>
            <a:endParaRPr lang="en-US" dirty="0"/>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854219"/>
            <a:ext cx="2155701" cy="281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84167" y="4869160"/>
            <a:ext cx="3019797" cy="923330"/>
          </a:xfrm>
          <a:prstGeom prst="rect">
            <a:avLst/>
          </a:prstGeom>
        </p:spPr>
        <p:txBody>
          <a:bodyPr wrap="square">
            <a:spAutoFit/>
          </a:bodyPr>
          <a:lstStyle/>
          <a:p>
            <a:pPr algn="ctr"/>
            <a:r>
              <a:rPr lang="en-US" dirty="0"/>
              <a:t>Robert Burns </a:t>
            </a:r>
            <a:endParaRPr lang="en-US" dirty="0" smtClean="0"/>
          </a:p>
          <a:p>
            <a:pPr algn="ctr"/>
            <a:r>
              <a:rPr lang="en-US" dirty="0" smtClean="0"/>
              <a:t>(1759-1796)</a:t>
            </a:r>
            <a:endParaRPr lang="el-GR" dirty="0" smtClean="0"/>
          </a:p>
          <a:p>
            <a:pPr algn="ctr"/>
            <a:r>
              <a:rPr lang="el-GR" dirty="0" smtClean="0"/>
              <a:t>Εθνικός ποιητής της Σκωτίας</a:t>
            </a:r>
            <a:endParaRPr lang="en-US" dirty="0"/>
          </a:p>
        </p:txBody>
      </p:sp>
      <p:sp>
        <p:nvSpPr>
          <p:cNvPr id="3" name="TextBox 2"/>
          <p:cNvSpPr txBox="1"/>
          <p:nvPr/>
        </p:nvSpPr>
        <p:spPr>
          <a:xfrm>
            <a:off x="767790" y="4954398"/>
            <a:ext cx="2376264" cy="1152128"/>
          </a:xfrm>
          <a:prstGeom prst="rect">
            <a:avLst/>
          </a:prstGeom>
        </p:spPr>
        <p:txBody>
          <a:bodyPr vert="horz" wrap="square" lIns="91440" tIns="45720" rIns="91440" bIns="45720" rtlCol="0" anchor="ctr">
            <a:normAutofit/>
          </a:bodyPr>
          <a:lstStyle/>
          <a:p>
            <a:pPr algn="ctr"/>
            <a:r>
              <a:rPr lang="en-US" dirty="0" smtClean="0"/>
              <a:t>James Boswell </a:t>
            </a:r>
            <a:endParaRPr lang="el-GR" dirty="0" smtClean="0"/>
          </a:p>
          <a:p>
            <a:pPr algn="ctr"/>
            <a:r>
              <a:rPr lang="en-US" dirty="0" smtClean="0"/>
              <a:t>(1740-1795) </a:t>
            </a:r>
            <a:endParaRPr lang="el-GR" dirty="0" smtClean="0"/>
          </a:p>
          <a:p>
            <a:pPr algn="ctr"/>
            <a:r>
              <a:rPr lang="el-GR" dirty="0" smtClean="0"/>
              <a:t>Συγγραφέας</a:t>
            </a:r>
            <a:endParaRPr lang="en-US" dirty="0" smtClean="0"/>
          </a:p>
        </p:txBody>
      </p:sp>
    </p:spTree>
    <p:extLst>
      <p:ext uri="{BB962C8B-B14F-4D97-AF65-F5344CB8AC3E}">
        <p14:creationId xmlns:p14="http://schemas.microsoft.com/office/powerpoint/2010/main" val="658602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043608" y="1916832"/>
            <a:ext cx="6984776" cy="2088232"/>
          </a:xfrm>
          <a:prstGeom prst="rect">
            <a:avLst/>
          </a:prstGeom>
        </p:spPr>
        <p:txBody>
          <a:bodyPr vert="horz" wrap="square" lIns="91440" tIns="45720" rIns="91440" bIns="45720" rtlCol="0" anchor="ctr">
            <a:normAutofit/>
          </a:bodyPr>
          <a:lstStyle/>
          <a:p>
            <a:r>
              <a:rPr lang="el-GR" sz="2800" dirty="0" smtClean="0"/>
              <a:t>Η «φυσική τάξη» </a:t>
            </a:r>
            <a:r>
              <a:rPr lang="en-US" sz="2800" dirty="0" smtClean="0"/>
              <a:t>(natural order) </a:t>
            </a:r>
            <a:r>
              <a:rPr lang="el-GR" sz="2800" dirty="0" smtClean="0"/>
              <a:t>του Διαφωτισμού μετασχηματίζεται στην έννοια της «Αυθόρμητης τάξης» (</a:t>
            </a:r>
            <a:r>
              <a:rPr lang="en-US" sz="2800" dirty="0" smtClean="0"/>
              <a:t>spontaneous order)</a:t>
            </a:r>
          </a:p>
        </p:txBody>
      </p:sp>
    </p:spTree>
    <p:extLst>
      <p:ext uri="{BB962C8B-B14F-4D97-AF65-F5344CB8AC3E}">
        <p14:creationId xmlns:p14="http://schemas.microsoft.com/office/powerpoint/2010/main" val="3987869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1957387"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4109" y="4051567"/>
            <a:ext cx="2592288" cy="1868268"/>
          </a:xfrm>
          <a:prstGeom prst="rect">
            <a:avLst/>
          </a:prstGeom>
        </p:spPr>
        <p:txBody>
          <a:bodyPr vert="horz" wrap="square" lIns="91440" tIns="45720" rIns="91440" bIns="45720" rtlCol="0" anchor="ctr">
            <a:noAutofit/>
          </a:bodyPr>
          <a:lstStyle/>
          <a:p>
            <a:pPr algn="ctr"/>
            <a:r>
              <a:rPr lang="en-US" dirty="0" smtClean="0"/>
              <a:t>Francis Hutcheson </a:t>
            </a:r>
          </a:p>
          <a:p>
            <a:pPr algn="ctr"/>
            <a:r>
              <a:rPr lang="en-US" dirty="0" smtClean="0"/>
              <a:t>(1694-1746)</a:t>
            </a:r>
          </a:p>
          <a:p>
            <a:pPr algn="ctr"/>
            <a:r>
              <a:rPr lang="el-GR" dirty="0" smtClean="0"/>
              <a:t>Καθ.</a:t>
            </a:r>
            <a:r>
              <a:rPr lang="en-US" dirty="0" smtClean="0"/>
              <a:t> </a:t>
            </a:r>
            <a:r>
              <a:rPr lang="el-GR" dirty="0" smtClean="0"/>
              <a:t>Ηθικής Φιλοσοφίας στη Γλασκόβη</a:t>
            </a:r>
          </a:p>
          <a:p>
            <a:pPr algn="ctr"/>
            <a:r>
              <a:rPr lang="el-GR" dirty="0" smtClean="0"/>
              <a:t>(Δάσκαλος του </a:t>
            </a:r>
            <a:r>
              <a:rPr lang="en-US" dirty="0" smtClean="0"/>
              <a:t>Smith)</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230856"/>
            <a:ext cx="4158630" cy="237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313061"/>
            <a:ext cx="4236253" cy="252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7290470" y="5517232"/>
            <a:ext cx="1152128"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67" y="989484"/>
            <a:ext cx="21812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528" y="2241131"/>
            <a:ext cx="1969765" cy="106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469629" y="3613666"/>
            <a:ext cx="867545"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(1726)</a:t>
            </a:r>
          </a:p>
        </p:txBody>
      </p:sp>
    </p:spTree>
    <p:extLst>
      <p:ext uri="{BB962C8B-B14F-4D97-AF65-F5344CB8AC3E}">
        <p14:creationId xmlns:p14="http://schemas.microsoft.com/office/powerpoint/2010/main" val="4236244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33513"/>
            <a:ext cx="2016224"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433513"/>
            <a:ext cx="2011546"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33513"/>
            <a:ext cx="3129227"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68144" y="5089587"/>
            <a:ext cx="2952328" cy="668808"/>
          </a:xfrm>
          <a:prstGeom prst="rect">
            <a:avLst/>
          </a:prstGeom>
        </p:spPr>
        <p:txBody>
          <a:bodyPr vert="horz" wrap="square" lIns="91440" tIns="45720" rIns="91440" bIns="45720" rtlCol="0" anchor="ctr">
            <a:normAutofit/>
          </a:bodyPr>
          <a:lstStyle/>
          <a:p>
            <a:r>
              <a:rPr lang="el-GR" dirty="0" smtClean="0"/>
              <a:t>Αριστοτέλεια επίδραση</a:t>
            </a:r>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9" name="TextBox 8"/>
          <p:cNvSpPr txBox="1"/>
          <p:nvPr/>
        </p:nvSpPr>
        <p:spPr>
          <a:xfrm>
            <a:off x="539552" y="5157192"/>
            <a:ext cx="4531826" cy="1008112"/>
          </a:xfrm>
          <a:prstGeom prst="rect">
            <a:avLst/>
          </a:prstGeom>
        </p:spPr>
        <p:txBody>
          <a:bodyPr vert="horz" wrap="square" lIns="91440" tIns="45720" rIns="91440" bIns="45720" rtlCol="0" anchor="ctr">
            <a:normAutofit/>
          </a:bodyPr>
          <a:lstStyle/>
          <a:p>
            <a:r>
              <a:rPr lang="en-US" dirty="0" smtClean="0"/>
              <a:t>Benevolence </a:t>
            </a:r>
            <a:r>
              <a:rPr lang="el-GR" dirty="0" smtClean="0"/>
              <a:t>οδηγεί την ανθρώπινη συμπεριφορά και επιτυγχάνουμε το συμφέρον μας χωρίς να το επιδιώκουμε</a:t>
            </a:r>
            <a:endParaRPr lang="en-US" dirty="0" smtClean="0"/>
          </a:p>
        </p:txBody>
      </p:sp>
    </p:spTree>
    <p:extLst>
      <p:ext uri="{BB962C8B-B14F-4D97-AF65-F5344CB8AC3E}">
        <p14:creationId xmlns:p14="http://schemas.microsoft.com/office/powerpoint/2010/main" val="3846964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01" y="1433513"/>
            <a:ext cx="22129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7601" y="4350923"/>
            <a:ext cx="2034159" cy="1477328"/>
          </a:xfrm>
          <a:prstGeom prst="rect">
            <a:avLst/>
          </a:prstGeom>
        </p:spPr>
        <p:txBody>
          <a:bodyPr wrap="square">
            <a:spAutoFit/>
          </a:bodyPr>
          <a:lstStyle/>
          <a:p>
            <a:pPr algn="ctr"/>
            <a:r>
              <a:rPr lang="en-US" dirty="0"/>
              <a:t>Adam Ferguson</a:t>
            </a:r>
          </a:p>
          <a:p>
            <a:pPr algn="ctr"/>
            <a:r>
              <a:rPr lang="en-US" dirty="0"/>
              <a:t>(1723 – 1816)</a:t>
            </a:r>
          </a:p>
          <a:p>
            <a:pPr algn="ctr"/>
            <a:r>
              <a:rPr lang="el-GR" dirty="0"/>
              <a:t>Καθηγητής Ηθικής φιλοσοφίας στο </a:t>
            </a:r>
            <a:r>
              <a:rPr lang="el-GR" dirty="0" smtClean="0"/>
              <a:t>Εδιμβούργο</a:t>
            </a:r>
            <a:endParaRPr lang="el-GR"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40768"/>
            <a:ext cx="3783732" cy="4273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392" y="1433512"/>
            <a:ext cx="2435409" cy="3507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267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smtClean="0"/>
              <a:t>David Hume</a:t>
            </a:r>
            <a:endParaRPr lang="en-US" dirty="0"/>
          </a:p>
          <a:p>
            <a:pPr algn="ctr"/>
            <a:r>
              <a:rPr lang="en-US" dirty="0"/>
              <a:t>(</a:t>
            </a:r>
            <a:r>
              <a:rPr lang="en-US" dirty="0" smtClean="0"/>
              <a:t>1711 </a:t>
            </a:r>
            <a:r>
              <a:rPr lang="en-US" dirty="0"/>
              <a:t>– </a:t>
            </a:r>
            <a:r>
              <a:rPr lang="en-US" dirty="0" smtClean="0"/>
              <a:t>1776)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338071"/>
            <a:ext cx="1839792" cy="316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986" y="1484784"/>
            <a:ext cx="1792535"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968" y="1484785"/>
            <a:ext cx="2049561"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2395" y="4653556"/>
            <a:ext cx="25812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85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smtClean="0"/>
              <a:t>David Hume</a:t>
            </a:r>
            <a:endParaRPr lang="en-US" dirty="0"/>
          </a:p>
          <a:p>
            <a:pPr algn="ctr"/>
            <a:r>
              <a:rPr lang="en-US" dirty="0"/>
              <a:t>(</a:t>
            </a:r>
            <a:r>
              <a:rPr lang="en-US" dirty="0" smtClean="0"/>
              <a:t>1711 </a:t>
            </a:r>
            <a:r>
              <a:rPr lang="en-US" dirty="0"/>
              <a:t>– </a:t>
            </a:r>
            <a:r>
              <a:rPr lang="en-US" dirty="0" smtClean="0"/>
              <a:t>1776)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87824" y="1338070"/>
            <a:ext cx="5508104" cy="3139321"/>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A Treatise of Human Nature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Being an Attempt to introduce the experimental Method of Reasoning into Moral Subjects</a:t>
            </a:r>
            <a:r>
              <a:rPr lang="en-US" dirty="0">
                <a:latin typeface="Times New Roman" panose="02020603050405020304" pitchFamily="18" charset="0"/>
                <a:cs typeface="Times New Roman" panose="02020603050405020304" pitchFamily="18" charset="0"/>
              </a:rPr>
              <a:t>. (1739–40)</a:t>
            </a:r>
          </a:p>
          <a:p>
            <a:r>
              <a:rPr lang="en-US" i="1" dirty="0" smtClean="0">
                <a:latin typeface="Times New Roman" panose="02020603050405020304" pitchFamily="18" charset="0"/>
                <a:cs typeface="Times New Roman" panose="02020603050405020304" pitchFamily="18" charset="0"/>
              </a:rPr>
              <a:t>Essays </a:t>
            </a:r>
            <a:r>
              <a:rPr lang="en-US" i="1" dirty="0">
                <a:latin typeface="Times New Roman" panose="02020603050405020304" pitchFamily="18" charset="0"/>
                <a:cs typeface="Times New Roman" panose="02020603050405020304" pitchFamily="18" charset="0"/>
              </a:rPr>
              <a:t>Moral and Political </a:t>
            </a:r>
            <a:r>
              <a:rPr lang="en-US" dirty="0" smtClean="0">
                <a:latin typeface="Times New Roman" panose="02020603050405020304" pitchFamily="18" charset="0"/>
                <a:cs typeface="Times New Roman" panose="02020603050405020304" pitchFamily="18" charset="0"/>
              </a:rPr>
              <a:t>(1741–2</a:t>
            </a:r>
            <a:r>
              <a:rPr lang="en-US" dirty="0">
                <a:latin typeface="Times New Roman" panose="02020603050405020304" pitchFamily="18" charset="0"/>
                <a:cs typeface="Times New Roman" panose="02020603050405020304" pitchFamily="18" charset="0"/>
              </a:rPr>
              <a:t>) </a:t>
            </a:r>
          </a:p>
          <a:p>
            <a:r>
              <a:rPr lang="en-US" i="1" dirty="0">
                <a:latin typeface="Times New Roman" panose="02020603050405020304" pitchFamily="18" charset="0"/>
                <a:cs typeface="Times New Roman" panose="02020603050405020304" pitchFamily="18" charset="0"/>
              </a:rPr>
              <a:t>An Enquiry Concerning Human Underst</a:t>
            </a:r>
            <a:r>
              <a:rPr lang="en-US" dirty="0">
                <a:latin typeface="Times New Roman" panose="02020603050405020304" pitchFamily="18" charset="0"/>
                <a:cs typeface="Times New Roman" panose="02020603050405020304" pitchFamily="18" charset="0"/>
              </a:rPr>
              <a:t>anding (1748</a:t>
            </a:r>
          </a:p>
          <a:p>
            <a:r>
              <a:rPr lang="en-US" i="1" dirty="0">
                <a:latin typeface="Times New Roman" panose="02020603050405020304" pitchFamily="18" charset="0"/>
                <a:cs typeface="Times New Roman" panose="02020603050405020304" pitchFamily="18" charset="0"/>
              </a:rPr>
              <a:t>An Enquiry Concerning the Principles of Morals </a:t>
            </a:r>
            <a:r>
              <a:rPr lang="en-US" dirty="0">
                <a:latin typeface="Times New Roman" panose="02020603050405020304" pitchFamily="18" charset="0"/>
                <a:cs typeface="Times New Roman" panose="02020603050405020304" pitchFamily="18" charset="0"/>
              </a:rPr>
              <a:t>(1751) </a:t>
            </a:r>
          </a:p>
          <a:p>
            <a:r>
              <a:rPr lang="en-US" i="1" dirty="0">
                <a:latin typeface="Times New Roman" panose="02020603050405020304" pitchFamily="18" charset="0"/>
                <a:cs typeface="Times New Roman" panose="02020603050405020304" pitchFamily="18" charset="0"/>
              </a:rPr>
              <a:t>Political </a:t>
            </a:r>
            <a:r>
              <a:rPr lang="en-US" i="1" dirty="0" smtClean="0">
                <a:latin typeface="Times New Roman" panose="02020603050405020304" pitchFamily="18" charset="0"/>
                <a:cs typeface="Times New Roman" panose="02020603050405020304" pitchFamily="18" charset="0"/>
              </a:rPr>
              <a:t>Discourses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(1752). </a:t>
            </a:r>
          </a:p>
          <a:p>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History of England </a:t>
            </a:r>
            <a:r>
              <a:rPr lang="en-US" dirty="0">
                <a:latin typeface="Times New Roman" panose="02020603050405020304" pitchFamily="18" charset="0"/>
                <a:cs typeface="Times New Roman" panose="02020603050405020304" pitchFamily="18" charset="0"/>
              </a:rPr>
              <a:t>(1754–62) </a:t>
            </a:r>
            <a:endParaRPr lang="en-US" dirty="0" smtClean="0">
              <a:latin typeface="Times New Roman" panose="02020603050405020304" pitchFamily="18" charset="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Natural History of Religion </a:t>
            </a:r>
            <a:r>
              <a:rPr lang="en-US" dirty="0">
                <a:latin typeface="Times New Roman" panose="02020603050405020304" pitchFamily="18" charset="0"/>
                <a:cs typeface="Times New Roman" panose="02020603050405020304" pitchFamily="18" charset="0"/>
              </a:rPr>
              <a:t>(1757)</a:t>
            </a:r>
          </a:p>
          <a:p>
            <a:r>
              <a:rPr lang="en-US" dirty="0">
                <a:latin typeface="Times New Roman" panose="02020603050405020304" pitchFamily="18" charset="0"/>
                <a:cs typeface="Times New Roman" panose="02020603050405020304" pitchFamily="18" charset="0"/>
              </a:rPr>
              <a:t>"My Own Life" (1776) published by Adam Smith </a:t>
            </a:r>
          </a:p>
          <a:p>
            <a:r>
              <a:rPr lang="en-US" i="1" dirty="0">
                <a:latin typeface="Times New Roman" panose="02020603050405020304" pitchFamily="18" charset="0"/>
                <a:cs typeface="Times New Roman" panose="02020603050405020304" pitchFamily="18" charset="0"/>
              </a:rPr>
              <a:t>Dialogues Concerning Natural Religion </a:t>
            </a:r>
            <a:r>
              <a:rPr lang="en-US" dirty="0">
                <a:latin typeface="Times New Roman" panose="02020603050405020304" pitchFamily="18" charset="0"/>
                <a:cs typeface="Times New Roman" panose="02020603050405020304" pitchFamily="18" charset="0"/>
              </a:rPr>
              <a:t>(1779)</a:t>
            </a:r>
          </a:p>
        </p:txBody>
      </p:sp>
    </p:spTree>
    <p:extLst>
      <p:ext uri="{BB962C8B-B14F-4D97-AF65-F5344CB8AC3E}">
        <p14:creationId xmlns:p14="http://schemas.microsoft.com/office/powerpoint/2010/main" val="4139827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smtClean="0"/>
              <a:t>David Hume</a:t>
            </a:r>
            <a:endParaRPr lang="en-US" dirty="0"/>
          </a:p>
          <a:p>
            <a:pPr algn="ctr"/>
            <a:r>
              <a:rPr lang="en-US" dirty="0"/>
              <a:t>(</a:t>
            </a:r>
            <a:r>
              <a:rPr lang="en-US" dirty="0" smtClean="0"/>
              <a:t>1711 </a:t>
            </a:r>
            <a:r>
              <a:rPr lang="en-US" dirty="0"/>
              <a:t>– </a:t>
            </a:r>
            <a:r>
              <a:rPr lang="en-US" dirty="0" smtClean="0"/>
              <a:t>1776)</a:t>
            </a:r>
            <a:endParaRPr 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311329"/>
            <a:ext cx="2706863" cy="475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799" y="1628800"/>
            <a:ext cx="3105636" cy="417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833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023899"/>
            <a:ext cx="2889217" cy="191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365104"/>
            <a:ext cx="3076155" cy="65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861048"/>
            <a:ext cx="1742642" cy="3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662648"/>
            <a:ext cx="2186930" cy="30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1348615"/>
            <a:ext cx="3465171" cy="326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027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smtClean="0"/>
              <a:t>Να εξηγήσει τη γέννηση της κλασικής πολιτικής οικονομίας</a:t>
            </a:r>
          </a:p>
          <a:p>
            <a:pPr marL="0" eaLnBrk="1" hangingPunct="1"/>
            <a:r>
              <a:rPr lang="el-GR" altLang="el-GR" sz="2600" dirty="0" smtClean="0"/>
              <a:t>Να δείξει την επιρροή του Σκωτικού Διαφωτισμού στον </a:t>
            </a:r>
            <a:r>
              <a:rPr lang="en-US" altLang="el-GR" sz="2600" dirty="0" smtClean="0"/>
              <a:t>Adam Smith </a:t>
            </a:r>
          </a:p>
          <a:p>
            <a:pPr marL="0" eaLnBrk="1" hangingPunct="1"/>
            <a:r>
              <a:rPr lang="el-GR" altLang="el-GR" sz="2600" dirty="0" smtClean="0"/>
              <a:t>Να αναλύσει τις θεωρίες του </a:t>
            </a:r>
            <a:r>
              <a:rPr lang="en-US" altLang="el-GR" sz="2600" dirty="0" smtClean="0"/>
              <a:t>Adam Smith </a:t>
            </a:r>
            <a:r>
              <a:rPr lang="el-GR" altLang="el-GR" sz="2600" dirty="0" smtClean="0"/>
              <a:t>μέσα από τα έργα του και ιδιαίτερα</a:t>
            </a:r>
          </a:p>
          <a:p>
            <a:pPr marL="400050" lvl="1" eaLnBrk="1" hangingPunct="1"/>
            <a:r>
              <a:rPr lang="el-GR" altLang="el-GR" sz="2200" dirty="0" smtClean="0"/>
              <a:t>Την ανάλυση του καταμερισμού της εργασίας</a:t>
            </a:r>
          </a:p>
          <a:p>
            <a:pPr marL="400050" lvl="1" eaLnBrk="1" hangingPunct="1"/>
            <a:r>
              <a:rPr lang="el-GR" altLang="el-GR" sz="2200" dirty="0" smtClean="0"/>
              <a:t>Την εργασιακή θεωρία της αξίας</a:t>
            </a:r>
          </a:p>
          <a:p>
            <a:pPr marL="400050" lvl="1" eaLnBrk="1" hangingPunct="1"/>
            <a:r>
              <a:rPr lang="el-GR" altLang="el-GR" sz="2200" dirty="0" smtClean="0"/>
              <a:t>Το αόρατο χέρι</a:t>
            </a:r>
            <a:endParaRPr lang="el-GR" altLang="el-GR"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3308400" cy="124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2282751" cy="3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132856"/>
            <a:ext cx="3327365"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534" y="3891155"/>
            <a:ext cx="3088184" cy="143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218" y="1750301"/>
            <a:ext cx="2842816" cy="35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79912" y="5519433"/>
            <a:ext cx="3615397" cy="400110"/>
          </a:xfrm>
          <a:prstGeom prst="rect">
            <a:avLst/>
          </a:prstGeom>
        </p:spPr>
        <p:txBody>
          <a:bodyPr wrap="square">
            <a:spAutoFit/>
          </a:bodyPr>
          <a:lstStyle/>
          <a:p>
            <a:r>
              <a:rPr lang="en-US" sz="2000" dirty="0"/>
              <a:t>Price–specie flow mechanism</a:t>
            </a:r>
          </a:p>
        </p:txBody>
      </p:sp>
    </p:spTree>
    <p:extLst>
      <p:ext uri="{BB962C8B-B14F-4D97-AF65-F5344CB8AC3E}">
        <p14:creationId xmlns:p14="http://schemas.microsoft.com/office/powerpoint/2010/main" val="3134542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Sir James </a:t>
            </a:r>
            <a:r>
              <a:rPr lang="en-US" sz="3200" dirty="0" err="1" smtClean="0"/>
              <a:t>Steuart</a:t>
            </a:r>
            <a:r>
              <a:rPr lang="en-US" sz="3200" dirty="0" smtClean="0"/>
              <a:t> (1713-1780)</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smtClean="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569" y="1441512"/>
            <a:ext cx="243840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41512"/>
            <a:ext cx="16478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93170" y="1340768"/>
            <a:ext cx="3096344" cy="4680520"/>
          </a:xfrm>
          <a:prstGeom prst="rect">
            <a:avLst/>
          </a:prstGeom>
        </p:spPr>
        <p:txBody>
          <a:bodyPr vert="horz" wrap="square" lIns="91440" tIns="45720" rIns="91440" bIns="45720" rtlCol="0" anchor="ctr">
            <a:normAutofit fontScale="92500" lnSpcReduction="10000"/>
          </a:bodyPr>
          <a:lstStyle/>
          <a:p>
            <a:pPr marL="285750" indent="-285750">
              <a:buFont typeface="Arial" panose="020B0604020202020204" pitchFamily="34" charset="0"/>
              <a:buChar char="•"/>
            </a:pPr>
            <a:r>
              <a:rPr lang="el-GR" dirty="0" smtClean="0"/>
              <a:t>Τελευταίος εκπρόσωπος του μερκαντιλισμού</a:t>
            </a:r>
          </a:p>
          <a:p>
            <a:pPr marL="285750" indent="-285750">
              <a:buFont typeface="Arial" panose="020B0604020202020204" pitchFamily="34" charset="0"/>
              <a:buChar char="•"/>
            </a:pPr>
            <a:r>
              <a:rPr lang="el-GR" dirty="0" smtClean="0"/>
              <a:t>Ενεργή παρέμβαση του κράτους</a:t>
            </a:r>
          </a:p>
          <a:p>
            <a:pPr marL="285750" indent="-285750">
              <a:buFont typeface="Arial" panose="020B0604020202020204" pitchFamily="34" charset="0"/>
              <a:buChar char="•"/>
            </a:pPr>
            <a:r>
              <a:rPr lang="el-GR" dirty="0" smtClean="0"/>
              <a:t>Σχέση πληθυσμού και τροφίμων</a:t>
            </a:r>
          </a:p>
          <a:p>
            <a:pPr marL="285750" indent="-285750">
              <a:buFont typeface="Arial" panose="020B0604020202020204" pitchFamily="34" charset="0"/>
              <a:buChar char="•"/>
            </a:pPr>
            <a:r>
              <a:rPr lang="el-GR" dirty="0" smtClean="0"/>
              <a:t>Προστασία βιομηχανίας</a:t>
            </a:r>
          </a:p>
          <a:p>
            <a:pPr marL="285750" indent="-285750">
              <a:buFont typeface="Arial" panose="020B0604020202020204" pitchFamily="34" charset="0"/>
              <a:buChar char="•"/>
            </a:pPr>
            <a:r>
              <a:rPr lang="el-GR" dirty="0" smtClean="0"/>
              <a:t>Ρόλος ζήτησης στην «μακροοικονομική» ισορροπία</a:t>
            </a:r>
          </a:p>
          <a:p>
            <a:pPr marL="285750" indent="-285750">
              <a:buFont typeface="Arial" panose="020B0604020202020204" pitchFamily="34" charset="0"/>
              <a:buChar char="•"/>
            </a:pPr>
            <a:r>
              <a:rPr lang="el-GR" dirty="0" smtClean="0"/>
              <a:t>Προσφορά και ζήτηση</a:t>
            </a:r>
          </a:p>
          <a:p>
            <a:pPr marL="285750" indent="-285750">
              <a:buFont typeface="Arial" panose="020B0604020202020204" pitchFamily="34" charset="0"/>
              <a:buChar char="•"/>
            </a:pPr>
            <a:r>
              <a:rPr lang="en-US" dirty="0" smtClean="0"/>
              <a:t>Profit upon alienation</a:t>
            </a:r>
            <a:endParaRPr lang="el-GR" dirty="0" smtClean="0"/>
          </a:p>
          <a:p>
            <a:pPr marL="285750" indent="-285750">
              <a:buFont typeface="Arial" panose="020B0604020202020204" pitchFamily="34" charset="0"/>
              <a:buChar char="•"/>
            </a:pPr>
            <a:r>
              <a:rPr lang="el-GR" dirty="0" smtClean="0"/>
              <a:t>Ζήτηση για εγχώρια πολυτελή αγαθά ευεργετική</a:t>
            </a:r>
          </a:p>
          <a:p>
            <a:pPr marL="285750" indent="-285750">
              <a:buFont typeface="Arial" panose="020B0604020202020204" pitchFamily="34" charset="0"/>
              <a:buChar char="•"/>
            </a:pPr>
            <a:r>
              <a:rPr lang="el-GR" dirty="0" smtClean="0"/>
              <a:t>Ισορροπία εργασίας και ζήτησης</a:t>
            </a:r>
          </a:p>
          <a:p>
            <a:pPr marL="285750" indent="-285750">
              <a:buFont typeface="Arial" panose="020B0604020202020204" pitchFamily="34" charset="0"/>
              <a:buChar char="•"/>
            </a:pPr>
            <a:r>
              <a:rPr lang="el-GR" dirty="0" smtClean="0"/>
              <a:t>Δεν υπάρχουν γενικοί κανόνες</a:t>
            </a:r>
            <a:endParaRPr lang="en-US" dirty="0" smtClean="0"/>
          </a:p>
        </p:txBody>
      </p:sp>
    </p:spTree>
    <p:extLst>
      <p:ext uri="{BB962C8B-B14F-4D97-AF65-F5344CB8AC3E}">
        <p14:creationId xmlns:p14="http://schemas.microsoft.com/office/powerpoint/2010/main" val="1392382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702" y="1233115"/>
            <a:ext cx="24479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71096" y="4365104"/>
            <a:ext cx="2286000" cy="923330"/>
          </a:xfrm>
          <a:prstGeom prst="rect">
            <a:avLst/>
          </a:prstGeom>
        </p:spPr>
        <p:txBody>
          <a:bodyPr wrap="square">
            <a:spAutoFit/>
          </a:bodyPr>
          <a:lstStyle/>
          <a:p>
            <a:pPr algn="ctr"/>
            <a:r>
              <a:rPr lang="en-US" dirty="0"/>
              <a:t>by James </a:t>
            </a:r>
            <a:r>
              <a:rPr lang="en-US" dirty="0" err="1"/>
              <a:t>Tassie</a:t>
            </a:r>
            <a:endParaRPr lang="en-US" dirty="0"/>
          </a:p>
          <a:p>
            <a:pPr algn="ctr"/>
            <a:r>
              <a:rPr lang="en-US" dirty="0"/>
              <a:t>glass paste medallion, 1787</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238845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7795" y="5013176"/>
            <a:ext cx="2495689" cy="1200329"/>
          </a:xfrm>
          <a:prstGeom prst="rect">
            <a:avLst/>
          </a:prstGeom>
        </p:spPr>
        <p:txBody>
          <a:bodyPr wrap="square">
            <a:spAutoFit/>
          </a:bodyPr>
          <a:lstStyle/>
          <a:p>
            <a:pPr algn="ctr"/>
            <a:r>
              <a:rPr lang="en-US" dirty="0"/>
              <a:t>by Mackenzie, after James </a:t>
            </a:r>
            <a:r>
              <a:rPr lang="en-US" dirty="0" err="1"/>
              <a:t>Tassie</a:t>
            </a:r>
            <a:endParaRPr lang="en-US" dirty="0"/>
          </a:p>
          <a:p>
            <a:pPr algn="ctr"/>
            <a:r>
              <a:rPr lang="en-US" dirty="0"/>
              <a:t>stipple engraving, published </a:t>
            </a:r>
            <a:r>
              <a:rPr lang="en-US" dirty="0" smtClean="0"/>
              <a:t>1809</a:t>
            </a:r>
            <a:endParaRPr lang="en-US" dirty="0"/>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349378"/>
            <a:ext cx="20859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84168" y="4690010"/>
            <a:ext cx="2016224" cy="646331"/>
          </a:xfrm>
          <a:prstGeom prst="rect">
            <a:avLst/>
          </a:prstGeom>
        </p:spPr>
        <p:txBody>
          <a:bodyPr wrap="square">
            <a:spAutoFit/>
          </a:bodyPr>
          <a:lstStyle/>
          <a:p>
            <a:pPr algn="ctr"/>
            <a:r>
              <a:rPr lang="en-US" dirty="0"/>
              <a:t>by John Kay</a:t>
            </a:r>
          </a:p>
          <a:p>
            <a:pPr algn="ctr"/>
            <a:r>
              <a:rPr lang="en-US" dirty="0"/>
              <a:t>etching, 1790</a:t>
            </a:r>
          </a:p>
        </p:txBody>
      </p:sp>
    </p:spTree>
    <p:extLst>
      <p:ext uri="{BB962C8B-B14F-4D97-AF65-F5344CB8AC3E}">
        <p14:creationId xmlns:p14="http://schemas.microsoft.com/office/powerpoint/2010/main" val="861465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321251"/>
            <a:ext cx="3350563" cy="43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83768" y="5877272"/>
            <a:ext cx="3494579" cy="360040"/>
          </a:xfrm>
          <a:prstGeom prst="rect">
            <a:avLst/>
          </a:prstGeom>
        </p:spPr>
        <p:txBody>
          <a:bodyPr vert="horz" wrap="square" lIns="91440" tIns="45720" rIns="91440" bIns="45720" rtlCol="0" anchor="ctr">
            <a:normAutofit lnSpcReduction="10000"/>
          </a:bodyPr>
          <a:lstStyle/>
          <a:p>
            <a:pPr algn="ctr"/>
            <a:r>
              <a:rPr lang="en-US" dirty="0" smtClean="0"/>
              <a:t>The Muir portrait</a:t>
            </a:r>
          </a:p>
        </p:txBody>
      </p:sp>
    </p:spTree>
    <p:extLst>
      <p:ext uri="{BB962C8B-B14F-4D97-AF65-F5344CB8AC3E}">
        <p14:creationId xmlns:p14="http://schemas.microsoft.com/office/powerpoint/2010/main" val="3523472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28800"/>
            <a:ext cx="6070204" cy="332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290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196752"/>
            <a:ext cx="56578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7544" y="5135247"/>
            <a:ext cx="8352928" cy="1200329"/>
          </a:xfrm>
          <a:prstGeom prst="rect">
            <a:avLst/>
          </a:prstGeom>
        </p:spPr>
        <p:txBody>
          <a:bodyPr wrap="square">
            <a:spAutoFit/>
          </a:bodyPr>
          <a:lstStyle/>
          <a:p>
            <a:r>
              <a:rPr lang="en-US" dirty="0"/>
              <a:t>A crowd gather to watch the unveiling of a 10ft bronze statue of Scottish economist, philosopher and author Adam Smith (1723-1790) at the Royal Mile on July 4, 2008 in Edinburgh, Scotland. The statue, created by Alexander </a:t>
            </a:r>
            <a:r>
              <a:rPr lang="en-US" dirty="0" err="1"/>
              <a:t>Stoddart</a:t>
            </a:r>
            <a:r>
              <a:rPr lang="en-US" dirty="0"/>
              <a:t>, was unveiled in the heart of Edinburgh where Smith worked and died.</a:t>
            </a:r>
          </a:p>
        </p:txBody>
      </p:sp>
    </p:spTree>
    <p:extLst>
      <p:ext uri="{BB962C8B-B14F-4D97-AF65-F5344CB8AC3E}">
        <p14:creationId xmlns:p14="http://schemas.microsoft.com/office/powerpoint/2010/main" val="770285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12776"/>
            <a:ext cx="2616960" cy="450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31514"/>
            <a:ext cx="2947020" cy="446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979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dirty="0" smtClean="0"/>
              <a:t>Βιογραφικά</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31641"/>
            <a:ext cx="22860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4400" y="4292541"/>
            <a:ext cx="2592288" cy="576064"/>
          </a:xfrm>
          <a:prstGeom prst="rect">
            <a:avLst/>
          </a:prstGeom>
        </p:spPr>
        <p:txBody>
          <a:bodyPr vert="horz" wrap="square" lIns="91440" tIns="45720" rIns="91440" bIns="45720" rtlCol="0" anchor="ctr">
            <a:noAutofit/>
          </a:bodyPr>
          <a:lstStyle/>
          <a:p>
            <a:r>
              <a:rPr lang="el-GR" dirty="0" smtClean="0"/>
              <a:t>Γεννήθηκε στο </a:t>
            </a:r>
            <a:r>
              <a:rPr lang="en-US" dirty="0" smtClean="0"/>
              <a:t>Kirkcaldy</a:t>
            </a:r>
            <a:r>
              <a:rPr lang="en-US" dirty="0"/>
              <a:t>, </a:t>
            </a:r>
            <a:r>
              <a:rPr lang="el-GR" dirty="0" smtClean="0"/>
              <a:t>στην κομητεία του</a:t>
            </a:r>
            <a:r>
              <a:rPr lang="en-US" dirty="0" smtClean="0"/>
              <a:t> </a:t>
            </a:r>
            <a:r>
              <a:rPr lang="en-US" dirty="0"/>
              <a:t>Fife</a:t>
            </a:r>
            <a:r>
              <a:rPr lang="el-GR" dirty="0" smtClean="0"/>
              <a:t> στην Σκωτία</a:t>
            </a:r>
            <a:endParaRPr lang="en-US" dirty="0" smtClean="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01448"/>
            <a:ext cx="2159344" cy="287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652120" y="4797152"/>
            <a:ext cx="3262688" cy="646331"/>
          </a:xfrm>
          <a:prstGeom prst="rect">
            <a:avLst/>
          </a:prstGeom>
        </p:spPr>
        <p:txBody>
          <a:bodyPr wrap="none">
            <a:spAutoFit/>
          </a:bodyPr>
          <a:lstStyle/>
          <a:p>
            <a:pPr algn="ctr"/>
            <a:r>
              <a:rPr lang="el-GR" dirty="0" smtClean="0"/>
              <a:t>Η μητέρα του </a:t>
            </a:r>
            <a:r>
              <a:rPr lang="en-US" dirty="0" smtClean="0"/>
              <a:t>Smith</a:t>
            </a:r>
          </a:p>
          <a:p>
            <a:pPr algn="ctr"/>
            <a:r>
              <a:rPr lang="en-US" dirty="0" smtClean="0"/>
              <a:t>Margaret </a:t>
            </a:r>
            <a:r>
              <a:rPr lang="en-US" dirty="0"/>
              <a:t>Douglas of </a:t>
            </a:r>
            <a:r>
              <a:rPr lang="en-US" dirty="0" err="1"/>
              <a:t>Strathendry</a:t>
            </a:r>
            <a:endParaRPr lang="en-US" dirty="0"/>
          </a:p>
        </p:txBody>
      </p:sp>
      <p:sp>
        <p:nvSpPr>
          <p:cNvPr id="8" name="TextBox 7"/>
          <p:cNvSpPr txBox="1"/>
          <p:nvPr/>
        </p:nvSpPr>
        <p:spPr>
          <a:xfrm>
            <a:off x="3275856" y="1701448"/>
            <a:ext cx="2664296" cy="3418869"/>
          </a:xfrm>
          <a:prstGeom prst="rect">
            <a:avLst/>
          </a:prstGeom>
        </p:spPr>
        <p:txBody>
          <a:bodyPr vert="horz" wrap="square" lIns="91440" tIns="45720" rIns="91440" bIns="45720" rtlCol="0" anchor="ctr">
            <a:normAutofit/>
          </a:bodyPr>
          <a:lstStyle/>
          <a:p>
            <a:pPr marL="285750" indent="-285750">
              <a:buFont typeface="Arial" panose="020B0604020202020204" pitchFamily="34" charset="0"/>
              <a:buChar char="•"/>
            </a:pPr>
            <a:r>
              <a:rPr lang="el-GR" dirty="0" smtClean="0"/>
              <a:t>Ο πατέρας του πέθανε όταν ήταν δύο μηνών και μεγάλωσε με την μητέρα του.</a:t>
            </a:r>
          </a:p>
          <a:p>
            <a:pPr marL="285750" indent="-285750">
              <a:buFont typeface="Arial" panose="020B0604020202020204" pitchFamily="34" charset="0"/>
              <a:buChar char="•"/>
            </a:pPr>
            <a:r>
              <a:rPr lang="el-GR" dirty="0" smtClean="0"/>
              <a:t>Σπούδασε στο πανεπιστήμιο της Γλασκόβης σε ηλικία 14 ετών.</a:t>
            </a:r>
          </a:p>
          <a:p>
            <a:pPr marL="285750" indent="-285750">
              <a:buFont typeface="Arial" panose="020B0604020202020204" pitchFamily="34" charset="0"/>
              <a:buChar char="•"/>
            </a:pPr>
            <a:r>
              <a:rPr lang="en-US" dirty="0" smtClean="0"/>
              <a:t>1740 Snell exhibitioner, Balliol College, Oxford.</a:t>
            </a:r>
            <a:endParaRPr lang="el-GR" dirty="0" smtClean="0"/>
          </a:p>
          <a:p>
            <a:endParaRPr lang="en-US" dirty="0" smtClean="0"/>
          </a:p>
        </p:txBody>
      </p:sp>
    </p:spTree>
    <p:extLst>
      <p:ext uri="{BB962C8B-B14F-4D97-AF65-F5344CB8AC3E}">
        <p14:creationId xmlns:p14="http://schemas.microsoft.com/office/powerpoint/2010/main" val="33962508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Adam Smith (1723-1790)</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828442"/>
            <a:ext cx="3321819" cy="253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37632" y="4653136"/>
            <a:ext cx="2448272" cy="432048"/>
          </a:xfrm>
          <a:prstGeom prst="rect">
            <a:avLst/>
          </a:prstGeom>
        </p:spPr>
        <p:txBody>
          <a:bodyPr vert="horz" wrap="square" lIns="91440" tIns="45720" rIns="91440" bIns="45720" rtlCol="0" anchor="ctr">
            <a:normAutofit/>
          </a:bodyPr>
          <a:lstStyle/>
          <a:p>
            <a:pPr algn="ctr"/>
            <a:r>
              <a:rPr lang="en-US" dirty="0" smtClean="0"/>
              <a:t>Glasgow University</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43537"/>
            <a:ext cx="3601367" cy="239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932523" y="4653136"/>
            <a:ext cx="2448272" cy="432048"/>
          </a:xfrm>
          <a:prstGeom prst="rect">
            <a:avLst/>
          </a:prstGeom>
        </p:spPr>
        <p:txBody>
          <a:bodyPr vert="horz" wrap="square" lIns="91440" tIns="45720" rIns="91440" bIns="45720" rtlCol="0" anchor="ctr">
            <a:normAutofit/>
          </a:bodyPr>
          <a:lstStyle/>
          <a:p>
            <a:pPr algn="ctr"/>
            <a:r>
              <a:rPr lang="en-US" dirty="0"/>
              <a:t>Balliol College, Oxford</a:t>
            </a:r>
            <a:endParaRPr lang="en-US" dirty="0" smtClean="0"/>
          </a:p>
        </p:txBody>
      </p:sp>
    </p:spTree>
    <p:extLst>
      <p:ext uri="{BB962C8B-B14F-4D97-AF65-F5344CB8AC3E}">
        <p14:creationId xmlns:p14="http://schemas.microsoft.com/office/powerpoint/2010/main" val="2679244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sz="1700" dirty="0"/>
              <a:t>1748 Δημόσιες διαλέξεις στο Πανεπιστήμιο του Εδιμβούργου «</a:t>
            </a:r>
            <a:r>
              <a:rPr lang="en-US" sz="1700" dirty="0"/>
              <a:t>rhetoric and belles-lettres»</a:t>
            </a:r>
          </a:p>
          <a:p>
            <a:r>
              <a:rPr lang="en-US" sz="1700" dirty="0"/>
              <a:t>1750 </a:t>
            </a:r>
            <a:r>
              <a:rPr lang="el-GR" sz="1700" dirty="0"/>
              <a:t>Γνωρίζει τον </a:t>
            </a:r>
            <a:r>
              <a:rPr lang="en-US" sz="1700" dirty="0"/>
              <a:t>David Hume</a:t>
            </a:r>
          </a:p>
          <a:p>
            <a:r>
              <a:rPr lang="en-US" sz="1700" dirty="0"/>
              <a:t>1751 </a:t>
            </a:r>
            <a:r>
              <a:rPr lang="el-GR" sz="1700" dirty="0"/>
              <a:t>Καθηγητής Λογικής στο Πανεπιστήμιο της Γλασκόβης </a:t>
            </a:r>
            <a:endParaRPr lang="el-GR" sz="1700" dirty="0" smtClean="0"/>
          </a:p>
          <a:p>
            <a:r>
              <a:rPr lang="el-GR" sz="1700" dirty="0" smtClean="0"/>
              <a:t>1752 </a:t>
            </a:r>
            <a:r>
              <a:rPr lang="el-GR" sz="1700" dirty="0"/>
              <a:t>Μέλος της </a:t>
            </a:r>
            <a:r>
              <a:rPr lang="en-US" sz="1700" dirty="0"/>
              <a:t>Philosophical Society of Edinburgh </a:t>
            </a:r>
            <a:r>
              <a:rPr lang="el-GR" sz="1700" dirty="0"/>
              <a:t>και </a:t>
            </a:r>
            <a:r>
              <a:rPr lang="en-US" sz="1700" dirty="0" smtClean="0"/>
              <a:t>K</a:t>
            </a:r>
            <a:r>
              <a:rPr lang="el-GR" sz="1700" dirty="0" err="1" smtClean="0"/>
              <a:t>αθηγητής</a:t>
            </a:r>
            <a:r>
              <a:rPr lang="el-GR" sz="1700" dirty="0" smtClean="0"/>
              <a:t> </a:t>
            </a:r>
            <a:r>
              <a:rPr lang="el-GR" sz="1700" dirty="0"/>
              <a:t>Ηθικής Φιλοσοφίας</a:t>
            </a:r>
          </a:p>
          <a:p>
            <a:r>
              <a:rPr lang="el-GR" sz="1700" dirty="0"/>
              <a:t>1759 Δημοσιεύει το </a:t>
            </a:r>
            <a:r>
              <a:rPr lang="en-US" sz="1700" i="1" dirty="0"/>
              <a:t>Theory of Moral Sentiments</a:t>
            </a:r>
          </a:p>
          <a:p>
            <a:r>
              <a:rPr lang="en-US" sz="1700" dirty="0"/>
              <a:t>1762 </a:t>
            </a:r>
            <a:r>
              <a:rPr lang="el-GR" sz="1700" dirty="0"/>
              <a:t>Αναγορεύεται </a:t>
            </a:r>
            <a:r>
              <a:rPr lang="en-US" sz="1700" dirty="0"/>
              <a:t>Doctor of Laws (LL.D.)</a:t>
            </a:r>
          </a:p>
          <a:p>
            <a:r>
              <a:rPr lang="en-US" sz="1700" dirty="0"/>
              <a:t>1763 </a:t>
            </a:r>
            <a:r>
              <a:rPr lang="el-GR" sz="1700" dirty="0"/>
              <a:t>Εγκαταλείπει το πανεπιστήμιο για να συνοδεύσει τον </a:t>
            </a:r>
            <a:r>
              <a:rPr lang="en-US" sz="1700" dirty="0"/>
              <a:t>Henry Scott, Duke of </a:t>
            </a:r>
            <a:r>
              <a:rPr lang="en-US" sz="1700" dirty="0" err="1"/>
              <a:t>Buccleuch</a:t>
            </a:r>
            <a:r>
              <a:rPr lang="en-US" sz="1700" dirty="0"/>
              <a:t> [</a:t>
            </a:r>
            <a:r>
              <a:rPr lang="el-GR" sz="1700" dirty="0"/>
              <a:t>πρόγονο του </a:t>
            </a:r>
            <a:r>
              <a:rPr lang="en-US" sz="1700" dirty="0"/>
              <a:t>Charles Townshend] </a:t>
            </a:r>
            <a:r>
              <a:rPr lang="el-GR" sz="1700" dirty="0"/>
              <a:t>στο </a:t>
            </a:r>
            <a:r>
              <a:rPr lang="en-US" sz="1700" dirty="0"/>
              <a:t>Grand Tour</a:t>
            </a:r>
          </a:p>
          <a:p>
            <a:r>
              <a:rPr lang="en-US" sz="1700" dirty="0"/>
              <a:t>Toulouse [</a:t>
            </a:r>
            <a:r>
              <a:rPr lang="en-US" sz="1700" dirty="0" err="1"/>
              <a:t>WoN</a:t>
            </a:r>
            <a:r>
              <a:rPr lang="en-US" sz="1700" dirty="0"/>
              <a:t>]-Geneva [Voltaire]-Paris [Benjamin Franklin, Jacques Turgot, Jean </a:t>
            </a:r>
            <a:r>
              <a:rPr lang="en-US" sz="1700" dirty="0" err="1"/>
              <a:t>D'Alembert</a:t>
            </a:r>
            <a:r>
              <a:rPr lang="en-US" sz="1700" dirty="0"/>
              <a:t>, André </a:t>
            </a:r>
            <a:r>
              <a:rPr lang="en-US" sz="1700" dirty="0" err="1"/>
              <a:t>Morellet</a:t>
            </a:r>
            <a:r>
              <a:rPr lang="en-US" sz="1700" dirty="0"/>
              <a:t>, </a:t>
            </a:r>
            <a:r>
              <a:rPr lang="en-US" sz="1700" dirty="0" err="1"/>
              <a:t>Helvétius</a:t>
            </a:r>
            <a:r>
              <a:rPr lang="en-US" sz="1700" dirty="0"/>
              <a:t>, François Quesnay]</a:t>
            </a:r>
          </a:p>
          <a:p>
            <a:r>
              <a:rPr lang="en-US" sz="1700" dirty="0"/>
              <a:t>1766, </a:t>
            </a:r>
            <a:r>
              <a:rPr lang="el-GR" sz="1700" dirty="0"/>
              <a:t>πεθαίνει ο νεαρός αδελφός του </a:t>
            </a:r>
            <a:r>
              <a:rPr lang="en-US" sz="1700" dirty="0"/>
              <a:t>Henry </a:t>
            </a:r>
            <a:r>
              <a:rPr lang="en-US" sz="1700" dirty="0" smtClean="0"/>
              <a:t>Scott</a:t>
            </a:r>
            <a:r>
              <a:rPr lang="el-GR" sz="1700" dirty="0" smtClean="0"/>
              <a:t> στο Παρίσι και επιστρέφουν</a:t>
            </a:r>
            <a:r>
              <a:rPr lang="el-GR" sz="1800" dirty="0" smtClean="0"/>
              <a:t>.</a:t>
            </a:r>
            <a:endParaRPr lang="en-US" sz="1800" dirty="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Tree>
    <p:extLst>
      <p:ext uri="{BB962C8B-B14F-4D97-AF65-F5344CB8AC3E}">
        <p14:creationId xmlns:p14="http://schemas.microsoft.com/office/powerpoint/2010/main" val="2891190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92500" lnSpcReduction="20000"/>
          </a:bodyPr>
          <a:lstStyle/>
          <a:p>
            <a:pPr marL="0" eaLnBrk="1" fontAlgn="auto" hangingPunct="1">
              <a:spcAft>
                <a:spcPts val="0"/>
              </a:spcAft>
              <a:buFont typeface="Arial" pitchFamily="34" charset="0"/>
              <a:buChar char="•"/>
              <a:defRPr/>
            </a:pPr>
            <a:r>
              <a:rPr lang="el-GR" dirty="0" smtClean="0"/>
              <a:t>Σκωτσέζικος Διαφωτισμός</a:t>
            </a:r>
            <a:endParaRPr lang="en-US" dirty="0" smtClean="0"/>
          </a:p>
          <a:p>
            <a:pPr marL="0" eaLnBrk="1" fontAlgn="auto" hangingPunct="1">
              <a:spcAft>
                <a:spcPts val="0"/>
              </a:spcAft>
              <a:buFont typeface="Arial" pitchFamily="34" charset="0"/>
              <a:buChar char="•"/>
              <a:defRPr/>
            </a:pPr>
            <a:r>
              <a:rPr lang="en-US" dirty="0" smtClean="0"/>
              <a:t>Adam Smith</a:t>
            </a:r>
            <a:endParaRPr lang="el-GR" dirty="0" smtClean="0"/>
          </a:p>
          <a:p>
            <a:pPr marL="400050" lvl="1" eaLnBrk="1" fontAlgn="auto" hangingPunct="1">
              <a:spcAft>
                <a:spcPts val="0"/>
              </a:spcAft>
              <a:buFont typeface="Arial" pitchFamily="34" charset="0"/>
              <a:buChar char="•"/>
              <a:defRPr/>
            </a:pPr>
            <a:r>
              <a:rPr lang="el-GR" dirty="0" smtClean="0"/>
              <a:t>Βιογραφία</a:t>
            </a:r>
          </a:p>
          <a:p>
            <a:pPr marL="400050" lvl="1" eaLnBrk="1" fontAlgn="auto" hangingPunct="1">
              <a:spcAft>
                <a:spcPts val="0"/>
              </a:spcAft>
              <a:buFont typeface="Arial" pitchFamily="34" charset="0"/>
              <a:buChar char="•"/>
              <a:defRPr/>
            </a:pPr>
            <a:r>
              <a:rPr lang="el-GR" dirty="0" smtClean="0"/>
              <a:t>Έργα</a:t>
            </a:r>
          </a:p>
          <a:p>
            <a:pPr marL="800100" lvl="2" eaLnBrk="1" fontAlgn="auto" hangingPunct="1">
              <a:spcAft>
                <a:spcPts val="0"/>
              </a:spcAft>
              <a:buFont typeface="Arial" pitchFamily="34" charset="0"/>
              <a:buChar char="•"/>
              <a:defRPr/>
            </a:pPr>
            <a:r>
              <a:rPr lang="el-GR" i="1" dirty="0" smtClean="0"/>
              <a:t>Θεωρία Ηθικών Συναισθημάτων</a:t>
            </a:r>
          </a:p>
          <a:p>
            <a:pPr marL="800100" lvl="2" eaLnBrk="1" fontAlgn="auto" hangingPunct="1">
              <a:spcAft>
                <a:spcPts val="0"/>
              </a:spcAft>
              <a:buFont typeface="Arial" pitchFamily="34" charset="0"/>
              <a:buChar char="•"/>
              <a:defRPr/>
            </a:pPr>
            <a:r>
              <a:rPr lang="el-GR" i="1" dirty="0" smtClean="0"/>
              <a:t>Πλούτος των Εθνών</a:t>
            </a:r>
            <a:endParaRPr lang="en-US" i="1" dirty="0" smtClean="0"/>
          </a:p>
          <a:p>
            <a:pPr marL="1257300" lvl="3" eaLnBrk="1" fontAlgn="auto" hangingPunct="1">
              <a:spcAft>
                <a:spcPts val="0"/>
              </a:spcAft>
              <a:buFont typeface="Arial" pitchFamily="34" charset="0"/>
              <a:buChar char="•"/>
              <a:defRPr/>
            </a:pPr>
            <a:r>
              <a:rPr lang="el-GR" dirty="0" smtClean="0"/>
              <a:t>Καταμερισμός της εργασίας</a:t>
            </a:r>
          </a:p>
          <a:p>
            <a:pPr marL="1257300" lvl="3" eaLnBrk="1" fontAlgn="auto" hangingPunct="1">
              <a:spcAft>
                <a:spcPts val="0"/>
              </a:spcAft>
              <a:buFont typeface="Arial" pitchFamily="34" charset="0"/>
              <a:buChar char="•"/>
              <a:defRPr/>
            </a:pPr>
            <a:r>
              <a:rPr lang="el-GR" dirty="0" smtClean="0"/>
              <a:t>Θεωρία της αξίας</a:t>
            </a:r>
          </a:p>
          <a:p>
            <a:pPr marL="1257300" lvl="3" eaLnBrk="1" fontAlgn="auto" hangingPunct="1">
              <a:spcAft>
                <a:spcPts val="0"/>
              </a:spcAft>
              <a:buFont typeface="Arial" pitchFamily="34" charset="0"/>
              <a:buChar char="•"/>
              <a:defRPr/>
            </a:pPr>
            <a:r>
              <a:rPr lang="el-GR" dirty="0" smtClean="0"/>
              <a:t>Αόρατο χέρι</a:t>
            </a:r>
          </a:p>
          <a:p>
            <a:pPr marL="1257300" lvl="3" eaLnBrk="1" fontAlgn="auto" hangingPunct="1">
              <a:spcAft>
                <a:spcPts val="0"/>
              </a:spcAft>
              <a:buFont typeface="Arial" pitchFamily="34" charset="0"/>
              <a:buChar char="•"/>
              <a:defRPr/>
            </a:pPr>
            <a:r>
              <a:rPr lang="el-GR" dirty="0" smtClean="0"/>
              <a:t>Μη σκοπούμενες συνέπειες</a:t>
            </a:r>
            <a:endParaRPr lang="en-US" dirty="0" smtClean="0"/>
          </a:p>
          <a:p>
            <a:pPr marL="0"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4" name="Content Placeholder 3"/>
          <p:cNvSpPr>
            <a:spLocks noGrp="1"/>
          </p:cNvSpPr>
          <p:nvPr>
            <p:ph idx="1"/>
          </p:nvPr>
        </p:nvSpPr>
        <p:spPr/>
        <p:txBody>
          <a:bodyPr/>
          <a:lstStyle/>
          <a:p>
            <a:r>
              <a:rPr lang="en-US" dirty="0"/>
              <a:t>Professors of Moral </a:t>
            </a:r>
            <a:r>
              <a:rPr lang="en-US" dirty="0" smtClean="0"/>
              <a:t>Philosophy [Glasgow]</a:t>
            </a:r>
            <a:endParaRPr lang="en-US" dirty="0"/>
          </a:p>
          <a:p>
            <a:pPr lvl="1"/>
            <a:r>
              <a:rPr lang="en-US" dirty="0" err="1"/>
              <a:t>Gershom</a:t>
            </a:r>
            <a:r>
              <a:rPr lang="en-US" dirty="0"/>
              <a:t> Carmichael MA (1727)</a:t>
            </a:r>
          </a:p>
          <a:p>
            <a:pPr lvl="1"/>
            <a:r>
              <a:rPr lang="en-US" dirty="0"/>
              <a:t>Francis Hutcheson MA LLD (1730)</a:t>
            </a:r>
          </a:p>
          <a:p>
            <a:pPr lvl="1"/>
            <a:r>
              <a:rPr lang="en-US" dirty="0"/>
              <a:t>Thomas </a:t>
            </a:r>
            <a:r>
              <a:rPr lang="en-US" dirty="0" err="1"/>
              <a:t>Craigie</a:t>
            </a:r>
            <a:r>
              <a:rPr lang="en-US" dirty="0"/>
              <a:t> MA (1746)</a:t>
            </a:r>
          </a:p>
          <a:p>
            <a:pPr lvl="1"/>
            <a:r>
              <a:rPr lang="en-US" dirty="0"/>
              <a:t>Adam Smith MA LLD (1752)</a:t>
            </a:r>
          </a:p>
          <a:p>
            <a:pPr lvl="1"/>
            <a:r>
              <a:rPr lang="en-US" dirty="0"/>
              <a:t>Thomas Reid MA DD (1764)</a:t>
            </a:r>
          </a:p>
        </p:txBody>
      </p:sp>
    </p:spTree>
    <p:extLst>
      <p:ext uri="{BB962C8B-B14F-4D97-AF65-F5344CB8AC3E}">
        <p14:creationId xmlns:p14="http://schemas.microsoft.com/office/powerpoint/2010/main" val="2074613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64" y="1916831"/>
            <a:ext cx="222024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1560" y="4827639"/>
            <a:ext cx="2017456" cy="646331"/>
          </a:xfrm>
          <a:prstGeom prst="rect">
            <a:avLst/>
          </a:prstGeom>
        </p:spPr>
        <p:txBody>
          <a:bodyPr wrap="square">
            <a:spAutoFit/>
          </a:bodyPr>
          <a:lstStyle/>
          <a:p>
            <a:pPr algn="ctr"/>
            <a:r>
              <a:rPr lang="en-US" dirty="0"/>
              <a:t>Charles Townshend </a:t>
            </a:r>
            <a:endParaRPr lang="el-GR" dirty="0" smtClean="0"/>
          </a:p>
          <a:p>
            <a:pPr algn="ctr"/>
            <a:r>
              <a:rPr lang="en-US" dirty="0" smtClean="0"/>
              <a:t>(1725 –1767</a:t>
            </a:r>
            <a:r>
              <a:rPr lang="en-US" dirty="0"/>
              <a:t>) </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545126"/>
            <a:ext cx="2337619" cy="30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7803" y="4797152"/>
            <a:ext cx="2697659" cy="923330"/>
          </a:xfrm>
          <a:prstGeom prst="rect">
            <a:avLst/>
          </a:prstGeom>
        </p:spPr>
        <p:txBody>
          <a:bodyPr wrap="square">
            <a:spAutoFit/>
          </a:bodyPr>
          <a:lstStyle/>
          <a:p>
            <a:r>
              <a:rPr lang="en-US" dirty="0"/>
              <a:t>Thomas </a:t>
            </a:r>
            <a:r>
              <a:rPr lang="en-US" dirty="0" smtClean="0"/>
              <a:t>Gainsborough</a:t>
            </a:r>
            <a:r>
              <a:rPr lang="el-GR" dirty="0" smtClean="0"/>
              <a:t>:</a:t>
            </a:r>
            <a:r>
              <a:rPr lang="en-US" dirty="0" smtClean="0"/>
              <a:t> </a:t>
            </a:r>
            <a:endParaRPr lang="el-GR" dirty="0" smtClean="0"/>
          </a:p>
          <a:p>
            <a:r>
              <a:rPr lang="en-US" dirty="0" smtClean="0"/>
              <a:t>Henry </a:t>
            </a:r>
            <a:r>
              <a:rPr lang="en-US" dirty="0"/>
              <a:t>Scott (1746-1812), </a:t>
            </a:r>
            <a:endParaRPr lang="en-US" dirty="0" smtClean="0"/>
          </a:p>
          <a:p>
            <a:r>
              <a:rPr lang="en-US" dirty="0" smtClean="0"/>
              <a:t>3rd Duke of </a:t>
            </a:r>
            <a:r>
              <a:rPr lang="en-US" dirty="0" err="1" smtClean="0"/>
              <a:t>Buccleuch</a:t>
            </a:r>
            <a:endParaRPr lang="en-US" dirty="0"/>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742" y="1545126"/>
            <a:ext cx="2398861" cy="301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70934" y="4725144"/>
            <a:ext cx="2292475" cy="851322"/>
          </a:xfrm>
          <a:prstGeom prst="rect">
            <a:avLst/>
          </a:prstGeom>
        </p:spPr>
        <p:txBody>
          <a:bodyPr vert="horz" wrap="square" lIns="91440" tIns="45720" rIns="91440" bIns="45720" rtlCol="0" anchor="ctr">
            <a:normAutofit/>
          </a:bodyPr>
          <a:lstStyle/>
          <a:p>
            <a:pPr algn="ctr"/>
            <a:r>
              <a:rPr lang="en-US" dirty="0" smtClean="0"/>
              <a:t>Voltaire </a:t>
            </a:r>
          </a:p>
          <a:p>
            <a:pPr algn="ctr"/>
            <a:r>
              <a:rPr lang="en-US" dirty="0" smtClean="0"/>
              <a:t>(1694-1778)</a:t>
            </a:r>
          </a:p>
        </p:txBody>
      </p:sp>
    </p:spTree>
    <p:extLst>
      <p:ext uri="{BB962C8B-B14F-4D97-AF65-F5344CB8AC3E}">
        <p14:creationId xmlns:p14="http://schemas.microsoft.com/office/powerpoint/2010/main" val="1739972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5580112" y="4365105"/>
            <a:ext cx="2952328" cy="576064"/>
          </a:xfrm>
          <a:prstGeom prst="rect">
            <a:avLst/>
          </a:prstGeom>
        </p:spPr>
        <p:txBody>
          <a:bodyPr vert="horz" wrap="square" lIns="91440" tIns="45720" rIns="91440" bIns="45720" rtlCol="0" anchor="ctr">
            <a:normAutofit/>
          </a:bodyPr>
          <a:lstStyle/>
          <a:p>
            <a:r>
              <a:rPr lang="en-US" dirty="0"/>
              <a:t>André </a:t>
            </a:r>
            <a:r>
              <a:rPr lang="en-US" dirty="0" err="1"/>
              <a:t>Morellet</a:t>
            </a:r>
            <a:r>
              <a:rPr lang="en-US" dirty="0"/>
              <a:t> </a:t>
            </a:r>
            <a:r>
              <a:rPr lang="en-US" dirty="0" smtClean="0"/>
              <a:t>(1727 –1819</a:t>
            </a:r>
            <a:r>
              <a:rPr lang="en-US" dirty="0"/>
              <a:t>)</a:t>
            </a:r>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7" name="Rectangle 6"/>
          <p:cNvSpPr/>
          <p:nvPr/>
        </p:nvSpPr>
        <p:spPr>
          <a:xfrm>
            <a:off x="539552" y="4507629"/>
            <a:ext cx="2017456" cy="646331"/>
          </a:xfrm>
          <a:prstGeom prst="rect">
            <a:avLst/>
          </a:prstGeom>
        </p:spPr>
        <p:txBody>
          <a:bodyPr wrap="square">
            <a:spAutoFit/>
          </a:bodyPr>
          <a:lstStyle/>
          <a:p>
            <a:pPr algn="ctr"/>
            <a:r>
              <a:rPr lang="en-US" dirty="0" smtClean="0"/>
              <a:t>Benjamin Franklin</a:t>
            </a:r>
          </a:p>
          <a:p>
            <a:pPr algn="ctr"/>
            <a:r>
              <a:rPr lang="en-US" dirty="0"/>
              <a:t>(</a:t>
            </a:r>
            <a:r>
              <a:rPr lang="en-US" dirty="0" smtClean="0"/>
              <a:t>1706 - 1790)</a:t>
            </a:r>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24" y="1556792"/>
            <a:ext cx="2167679" cy="263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261" y="1523255"/>
            <a:ext cx="2136040" cy="267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99792" y="4523580"/>
            <a:ext cx="2622898" cy="646331"/>
          </a:xfrm>
          <a:prstGeom prst="rect">
            <a:avLst/>
          </a:prstGeom>
        </p:spPr>
        <p:txBody>
          <a:bodyPr wrap="none">
            <a:spAutoFit/>
          </a:bodyPr>
          <a:lstStyle/>
          <a:p>
            <a:pPr algn="ctr"/>
            <a:r>
              <a:rPr lang="fr-FR" dirty="0"/>
              <a:t> Jean Le Rond d'Alembert </a:t>
            </a:r>
            <a:endParaRPr lang="fr-FR" dirty="0" smtClean="0"/>
          </a:p>
          <a:p>
            <a:pPr algn="ctr"/>
            <a:r>
              <a:rPr lang="fr-FR" dirty="0" smtClean="0"/>
              <a:t>(</a:t>
            </a:r>
            <a:r>
              <a:rPr lang="fr-FR" dirty="0"/>
              <a:t>1717-1783)</a:t>
            </a:r>
            <a:endParaRPr lang="en-US" dirty="0"/>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46942"/>
            <a:ext cx="3176142" cy="264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234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7" name="Rectangle 6"/>
          <p:cNvSpPr/>
          <p:nvPr/>
        </p:nvSpPr>
        <p:spPr>
          <a:xfrm>
            <a:off x="539552" y="4507629"/>
            <a:ext cx="2017456" cy="923330"/>
          </a:xfrm>
          <a:prstGeom prst="rect">
            <a:avLst/>
          </a:prstGeom>
        </p:spPr>
        <p:txBody>
          <a:bodyPr wrap="square">
            <a:spAutoFit/>
          </a:bodyPr>
          <a:lstStyle/>
          <a:p>
            <a:pPr algn="ctr"/>
            <a:r>
              <a:rPr lang="en-US" dirty="0"/>
              <a:t>Claude Adrien </a:t>
            </a:r>
            <a:r>
              <a:rPr lang="en-US" dirty="0" err="1"/>
              <a:t>Helvétius</a:t>
            </a:r>
            <a:r>
              <a:rPr lang="en-US" dirty="0"/>
              <a:t> </a:t>
            </a:r>
            <a:endParaRPr lang="en-US" dirty="0" smtClean="0"/>
          </a:p>
          <a:p>
            <a:pPr algn="ctr"/>
            <a:r>
              <a:rPr lang="en-US" dirty="0" smtClean="0"/>
              <a:t>(1715–1771</a:t>
            </a:r>
            <a:r>
              <a:rPr lang="en-US" dirty="0"/>
              <a:t>)</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90601"/>
            <a:ext cx="23812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90601"/>
            <a:ext cx="2400746"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3848" y="4599962"/>
            <a:ext cx="2893997" cy="646331"/>
          </a:xfrm>
          <a:prstGeom prst="rect">
            <a:avLst/>
          </a:prstGeom>
        </p:spPr>
        <p:txBody>
          <a:bodyPr wrap="none">
            <a:spAutoFit/>
          </a:bodyPr>
          <a:lstStyle/>
          <a:p>
            <a:pPr algn="ctr"/>
            <a:r>
              <a:rPr lang="en-US" dirty="0"/>
              <a:t>Anne-Robert-Jacques Turgot </a:t>
            </a:r>
            <a:endParaRPr lang="en-US" dirty="0" smtClean="0"/>
          </a:p>
          <a:p>
            <a:pPr algn="ctr"/>
            <a:r>
              <a:rPr lang="en-US" dirty="0" smtClean="0"/>
              <a:t>(</a:t>
            </a:r>
            <a:r>
              <a:rPr lang="en-US" dirty="0"/>
              <a:t>1727-1781)</a:t>
            </a:r>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30288"/>
            <a:ext cx="2219325"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26189" y="4599961"/>
            <a:ext cx="1879297" cy="646331"/>
          </a:xfrm>
          <a:prstGeom prst="rect">
            <a:avLst/>
          </a:prstGeom>
        </p:spPr>
        <p:txBody>
          <a:bodyPr wrap="none">
            <a:spAutoFit/>
          </a:bodyPr>
          <a:lstStyle/>
          <a:p>
            <a:pPr algn="ctr"/>
            <a:r>
              <a:rPr lang="en-US" dirty="0"/>
              <a:t>François Quesnay </a:t>
            </a:r>
            <a:endParaRPr lang="en-US" dirty="0" smtClean="0"/>
          </a:p>
          <a:p>
            <a:pPr algn="ctr"/>
            <a:r>
              <a:rPr lang="en-US" dirty="0" smtClean="0"/>
              <a:t>(</a:t>
            </a:r>
            <a:r>
              <a:rPr lang="en-US" dirty="0"/>
              <a:t>1694–1774)</a:t>
            </a:r>
          </a:p>
        </p:txBody>
      </p:sp>
    </p:spTree>
    <p:extLst>
      <p:ext uri="{BB962C8B-B14F-4D97-AF65-F5344CB8AC3E}">
        <p14:creationId xmlns:p14="http://schemas.microsoft.com/office/powerpoint/2010/main" val="2686944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sz="1700" dirty="0" smtClean="0"/>
              <a:t>17</a:t>
            </a:r>
            <a:r>
              <a:rPr lang="en-US" sz="1700" dirty="0" smtClean="0"/>
              <a:t>66</a:t>
            </a:r>
            <a:r>
              <a:rPr lang="el-GR" sz="1700" dirty="0" smtClean="0"/>
              <a:t> Επιστρέψει στο </a:t>
            </a:r>
            <a:r>
              <a:rPr lang="en-US" sz="1700" dirty="0" smtClean="0"/>
              <a:t>Kirkcaldy </a:t>
            </a:r>
            <a:r>
              <a:rPr lang="el-GR" sz="1700" dirty="0" smtClean="0"/>
              <a:t>και </a:t>
            </a:r>
            <a:r>
              <a:rPr lang="el-GR" sz="1700" dirty="0"/>
              <a:t>α</a:t>
            </a:r>
            <a:r>
              <a:rPr lang="el-GR" sz="1700" dirty="0" smtClean="0"/>
              <a:t>φιερώνει τα επόμενα δέκα χρόνια στη συγγραφή του </a:t>
            </a:r>
            <a:r>
              <a:rPr lang="el-GR" sz="1700" i="1" dirty="0" smtClean="0"/>
              <a:t>Πλούτου των Εθνών</a:t>
            </a:r>
            <a:endParaRPr lang="en-US" sz="1700" i="1" dirty="0"/>
          </a:p>
          <a:p>
            <a:r>
              <a:rPr lang="en-US" sz="1700" dirty="0" smtClean="0"/>
              <a:t>1773 Fellow </a:t>
            </a:r>
            <a:r>
              <a:rPr lang="el-GR" sz="1700" dirty="0" smtClean="0"/>
              <a:t>της</a:t>
            </a:r>
            <a:r>
              <a:rPr lang="en-US" sz="1700" dirty="0" smtClean="0"/>
              <a:t> </a:t>
            </a:r>
            <a:r>
              <a:rPr lang="en-US" sz="1700" dirty="0"/>
              <a:t>Royal Society of </a:t>
            </a:r>
            <a:r>
              <a:rPr lang="en-US" sz="1700" dirty="0" smtClean="0"/>
              <a:t>London</a:t>
            </a:r>
            <a:r>
              <a:rPr lang="el-GR" sz="1700" dirty="0" smtClean="0"/>
              <a:t> </a:t>
            </a:r>
          </a:p>
          <a:p>
            <a:r>
              <a:rPr lang="el-GR" sz="1700" dirty="0" smtClean="0"/>
              <a:t>1776 Δημοσιεύει </a:t>
            </a:r>
            <a:r>
              <a:rPr lang="el-GR" sz="1700" dirty="0"/>
              <a:t>το </a:t>
            </a:r>
            <a:r>
              <a:rPr lang="en-US" sz="1700" i="1" dirty="0" smtClean="0"/>
              <a:t>An Inquiry into the Nature and Causes of the Wealth of Nations</a:t>
            </a:r>
            <a:endParaRPr lang="en-US" sz="1700" i="1" dirty="0"/>
          </a:p>
          <a:p>
            <a:r>
              <a:rPr lang="en-US" sz="1700" dirty="0" smtClean="0"/>
              <a:t>1778 </a:t>
            </a:r>
            <a:r>
              <a:rPr lang="el-GR" sz="1700" dirty="0" smtClean="0"/>
              <a:t>Διορίζεται</a:t>
            </a:r>
            <a:r>
              <a:rPr lang="en-US" sz="1700" dirty="0" smtClean="0"/>
              <a:t> Commissioner of Customs </a:t>
            </a:r>
            <a:r>
              <a:rPr lang="el-GR" sz="1700" dirty="0" smtClean="0"/>
              <a:t>στη Σκωτία και ζει με τη μητέρα του στο Εδιμβούργο</a:t>
            </a:r>
          </a:p>
          <a:p>
            <a:r>
              <a:rPr lang="en-US" sz="1700" dirty="0" smtClean="0"/>
              <a:t>1787</a:t>
            </a:r>
            <a:r>
              <a:rPr lang="el-GR" sz="1700" dirty="0" smtClean="0"/>
              <a:t>-9</a:t>
            </a:r>
            <a:r>
              <a:rPr lang="en-US" sz="1700" dirty="0" smtClean="0"/>
              <a:t> </a:t>
            </a:r>
            <a:r>
              <a:rPr lang="en-US" sz="1700" dirty="0"/>
              <a:t>Lord Rector of the University of </a:t>
            </a:r>
            <a:r>
              <a:rPr lang="en-US" sz="1700" dirty="0" smtClean="0"/>
              <a:t>Glasgow</a:t>
            </a:r>
            <a:endParaRPr lang="el-GR" sz="1700" dirty="0" smtClean="0"/>
          </a:p>
          <a:p>
            <a:r>
              <a:rPr lang="en-US" sz="1700" dirty="0" smtClean="0"/>
              <a:t>17</a:t>
            </a:r>
            <a:r>
              <a:rPr lang="el-GR" sz="1700" dirty="0" smtClean="0"/>
              <a:t>90</a:t>
            </a:r>
            <a:r>
              <a:rPr lang="en-US" sz="1700" dirty="0" smtClean="0"/>
              <a:t> </a:t>
            </a:r>
            <a:r>
              <a:rPr lang="el-GR" sz="1700" dirty="0" smtClean="0"/>
              <a:t>Πεθαίνει στο Εδιμβούργο</a:t>
            </a:r>
            <a:endParaRPr lang="en-US" sz="1800" dirty="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Tree>
    <p:extLst>
      <p:ext uri="{BB962C8B-B14F-4D97-AF65-F5344CB8AC3E}">
        <p14:creationId xmlns:p14="http://schemas.microsoft.com/office/powerpoint/2010/main" val="651863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2179479" cy="370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2807" y="5458639"/>
            <a:ext cx="2304256" cy="864096"/>
          </a:xfrm>
          <a:prstGeom prst="rect">
            <a:avLst/>
          </a:prstGeom>
        </p:spPr>
        <p:txBody>
          <a:bodyPr vert="horz" wrap="square" lIns="91440" tIns="45720" rIns="91440" bIns="45720" rtlCol="0" anchor="ctr">
            <a:normAutofit fontScale="92500" lnSpcReduction="10000"/>
          </a:bodyPr>
          <a:lstStyle/>
          <a:p>
            <a:pPr algn="ctr"/>
            <a:r>
              <a:rPr lang="el-GR" i="1" dirty="0" smtClean="0"/>
              <a:t>Θεωρία Ηθικών Συναισθημάτων </a:t>
            </a:r>
          </a:p>
          <a:p>
            <a:pPr algn="ctr"/>
            <a:r>
              <a:rPr lang="el-GR" dirty="0" smtClean="0"/>
              <a:t>1759</a:t>
            </a:r>
            <a:endParaRPr lang="en-US" dirty="0" smtClean="0"/>
          </a:p>
        </p:txBody>
      </p:sp>
      <p:sp>
        <p:nvSpPr>
          <p:cNvPr id="7" name="TextBox 6"/>
          <p:cNvSpPr txBox="1"/>
          <p:nvPr/>
        </p:nvSpPr>
        <p:spPr>
          <a:xfrm>
            <a:off x="3275856" y="1487285"/>
            <a:ext cx="5184576" cy="1850797"/>
          </a:xfrm>
          <a:prstGeom prst="rect">
            <a:avLst/>
          </a:prstGeom>
        </p:spPr>
        <p:txBody>
          <a:bodyPr vert="horz" wrap="square" lIns="91440" tIns="45720" rIns="91440" bIns="45720" rtlCol="0" anchor="ctr">
            <a:normAutofit fontScale="92500" lnSpcReduction="20000"/>
          </a:bodyPr>
          <a:lstStyle/>
          <a:p>
            <a:r>
              <a:rPr lang="el-GR" dirty="0"/>
              <a:t>Η </a:t>
            </a:r>
            <a:r>
              <a:rPr lang="el-GR" i="1" dirty="0"/>
              <a:t>Θεωρία Ηθικών Συναισθημάτων </a:t>
            </a:r>
            <a:r>
              <a:rPr lang="el-GR" dirty="0" smtClean="0"/>
              <a:t>(</a:t>
            </a:r>
            <a:r>
              <a:rPr lang="en-US" i="1" dirty="0" smtClean="0"/>
              <a:t>The Theory of Moral Sentiments</a:t>
            </a:r>
            <a:r>
              <a:rPr lang="en-US" dirty="0" smtClean="0"/>
              <a:t>) </a:t>
            </a:r>
            <a:r>
              <a:rPr lang="el-GR" dirty="0" smtClean="0"/>
              <a:t>δημοσιεύθηκε το 1759 όταν ο </a:t>
            </a:r>
            <a:r>
              <a:rPr lang="en-US" dirty="0" smtClean="0"/>
              <a:t>Smith </a:t>
            </a:r>
            <a:r>
              <a:rPr lang="el-GR" dirty="0" smtClean="0"/>
              <a:t>ήταν καθηγητής στη Γλασκόβη. Μια δεύτερη αναθεωρημένη έκδοση δημοσιεύθηκε το 1761. Άλλες τρεις εκδόσεις με μικρές αλλαγές εμφανίσθηκαν το 1767, 1774 και το 1781.  Μια σημαντικά αναθεωρημένη έκδοση δημοσιεύθηκε λίγο πριν από το θάνατο του </a:t>
            </a:r>
            <a:r>
              <a:rPr lang="en-US" dirty="0" smtClean="0"/>
              <a:t>Smith </a:t>
            </a:r>
            <a:r>
              <a:rPr lang="el-GR" dirty="0" smtClean="0"/>
              <a:t>το 1790.  </a:t>
            </a:r>
            <a:endParaRPr lang="en-US" dirty="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344089"/>
            <a:ext cx="1524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004048" y="3354157"/>
            <a:ext cx="4572000" cy="1754326"/>
          </a:xfrm>
          <a:prstGeom prst="rect">
            <a:avLst/>
          </a:prstGeom>
        </p:spPr>
        <p:txBody>
          <a:bodyPr>
            <a:spAutoFit/>
          </a:bodyPr>
          <a:lstStyle/>
          <a:p>
            <a:r>
              <a:rPr lang="el-GR" dirty="0"/>
              <a:t>	</a:t>
            </a:r>
          </a:p>
          <a:p>
            <a:r>
              <a:rPr lang="el-GR" dirty="0" err="1"/>
              <a:t>Adam</a:t>
            </a:r>
            <a:r>
              <a:rPr lang="el-GR" dirty="0"/>
              <a:t> </a:t>
            </a:r>
            <a:r>
              <a:rPr lang="el-GR" dirty="0" err="1" smtClean="0"/>
              <a:t>Smith</a:t>
            </a:r>
            <a:r>
              <a:rPr lang="en-US" dirty="0" smtClean="0"/>
              <a:t>, </a:t>
            </a:r>
            <a:r>
              <a:rPr lang="el-GR" i="1" dirty="0" smtClean="0"/>
              <a:t>Η </a:t>
            </a:r>
            <a:r>
              <a:rPr lang="el-GR" i="1" dirty="0"/>
              <a:t>θεωρία των ηθικών </a:t>
            </a:r>
            <a:r>
              <a:rPr lang="el-GR" i="1" dirty="0" smtClean="0"/>
              <a:t>συναισθημάτων</a:t>
            </a:r>
            <a:r>
              <a:rPr lang="en-US" dirty="0" smtClean="0"/>
              <a:t>, </a:t>
            </a:r>
            <a:r>
              <a:rPr lang="el-GR" dirty="0" smtClean="0"/>
              <a:t>μετάφραση</a:t>
            </a:r>
            <a:r>
              <a:rPr lang="en-US" dirty="0" smtClean="0"/>
              <a:t>-</a:t>
            </a:r>
            <a:r>
              <a:rPr lang="el-GR" dirty="0" smtClean="0"/>
              <a:t>επιμέλεια: </a:t>
            </a:r>
            <a:r>
              <a:rPr lang="el-GR" dirty="0"/>
              <a:t>Διονύσης Γ. </a:t>
            </a:r>
            <a:r>
              <a:rPr lang="el-GR" dirty="0" smtClean="0"/>
              <a:t>Δρόσος</a:t>
            </a:r>
            <a:r>
              <a:rPr lang="en-US" dirty="0" smtClean="0"/>
              <a:t>, </a:t>
            </a:r>
            <a:r>
              <a:rPr lang="el-GR" dirty="0" smtClean="0"/>
              <a:t>επιμέλεια </a:t>
            </a:r>
            <a:r>
              <a:rPr lang="el-GR" dirty="0"/>
              <a:t>σειράς: Μιχάλης </a:t>
            </a:r>
            <a:r>
              <a:rPr lang="el-GR" dirty="0" smtClean="0"/>
              <a:t>Ψαλιδόπουλος</a:t>
            </a:r>
            <a:r>
              <a:rPr lang="en-US" dirty="0" smtClean="0"/>
              <a:t>, </a:t>
            </a:r>
          </a:p>
          <a:p>
            <a:r>
              <a:rPr lang="el-GR" dirty="0" smtClean="0"/>
              <a:t>Εκδόσεις </a:t>
            </a:r>
            <a:r>
              <a:rPr lang="el-GR" dirty="0"/>
              <a:t>Παπαζήση, 2012</a:t>
            </a:r>
            <a:endParaRPr lang="en-US" dirty="0"/>
          </a:p>
        </p:txBody>
      </p:sp>
    </p:spTree>
    <p:extLst>
      <p:ext uri="{BB962C8B-B14F-4D97-AF65-F5344CB8AC3E}">
        <p14:creationId xmlns:p14="http://schemas.microsoft.com/office/powerpoint/2010/main" val="3311586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254317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89160"/>
            <a:ext cx="2996466" cy="299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109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8530"/>
            <a:ext cx="43885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844824"/>
            <a:ext cx="4549188" cy="366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512513"/>
            <a:ext cx="5621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869160"/>
            <a:ext cx="13350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0874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5619750"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0648"/>
            <a:ext cx="13335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530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0765"/>
            <a:ext cx="511492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420888"/>
            <a:ext cx="2466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607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Tree>
    <p:extLst>
      <p:ext uri="{BB962C8B-B14F-4D97-AF65-F5344CB8AC3E}">
        <p14:creationId xmlns:p14="http://schemas.microsoft.com/office/powerpoint/2010/main" val="34005305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sp>
        <p:nvSpPr>
          <p:cNvPr id="3" name="TextBox 2"/>
          <p:cNvSpPr txBox="1"/>
          <p:nvPr/>
        </p:nvSpPr>
        <p:spPr>
          <a:xfrm>
            <a:off x="1115616" y="1772816"/>
            <a:ext cx="5904656" cy="3528392"/>
          </a:xfrm>
          <a:prstGeom prst="rect">
            <a:avLst/>
          </a:prstGeom>
        </p:spPr>
        <p:txBody>
          <a:bodyPr vert="horz" wrap="square" lIns="91440" tIns="45720" rIns="91440" bIns="45720" rtlCol="0" anchor="ctr">
            <a:normAutofit/>
          </a:bodyPr>
          <a:lstStyle/>
          <a:p>
            <a:r>
              <a:rPr lang="en-US" sz="2800" b="1" dirty="0" smtClean="0"/>
              <a:t>Das Adam Smith Problem</a:t>
            </a:r>
          </a:p>
          <a:p>
            <a:endParaRPr lang="en-US" sz="2800" dirty="0"/>
          </a:p>
          <a:p>
            <a:r>
              <a:rPr lang="el-GR" sz="2800" dirty="0" smtClean="0"/>
              <a:t>Υπάρχει διαφορά μεταξύ της </a:t>
            </a:r>
            <a:r>
              <a:rPr lang="el-GR" sz="2800" i="1" dirty="0" smtClean="0"/>
              <a:t>Θεωρίας των Ηθικών Συναισθημάτων</a:t>
            </a:r>
            <a:r>
              <a:rPr lang="el-GR" sz="2800" dirty="0" smtClean="0"/>
              <a:t> και του </a:t>
            </a:r>
            <a:r>
              <a:rPr lang="el-GR" sz="2800" i="1" dirty="0" smtClean="0"/>
              <a:t>Πλούτου των Εθνών;</a:t>
            </a:r>
            <a:endParaRPr lang="en-US" sz="2800" i="1" dirty="0" smtClean="0"/>
          </a:p>
        </p:txBody>
      </p:sp>
    </p:spTree>
    <p:extLst>
      <p:ext uri="{BB962C8B-B14F-4D97-AF65-F5344CB8AC3E}">
        <p14:creationId xmlns:p14="http://schemas.microsoft.com/office/powerpoint/2010/main" val="9238461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smtClean="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smtClean="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70" y="1244724"/>
            <a:ext cx="2988518" cy="463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72816"/>
            <a:ext cx="30670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78" y="2240805"/>
            <a:ext cx="30480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857" y="2574180"/>
            <a:ext cx="45815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078" y="3054950"/>
            <a:ext cx="50292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310" y="3562350"/>
            <a:ext cx="31432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5715" y="3899435"/>
            <a:ext cx="21526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1857" y="4293096"/>
            <a:ext cx="20955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02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2000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831" y="1052736"/>
            <a:ext cx="1879934"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531" y="1124744"/>
            <a:ext cx="197507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9597" y="4322995"/>
            <a:ext cx="1872208" cy="648072"/>
          </a:xfrm>
          <a:prstGeom prst="rect">
            <a:avLst/>
          </a:prstGeom>
        </p:spPr>
        <p:txBody>
          <a:bodyPr vert="horz" wrap="square" lIns="91440" tIns="45720" rIns="91440" bIns="45720" rtlCol="0" anchor="ctr">
            <a:normAutofit fontScale="25000" lnSpcReduction="20000"/>
          </a:bodyPr>
          <a:lstStyle/>
          <a:p>
            <a:pPr algn="ctr"/>
            <a:r>
              <a:rPr lang="el-GR" sz="7200" dirty="0" smtClean="0"/>
              <a:t>Δημήτριος Καλιτσουνάκης Εστία, 1948</a:t>
            </a:r>
          </a:p>
          <a:p>
            <a:endParaRPr lang="en-US" dirty="0" smtClean="0"/>
          </a:p>
        </p:txBody>
      </p:sp>
      <p:sp>
        <p:nvSpPr>
          <p:cNvPr id="5" name="Rectangle 4"/>
          <p:cNvSpPr/>
          <p:nvPr/>
        </p:nvSpPr>
        <p:spPr>
          <a:xfrm>
            <a:off x="5607531" y="4052971"/>
            <a:ext cx="3321531" cy="923330"/>
          </a:xfrm>
          <a:prstGeom prst="rect">
            <a:avLst/>
          </a:prstGeom>
        </p:spPr>
        <p:txBody>
          <a:bodyPr wrap="square">
            <a:spAutoFit/>
          </a:bodyPr>
          <a:lstStyle/>
          <a:p>
            <a:r>
              <a:rPr lang="el-GR" dirty="0"/>
              <a:t>μετάφραση: Χρήστος Βαλλιάνος</a:t>
            </a:r>
          </a:p>
          <a:p>
            <a:r>
              <a:rPr lang="el-GR" dirty="0"/>
              <a:t>επιμέλεια: Γιάννης </a:t>
            </a:r>
            <a:r>
              <a:rPr lang="el-GR" dirty="0" err="1" smtClean="0"/>
              <a:t>Μηλιός</a:t>
            </a:r>
            <a:endParaRPr lang="el-GR" dirty="0"/>
          </a:p>
          <a:p>
            <a:r>
              <a:rPr lang="el-GR" dirty="0"/>
              <a:t>Ελληνικά Γράμματα, 2000</a:t>
            </a:r>
            <a:endParaRPr lang="en-US" dirty="0"/>
          </a:p>
        </p:txBody>
      </p:sp>
      <p:sp>
        <p:nvSpPr>
          <p:cNvPr id="6" name="Rectangle 5"/>
          <p:cNvSpPr/>
          <p:nvPr/>
        </p:nvSpPr>
        <p:spPr>
          <a:xfrm>
            <a:off x="2691805" y="4160983"/>
            <a:ext cx="2952328" cy="1200329"/>
          </a:xfrm>
          <a:prstGeom prst="rect">
            <a:avLst/>
          </a:prstGeom>
        </p:spPr>
        <p:txBody>
          <a:bodyPr wrap="square">
            <a:spAutoFit/>
          </a:bodyPr>
          <a:lstStyle/>
          <a:p>
            <a:pPr algn="ctr"/>
            <a:r>
              <a:rPr lang="el-GR" dirty="0" smtClean="0"/>
              <a:t>Δημήτριος </a:t>
            </a:r>
            <a:r>
              <a:rPr lang="el-GR" dirty="0"/>
              <a:t>Καλιτσουνάκης</a:t>
            </a:r>
          </a:p>
          <a:p>
            <a:pPr algn="ctr"/>
            <a:r>
              <a:rPr lang="el-GR" dirty="0" smtClean="0"/>
              <a:t>(δημοτική)</a:t>
            </a:r>
            <a:endParaRPr lang="el-GR" dirty="0"/>
          </a:p>
          <a:p>
            <a:pPr algn="ctr"/>
            <a:r>
              <a:rPr lang="el-GR" dirty="0" smtClean="0"/>
              <a:t>Παπαζήση</a:t>
            </a:r>
            <a:r>
              <a:rPr lang="el-GR" dirty="0"/>
              <a:t>, </a:t>
            </a:r>
            <a:r>
              <a:rPr lang="el-GR" dirty="0" smtClean="0"/>
              <a:t>1999</a:t>
            </a:r>
          </a:p>
          <a:p>
            <a:pPr algn="ctr"/>
            <a:r>
              <a:rPr lang="el-GR" dirty="0" smtClean="0"/>
              <a:t>Ευρωεκδοτική, 1991</a:t>
            </a:r>
            <a:endParaRPr lang="en-US" dirty="0"/>
          </a:p>
        </p:txBody>
      </p:sp>
    </p:spTree>
    <p:extLst>
      <p:ext uri="{BB962C8B-B14F-4D97-AF65-F5344CB8AC3E}">
        <p14:creationId xmlns:p14="http://schemas.microsoft.com/office/powerpoint/2010/main" val="630172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4276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916832"/>
            <a:ext cx="397192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56" y="2636912"/>
            <a:ext cx="39528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237485"/>
            <a:ext cx="31242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28" y="3933056"/>
            <a:ext cx="35052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40939"/>
            <a:ext cx="2994025"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813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10438"/>
            <a:ext cx="4130337" cy="576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664"/>
            <a:ext cx="4035175" cy="596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1308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72" y="476672"/>
            <a:ext cx="4591596" cy="229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389" y="3212976"/>
            <a:ext cx="3312368" cy="1296144"/>
          </a:xfrm>
          <a:prstGeom prst="rect">
            <a:avLst/>
          </a:prstGeom>
        </p:spPr>
        <p:txBody>
          <a:bodyPr vert="horz" wrap="square" lIns="91440" tIns="45720" rIns="91440" bIns="45720" rtlCol="0" anchor="ctr">
            <a:normAutofit/>
          </a:bodyPr>
          <a:lstStyle/>
          <a:p>
            <a:r>
              <a:rPr lang="el-GR" dirty="0" smtClean="0">
                <a:latin typeface="Times New Roman" panose="02020603050405020304" pitchFamily="18" charset="0"/>
                <a:cs typeface="Times New Roman" panose="02020603050405020304" pitchFamily="18" charset="0"/>
              </a:rPr>
              <a:t>Υ = εθνικό εισόδημα</a:t>
            </a:r>
          </a:p>
          <a:p>
            <a:r>
              <a:rPr lang="el-GR" dirty="0" smtClean="0">
                <a:latin typeface="Times New Roman" panose="02020603050405020304" pitchFamily="18" charset="0"/>
                <a:cs typeface="Times New Roman" panose="02020603050405020304" pitchFamily="18" charset="0"/>
              </a:rPr>
              <a:t>π = παραγωγικότητα εργασίας</a:t>
            </a:r>
          </a:p>
          <a:p>
            <a:r>
              <a:rPr lang="en-US" dirty="0" smtClean="0">
                <a:latin typeface="Times New Roman" panose="02020603050405020304" pitchFamily="18" charset="0"/>
                <a:cs typeface="Times New Roman" panose="02020603050405020304" pitchFamily="18" charset="0"/>
              </a:rPr>
              <a:t>L = </a:t>
            </a:r>
            <a:r>
              <a:rPr lang="el-GR" dirty="0" smtClean="0">
                <a:latin typeface="Times New Roman" panose="02020603050405020304" pitchFamily="18" charset="0"/>
                <a:cs typeface="Times New Roman" panose="02020603050405020304" pitchFamily="18" charset="0"/>
              </a:rPr>
              <a:t>εργασία</a:t>
            </a:r>
          </a:p>
          <a:p>
            <a:r>
              <a:rPr lang="el-GR" dirty="0" smtClean="0">
                <a:latin typeface="Times New Roman" panose="02020603050405020304" pitchFamily="18" charset="0"/>
                <a:cs typeface="Times New Roman" panose="02020603050405020304" pitchFamily="18" charset="0"/>
              </a:rPr>
              <a:t>Ν = πληθυσμός</a:t>
            </a:r>
          </a:p>
          <a:p>
            <a:endParaRPr lang="en-US" dirty="0" smtClean="0"/>
          </a:p>
        </p:txBody>
      </p:sp>
      <p:sp>
        <p:nvSpPr>
          <p:cNvPr id="3" name="TextBox 2"/>
          <p:cNvSpPr txBox="1"/>
          <p:nvPr/>
        </p:nvSpPr>
        <p:spPr>
          <a:xfrm>
            <a:off x="2411760" y="3140968"/>
            <a:ext cx="2232248" cy="1152128"/>
          </a:xfrm>
          <a:prstGeom prst="rect">
            <a:avLst/>
          </a:prstGeom>
        </p:spPr>
        <p:txBody>
          <a:bodyPr vert="horz" wrap="square" lIns="91440" tIns="45720" rIns="91440" bIns="45720" rtlCol="0" anchor="ctr">
            <a:normAutofit/>
          </a:bodyPr>
          <a:lstStyle/>
          <a:p>
            <a:r>
              <a:rPr lang="el-GR" dirty="0">
                <a:latin typeface="Times New Roman" panose="02020603050405020304" pitchFamily="18" charset="0"/>
                <a:cs typeface="Times New Roman" panose="02020603050405020304" pitchFamily="18" charset="0"/>
              </a:rPr>
              <a:t>Υ = π</a:t>
            </a:r>
            <a:r>
              <a:rPr lang="en-US"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Y/N = </a:t>
            </a:r>
            <a:r>
              <a:rPr lang="el-GR" dirty="0">
                <a:latin typeface="Times New Roman" panose="02020603050405020304" pitchFamily="18" charset="0"/>
                <a:cs typeface="Times New Roman" panose="02020603050405020304" pitchFamily="18" charset="0"/>
              </a:rPr>
              <a:t>π </a:t>
            </a:r>
            <a:r>
              <a:rPr lang="en-US" dirty="0">
                <a:latin typeface="Times New Roman" panose="02020603050405020304" pitchFamily="18" charset="0"/>
                <a:cs typeface="Times New Roman" panose="02020603050405020304" pitchFamily="18" charset="0"/>
              </a:rPr>
              <a:t>L/N</a:t>
            </a:r>
          </a:p>
        </p:txBody>
      </p:sp>
    </p:spTree>
    <p:extLst>
      <p:ext uri="{BB962C8B-B14F-4D97-AF65-F5344CB8AC3E}">
        <p14:creationId xmlns:p14="http://schemas.microsoft.com/office/powerpoint/2010/main" val="27075910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195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1" y="2817589"/>
            <a:ext cx="38385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855960"/>
            <a:ext cx="38004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714" y="2275185"/>
            <a:ext cx="3614737"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2152" y="5445224"/>
            <a:ext cx="3579768" cy="720080"/>
          </a:xfrm>
          <a:prstGeom prst="rect">
            <a:avLst/>
          </a:prstGeom>
        </p:spPr>
        <p:txBody>
          <a:bodyPr vert="horz" wrap="square" lIns="91440" tIns="45720" rIns="91440" bIns="45720" rtlCol="0" anchor="ctr">
            <a:normAutofit fontScale="92500" lnSpcReduction="20000"/>
          </a:bodyPr>
          <a:lstStyle/>
          <a:p>
            <a:r>
              <a:rPr lang="en-US" dirty="0" smtClean="0"/>
              <a:t>10 </a:t>
            </a:r>
            <a:r>
              <a:rPr lang="el-GR" dirty="0" smtClean="0"/>
              <a:t>άτομα = 4800 καρφοβελόνες</a:t>
            </a:r>
          </a:p>
          <a:p>
            <a:r>
              <a:rPr lang="el-GR" dirty="0" smtClean="0"/>
              <a:t>1 άτομο =        20 καρφοβελόνες</a:t>
            </a:r>
          </a:p>
          <a:p>
            <a:r>
              <a:rPr lang="el-GR" dirty="0" smtClean="0"/>
              <a:t>Χ 240 αύξηση παραγωγικότητας </a:t>
            </a:r>
            <a:endParaRPr lang="en-US" dirty="0" smtClean="0"/>
          </a:p>
        </p:txBody>
      </p:sp>
    </p:spTree>
    <p:extLst>
      <p:ext uri="{BB962C8B-B14F-4D97-AF65-F5344CB8AC3E}">
        <p14:creationId xmlns:p14="http://schemas.microsoft.com/office/powerpoint/2010/main" val="41637446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50825" y="1125538"/>
            <a:ext cx="741751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dirty="0">
                <a:latin typeface="Times New Roman" pitchFamily="18" charset="0"/>
                <a:cs typeface="Times New Roman" pitchFamily="18" charset="0"/>
              </a:rPr>
              <a:t>Ο </a:t>
            </a:r>
            <a:r>
              <a:rPr lang="en-US" altLang="en-US" dirty="0">
                <a:latin typeface="Times New Roman" pitchFamily="18" charset="0"/>
                <a:cs typeface="Times New Roman" pitchFamily="18" charset="0"/>
              </a:rPr>
              <a:t>Smith </a:t>
            </a:r>
            <a:r>
              <a:rPr lang="el-GR" altLang="en-US" dirty="0">
                <a:latin typeface="Times New Roman" pitchFamily="18" charset="0"/>
                <a:cs typeface="Times New Roman" pitchFamily="18" charset="0"/>
              </a:rPr>
              <a:t>εξηγεί τον καταμερισμό της εργασίας χρησιμοποιώντας το παράδειγμα ενός εργοστασίου που κατασκευάζει καρφίτσες. Στο εργοστάσιο αυτό η κατασκευή υποδιαιρείται σε 18 ξεχωριστές διαδικασίες, αυξάνοντας έτσι την παραγωγικότητα της εργασίας. </a:t>
            </a:r>
            <a:endParaRPr lang="el-GR" altLang="en-US" dirty="0" smtClean="0">
              <a:latin typeface="Times New Roman" pitchFamily="18" charset="0"/>
              <a:cs typeface="Times New Roman" pitchFamily="18" charset="0"/>
            </a:endParaRPr>
          </a:p>
          <a:p>
            <a:pPr eaLnBrk="1" hangingPunct="1"/>
            <a:endParaRPr lang="el-GR" altLang="en-US" dirty="0">
              <a:latin typeface="Times New Roman" pitchFamily="18" charset="0"/>
              <a:cs typeface="Times New Roman" pitchFamily="18" charset="0"/>
            </a:endParaRPr>
          </a:p>
          <a:p>
            <a:pPr eaLnBrk="1" hangingPunct="1"/>
            <a:r>
              <a:rPr lang="el-GR" altLang="en-US" dirty="0" smtClean="0">
                <a:latin typeface="Times New Roman" pitchFamily="18" charset="0"/>
                <a:cs typeface="Times New Roman" pitchFamily="18" charset="0"/>
              </a:rPr>
              <a:t>10 </a:t>
            </a:r>
            <a:r>
              <a:rPr lang="el-GR" altLang="en-US" dirty="0">
                <a:latin typeface="Times New Roman" pitchFamily="18" charset="0"/>
                <a:cs typeface="Times New Roman" pitchFamily="18" charset="0"/>
              </a:rPr>
              <a:t>άτομα = 4800 καρφοβελόνες</a:t>
            </a:r>
          </a:p>
          <a:p>
            <a:pPr eaLnBrk="1" hangingPunct="1"/>
            <a:r>
              <a:rPr lang="el-GR" altLang="en-US" dirty="0">
                <a:latin typeface="Times New Roman" pitchFamily="18" charset="0"/>
                <a:cs typeface="Times New Roman" pitchFamily="18" charset="0"/>
              </a:rPr>
              <a:t>1 άτομο =        20 καρφοβελόνες</a:t>
            </a:r>
          </a:p>
          <a:p>
            <a:pPr eaLnBrk="1" hangingPunct="1"/>
            <a:r>
              <a:rPr lang="en-US" altLang="en-US" dirty="0" smtClean="0">
                <a:latin typeface="Times New Roman" pitchFamily="18" charset="0"/>
                <a:cs typeface="Times New Roman" pitchFamily="18" charset="0"/>
              </a:rPr>
              <a:t>x</a:t>
            </a:r>
            <a:r>
              <a:rPr lang="el-GR" altLang="en-US" dirty="0" smtClean="0">
                <a:latin typeface="Times New Roman" pitchFamily="18" charset="0"/>
                <a:cs typeface="Times New Roman" pitchFamily="18" charset="0"/>
              </a:rPr>
              <a:t> </a:t>
            </a:r>
            <a:r>
              <a:rPr lang="el-GR" altLang="en-US" dirty="0">
                <a:latin typeface="Times New Roman" pitchFamily="18" charset="0"/>
                <a:cs typeface="Times New Roman" pitchFamily="18" charset="0"/>
              </a:rPr>
              <a:t>240 αύξηση παραγωγικότητας </a:t>
            </a:r>
          </a:p>
          <a:p>
            <a:pPr eaLnBrk="1" hangingPunct="1"/>
            <a:endParaRPr lang="en-GB"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3434459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Epinglier_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87313"/>
            <a:ext cx="4572000"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179388" y="333374"/>
            <a:ext cx="26644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dirty="0">
                <a:latin typeface="Times New Roman" pitchFamily="18" charset="0"/>
                <a:cs typeface="Times New Roman" pitchFamily="18" charset="0"/>
              </a:rPr>
              <a:t>Εικόνες από μια βιοτεχνία που κατασκευάζει καρφίτσες την εποχή του </a:t>
            </a:r>
            <a:r>
              <a:rPr lang="en-US" altLang="en-US" dirty="0">
                <a:latin typeface="Times New Roman" pitchFamily="18" charset="0"/>
                <a:cs typeface="Times New Roman" pitchFamily="18" charset="0"/>
              </a:rPr>
              <a:t>Adam Smith. </a:t>
            </a:r>
            <a:r>
              <a:rPr lang="el-GR" altLang="en-US" dirty="0">
                <a:latin typeface="Times New Roman" pitchFamily="18" charset="0"/>
                <a:cs typeface="Times New Roman" pitchFamily="18" charset="0"/>
              </a:rPr>
              <a:t>Από την </a:t>
            </a:r>
            <a:r>
              <a:rPr lang="el-GR" altLang="en-US" i="1" dirty="0">
                <a:latin typeface="Times New Roman" pitchFamily="18" charset="0"/>
                <a:cs typeface="Times New Roman" pitchFamily="18" charset="0"/>
              </a:rPr>
              <a:t>Εγκυκλοπαίδεια</a:t>
            </a:r>
            <a:r>
              <a:rPr lang="el-GR" altLang="en-US" dirty="0">
                <a:latin typeface="Times New Roman" pitchFamily="18" charset="0"/>
                <a:cs typeface="Times New Roman" pitchFamily="18" charset="0"/>
              </a:rPr>
              <a:t> του </a:t>
            </a:r>
            <a:r>
              <a:rPr lang="en-US" altLang="en-US" dirty="0">
                <a:latin typeface="Times New Roman" pitchFamily="18" charset="0"/>
                <a:cs typeface="Times New Roman" pitchFamily="18" charset="0"/>
              </a:rPr>
              <a:t>Diderot, </a:t>
            </a:r>
            <a:r>
              <a:rPr lang="el-GR" altLang="en-US" dirty="0">
                <a:latin typeface="Times New Roman" pitchFamily="18" charset="0"/>
                <a:cs typeface="Times New Roman" pitchFamily="18" charset="0"/>
              </a:rPr>
              <a:t>στο λήμμα «</a:t>
            </a:r>
            <a:r>
              <a:rPr lang="en-GB" altLang="en-US" dirty="0">
                <a:latin typeface="Times New Roman" pitchFamily="18" charset="0"/>
                <a:cs typeface="Times New Roman" pitchFamily="18" charset="0"/>
              </a:rPr>
              <a:t>É</a:t>
            </a:r>
            <a:r>
              <a:rPr lang="en-US" altLang="en-US" dirty="0" err="1">
                <a:latin typeface="Times New Roman" pitchFamily="18" charset="0"/>
                <a:cs typeface="Times New Roman" pitchFamily="18" charset="0"/>
              </a:rPr>
              <a:t>pingle</a:t>
            </a:r>
            <a:r>
              <a:rPr lang="el-GR" altLang="en-US" dirty="0">
                <a:latin typeface="Times New Roman" pitchFamily="18" charset="0"/>
                <a:cs typeface="Times New Roman" pitchFamily="18" charset="0"/>
              </a:rPr>
              <a:t>»</a:t>
            </a:r>
            <a:r>
              <a:rPr lang="en-US" altLang="en-US" dirty="0">
                <a:latin typeface="Times New Roman" pitchFamily="18" charset="0"/>
                <a:cs typeface="Times New Roman" pitchFamily="18" charset="0"/>
              </a:rPr>
              <a:t> </a:t>
            </a:r>
            <a:r>
              <a:rPr lang="el-GR" altLang="en-US" dirty="0">
                <a:latin typeface="Times New Roman" pitchFamily="18" charset="0"/>
                <a:cs typeface="Times New Roman" pitchFamily="18" charset="0"/>
              </a:rPr>
              <a:t>[Καρφίτσα]. Ορισμένοι ισχυρίζονται ότι ο </a:t>
            </a:r>
            <a:r>
              <a:rPr lang="en-US" altLang="en-US" dirty="0">
                <a:latin typeface="Times New Roman" pitchFamily="18" charset="0"/>
                <a:cs typeface="Times New Roman" pitchFamily="18" charset="0"/>
              </a:rPr>
              <a:t>Smith </a:t>
            </a:r>
            <a:r>
              <a:rPr lang="el-GR" altLang="en-US" dirty="0">
                <a:latin typeface="Times New Roman" pitchFamily="18" charset="0"/>
                <a:cs typeface="Times New Roman" pitchFamily="18" charset="0"/>
              </a:rPr>
              <a:t>εμπνεύστηκε το παράδειγμα με τις καρφίτσες από την </a:t>
            </a:r>
            <a:r>
              <a:rPr lang="el-GR" altLang="en-US" i="1" dirty="0">
                <a:latin typeface="Times New Roman" pitchFamily="18" charset="0"/>
                <a:cs typeface="Times New Roman" pitchFamily="18" charset="0"/>
              </a:rPr>
              <a:t>Εγκυκλοπαίδεια</a:t>
            </a:r>
            <a:r>
              <a:rPr lang="el-GR" altLang="en-US" sz="1200" dirty="0">
                <a:latin typeface="Times New Roman" pitchFamily="18" charset="0"/>
                <a:cs typeface="Times New Roman" pitchFamily="18" charset="0"/>
              </a:rPr>
              <a:t>. </a:t>
            </a:r>
            <a:endParaRPr lang="en-GB"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933148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epinglier_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0"/>
            <a:ext cx="8669337"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22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276839" y="4383396"/>
            <a:ext cx="2232248" cy="504056"/>
          </a:xfrm>
          <a:prstGeom prst="rect">
            <a:avLst/>
          </a:prstGeom>
        </p:spPr>
        <p:txBody>
          <a:bodyPr vert="horz" wrap="square" lIns="91440" tIns="45720" rIns="91440" bIns="45720" rtlCol="0" anchor="ctr">
            <a:normAutofit/>
          </a:bodyPr>
          <a:lstStyle/>
          <a:p>
            <a:endParaRPr lang="en-US" dirty="0" smtClean="0"/>
          </a:p>
        </p:txBody>
      </p:sp>
      <p:sp>
        <p:nvSpPr>
          <p:cNvPr id="10" name="Rectangle 9"/>
          <p:cNvSpPr/>
          <p:nvPr/>
        </p:nvSpPr>
        <p:spPr>
          <a:xfrm>
            <a:off x="3107234" y="4428395"/>
            <a:ext cx="2736304" cy="1477328"/>
          </a:xfrm>
          <a:prstGeom prst="rect">
            <a:avLst/>
          </a:prstGeom>
        </p:spPr>
        <p:txBody>
          <a:bodyPr wrap="square">
            <a:spAutoFit/>
          </a:bodyPr>
          <a:lstStyle/>
          <a:p>
            <a:pPr algn="ctr"/>
            <a:r>
              <a:rPr lang="en-US" dirty="0"/>
              <a:t>Robert </a:t>
            </a:r>
            <a:r>
              <a:rPr lang="en-US" dirty="0" err="1"/>
              <a:t>Simson</a:t>
            </a:r>
            <a:r>
              <a:rPr lang="en-US" dirty="0"/>
              <a:t> </a:t>
            </a:r>
            <a:endParaRPr lang="en-US" dirty="0" smtClean="0"/>
          </a:p>
          <a:p>
            <a:pPr algn="ctr"/>
            <a:r>
              <a:rPr lang="en-US" dirty="0" smtClean="0"/>
              <a:t>(1687 –1768)</a:t>
            </a:r>
          </a:p>
          <a:p>
            <a:pPr algn="ctr"/>
            <a:r>
              <a:rPr lang="el-GR" dirty="0" smtClean="0"/>
              <a:t>Καθ. Μαθηματικών στη Γλασκόβη</a:t>
            </a:r>
          </a:p>
          <a:p>
            <a:pPr algn="ctr"/>
            <a:r>
              <a:rPr lang="el-GR" dirty="0" smtClean="0"/>
              <a:t>(Δάσκαλος του </a:t>
            </a:r>
            <a:r>
              <a:rPr lang="en-US" dirty="0" smtClean="0"/>
              <a:t>Smith)</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1430194"/>
            <a:ext cx="2038485" cy="260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430194"/>
            <a:ext cx="1953071" cy="257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563" y="1407163"/>
            <a:ext cx="1904463" cy="230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8802" y="3861048"/>
            <a:ext cx="2233983" cy="2313358"/>
          </a:xfrm>
          <a:prstGeom prst="rect">
            <a:avLst/>
          </a:prstGeom>
        </p:spPr>
        <p:txBody>
          <a:bodyPr vert="horz" wrap="square" lIns="91440" tIns="45720" rIns="91440" bIns="45720" rtlCol="0" anchor="ctr">
            <a:noAutofit/>
          </a:bodyPr>
          <a:lstStyle/>
          <a:p>
            <a:pPr algn="ctr"/>
            <a:r>
              <a:rPr lang="en-US" dirty="0" err="1" smtClean="0"/>
              <a:t>Gershom</a:t>
            </a:r>
            <a:r>
              <a:rPr lang="en-US" dirty="0" smtClean="0"/>
              <a:t> Carmichael </a:t>
            </a:r>
          </a:p>
          <a:p>
            <a:pPr algn="ctr"/>
            <a:r>
              <a:rPr lang="en-US" dirty="0" smtClean="0"/>
              <a:t>(1672-1729)</a:t>
            </a:r>
          </a:p>
          <a:p>
            <a:pPr algn="ctr"/>
            <a:r>
              <a:rPr lang="el-GR" dirty="0" smtClean="0"/>
              <a:t>Πρώτος καθ. Ηθικής Φιλοσοφίας στη Γλασκόβη</a:t>
            </a:r>
          </a:p>
          <a:p>
            <a:pPr algn="ctr"/>
            <a:r>
              <a:rPr lang="en-US" dirty="0" smtClean="0"/>
              <a:t>(</a:t>
            </a:r>
            <a:r>
              <a:rPr lang="el-GR" dirty="0" smtClean="0"/>
              <a:t>Δάσκαλος του </a:t>
            </a:r>
            <a:r>
              <a:rPr lang="en-US" dirty="0" smtClean="0"/>
              <a:t>Hutcheson)</a:t>
            </a:r>
          </a:p>
        </p:txBody>
      </p:sp>
      <p:sp>
        <p:nvSpPr>
          <p:cNvPr id="7" name="TextBox 6"/>
          <p:cNvSpPr txBox="1"/>
          <p:nvPr/>
        </p:nvSpPr>
        <p:spPr>
          <a:xfrm>
            <a:off x="6012160" y="4306138"/>
            <a:ext cx="2592288" cy="1868268"/>
          </a:xfrm>
          <a:prstGeom prst="rect">
            <a:avLst/>
          </a:prstGeom>
        </p:spPr>
        <p:txBody>
          <a:bodyPr vert="horz" wrap="square" lIns="91440" tIns="45720" rIns="91440" bIns="45720" rtlCol="0" anchor="ctr">
            <a:noAutofit/>
          </a:bodyPr>
          <a:lstStyle/>
          <a:p>
            <a:pPr algn="ctr"/>
            <a:r>
              <a:rPr lang="en-US" dirty="0" smtClean="0"/>
              <a:t>Francis Hutcheson </a:t>
            </a:r>
          </a:p>
          <a:p>
            <a:pPr algn="ctr"/>
            <a:r>
              <a:rPr lang="en-US" dirty="0" smtClean="0"/>
              <a:t>(1694-1746)</a:t>
            </a:r>
          </a:p>
          <a:p>
            <a:pPr algn="ctr"/>
            <a:r>
              <a:rPr lang="el-GR" dirty="0" smtClean="0"/>
              <a:t>Καθ.</a:t>
            </a:r>
            <a:r>
              <a:rPr lang="en-US" dirty="0" smtClean="0"/>
              <a:t> </a:t>
            </a:r>
            <a:r>
              <a:rPr lang="el-GR" dirty="0" smtClean="0"/>
              <a:t>Ηθικής Φιλοσοφίας στη Γλασκόβη</a:t>
            </a:r>
          </a:p>
          <a:p>
            <a:pPr algn="ctr"/>
            <a:r>
              <a:rPr lang="el-GR" dirty="0" smtClean="0"/>
              <a:t>(Δάσκαλος του </a:t>
            </a:r>
            <a:r>
              <a:rPr lang="en-US" dirty="0" smtClean="0"/>
              <a:t>Smith)</a:t>
            </a:r>
          </a:p>
        </p:txBody>
      </p:sp>
    </p:spTree>
    <p:extLst>
      <p:ext uri="{BB962C8B-B14F-4D97-AF65-F5344CB8AC3E}">
        <p14:creationId xmlns:p14="http://schemas.microsoft.com/office/powerpoint/2010/main" val="24139235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Epinglier_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428625"/>
            <a:ext cx="7399338"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92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4255673"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60848"/>
            <a:ext cx="388419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92696"/>
            <a:ext cx="37147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906" y="2571833"/>
            <a:ext cx="37147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507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80047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72058"/>
            <a:ext cx="368617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388" y="829095"/>
            <a:ext cx="3848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5501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24955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39243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95" y="3573016"/>
            <a:ext cx="37433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32" y="4005064"/>
            <a:ext cx="38766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415" y="476672"/>
            <a:ext cx="3810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rot="11230800">
            <a:off x="7980291" y="2874590"/>
            <a:ext cx="360040" cy="216024"/>
          </a:xfrm>
          <a:prstGeom prst="rightArrow">
            <a:avLst>
              <a:gd name="adj1" fmla="val 50000"/>
              <a:gd name="adj2" fmla="val 368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077" y="4221088"/>
            <a:ext cx="36671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517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37719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68" y="2276872"/>
            <a:ext cx="37623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800000">
            <a:off x="4129547" y="1413011"/>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61639"/>
            <a:ext cx="37814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330" y="2780928"/>
            <a:ext cx="38481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289" y="3762003"/>
            <a:ext cx="38957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5906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38862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82" y="4010447"/>
            <a:ext cx="36480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4941168"/>
            <a:ext cx="1800200" cy="648072"/>
          </a:xfrm>
          <a:prstGeom prst="rect">
            <a:avLst/>
          </a:prstGeom>
        </p:spPr>
        <p:txBody>
          <a:bodyPr vert="horz" wrap="square" lIns="91440" tIns="45720" rIns="91440" bIns="45720" rtlCol="0" anchor="ctr">
            <a:normAutofit/>
          </a:bodyPr>
          <a:lstStyle/>
          <a:p>
            <a:r>
              <a:rPr lang="el-GR" dirty="0" smtClean="0"/>
              <a:t>κέρδος</a:t>
            </a:r>
            <a:endParaRPr lang="en-US" dirty="0" smtClean="0"/>
          </a:p>
        </p:txBody>
      </p:sp>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79" y="548680"/>
            <a:ext cx="38481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55976" y="2420888"/>
            <a:ext cx="2808312" cy="432048"/>
          </a:xfrm>
          <a:prstGeom prst="rect">
            <a:avLst/>
          </a:prstGeom>
        </p:spPr>
        <p:txBody>
          <a:bodyPr vert="horz" wrap="square" lIns="91440" tIns="45720" rIns="91440" bIns="45720" rtlCol="0" anchor="ctr">
            <a:normAutofit/>
          </a:bodyPr>
          <a:lstStyle/>
          <a:p>
            <a:r>
              <a:rPr lang="el-GR" dirty="0" smtClean="0"/>
              <a:t>γαιοπρόσοδος</a:t>
            </a:r>
            <a:endParaRPr lang="en-US" dirty="0" smtClean="0"/>
          </a:p>
        </p:txBody>
      </p:sp>
      <p:sp>
        <p:nvSpPr>
          <p:cNvPr id="6" name="TextBox 5"/>
          <p:cNvSpPr txBox="1"/>
          <p:nvPr/>
        </p:nvSpPr>
        <p:spPr>
          <a:xfrm>
            <a:off x="4283968" y="3284984"/>
            <a:ext cx="4104456" cy="432048"/>
          </a:xfrm>
          <a:prstGeom prst="rect">
            <a:avLst/>
          </a:prstGeom>
        </p:spPr>
        <p:txBody>
          <a:bodyPr vert="horz" wrap="square" lIns="91440" tIns="45720" rIns="91440" bIns="45720" rtlCol="0" anchor="ctr">
            <a:normAutofit/>
          </a:bodyPr>
          <a:lstStyle/>
          <a:p>
            <a:r>
              <a:rPr lang="el-GR" sz="2000" dirty="0" smtClean="0"/>
              <a:t>Μισθοί + κέρδος + γαιοπρόσοδος</a:t>
            </a:r>
            <a:endParaRPr lang="en-US" sz="2000" dirty="0" smtClean="0"/>
          </a:p>
        </p:txBody>
      </p:sp>
      <p:pic>
        <p:nvPicPr>
          <p:cNvPr id="5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010" y="3861048"/>
            <a:ext cx="22002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39706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30861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39147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161" y="1355987"/>
            <a:ext cx="38100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773" y="4437112"/>
            <a:ext cx="391477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99757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39433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45" y="1988840"/>
            <a:ext cx="36576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42" y="2420887"/>
            <a:ext cx="4176465" cy="487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645025"/>
            <a:ext cx="3960440" cy="65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45" y="2996952"/>
            <a:ext cx="1385118" cy="50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08" y="1453728"/>
            <a:ext cx="3694898" cy="166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3619" y="406375"/>
            <a:ext cx="349567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6143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385762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653" y="1180381"/>
            <a:ext cx="37052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6469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8"/>
            <a:ext cx="410527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59" y="3429000"/>
            <a:ext cx="3663075" cy="55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077072"/>
            <a:ext cx="4149452" cy="134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764704"/>
            <a:ext cx="3971925"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5869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77406"/>
            <a:ext cx="2097087"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300" y="1468599"/>
            <a:ext cx="2146300"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477406"/>
            <a:ext cx="2305050" cy="27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43999" y="4402518"/>
            <a:ext cx="3816424" cy="1108447"/>
          </a:xfrm>
          <a:prstGeom prst="rect">
            <a:avLst/>
          </a:prstGeom>
        </p:spPr>
        <p:txBody>
          <a:bodyPr vert="horz" wrap="none" lIns="91440" tIns="45720" rIns="91440" bIns="45720" rtlCol="0" anchor="ctr">
            <a:normAutofit lnSpcReduction="10000"/>
          </a:bodyPr>
          <a:lstStyle/>
          <a:p>
            <a:pPr algn="ctr"/>
            <a:r>
              <a:rPr lang="en-US" dirty="0" smtClean="0"/>
              <a:t>Colin </a:t>
            </a:r>
            <a:r>
              <a:rPr lang="en-US" dirty="0" err="1" smtClean="0"/>
              <a:t>Maclaurin</a:t>
            </a:r>
            <a:r>
              <a:rPr lang="en-US" dirty="0" smtClean="0"/>
              <a:t> </a:t>
            </a:r>
          </a:p>
          <a:p>
            <a:pPr algn="ctr"/>
            <a:r>
              <a:rPr lang="en-US" dirty="0" smtClean="0"/>
              <a:t>(1698-1746)</a:t>
            </a:r>
          </a:p>
          <a:p>
            <a:pPr algn="ctr"/>
            <a:r>
              <a:rPr lang="el-GR" dirty="0" smtClean="0"/>
              <a:t>Καθ. Μαθηματικών </a:t>
            </a:r>
          </a:p>
          <a:p>
            <a:pPr algn="ctr"/>
            <a:r>
              <a:rPr lang="el-GR" dirty="0" smtClean="0"/>
              <a:t>στο Εδιμβούργο</a:t>
            </a:r>
            <a:endParaRPr lang="en-US" dirty="0" smtClean="0"/>
          </a:p>
        </p:txBody>
      </p:sp>
      <p:sp>
        <p:nvSpPr>
          <p:cNvPr id="4" name="TextBox 3"/>
          <p:cNvSpPr txBox="1"/>
          <p:nvPr/>
        </p:nvSpPr>
        <p:spPr>
          <a:xfrm>
            <a:off x="467544" y="4379316"/>
            <a:ext cx="2376264" cy="1209924"/>
          </a:xfrm>
          <a:prstGeom prst="rect">
            <a:avLst/>
          </a:prstGeom>
        </p:spPr>
        <p:txBody>
          <a:bodyPr vert="horz" wrap="square" lIns="91440" tIns="45720" rIns="91440" bIns="45720" rtlCol="0" anchor="ctr">
            <a:normAutofit/>
          </a:bodyPr>
          <a:lstStyle/>
          <a:p>
            <a:r>
              <a:rPr lang="en-US" dirty="0" smtClean="0"/>
              <a:t>Henry Home, Lord Kames (1696-1782)</a:t>
            </a:r>
          </a:p>
          <a:p>
            <a:r>
              <a:rPr lang="el-GR" dirty="0" smtClean="0"/>
              <a:t>Φιλόσοφος, δικαστής, μείζων μορφή του Σ.Δ.</a:t>
            </a:r>
            <a:endParaRPr lang="en-US" dirty="0" smtClean="0"/>
          </a:p>
        </p:txBody>
      </p:sp>
      <p:sp>
        <p:nvSpPr>
          <p:cNvPr id="6" name="TextBox 5"/>
          <p:cNvSpPr txBox="1"/>
          <p:nvPr/>
        </p:nvSpPr>
        <p:spPr>
          <a:xfrm>
            <a:off x="6176555" y="4509120"/>
            <a:ext cx="2427893" cy="1512168"/>
          </a:xfrm>
          <a:prstGeom prst="rect">
            <a:avLst/>
          </a:prstGeom>
        </p:spPr>
        <p:txBody>
          <a:bodyPr vert="horz" wrap="square" lIns="91440" tIns="45720" rIns="91440" bIns="45720" rtlCol="0" anchor="ctr">
            <a:normAutofit/>
          </a:bodyPr>
          <a:lstStyle/>
          <a:p>
            <a:pPr algn="ctr"/>
            <a:r>
              <a:rPr lang="en-US" dirty="0" smtClean="0"/>
              <a:t>Thomas Reid </a:t>
            </a:r>
            <a:endParaRPr lang="el-GR" dirty="0" smtClean="0"/>
          </a:p>
          <a:p>
            <a:pPr algn="ctr"/>
            <a:r>
              <a:rPr lang="en-US" dirty="0" smtClean="0"/>
              <a:t>(1710-1796)</a:t>
            </a:r>
          </a:p>
          <a:p>
            <a:pPr algn="ctr"/>
            <a:r>
              <a:rPr lang="el-GR" dirty="0" smtClean="0"/>
              <a:t>Φιλόσοφος, διαδέχθηκε τον </a:t>
            </a:r>
            <a:r>
              <a:rPr lang="en-US" dirty="0" smtClean="0"/>
              <a:t>Smith </a:t>
            </a:r>
            <a:r>
              <a:rPr lang="el-GR" dirty="0" smtClean="0"/>
              <a:t>στη Γλασκόβη</a:t>
            </a:r>
            <a:endParaRPr lang="en-US" dirty="0" smtClean="0"/>
          </a:p>
        </p:txBody>
      </p:sp>
    </p:spTree>
    <p:extLst>
      <p:ext uri="{BB962C8B-B14F-4D97-AF65-F5344CB8AC3E}">
        <p14:creationId xmlns:p14="http://schemas.microsoft.com/office/powerpoint/2010/main" val="33054631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a:bodyPr>
          <a:lstStyle/>
          <a:p>
            <a:pPr algn="ctr"/>
            <a:r>
              <a:rPr lang="el-GR" sz="2800" dirty="0" smtClean="0"/>
              <a:t>Το αόρατο χέρι</a:t>
            </a:r>
            <a:endParaRPr lang="en-US" sz="2800" dirty="0" smtClean="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39" y="980728"/>
            <a:ext cx="40862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97" y="2276872"/>
            <a:ext cx="3724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97" y="2648347"/>
            <a:ext cx="37814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310853">
            <a:off x="4235194" y="3967704"/>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700808"/>
            <a:ext cx="39147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8777" y="4682133"/>
            <a:ext cx="37338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263245">
            <a:off x="4553165" y="4374661"/>
            <a:ext cx="504056" cy="301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908720"/>
            <a:ext cx="32861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28184" y="620688"/>
            <a:ext cx="737493" cy="288032"/>
          </a:xfrm>
          <a:prstGeom prst="rect">
            <a:avLst/>
          </a:prstGeom>
        </p:spPr>
        <p:txBody>
          <a:bodyPr vert="horz" wrap="square" lIns="91440" tIns="45720" rIns="91440" bIns="45720" rtlCol="0" anchor="ctr">
            <a:normAutofit fontScale="85000" lnSpcReduction="20000"/>
          </a:bodyPr>
          <a:lstStyle/>
          <a:p>
            <a:r>
              <a:rPr lang="en-US" dirty="0" smtClean="0"/>
              <a:t>TMS</a:t>
            </a:r>
          </a:p>
        </p:txBody>
      </p:sp>
      <p:sp>
        <p:nvSpPr>
          <p:cNvPr id="5" name="TextBox 4"/>
          <p:cNvSpPr txBox="1"/>
          <p:nvPr/>
        </p:nvSpPr>
        <p:spPr>
          <a:xfrm>
            <a:off x="2195736" y="908720"/>
            <a:ext cx="864096" cy="333375"/>
          </a:xfrm>
          <a:prstGeom prst="rect">
            <a:avLst/>
          </a:prstGeom>
        </p:spPr>
        <p:txBody>
          <a:bodyPr vert="horz" wrap="square" lIns="91440" tIns="45720" rIns="91440" bIns="45720" rtlCol="0" anchor="ctr">
            <a:normAutofit fontScale="92500" lnSpcReduction="10000"/>
          </a:bodyPr>
          <a:lstStyle/>
          <a:p>
            <a:r>
              <a:rPr lang="en-US" dirty="0" smtClean="0"/>
              <a:t>WN</a:t>
            </a:r>
          </a:p>
        </p:txBody>
      </p:sp>
      <p:sp>
        <p:nvSpPr>
          <p:cNvPr id="6" name="TextBox 5"/>
          <p:cNvSpPr txBox="1"/>
          <p:nvPr/>
        </p:nvSpPr>
        <p:spPr>
          <a:xfrm>
            <a:off x="539552" y="5301208"/>
            <a:ext cx="3528392" cy="504056"/>
          </a:xfrm>
          <a:prstGeom prst="rect">
            <a:avLst/>
          </a:prstGeom>
        </p:spPr>
        <p:txBody>
          <a:bodyPr vert="horz" wrap="square" lIns="91440" tIns="45720" rIns="91440" bIns="45720" rtlCol="0" anchor="ctr">
            <a:normAutofit/>
          </a:bodyPr>
          <a:lstStyle/>
          <a:p>
            <a:r>
              <a:rPr lang="el-GR" dirty="0" smtClean="0"/>
              <a:t>Μη σκοπούμενες συνέπειες</a:t>
            </a:r>
            <a:endParaRPr lang="en-US" dirty="0" smtClean="0"/>
          </a:p>
        </p:txBody>
      </p:sp>
    </p:spTree>
    <p:extLst>
      <p:ext uri="{BB962C8B-B14F-4D97-AF65-F5344CB8AC3E}">
        <p14:creationId xmlns:p14="http://schemas.microsoft.com/office/powerpoint/2010/main" val="28329864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fontScale="77500" lnSpcReduction="20000"/>
          </a:bodyPr>
          <a:lstStyle/>
          <a:p>
            <a:pPr algn="ctr"/>
            <a:r>
              <a:rPr lang="el-GR" sz="2800" dirty="0" smtClean="0"/>
              <a:t>Το αόρατο χέρι και ο ρόλος του ατομικού συμφέροντος</a:t>
            </a:r>
            <a:endParaRPr lang="en-US" sz="2800" dirty="0" smtClean="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20955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5536" y="4221088"/>
            <a:ext cx="2599556" cy="646331"/>
          </a:xfrm>
          <a:prstGeom prst="rect">
            <a:avLst/>
          </a:prstGeom>
        </p:spPr>
        <p:txBody>
          <a:bodyPr wrap="square">
            <a:spAutoFit/>
          </a:bodyPr>
          <a:lstStyle/>
          <a:p>
            <a:pPr algn="ctr"/>
            <a:r>
              <a:rPr lang="en-US" dirty="0"/>
              <a:t>Bernard de Mandeville </a:t>
            </a:r>
            <a:endParaRPr lang="el-GR" dirty="0" smtClean="0"/>
          </a:p>
          <a:p>
            <a:pPr algn="ctr"/>
            <a:r>
              <a:rPr lang="en-US" dirty="0" smtClean="0"/>
              <a:t>(1670 –1733</a:t>
            </a:r>
            <a:r>
              <a:rPr lang="en-US" dirty="0"/>
              <a:t>)</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370046"/>
            <a:ext cx="253365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340768"/>
            <a:ext cx="2684842" cy="44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8723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fontScale="77500" lnSpcReduction="20000"/>
          </a:bodyPr>
          <a:lstStyle/>
          <a:p>
            <a:pPr algn="ctr"/>
            <a:r>
              <a:rPr lang="el-GR" sz="2800" dirty="0" smtClean="0"/>
              <a:t>Το αόρατο χέρι και ο ρόλος του ατομικού συμφέροντος</a:t>
            </a:r>
            <a:endParaRPr lang="en-US" sz="2800" dirty="0" smtClean="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30229"/>
            <a:ext cx="30289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8028"/>
            <a:ext cx="26193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86" y="3933056"/>
            <a:ext cx="24384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940" y="1420561"/>
            <a:ext cx="29337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485131"/>
            <a:ext cx="21812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3972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50958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5466"/>
            <a:ext cx="501015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84168" y="441310"/>
            <a:ext cx="2160240" cy="2808312"/>
          </a:xfrm>
          <a:prstGeom prst="rect">
            <a:avLst/>
          </a:prstGeom>
        </p:spPr>
        <p:txBody>
          <a:bodyPr vert="horz" wrap="square" lIns="91440" tIns="45720" rIns="91440" bIns="45720" rtlCol="0" anchor="ctr">
            <a:normAutofit/>
          </a:bodyPr>
          <a:lstStyle/>
          <a:p>
            <a:r>
              <a:rPr lang="el-GR" dirty="0" smtClean="0"/>
              <a:t>Τα αρνητικά αποτελέσματα του καταμερισμού της εργασίας και ο ρόλος της εκπαίδευσης</a:t>
            </a:r>
            <a:endParaRPr lang="en-US" dirty="0" smtClean="0"/>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850" y="2924944"/>
            <a:ext cx="242887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68144" y="4941168"/>
            <a:ext cx="2880319" cy="923330"/>
          </a:xfrm>
          <a:prstGeom prst="rect">
            <a:avLst/>
          </a:prstGeom>
        </p:spPr>
        <p:txBody>
          <a:bodyPr wrap="square">
            <a:spAutoFit/>
          </a:bodyPr>
          <a:lstStyle/>
          <a:p>
            <a:pPr algn="ctr"/>
            <a:r>
              <a:rPr lang="en-US" dirty="0"/>
              <a:t>MODERN </a:t>
            </a:r>
            <a:r>
              <a:rPr lang="en-US" dirty="0" smtClean="0"/>
              <a:t>TIMES</a:t>
            </a:r>
            <a:r>
              <a:rPr lang="el-GR" dirty="0" smtClean="0"/>
              <a:t>, </a:t>
            </a:r>
            <a:r>
              <a:rPr lang="en-US" dirty="0" smtClean="0"/>
              <a:t>United </a:t>
            </a:r>
            <a:r>
              <a:rPr lang="en-US" dirty="0"/>
              <a:t>Artists, 1936. Directed by Charlie Chaplin</a:t>
            </a:r>
          </a:p>
        </p:txBody>
      </p:sp>
    </p:spTree>
    <p:extLst>
      <p:ext uri="{BB962C8B-B14F-4D97-AF65-F5344CB8AC3E}">
        <p14:creationId xmlns:p14="http://schemas.microsoft.com/office/powerpoint/2010/main" val="10324727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64" y="980728"/>
            <a:ext cx="37623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42669"/>
            <a:ext cx="37147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64088" y="1268760"/>
            <a:ext cx="2592288" cy="2088232"/>
          </a:xfrm>
          <a:prstGeom prst="rect">
            <a:avLst/>
          </a:prstGeom>
        </p:spPr>
        <p:txBody>
          <a:bodyPr vert="horz" wrap="square" lIns="91440" tIns="45720" rIns="91440" bIns="45720" rtlCol="0" anchor="ctr">
            <a:normAutofit/>
          </a:bodyPr>
          <a:lstStyle/>
          <a:p>
            <a:r>
              <a:rPr lang="en-US" dirty="0" smtClean="0"/>
              <a:t>The system of natural liberty</a:t>
            </a:r>
          </a:p>
          <a:p>
            <a:endParaRPr lang="en-US" dirty="0"/>
          </a:p>
          <a:p>
            <a:r>
              <a:rPr lang="el-GR" dirty="0" smtClean="0"/>
              <a:t>Ο ρόλος της κυβέρνησης</a:t>
            </a:r>
            <a:endParaRPr lang="en-US" dirty="0" smtClean="0"/>
          </a:p>
        </p:txBody>
      </p:sp>
    </p:spTree>
    <p:extLst>
      <p:ext uri="{BB962C8B-B14F-4D97-AF65-F5344CB8AC3E}">
        <p14:creationId xmlns:p14="http://schemas.microsoft.com/office/powerpoint/2010/main" val="28978938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0923631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1784727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10127390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a:t>
            </a:r>
            <a:r>
              <a:rPr lang="el-GR" sz="2000" dirty="0"/>
              <a:t>Κλασική πολιτική οικονομία: </a:t>
            </a:r>
            <a:r>
              <a:rPr lang="el-GR" sz="2000" dirty="0" err="1"/>
              <a:t>Adam</a:t>
            </a:r>
            <a:r>
              <a:rPr lang="el-GR" sz="2000" dirty="0"/>
              <a:t> </a:t>
            </a:r>
            <a:r>
              <a:rPr lang="el-GR" sz="2000" smtClean="0"/>
              <a:t>Smith». </a:t>
            </a:r>
            <a:r>
              <a:rPr lang="el-GR" sz="2000" dirty="0" smtClean="0"/>
              <a:t>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2183798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3131326" y="4407495"/>
            <a:ext cx="1758878" cy="2031325"/>
          </a:xfrm>
          <a:prstGeom prst="rect">
            <a:avLst/>
          </a:prstGeom>
        </p:spPr>
        <p:txBody>
          <a:bodyPr wrap="none">
            <a:spAutoFit/>
          </a:bodyPr>
          <a:lstStyle/>
          <a:p>
            <a:pPr algn="ctr"/>
            <a:r>
              <a:rPr lang="en-US" dirty="0" smtClean="0"/>
              <a:t>James Burnett, </a:t>
            </a:r>
          </a:p>
          <a:p>
            <a:pPr algn="ctr"/>
            <a:r>
              <a:rPr lang="en-US" dirty="0" smtClean="0"/>
              <a:t>Lord </a:t>
            </a:r>
            <a:r>
              <a:rPr lang="en-US" dirty="0" err="1" smtClean="0"/>
              <a:t>Monboddo</a:t>
            </a:r>
            <a:r>
              <a:rPr lang="en-US" dirty="0" smtClean="0"/>
              <a:t> </a:t>
            </a:r>
          </a:p>
          <a:p>
            <a:pPr algn="ctr"/>
            <a:r>
              <a:rPr lang="en-US" dirty="0" smtClean="0"/>
              <a:t>(1714 –1796)</a:t>
            </a:r>
            <a:endParaRPr lang="el-GR" dirty="0" smtClean="0"/>
          </a:p>
          <a:p>
            <a:pPr algn="ctr"/>
            <a:r>
              <a:rPr lang="el-GR" dirty="0" smtClean="0"/>
              <a:t>Δικαστής, </a:t>
            </a:r>
          </a:p>
          <a:p>
            <a:pPr algn="ctr"/>
            <a:r>
              <a:rPr lang="el-GR" dirty="0" smtClean="0"/>
              <a:t>γλωσσολόγος, </a:t>
            </a:r>
          </a:p>
          <a:p>
            <a:pPr algn="ctr"/>
            <a:r>
              <a:rPr lang="el-GR" dirty="0" smtClean="0"/>
              <a:t>φιλόσοφος</a:t>
            </a:r>
          </a:p>
          <a:p>
            <a:pPr algn="ctr"/>
            <a:endParaRPr lang="en-US" dirty="0"/>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55648"/>
            <a:ext cx="1944216" cy="261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78" y="1555648"/>
            <a:ext cx="20955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88024" y="4407495"/>
            <a:ext cx="4122412" cy="1477328"/>
          </a:xfrm>
          <a:prstGeom prst="rect">
            <a:avLst/>
          </a:prstGeom>
        </p:spPr>
        <p:txBody>
          <a:bodyPr wrap="square">
            <a:spAutoFit/>
          </a:bodyPr>
          <a:lstStyle/>
          <a:p>
            <a:pPr algn="ctr"/>
            <a:r>
              <a:rPr lang="en-US" dirty="0"/>
              <a:t>William Robertson </a:t>
            </a:r>
            <a:endParaRPr lang="el-GR" dirty="0" smtClean="0"/>
          </a:p>
          <a:p>
            <a:pPr algn="ctr"/>
            <a:r>
              <a:rPr lang="en-US" dirty="0" smtClean="0"/>
              <a:t>(1721–1793</a:t>
            </a:r>
            <a:r>
              <a:rPr lang="en-US" dirty="0"/>
              <a:t>) </a:t>
            </a:r>
            <a:endParaRPr lang="el-GR" dirty="0" smtClean="0"/>
          </a:p>
          <a:p>
            <a:pPr algn="ctr"/>
            <a:r>
              <a:rPr lang="el-GR" dirty="0" smtClean="0"/>
              <a:t>Ιστορικός, </a:t>
            </a:r>
          </a:p>
          <a:p>
            <a:pPr algn="ctr"/>
            <a:r>
              <a:rPr lang="el-GR" dirty="0" smtClean="0"/>
              <a:t>Πρύτανης στο Εδιμβούργο</a:t>
            </a:r>
          </a:p>
          <a:p>
            <a:endParaRPr lang="en-US" dirty="0"/>
          </a:p>
        </p:txBody>
      </p:sp>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87385"/>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436" y="4797152"/>
            <a:ext cx="1944216" cy="576064"/>
          </a:xfrm>
          <a:prstGeom prst="rect">
            <a:avLst/>
          </a:prstGeom>
        </p:spPr>
        <p:txBody>
          <a:bodyPr vert="horz" wrap="square" lIns="91440" tIns="45720" rIns="91440" bIns="45720" rtlCol="0" anchor="ctr">
            <a:noAutofit/>
          </a:bodyPr>
          <a:lstStyle/>
          <a:p>
            <a:pPr algn="ctr"/>
            <a:r>
              <a:rPr lang="en-US" dirty="0" smtClean="0"/>
              <a:t>David Hume</a:t>
            </a:r>
          </a:p>
          <a:p>
            <a:pPr algn="ctr"/>
            <a:r>
              <a:rPr lang="en-US" dirty="0" smtClean="0"/>
              <a:t>(1711</a:t>
            </a:r>
            <a:r>
              <a:rPr lang="en-US" dirty="0"/>
              <a:t> – </a:t>
            </a:r>
            <a:r>
              <a:rPr lang="en-US" dirty="0" smtClean="0"/>
              <a:t>1776)</a:t>
            </a:r>
          </a:p>
        </p:txBody>
      </p:sp>
    </p:spTree>
    <p:extLst>
      <p:ext uri="{BB962C8B-B14F-4D97-AF65-F5344CB8AC3E}">
        <p14:creationId xmlns:p14="http://schemas.microsoft.com/office/powerpoint/2010/main" val="21139095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5089743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5548779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264873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29981"/>
            <a:ext cx="22129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815140"/>
            <a:ext cx="2088232" cy="267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48264" y="4665402"/>
            <a:ext cx="2088232" cy="720080"/>
          </a:xfrm>
          <a:prstGeom prst="rect">
            <a:avLst/>
          </a:prstGeom>
        </p:spPr>
        <p:txBody>
          <a:bodyPr vert="horz" wrap="square" lIns="91440" tIns="45720" rIns="91440" bIns="45720" rtlCol="0" anchor="ctr">
            <a:normAutofit/>
          </a:bodyPr>
          <a:lstStyle/>
          <a:p>
            <a:pPr algn="ctr"/>
            <a:r>
              <a:rPr lang="en-US" dirty="0" smtClean="0"/>
              <a:t>Adam Smith</a:t>
            </a:r>
          </a:p>
          <a:p>
            <a:pPr algn="ctr"/>
            <a:r>
              <a:rPr lang="en-US" dirty="0" smtClean="0"/>
              <a:t>(1723</a:t>
            </a:r>
            <a:r>
              <a:rPr lang="en-US" dirty="0"/>
              <a:t> </a:t>
            </a:r>
            <a:r>
              <a:rPr lang="en-US" dirty="0" smtClean="0"/>
              <a:t>–1790)</a:t>
            </a:r>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25" y="1920354"/>
            <a:ext cx="231616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155759" y="4664670"/>
            <a:ext cx="2208105" cy="1200329"/>
          </a:xfrm>
          <a:prstGeom prst="rect">
            <a:avLst/>
          </a:prstGeom>
        </p:spPr>
        <p:txBody>
          <a:bodyPr wrap="none">
            <a:spAutoFit/>
          </a:bodyPr>
          <a:lstStyle/>
          <a:p>
            <a:pPr algn="ctr"/>
            <a:r>
              <a:rPr lang="en-US" dirty="0"/>
              <a:t>George Campbell </a:t>
            </a:r>
            <a:endParaRPr lang="en-US" dirty="0" smtClean="0"/>
          </a:p>
          <a:p>
            <a:pPr algn="ctr"/>
            <a:r>
              <a:rPr lang="en-US" dirty="0" smtClean="0"/>
              <a:t>(1719</a:t>
            </a:r>
            <a:r>
              <a:rPr lang="en-US" dirty="0"/>
              <a:t> </a:t>
            </a:r>
            <a:r>
              <a:rPr lang="en-US" dirty="0" smtClean="0"/>
              <a:t>–1796)</a:t>
            </a:r>
            <a:endParaRPr lang="el-GR" dirty="0" smtClean="0"/>
          </a:p>
          <a:p>
            <a:pPr algn="ctr"/>
            <a:r>
              <a:rPr lang="el-GR" dirty="0" smtClean="0"/>
              <a:t>Φιλόσοφος, </a:t>
            </a:r>
          </a:p>
          <a:p>
            <a:pPr algn="ctr"/>
            <a:r>
              <a:rPr lang="el-GR" dirty="0" smtClean="0"/>
              <a:t>καθηγητής θεολογίας</a:t>
            </a:r>
            <a:endParaRPr lang="en-US" dirty="0"/>
          </a:p>
        </p:txBody>
      </p:sp>
      <p:sp>
        <p:nvSpPr>
          <p:cNvPr id="4" name="TextBox 3"/>
          <p:cNvSpPr txBox="1"/>
          <p:nvPr/>
        </p:nvSpPr>
        <p:spPr>
          <a:xfrm>
            <a:off x="3563888" y="4581128"/>
            <a:ext cx="3240359" cy="1584176"/>
          </a:xfrm>
          <a:prstGeom prst="rect">
            <a:avLst/>
          </a:prstGeom>
        </p:spPr>
        <p:txBody>
          <a:bodyPr vert="horz" wrap="square" lIns="91440" tIns="45720" rIns="91440" bIns="45720" rtlCol="0" anchor="ctr">
            <a:normAutofit lnSpcReduction="10000"/>
          </a:bodyPr>
          <a:lstStyle/>
          <a:p>
            <a:pPr algn="ctr"/>
            <a:r>
              <a:rPr lang="en-US" dirty="0" smtClean="0"/>
              <a:t>Adam Ferguson</a:t>
            </a:r>
          </a:p>
          <a:p>
            <a:pPr algn="ctr"/>
            <a:r>
              <a:rPr lang="en-US" dirty="0" smtClean="0"/>
              <a:t>(1723</a:t>
            </a:r>
            <a:r>
              <a:rPr lang="en-US" dirty="0"/>
              <a:t> – </a:t>
            </a:r>
            <a:r>
              <a:rPr lang="en-US" dirty="0" smtClean="0"/>
              <a:t>1816)</a:t>
            </a:r>
          </a:p>
          <a:p>
            <a:pPr algn="ctr"/>
            <a:r>
              <a:rPr lang="el-GR" dirty="0" smtClean="0"/>
              <a:t>Καθηγητής Ηθικής φιλοσοφίας στο Εδιμβούργο</a:t>
            </a:r>
          </a:p>
          <a:p>
            <a:pPr algn="ctr"/>
            <a:r>
              <a:rPr lang="en-US" i="1" dirty="0"/>
              <a:t>An Essay on the History of Civil Society </a:t>
            </a:r>
            <a:r>
              <a:rPr lang="en-US" dirty="0"/>
              <a:t>(1767)</a:t>
            </a:r>
            <a:endParaRPr lang="en-US" dirty="0" smtClean="0"/>
          </a:p>
        </p:txBody>
      </p:sp>
    </p:spTree>
    <p:extLst>
      <p:ext uri="{BB962C8B-B14F-4D97-AF65-F5344CB8AC3E}">
        <p14:creationId xmlns:p14="http://schemas.microsoft.com/office/powerpoint/2010/main" val="1315900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smtClean="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74" y="1628800"/>
            <a:ext cx="24574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628800"/>
            <a:ext cx="235267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693093"/>
            <a:ext cx="209708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76254" y="4509120"/>
            <a:ext cx="1809055" cy="1584401"/>
          </a:xfrm>
          <a:prstGeom prst="rect">
            <a:avLst/>
          </a:prstGeom>
        </p:spPr>
        <p:txBody>
          <a:bodyPr vert="horz" wrap="none" lIns="91440" tIns="45720" rIns="91440" bIns="45720" rtlCol="0" anchor="ctr">
            <a:normAutofit/>
          </a:bodyPr>
          <a:lstStyle/>
          <a:p>
            <a:pPr algn="ctr"/>
            <a:r>
              <a:rPr lang="en-US" dirty="0" smtClean="0"/>
              <a:t>James Beattie</a:t>
            </a:r>
          </a:p>
          <a:p>
            <a:pPr algn="ctr"/>
            <a:r>
              <a:rPr lang="en-US" dirty="0" smtClean="0"/>
              <a:t>(1735-1803)</a:t>
            </a:r>
            <a:endParaRPr lang="el-GR" dirty="0" smtClean="0"/>
          </a:p>
          <a:p>
            <a:pPr algn="ctr"/>
            <a:r>
              <a:rPr lang="el-GR" dirty="0" smtClean="0"/>
              <a:t>Καθ. Ηθικής Φιλοσοφίας </a:t>
            </a:r>
            <a:endParaRPr lang="en-US" dirty="0" smtClean="0"/>
          </a:p>
          <a:p>
            <a:pPr algn="ctr"/>
            <a:r>
              <a:rPr lang="el-GR" dirty="0" smtClean="0"/>
              <a:t>στο </a:t>
            </a:r>
            <a:r>
              <a:rPr lang="en-US" dirty="0" smtClean="0"/>
              <a:t>Aberdeen</a:t>
            </a:r>
          </a:p>
        </p:txBody>
      </p:sp>
      <p:sp>
        <p:nvSpPr>
          <p:cNvPr id="4" name="TextBox 3"/>
          <p:cNvSpPr txBox="1"/>
          <p:nvPr/>
        </p:nvSpPr>
        <p:spPr>
          <a:xfrm>
            <a:off x="3851920" y="4793917"/>
            <a:ext cx="2316052" cy="1512312"/>
          </a:xfrm>
          <a:prstGeom prst="rect">
            <a:avLst/>
          </a:prstGeom>
        </p:spPr>
        <p:txBody>
          <a:bodyPr vert="horz" wrap="square" lIns="91440" tIns="45720" rIns="91440" bIns="45720" rtlCol="0" anchor="ctr">
            <a:normAutofit fontScale="92500" lnSpcReduction="10000"/>
          </a:bodyPr>
          <a:lstStyle/>
          <a:p>
            <a:pPr algn="ctr"/>
            <a:r>
              <a:rPr lang="en-US" dirty="0" smtClean="0"/>
              <a:t>James Hutton</a:t>
            </a:r>
          </a:p>
          <a:p>
            <a:pPr algn="ctr"/>
            <a:r>
              <a:rPr lang="en-US" dirty="0" smtClean="0"/>
              <a:t>(1726-1797)</a:t>
            </a:r>
          </a:p>
          <a:p>
            <a:pPr algn="ctr"/>
            <a:r>
              <a:rPr lang="el-GR" dirty="0" smtClean="0"/>
              <a:t>Γεωλόγος</a:t>
            </a:r>
          </a:p>
          <a:p>
            <a:pPr algn="ctr"/>
            <a:r>
              <a:rPr lang="el-GR" dirty="0" smtClean="0"/>
              <a:t>(με τον </a:t>
            </a:r>
            <a:r>
              <a:rPr lang="en-US" dirty="0" smtClean="0"/>
              <a:t>Black </a:t>
            </a:r>
            <a:r>
              <a:rPr lang="el-GR" dirty="0" smtClean="0"/>
              <a:t>εκτελεστές της διαθήκης του </a:t>
            </a:r>
            <a:r>
              <a:rPr lang="en-US" dirty="0" smtClean="0"/>
              <a:t>Smith)</a:t>
            </a:r>
          </a:p>
        </p:txBody>
      </p:sp>
      <p:sp>
        <p:nvSpPr>
          <p:cNvPr id="6" name="TextBox 5"/>
          <p:cNvSpPr txBox="1"/>
          <p:nvPr/>
        </p:nvSpPr>
        <p:spPr>
          <a:xfrm>
            <a:off x="505035" y="4866069"/>
            <a:ext cx="3301516" cy="1440160"/>
          </a:xfrm>
          <a:prstGeom prst="rect">
            <a:avLst/>
          </a:prstGeom>
        </p:spPr>
        <p:txBody>
          <a:bodyPr vert="horz" wrap="none" lIns="91440" tIns="45720" rIns="91440" bIns="45720" rtlCol="0" anchor="ctr">
            <a:normAutofit/>
          </a:bodyPr>
          <a:lstStyle/>
          <a:p>
            <a:pPr algn="ctr"/>
            <a:r>
              <a:rPr lang="en-US" dirty="0" smtClean="0"/>
              <a:t>Joseph Black (1728-1799)</a:t>
            </a:r>
          </a:p>
          <a:p>
            <a:pPr algn="ctr"/>
            <a:r>
              <a:rPr lang="el-GR" dirty="0" smtClean="0"/>
              <a:t>Φυσικός και Χημικός</a:t>
            </a:r>
          </a:p>
          <a:p>
            <a:pPr algn="ctr"/>
            <a:r>
              <a:rPr lang="el-GR" dirty="0" smtClean="0"/>
              <a:t>Καθηγητής στη </a:t>
            </a:r>
            <a:endParaRPr lang="en-US" dirty="0" smtClean="0"/>
          </a:p>
          <a:p>
            <a:pPr algn="ctr"/>
            <a:r>
              <a:rPr lang="el-GR" dirty="0" smtClean="0"/>
              <a:t>Γλασκόβη και στο Εδιμβούργο</a:t>
            </a:r>
            <a:endParaRPr lang="en-US" dirty="0" smtClean="0"/>
          </a:p>
        </p:txBody>
      </p:sp>
    </p:spTree>
    <p:extLst>
      <p:ext uri="{BB962C8B-B14F-4D97-AF65-F5344CB8AC3E}">
        <p14:creationId xmlns:p14="http://schemas.microsoft.com/office/powerpoint/2010/main" val="858294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1829</Words>
  <Application>Microsoft Office PowerPoint</Application>
  <PresentationFormat>On-screen Show (4:3)</PresentationFormat>
  <Paragraphs>321</Paragraphs>
  <Slides>72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ＭＳ Ｐゴシック</vt:lpstr>
      <vt:lpstr>Arial</vt:lpstr>
      <vt:lpstr>Calibri</vt:lpstr>
      <vt:lpstr>Times New Roman</vt:lpstr>
      <vt:lpstr>Wingdings</vt:lpstr>
      <vt:lpstr>Θέμα του Office</vt:lpstr>
      <vt:lpstr>Ιστορία Οικονομικών Θεωριών</vt:lpstr>
      <vt:lpstr>Σκοποί  ενότητας</vt:lpstr>
      <vt:lpstr>Περιεχόμενα ενότητας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Sir James Steuart (1713-1780)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PowerPoint Presentation</vt:lpstr>
      <vt:lpstr>PowerPoint Presentation</vt:lpstr>
      <vt:lpstr>PowerPoint Presentation</vt:lpstr>
      <vt:lpstr>Adam Smith (1723-1790)</vt:lpstr>
      <vt:lpstr>Adam Smith (1723-1790)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2016-04-11T09:53:08Z</dcterms:modified>
</cp:coreProperties>
</file>