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2.xml" ContentType="application/vnd.openxmlformats-officedocument.presentationml.notesSlide+xml"/>
  <Override PartName="/ppt/tags/tag19.xml" ContentType="application/vnd.openxmlformats-officedocument.presentationml.tags+xml"/>
  <Override PartName="/ppt/notesSlides/notesSlide3.xml" ContentType="application/vnd.openxmlformats-officedocument.presentationml.notesSlide+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ppt/notesSlides/notesSlide5.xml" ContentType="application/vnd.openxmlformats-officedocument.presentationml.notesSlide+xml"/>
  <Override PartName="/ppt/tags/tag22.xml" ContentType="application/vnd.openxmlformats-officedocument.presentationml.tags+xml"/>
  <Override PartName="/ppt/notesSlides/notesSlide6.xml" ContentType="application/vnd.openxmlformats-officedocument.presentationml.notesSlide+xml"/>
  <Override PartName="/ppt/tags/tag23.xml" ContentType="application/vnd.openxmlformats-officedocument.presentationml.tags+xml"/>
  <Override PartName="/ppt/notesSlides/notesSlide7.xml" ContentType="application/vnd.openxmlformats-officedocument.presentationml.notesSlide+xml"/>
  <Override PartName="/ppt/tags/tag24.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6"/>
  </p:notesMasterIdLst>
  <p:sldIdLst>
    <p:sldId id="359" r:id="rId3"/>
    <p:sldId id="371" r:id="rId4"/>
    <p:sldId id="380" r:id="rId5"/>
    <p:sldId id="372" r:id="rId6"/>
    <p:sldId id="383" r:id="rId7"/>
    <p:sldId id="385" r:id="rId8"/>
    <p:sldId id="373" r:id="rId9"/>
    <p:sldId id="374" r:id="rId10"/>
    <p:sldId id="381" r:id="rId11"/>
    <p:sldId id="382" r:id="rId12"/>
    <p:sldId id="375" r:id="rId13"/>
    <p:sldId id="376" r:id="rId14"/>
    <p:sldId id="377" r:id="rId15"/>
    <p:sldId id="386" r:id="rId16"/>
    <p:sldId id="378" r:id="rId17"/>
    <p:sldId id="379" r:id="rId18"/>
    <p:sldId id="360" r:id="rId19"/>
    <p:sldId id="361" r:id="rId20"/>
    <p:sldId id="362" r:id="rId21"/>
    <p:sldId id="363" r:id="rId22"/>
    <p:sldId id="364" r:id="rId23"/>
    <p:sldId id="370" r:id="rId24"/>
    <p:sldId id="387" r:id="rId25"/>
  </p:sldIdLst>
  <p:sldSz cx="9144000" cy="6858000" type="screen4x3"/>
  <p:notesSz cx="6858000" cy="9144000"/>
  <p:custDataLst>
    <p:tags r:id="rId2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71"/>
            <p14:sldId id="380"/>
            <p14:sldId id="372"/>
            <p14:sldId id="383"/>
            <p14:sldId id="385"/>
            <p14:sldId id="373"/>
            <p14:sldId id="374"/>
            <p14:sldId id="381"/>
            <p14:sldId id="382"/>
            <p14:sldId id="375"/>
            <p14:sldId id="376"/>
            <p14:sldId id="377"/>
            <p14:sldId id="386"/>
            <p14:sldId id="378"/>
            <p14:sldId id="379"/>
            <p14:sldId id="360"/>
            <p14:sldId id="361"/>
            <p14:sldId id="362"/>
            <p14:sldId id="363"/>
            <p14:sldId id="364"/>
            <p14:sldId id="370"/>
          </p14:sldIdLst>
        </p14:section>
        <p14:section name="Untitled Section" id="{0F1CB131-A6BD-43D0-B8D4-1F27CEF7A05E}">
          <p14:sldIdLst>
            <p14:sldId id="387"/>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1" d="100"/>
          <a:sy n="71" d="100"/>
        </p:scale>
        <p:origin x="-1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gs" Target="tags/tag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19/3/2017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20</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21</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22</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21451231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Celestin </a:t>
            </a:r>
            <a:r>
              <a:rPr lang="en-US" sz="1000" dirty="0" err="1" smtClean="0">
                <a:solidFill>
                  <a:srgbClr val="5075BC"/>
                </a:solidFill>
              </a:rPr>
              <a:t>Freinet</a:t>
            </a:r>
            <a:r>
              <a:rPr lang="en-US" sz="1000" dirty="0" smtClean="0">
                <a:solidFill>
                  <a:srgbClr val="5075BC"/>
                </a:solidFill>
              </a:rPr>
              <a:t> </a:t>
            </a:r>
            <a:endParaRPr lang="el-GR" sz="1000" dirty="0" smtClean="0">
              <a:solidFill>
                <a:srgbClr val="5075BC"/>
              </a:solidFill>
            </a:endParaRP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Celestin </a:t>
            </a:r>
            <a:r>
              <a:rPr lang="en-US" sz="1000" dirty="0" err="1" smtClean="0">
                <a:solidFill>
                  <a:srgbClr val="5075BC"/>
                </a:solidFill>
              </a:rPr>
              <a:t>Freinet</a:t>
            </a:r>
            <a:r>
              <a:rPr lang="en-US" sz="1000" dirty="0" smtClean="0">
                <a:solidFill>
                  <a:srgbClr val="5075BC"/>
                </a:solidFill>
              </a:rPr>
              <a:t> </a:t>
            </a:r>
            <a:endParaRPr lang="el-GR" sz="1000" dirty="0" smtClean="0">
              <a:solidFill>
                <a:srgbClr val="5075BC"/>
              </a:solidFill>
            </a:endParaRP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Celestin </a:t>
            </a:r>
            <a:r>
              <a:rPr lang="en-US" sz="1000" dirty="0" err="1" smtClean="0">
                <a:solidFill>
                  <a:srgbClr val="5075BC"/>
                </a:solidFill>
              </a:rPr>
              <a:t>Freinet</a:t>
            </a:r>
            <a:r>
              <a:rPr lang="en-US" sz="1000" dirty="0" smtClean="0">
                <a:solidFill>
                  <a:srgbClr val="5075BC"/>
                </a:solidFill>
              </a:rPr>
              <a:t> </a:t>
            </a:r>
            <a:endParaRPr lang="el-GR" sz="1000" dirty="0" smtClean="0">
              <a:solidFill>
                <a:srgbClr val="5075BC"/>
              </a:solidFill>
            </a:endParaRP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Celestin </a:t>
            </a:r>
            <a:r>
              <a:rPr lang="en-US" sz="1000" dirty="0" err="1" smtClean="0">
                <a:solidFill>
                  <a:srgbClr val="5075BC"/>
                </a:solidFill>
              </a:rPr>
              <a:t>Freinet</a:t>
            </a:r>
            <a:r>
              <a:rPr lang="en-US" sz="1000" dirty="0" smtClean="0">
                <a:solidFill>
                  <a:srgbClr val="5075BC"/>
                </a:solidFill>
              </a:rPr>
              <a:t> </a:t>
            </a:r>
            <a:endParaRPr lang="el-GR" sz="1000" dirty="0" smtClean="0">
              <a:solidFill>
                <a:srgbClr val="5075BC"/>
              </a:solidFill>
            </a:endParaRPr>
          </a:p>
        </p:txBody>
      </p:sp>
      <p:pic>
        <p:nvPicPr>
          <p:cNvPr id="9" name="Picture 8"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Celestin </a:t>
            </a:r>
            <a:r>
              <a:rPr lang="en-US" sz="1000" dirty="0" err="1" smtClean="0">
                <a:solidFill>
                  <a:srgbClr val="5075BC"/>
                </a:solidFill>
              </a:rPr>
              <a:t>Freinet</a:t>
            </a:r>
            <a:r>
              <a:rPr lang="en-US" sz="1000" dirty="0" smtClean="0">
                <a:solidFill>
                  <a:srgbClr val="5075BC"/>
                </a:solidFill>
              </a:rPr>
              <a:t> </a:t>
            </a:r>
            <a:endParaRPr lang="el-GR" sz="1000" dirty="0" smtClean="0">
              <a:solidFill>
                <a:srgbClr val="5075BC"/>
              </a:solidFill>
            </a:endParaRP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Celestin </a:t>
            </a:r>
            <a:r>
              <a:rPr lang="en-US" sz="1000" dirty="0" err="1" smtClean="0">
                <a:solidFill>
                  <a:srgbClr val="5075BC"/>
                </a:solidFill>
              </a:rPr>
              <a:t>Freinet</a:t>
            </a:r>
            <a:r>
              <a:rPr lang="en-US" sz="1000" dirty="0" smtClean="0">
                <a:solidFill>
                  <a:srgbClr val="5075BC"/>
                </a:solidFill>
              </a:rPr>
              <a:t> </a:t>
            </a:r>
            <a:endParaRPr lang="el-GR" sz="1000" dirty="0" smtClean="0">
              <a:solidFill>
                <a:srgbClr val="5075BC"/>
              </a:solidFill>
            </a:endParaRPr>
          </a:p>
        </p:txBody>
      </p:sp>
      <p:pic>
        <p:nvPicPr>
          <p:cNvPr id="8" name="Picture 7"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Celestin </a:t>
            </a:r>
            <a:r>
              <a:rPr lang="en-US" sz="1000" dirty="0" err="1" smtClean="0">
                <a:solidFill>
                  <a:srgbClr val="5075BC"/>
                </a:solidFill>
              </a:rPr>
              <a:t>Freinet</a:t>
            </a:r>
            <a:r>
              <a:rPr lang="en-US" sz="1000" dirty="0" smtClean="0">
                <a:solidFill>
                  <a:srgbClr val="5075BC"/>
                </a:solidFill>
              </a:rPr>
              <a:t> </a:t>
            </a:r>
            <a:endParaRPr lang="el-GR" sz="1000" dirty="0" smtClean="0">
              <a:solidFill>
                <a:srgbClr val="5075BC"/>
              </a:solidFill>
            </a:endParaRP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hyperlink" Target="http://opencourses.uoa.gr/courses/ECD8/"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22.xml"/><Relationship Id="rId5" Type="http://schemas.openxmlformats.org/officeDocument/2006/relationships/image" Target="../media/image5.png"/><Relationship Id="rId4" Type="http://schemas.openxmlformats.org/officeDocument/2006/relationships/hyperlink" Target="%5b1%5d%20http:/creativecommons.org/licenses/by-nc-sa/4.0/" TargetMode="Externa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hyperlink" Target="https://commons.wikimedia.org/wiki/File:Freinet.jpg" TargetMode="Externa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normAutofit/>
          </a:bodyPr>
          <a:lstStyle/>
          <a:p>
            <a:r>
              <a:rPr lang="el-GR" altLang="en-US" sz="3900" dirty="0" smtClean="0"/>
              <a:t>Εισαγωγή στις </a:t>
            </a:r>
            <a:r>
              <a:rPr lang="el-GR" altLang="en-US" sz="3900" dirty="0"/>
              <a:t>Επιστήμες της Αγωγής</a:t>
            </a:r>
            <a:endParaRPr lang="el-GR" altLang="en-US" sz="3900" dirty="0" smtClean="0">
              <a:solidFill>
                <a:srgbClr val="5075BC"/>
              </a:solidFill>
            </a:endParaRPr>
          </a:p>
        </p:txBody>
      </p:sp>
      <p:sp>
        <p:nvSpPr>
          <p:cNvPr id="3" name="Υπότιτλος 2"/>
          <p:cNvSpPr>
            <a:spLocks noGrp="1"/>
          </p:cNvSpPr>
          <p:nvPr>
            <p:ph type="subTitle" idx="1"/>
            <p:custDataLst>
              <p:tags r:id="rId2"/>
            </p:custDataLst>
          </p:nvPr>
        </p:nvSpPr>
        <p:spPr>
          <a:xfrm>
            <a:off x="684213" y="3384550"/>
            <a:ext cx="7775575" cy="1752600"/>
          </a:xfrm>
        </p:spPr>
        <p:txBody>
          <a:bodyPr rtlCol="0">
            <a:noAutofit/>
          </a:bodyPr>
          <a:lstStyle/>
          <a:p>
            <a:pPr fontAlgn="auto">
              <a:spcAft>
                <a:spcPts val="0"/>
              </a:spcAft>
              <a:defRPr/>
            </a:pPr>
            <a:r>
              <a:rPr lang="en-US" sz="3000" b="1" dirty="0">
                <a:latin typeface="+mj-lt"/>
                <a:ea typeface="+mj-ea"/>
                <a:cs typeface="+mj-cs"/>
              </a:rPr>
              <a:t>Celestin </a:t>
            </a:r>
            <a:r>
              <a:rPr lang="en-US" sz="3000" b="1" dirty="0" err="1">
                <a:latin typeface="+mj-lt"/>
                <a:ea typeface="+mj-ea"/>
                <a:cs typeface="+mj-cs"/>
              </a:rPr>
              <a:t>Freinet</a:t>
            </a:r>
            <a:r>
              <a:rPr lang="en-US" sz="3000" b="1" dirty="0">
                <a:latin typeface="+mj-lt"/>
                <a:ea typeface="+mj-ea"/>
                <a:cs typeface="+mj-cs"/>
              </a:rPr>
              <a:t> (1896-1966</a:t>
            </a:r>
            <a:r>
              <a:rPr lang="en-US" sz="3000" b="1" dirty="0" smtClean="0">
                <a:latin typeface="+mj-lt"/>
                <a:ea typeface="+mj-ea"/>
                <a:cs typeface="+mj-cs"/>
              </a:rPr>
              <a:t>)</a:t>
            </a:r>
            <a:endParaRPr lang="el-GR" sz="3000" b="1" dirty="0" smtClean="0">
              <a:latin typeface="+mj-lt"/>
              <a:ea typeface="+mj-ea"/>
              <a:cs typeface="+mj-cs"/>
            </a:endParaRPr>
          </a:p>
          <a:p>
            <a:pPr fontAlgn="auto">
              <a:spcAft>
                <a:spcPts val="0"/>
              </a:spcAft>
              <a:defRPr/>
            </a:pPr>
            <a:endParaRPr lang="el-GR" sz="2800" dirty="0" smtClean="0"/>
          </a:p>
          <a:p>
            <a:r>
              <a:rPr lang="el-GR" sz="2800" dirty="0" smtClean="0"/>
              <a:t>Αλεξάνδρα </a:t>
            </a:r>
            <a:r>
              <a:rPr lang="el-GR" sz="2800" dirty="0" err="1"/>
              <a:t>Ανδρούσου</a:t>
            </a:r>
            <a:r>
              <a:rPr lang="el-GR" sz="2800" dirty="0"/>
              <a:t> - Βασίλης </a:t>
            </a:r>
            <a:r>
              <a:rPr lang="el-GR" sz="2800" dirty="0" err="1"/>
              <a:t>Τσάφος</a:t>
            </a:r>
            <a:endParaRPr lang="el-GR" sz="2800" dirty="0"/>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Βασικά σημεία της Παιδαγωγικής  </a:t>
            </a:r>
            <a:r>
              <a:rPr lang="el-GR" dirty="0" err="1"/>
              <a:t>Freinet</a:t>
            </a:r>
            <a:r>
              <a:rPr lang="en-US" dirty="0"/>
              <a:t> </a:t>
            </a:r>
            <a:r>
              <a:rPr lang="en-US" dirty="0" smtClean="0"/>
              <a:t>(3/3</a:t>
            </a:r>
            <a:r>
              <a:rPr lang="en-US" dirty="0"/>
              <a:t>)</a:t>
            </a:r>
            <a:endParaRPr lang="el-GR" dirty="0"/>
          </a:p>
        </p:txBody>
      </p:sp>
      <p:sp>
        <p:nvSpPr>
          <p:cNvPr id="3" name="2 - Θέση περιεχομένου"/>
          <p:cNvSpPr>
            <a:spLocks noGrp="1"/>
          </p:cNvSpPr>
          <p:nvPr>
            <p:ph idx="1"/>
          </p:nvPr>
        </p:nvSpPr>
        <p:spPr>
          <a:xfrm>
            <a:off x="457200" y="1600200"/>
            <a:ext cx="8229600" cy="5257800"/>
          </a:xfrm>
        </p:spPr>
        <p:txBody>
          <a:bodyPr>
            <a:normAutofit/>
          </a:bodyPr>
          <a:lstStyle/>
          <a:p>
            <a:pPr lvl="0"/>
            <a:r>
              <a:rPr lang="el-GR" sz="2800" b="1" dirty="0" smtClean="0"/>
              <a:t>Από το άτομο στην ομάδα και από την ομάδα στη </a:t>
            </a:r>
            <a:r>
              <a:rPr lang="el-GR" sz="2800" b="1" dirty="0" err="1" smtClean="0"/>
              <a:t>δι</a:t>
            </a:r>
            <a:r>
              <a:rPr lang="el-GR" sz="2800" b="1" dirty="0" smtClean="0"/>
              <a:t>-ομαδική εργασία: </a:t>
            </a:r>
            <a:r>
              <a:rPr lang="el-GR" sz="2800" dirty="0" smtClean="0"/>
              <a:t>Εξατομίκευση της μαθησιακής διαδικασίας - πλάνο ατομικής εργασίας: το παιδί οργανώνει και καθοδηγεί μόνο του τις δικές του έρευνες, εξοπλισμός με εργαλεία δουλειάς (κασέτες </a:t>
            </a:r>
            <a:r>
              <a:rPr lang="el-GR" sz="2800" dirty="0" err="1" smtClean="0"/>
              <a:t>αυτοεκπαίδευσης</a:t>
            </a:r>
            <a:r>
              <a:rPr lang="el-GR" sz="2800" dirty="0" smtClean="0"/>
              <a:t>,  ντοκουμέντα-έγγραφα). Συμμετοχή στην ομάδα, ανάληψη ευθύνης στην συλλογική διαδικασία </a:t>
            </a:r>
            <a:r>
              <a:rPr lang="el-GR" sz="2800" b="1" dirty="0" smtClean="0"/>
              <a:t>→ το παιδί γίνεται αντιληπτό ως ένα κοινωνικό υποκείμενο, που ανήκει σε μια κοινωνική και πολιτισμική κοινότητα </a:t>
            </a:r>
            <a:endParaRPr lang="el-GR" sz="2800" dirty="0"/>
          </a:p>
        </p:txBody>
      </p:sp>
    </p:spTree>
    <p:extLst>
      <p:ext uri="{BB962C8B-B14F-4D97-AF65-F5344CB8AC3E}">
        <p14:creationId xmlns:p14="http://schemas.microsoft.com/office/powerpoint/2010/main" val="384312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Ερώτημα 2ο</a:t>
            </a:r>
            <a:endParaRPr lang="el-GR" dirty="0"/>
          </a:p>
        </p:txBody>
      </p:sp>
      <p:sp>
        <p:nvSpPr>
          <p:cNvPr id="3" name="2 - Θέση περιεχομένου"/>
          <p:cNvSpPr>
            <a:spLocks noGrp="1"/>
          </p:cNvSpPr>
          <p:nvPr>
            <p:ph idx="1"/>
          </p:nvPr>
        </p:nvSpPr>
        <p:spPr/>
        <p:txBody>
          <a:bodyPr/>
          <a:lstStyle/>
          <a:p>
            <a:r>
              <a:rPr lang="el-GR" dirty="0" smtClean="0"/>
              <a:t>Τι πιστεύετε ότι αποκομίζουν οι μαθητές και οι μαθήτριες από τη συμμετοχή τους σε μια τέτοια διαδικασία; </a:t>
            </a:r>
          </a:p>
          <a:p>
            <a:endParaRPr lang="el-GR" dirty="0"/>
          </a:p>
        </p:txBody>
      </p:sp>
    </p:spTree>
    <p:extLst>
      <p:ext uri="{BB962C8B-B14F-4D97-AF65-F5344CB8AC3E}">
        <p14:creationId xmlns:p14="http://schemas.microsoft.com/office/powerpoint/2010/main" val="1808436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Αποσπάσματα (1/3)</a:t>
            </a:r>
            <a:endParaRPr lang="el-GR" dirty="0"/>
          </a:p>
        </p:txBody>
      </p:sp>
      <p:sp>
        <p:nvSpPr>
          <p:cNvPr id="3" name="2 - Θέση περιεχομένου"/>
          <p:cNvSpPr>
            <a:spLocks noGrp="1"/>
          </p:cNvSpPr>
          <p:nvPr>
            <p:ph idx="1"/>
          </p:nvPr>
        </p:nvSpPr>
        <p:spPr/>
        <p:txBody>
          <a:bodyPr>
            <a:noAutofit/>
          </a:bodyPr>
          <a:lstStyle/>
          <a:p>
            <a:pPr marL="0" indent="0">
              <a:spcBef>
                <a:spcPts val="600"/>
              </a:spcBef>
              <a:spcAft>
                <a:spcPts val="600"/>
              </a:spcAft>
              <a:buNone/>
            </a:pPr>
            <a:r>
              <a:rPr lang="el-GR" sz="2400" dirty="0" smtClean="0"/>
              <a:t>«Το παιδί θα αναπτύξει στο μέγιστο την προσωπικότητά του στους κόλπους μιας ορθολογικής κοινότητας την οποία υπηρετεί και η οποία το υπηρετεί.» </a:t>
            </a:r>
          </a:p>
          <a:p>
            <a:pPr algn="r">
              <a:spcBef>
                <a:spcPts val="600"/>
              </a:spcBef>
              <a:spcAft>
                <a:spcPts val="600"/>
              </a:spcAft>
              <a:buNone/>
            </a:pPr>
            <a:r>
              <a:rPr lang="el-GR" sz="2400" dirty="0" smtClean="0"/>
              <a:t>                   </a:t>
            </a:r>
            <a:r>
              <a:rPr lang="en-US" sz="2400" dirty="0" smtClean="0"/>
              <a:t>Pour l’ </a:t>
            </a:r>
            <a:r>
              <a:rPr lang="en-US" sz="2400" dirty="0" err="1" smtClean="0"/>
              <a:t>ecole</a:t>
            </a:r>
            <a:r>
              <a:rPr lang="en-US" sz="2400" dirty="0" smtClean="0"/>
              <a:t> du </a:t>
            </a:r>
            <a:r>
              <a:rPr lang="en-US" sz="2400" dirty="0" err="1" smtClean="0"/>
              <a:t>peuple</a:t>
            </a:r>
            <a:r>
              <a:rPr lang="en-US" sz="2400" dirty="0" smtClean="0"/>
              <a:t>, </a:t>
            </a:r>
            <a:r>
              <a:rPr lang="el-GR" sz="2400" dirty="0" smtClean="0"/>
              <a:t>σελ</a:t>
            </a:r>
            <a:r>
              <a:rPr lang="en-US" sz="2400" dirty="0" smtClean="0"/>
              <a:t>. 18. </a:t>
            </a:r>
            <a:endParaRPr lang="el-GR" sz="2400" dirty="0" smtClean="0"/>
          </a:p>
          <a:p>
            <a:pPr marL="0" indent="0">
              <a:spcBef>
                <a:spcPts val="1800"/>
              </a:spcBef>
              <a:spcAft>
                <a:spcPts val="600"/>
              </a:spcAft>
              <a:buNone/>
            </a:pPr>
            <a:r>
              <a:rPr lang="el-GR" sz="2400" dirty="0" smtClean="0"/>
              <a:t>«Τα στηρίγματα (μάθησης): όχι πολύ μακριά για να μπορούν τα παιδιά ενδεχομένως να στηριχτούν σε αυτά , όχι όμως και τόσο κοντά, ώστε να κρατάει το παιδί αρκετή απόσταση για να μπορεί να αναπτύσσεται μόνο του και να </a:t>
            </a:r>
            <a:r>
              <a:rPr lang="el-GR" sz="2400" dirty="0" err="1" smtClean="0"/>
              <a:t>αυτοπραγματώνεται</a:t>
            </a:r>
            <a:r>
              <a:rPr lang="el-GR" sz="2400" dirty="0" smtClean="0"/>
              <a:t>.»</a:t>
            </a:r>
          </a:p>
          <a:p>
            <a:pPr algn="r">
              <a:spcBef>
                <a:spcPts val="600"/>
              </a:spcBef>
              <a:spcAft>
                <a:spcPts val="600"/>
              </a:spcAft>
              <a:buNone/>
            </a:pPr>
            <a:r>
              <a:rPr lang="el-GR" sz="2400" dirty="0" smtClean="0"/>
              <a:t>                                                   </a:t>
            </a:r>
            <a:r>
              <a:rPr lang="el-GR" sz="2400" dirty="0" err="1" smtClean="0"/>
              <a:t>Freinet</a:t>
            </a:r>
            <a:r>
              <a:rPr lang="el-GR" sz="2400" dirty="0" smtClean="0"/>
              <a:t>, C. (1950).</a:t>
            </a:r>
          </a:p>
          <a:p>
            <a:pPr>
              <a:spcBef>
                <a:spcPts val="600"/>
              </a:spcBef>
              <a:spcAft>
                <a:spcPts val="600"/>
              </a:spcAft>
              <a:buNone/>
            </a:pPr>
            <a:endParaRPr lang="el-GR" sz="2400" dirty="0" smtClean="0"/>
          </a:p>
          <a:p>
            <a:pPr>
              <a:spcBef>
                <a:spcPts val="600"/>
              </a:spcBef>
              <a:spcAft>
                <a:spcPts val="600"/>
              </a:spcAft>
            </a:pPr>
            <a:endParaRPr lang="el-GR" sz="2400" dirty="0"/>
          </a:p>
        </p:txBody>
      </p:sp>
    </p:spTree>
    <p:extLst>
      <p:ext uri="{BB962C8B-B14F-4D97-AF65-F5344CB8AC3E}">
        <p14:creationId xmlns:p14="http://schemas.microsoft.com/office/powerpoint/2010/main" val="4214426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Αποσπάσματα </a:t>
            </a:r>
            <a:r>
              <a:rPr lang="el-GR" dirty="0" smtClean="0"/>
              <a:t>(2/3</a:t>
            </a:r>
            <a:r>
              <a:rPr lang="el-GR" dirty="0"/>
              <a:t>)</a:t>
            </a:r>
          </a:p>
        </p:txBody>
      </p:sp>
      <p:sp>
        <p:nvSpPr>
          <p:cNvPr id="3" name="2 - Θέση περιεχομένου"/>
          <p:cNvSpPr>
            <a:spLocks noGrp="1"/>
          </p:cNvSpPr>
          <p:nvPr>
            <p:ph idx="1"/>
          </p:nvPr>
        </p:nvSpPr>
        <p:spPr/>
        <p:txBody>
          <a:bodyPr>
            <a:normAutofit/>
          </a:bodyPr>
          <a:lstStyle/>
          <a:p>
            <a:pPr marL="0" indent="0">
              <a:buNone/>
            </a:pPr>
            <a:r>
              <a:rPr lang="el-GR" sz="2600" dirty="0" smtClean="0"/>
              <a:t>«Ξεχάσαμε, παραγνωρίσαμε, υποτιμήσαμε τη δημιουργική και παιδευτική δύναμη της καλώς εννοούμενης εργασίας, την έξοχη γονιμότητα των δυνάμεων που ξυπνά, διεγείρει, τροφοδοτεί. Μιλώ για εργασία και όχι για κοινή απασχόληση ή καταναγκαστική εργασία […] Η αληθινή αδελφοσύνη είναι η αδελφοσύνη της εργασίας. Το πιο στέρεο από τα σημεία σύνδεσης ανάμεσα στα μέλη μιας οικογένειας, μιας ομάδας, ενός χωριού, μιας πατρίδας είναι πάλι η εργασία.»   </a:t>
            </a:r>
          </a:p>
          <a:p>
            <a:pPr algn="r">
              <a:buNone/>
            </a:pPr>
            <a:r>
              <a:rPr lang="el-GR" sz="2600" dirty="0" err="1" smtClean="0"/>
              <a:t>Freinet</a:t>
            </a:r>
            <a:r>
              <a:rPr lang="el-GR" sz="2600" dirty="0" smtClean="0"/>
              <a:t>, C. (1977).</a:t>
            </a:r>
            <a:r>
              <a:rPr lang="el-GR" sz="2600" b="1" dirty="0" smtClean="0"/>
              <a:t> </a:t>
            </a:r>
            <a:r>
              <a:rPr lang="el-GR" sz="2600" i="1" dirty="0" smtClean="0"/>
              <a:t>Το σχολείο του λαού</a:t>
            </a:r>
            <a:r>
              <a:rPr lang="el-GR" sz="2600" dirty="0" smtClean="0"/>
              <a:t>, σελ. 32.</a:t>
            </a:r>
          </a:p>
          <a:p>
            <a:pPr>
              <a:buNone/>
            </a:pPr>
            <a:endParaRPr lang="el-GR" sz="2600" dirty="0" smtClean="0"/>
          </a:p>
        </p:txBody>
      </p:sp>
    </p:spTree>
    <p:extLst>
      <p:ext uri="{BB962C8B-B14F-4D97-AF65-F5344CB8AC3E}">
        <p14:creationId xmlns:p14="http://schemas.microsoft.com/office/powerpoint/2010/main" val="373390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Αποσπάσματα </a:t>
            </a:r>
            <a:r>
              <a:rPr lang="el-GR" dirty="0" smtClean="0"/>
              <a:t>(3/3</a:t>
            </a:r>
            <a:r>
              <a:rPr lang="el-GR" dirty="0"/>
              <a:t>)</a:t>
            </a:r>
          </a:p>
        </p:txBody>
      </p:sp>
      <p:sp>
        <p:nvSpPr>
          <p:cNvPr id="3" name="2 - Θέση περιεχομένου"/>
          <p:cNvSpPr>
            <a:spLocks noGrp="1"/>
          </p:cNvSpPr>
          <p:nvPr>
            <p:ph idx="1"/>
          </p:nvPr>
        </p:nvSpPr>
        <p:spPr/>
        <p:txBody>
          <a:bodyPr>
            <a:normAutofit/>
          </a:bodyPr>
          <a:lstStyle/>
          <a:p>
            <a:pPr marL="0" indent="0">
              <a:buNone/>
            </a:pPr>
            <a:r>
              <a:rPr lang="el-GR" sz="2600" dirty="0" smtClean="0"/>
              <a:t>«Υπάρχει ένα παιχνίδι που μπορούμε να ονομάσουμε λειτουργικό, που ανταποκρίνεται στις ατομικές και τις κοινωνικές ανάγκες του παιδιού και του ανθρώπου, ένα παιχνίδι που προέρχεται από πολύ παλιά. Αυτό το παιχνίδι που είναι ουσιώδες, τόσο για το μικρό ζώο όσο και για το μικρό άνθρωπο, είναι σίγουρα η εργασία, αλλά η παιδική εργασία […]. Για το παιδί αυτού του είδους η εργασία –παιχνίδι είναι ένα είδος έκρηξης και απελευθέρωσης…»  </a:t>
            </a:r>
          </a:p>
          <a:p>
            <a:pPr algn="r">
              <a:buNone/>
            </a:pPr>
            <a:r>
              <a:rPr lang="el-GR" sz="2600" dirty="0" err="1" smtClean="0"/>
              <a:t>Freinet</a:t>
            </a:r>
            <a:r>
              <a:rPr lang="el-GR" sz="2600" dirty="0" smtClean="0"/>
              <a:t>, C. (1977).</a:t>
            </a:r>
            <a:r>
              <a:rPr lang="el-GR" sz="2600" b="1" dirty="0" smtClean="0"/>
              <a:t> </a:t>
            </a:r>
            <a:r>
              <a:rPr lang="el-GR" sz="2600" i="1" dirty="0" smtClean="0"/>
              <a:t>Το σχολείο του λαού</a:t>
            </a:r>
            <a:r>
              <a:rPr lang="el-GR" sz="2600" dirty="0" smtClean="0"/>
              <a:t>, σελ. 32.</a:t>
            </a:r>
          </a:p>
          <a:p>
            <a:endParaRPr lang="el-GR" sz="2600" dirty="0"/>
          </a:p>
        </p:txBody>
      </p:sp>
    </p:spTree>
    <p:extLst>
      <p:ext uri="{BB962C8B-B14F-4D97-AF65-F5344CB8AC3E}">
        <p14:creationId xmlns:p14="http://schemas.microsoft.com/office/powerpoint/2010/main" val="30024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dirty="0" smtClean="0"/>
              <a:t/>
            </a:r>
            <a:br>
              <a:rPr lang="el-GR" sz="4000" dirty="0" smtClean="0"/>
            </a:br>
            <a:r>
              <a:rPr lang="el-GR" sz="4000" dirty="0" smtClean="0"/>
              <a:t>Ποιες οι διαφορές παραδοσιακού και «αυριανού» σχολείου;</a:t>
            </a:r>
            <a:br>
              <a:rPr lang="el-GR" sz="4000" dirty="0" smtClean="0"/>
            </a:br>
            <a:endParaRPr lang="el-GR" sz="4000" dirty="0"/>
          </a:p>
        </p:txBody>
      </p:sp>
      <p:sp>
        <p:nvSpPr>
          <p:cNvPr id="3" name="2 - Θέση περιεχομένου"/>
          <p:cNvSpPr>
            <a:spLocks noGrp="1"/>
          </p:cNvSpPr>
          <p:nvPr>
            <p:ph idx="1"/>
          </p:nvPr>
        </p:nvSpPr>
        <p:spPr/>
        <p:txBody>
          <a:bodyPr>
            <a:noAutofit/>
          </a:bodyPr>
          <a:lstStyle/>
          <a:p>
            <a:pPr marL="0" indent="0">
              <a:buNone/>
            </a:pPr>
            <a:r>
              <a:rPr lang="el-GR" sz="2400" dirty="0" smtClean="0"/>
              <a:t>«...Το παραδοσιακό σχολείο περιστρεφόταν γύρω από την ύλη διδασκαλία και γύρω από τα προγράμματα που καθόριζαν, διασαφήνιζαν και ιεραρχούσαν την ύλη αυτή. Η σχολική οργάνωση, οι δάσκαλοι και οι μαθητές συμμορφώνονταν στις αιτήσεις τους. Το αυριανό σχολείο θα περιστρέφεται γύρω από τον μαθητή -  μέλος της κοινότητας Από τις βασικές τους ανάγκες και σε συνδυασμό με τις ανάγκες της κοινωνίας που ανήκει θα προκύπτουν οι τεχνικές μέθοδοι - χειρωνακτικές και διανοητικές - που θα ρυθμίζουν την ύλη διδασκαλίας, το σύστημα διδαχής, τις χαρακτηριστικές ιδιότητες της εκπαίδευσης...»</a:t>
            </a:r>
          </a:p>
          <a:p>
            <a:pPr marL="0" indent="0" algn="r">
              <a:buNone/>
            </a:pPr>
            <a:r>
              <a:rPr lang="el-GR" sz="2400" dirty="0" err="1" smtClean="0"/>
              <a:t>Freinet</a:t>
            </a:r>
            <a:r>
              <a:rPr lang="el-GR" sz="2400" dirty="0" smtClean="0"/>
              <a:t>, C. (1977).</a:t>
            </a:r>
            <a:r>
              <a:rPr lang="el-GR" sz="2400" b="1" dirty="0" smtClean="0"/>
              <a:t> </a:t>
            </a:r>
            <a:r>
              <a:rPr lang="el-GR" sz="2400" i="1" dirty="0" smtClean="0"/>
              <a:t>Το σχολείο του λαού</a:t>
            </a:r>
            <a:r>
              <a:rPr lang="el-GR" sz="2400" dirty="0" smtClean="0"/>
              <a:t>, σελ. 32.</a:t>
            </a:r>
          </a:p>
          <a:p>
            <a:endParaRPr lang="el-GR" sz="2400" dirty="0"/>
          </a:p>
        </p:txBody>
      </p:sp>
    </p:spTree>
    <p:extLst>
      <p:ext uri="{BB962C8B-B14F-4D97-AF65-F5344CB8AC3E}">
        <p14:creationId xmlns:p14="http://schemas.microsoft.com/office/powerpoint/2010/main" val="4268950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Ερώτημα 3ο</a:t>
            </a:r>
            <a:endParaRPr lang="el-GR" dirty="0"/>
          </a:p>
        </p:txBody>
      </p:sp>
      <p:sp>
        <p:nvSpPr>
          <p:cNvPr id="3" name="2 - Θέση περιεχομένου"/>
          <p:cNvSpPr>
            <a:spLocks noGrp="1"/>
          </p:cNvSpPr>
          <p:nvPr>
            <p:ph idx="1"/>
          </p:nvPr>
        </p:nvSpPr>
        <p:spPr/>
        <p:txBody>
          <a:bodyPr/>
          <a:lstStyle/>
          <a:p>
            <a:r>
              <a:rPr lang="el-GR" smtClean="0"/>
              <a:t>Πιστεύετε ότι το συγκεκριμένο σύστημα είναι καινοτομικό για την εκπαίδευσή μας σήμερα;</a:t>
            </a:r>
          </a:p>
          <a:p>
            <a:pPr>
              <a:buNone/>
            </a:pPr>
            <a:endParaRPr lang="el-GR"/>
          </a:p>
        </p:txBody>
      </p:sp>
    </p:spTree>
    <p:extLst>
      <p:ext uri="{BB962C8B-B14F-4D97-AF65-F5344CB8AC3E}">
        <p14:creationId xmlns:p14="http://schemas.microsoft.com/office/powerpoint/2010/main" val="694250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custDataLst>
              <p:tags r:id="rId2"/>
            </p:custDataLst>
          </p:nvPr>
        </p:nvSpPr>
        <p:spPr/>
        <p:txBody>
          <a:bodyPr/>
          <a:lstStyle/>
          <a:p>
            <a:r>
              <a:rPr lang="en-US" dirty="0" smtClean="0"/>
              <a:t>Celestin </a:t>
            </a:r>
            <a:r>
              <a:rPr lang="en-US" dirty="0" err="1" smtClean="0"/>
              <a:t>Freinet</a:t>
            </a:r>
            <a:r>
              <a:rPr lang="el-GR" dirty="0" smtClean="0"/>
              <a:t> (1896-1966) (1/2)</a:t>
            </a:r>
            <a:endParaRPr lang="el-GR" dirty="0"/>
          </a:p>
        </p:txBody>
      </p:sp>
      <p:sp>
        <p:nvSpPr>
          <p:cNvPr id="2" name="Θέση περιεχομένου 1"/>
          <p:cNvSpPr>
            <a:spLocks noGrp="1"/>
          </p:cNvSpPr>
          <p:nvPr>
            <p:ph sz="half" idx="2"/>
          </p:nvPr>
        </p:nvSpPr>
        <p:spPr>
          <a:xfrm>
            <a:off x="3707904" y="1600200"/>
            <a:ext cx="4978896" cy="4525963"/>
          </a:xfrm>
        </p:spPr>
        <p:txBody>
          <a:bodyPr>
            <a:normAutofit fontScale="70000" lnSpcReduction="20000"/>
          </a:bodyPr>
          <a:lstStyle/>
          <a:p>
            <a:pPr marL="0" indent="0">
              <a:lnSpc>
                <a:spcPct val="120000"/>
              </a:lnSpc>
              <a:buNone/>
            </a:pPr>
            <a:r>
              <a:rPr lang="el-GR" dirty="0"/>
              <a:t>Γεννήθηκε σε ένα μικρό χωριό στα </a:t>
            </a:r>
            <a:r>
              <a:rPr lang="el-GR" dirty="0" err="1" smtClean="0"/>
              <a:t>Γαλλο</a:t>
            </a:r>
            <a:r>
              <a:rPr lang="el-GR" dirty="0" smtClean="0"/>
              <a:t>-ιταλικά </a:t>
            </a:r>
            <a:r>
              <a:rPr lang="el-GR" dirty="0"/>
              <a:t>σύνορα. Η φτωχική του καταγωγή δεν του επέτρεψε να ολοκληρώσει τις γυμνασιακές του σπουδές, με αποτέλεσμα να μην εγγραφεί στο Πανεπιστήμιο αλλά σε Σχολή Δασκάλων. Πολέμησε στον Α’ Παγκόσμιο πόλεμο όπου και τραυματίσθηκε σοβαρά, και ξεκίνησε τη σταδιοδρομία του τέσσερα χρόνια μετά τη λήξη του πολέμου, το 1921. </a:t>
            </a:r>
            <a:r>
              <a:rPr lang="el-GR" dirty="0" smtClean="0"/>
              <a:t>Αναμείχθηκε στο συνδικαλιστικό κίνημα, εγγραφόμενος στην </a:t>
            </a:r>
            <a:r>
              <a:rPr lang="el-GR" dirty="0" err="1" smtClean="0"/>
              <a:t>Αναρχοσυνδικαλιστική</a:t>
            </a:r>
            <a:r>
              <a:rPr lang="el-GR" dirty="0" smtClean="0"/>
              <a:t> Διδασκαλική Ομοσπονδία και έγινε μέλος της</a:t>
            </a:r>
            <a:r>
              <a:rPr lang="en-US" dirty="0" smtClean="0"/>
              <a:t> </a:t>
            </a:r>
            <a:r>
              <a:rPr lang="el-GR" dirty="0" smtClean="0"/>
              <a:t>κομμουνιστικών τάσεων</a:t>
            </a:r>
            <a:r>
              <a:rPr lang="en-US" dirty="0" smtClean="0"/>
              <a:t> </a:t>
            </a:r>
            <a:r>
              <a:rPr lang="el-GR" dirty="0" smtClean="0"/>
              <a:t>μειοψηφίας της. </a:t>
            </a:r>
          </a:p>
          <a:p>
            <a:pPr>
              <a:lnSpc>
                <a:spcPct val="120000"/>
              </a:lnSpc>
            </a:pPr>
            <a:endParaRPr lang="en-US" dirty="0"/>
          </a:p>
        </p:txBody>
      </p:sp>
      <p:pic>
        <p:nvPicPr>
          <p:cNvPr id="28674" name="Picture 2" descr="Celestin Freinet "/>
          <p:cNvPicPr>
            <a:picLocks noGrp="1" noChangeAspect="1" noChangeArrowheads="1"/>
          </p:cNvPicPr>
          <p:nvPr>
            <p:ph sz="half" idx="1"/>
          </p:nvPr>
        </p:nvPicPr>
        <p:blipFill rotWithShape="1">
          <a:blip r:embed="rId4">
            <a:extLst>
              <a:ext uri="{28A0092B-C50C-407E-A947-70E740481C1C}">
                <a14:useLocalDpi xmlns:a14="http://schemas.microsoft.com/office/drawing/2010/main" val="0"/>
              </a:ext>
            </a:extLst>
          </a:blip>
          <a:srcRect r="14024"/>
          <a:stretch/>
        </p:blipFill>
        <p:spPr bwMode="auto">
          <a:xfrm>
            <a:off x="539553" y="1772816"/>
            <a:ext cx="3024336" cy="3600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92339" y="5440179"/>
            <a:ext cx="495649" cy="369332"/>
          </a:xfrm>
          <a:prstGeom prst="rect">
            <a:avLst/>
          </a:prstGeom>
        </p:spPr>
        <p:txBody>
          <a:bodyPr wrap="none">
            <a:spAutoFit/>
          </a:bodyPr>
          <a:lstStyle/>
          <a:p>
            <a:r>
              <a:rPr lang="el-GR" dirty="0"/>
              <a:t> </a:t>
            </a:r>
            <a:r>
              <a:rPr lang="el-GR" dirty="0" smtClean="0"/>
              <a:t>[1]</a:t>
            </a:r>
            <a:endParaRPr lang="el-GR" dirty="0"/>
          </a:p>
        </p:txBody>
      </p:sp>
    </p:spTree>
    <p:custDataLst>
      <p:tags r:id="rId1"/>
    </p:custDataLst>
    <p:extLst>
      <p:ext uri="{BB962C8B-B14F-4D97-AF65-F5344CB8AC3E}">
        <p14:creationId xmlns:p14="http://schemas.microsoft.com/office/powerpoint/2010/main" val="7506745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Αλεξάνδρα </a:t>
            </a:r>
            <a:r>
              <a:rPr lang="el-GR" sz="2000" dirty="0" err="1"/>
              <a:t>Ανδρούσου</a:t>
            </a:r>
            <a:r>
              <a:rPr lang="el-GR" sz="2000" dirty="0"/>
              <a:t>, Βασίλης </a:t>
            </a:r>
            <a:r>
              <a:rPr lang="el-GR" sz="2000" dirty="0" err="1"/>
              <a:t>Τσάφος</a:t>
            </a:r>
            <a:r>
              <a:rPr lang="el-GR" sz="2000" dirty="0"/>
              <a:t> 2015</a:t>
            </a:r>
            <a:r>
              <a:rPr lang="el-GR" sz="2000" dirty="0" smtClean="0"/>
              <a:t>. Αλεξάνδρα </a:t>
            </a:r>
            <a:r>
              <a:rPr lang="el-GR" sz="2000" dirty="0" err="1" smtClean="0"/>
              <a:t>Ανδρούσου</a:t>
            </a:r>
            <a:r>
              <a:rPr lang="el-GR" sz="2000" dirty="0" smtClean="0"/>
              <a:t>, Βασίλης </a:t>
            </a:r>
            <a:r>
              <a:rPr lang="el-GR" sz="2000" dirty="0" err="1" smtClean="0"/>
              <a:t>Τσάφος</a:t>
            </a:r>
            <a:r>
              <a:rPr lang="el-GR" sz="2000" dirty="0" smtClean="0"/>
              <a:t>. «</a:t>
            </a:r>
            <a:r>
              <a:rPr lang="el-GR" altLang="en-US" sz="2000" dirty="0" smtClean="0"/>
              <a:t>Εισαγωγή στις Επιστήμες της Αγωγής Ι &amp; ΙΙ. </a:t>
            </a:r>
            <a:r>
              <a:rPr lang="en-US" sz="2000" dirty="0"/>
              <a:t>Celestin </a:t>
            </a:r>
            <a:r>
              <a:rPr lang="en-US" sz="2000" dirty="0" err="1" smtClean="0"/>
              <a:t>Freinet</a:t>
            </a:r>
            <a:r>
              <a:rPr lang="el-GR" sz="2000" dirty="0" smtClean="0"/>
              <a:t>». Έκδοση: 1.0. Αθήνα 2015. Διαθέσιμο από τη δικτυακή διεύθυνση: </a:t>
            </a:r>
            <a:r>
              <a:rPr lang="en-GB" sz="2000" dirty="0" smtClean="0">
                <a:hlinkClick r:id="rId4" tooltip="Ανοιχτό Μάθημα: Εισαγωγή στις Επιστήμες της Αγωγής I &amp; II"/>
              </a:rPr>
              <a:t>http://opencourses.uoa.gr/courses/ECD</a:t>
            </a:r>
            <a:r>
              <a:rPr lang="el-GR" sz="2000" dirty="0" smtClean="0">
                <a:hlinkClick r:id="rId4" tooltip="Ανοιχτό Μάθημα: Εισαγωγή στις Επιστήμες της Αγωγής I &amp; II"/>
              </a:rPr>
              <a:t>8</a:t>
            </a:r>
            <a:r>
              <a:rPr lang="en-GB" sz="2000" dirty="0" smtClean="0">
                <a:hlinkClick r:id="rId4" tooltip="Ανοιχτό Μάθημα: Εισαγωγή στις Επιστήμες της Αγωγής I &amp; II"/>
              </a:rPr>
              <a:t>/</a:t>
            </a:r>
            <a:r>
              <a:rPr lang="el-GR" sz="2000" dirty="0" smtClean="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6648039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smtClean="0"/>
              <a:t>Το </a:t>
            </a:r>
            <a:r>
              <a:rPr lang="el-GR" sz="2000" dirty="0"/>
              <a:t>Έργο αυτό κάνει χρήση των ακόλουθων έργων</a:t>
            </a:r>
            <a:r>
              <a:rPr lang="el-GR" sz="2000" dirty="0" smtClean="0"/>
              <a:t>:</a:t>
            </a:r>
            <a:endParaRPr lang="en-US" sz="2000" dirty="0" smtClean="0"/>
          </a:p>
          <a:p>
            <a:pPr marL="0" indent="0">
              <a:buNone/>
            </a:pPr>
            <a:r>
              <a:rPr lang="el-GR" sz="2000" dirty="0" smtClean="0"/>
              <a:t>Εικόνα 1: </a:t>
            </a:r>
            <a:r>
              <a:rPr lang="en-US" sz="2000" dirty="0"/>
              <a:t> </a:t>
            </a:r>
            <a:r>
              <a:rPr lang="en-US" sz="2000" dirty="0">
                <a:hlinkClick r:id="rId4"/>
              </a:rPr>
              <a:t>Celestin </a:t>
            </a:r>
            <a:r>
              <a:rPr lang="en-US" sz="2000" dirty="0" err="1" smtClean="0">
                <a:hlinkClick r:id="rId4"/>
              </a:rPr>
              <a:t>Freinet</a:t>
            </a:r>
            <a:r>
              <a:rPr lang="en-US" sz="2000" dirty="0" smtClean="0"/>
              <a:t>, </a:t>
            </a:r>
            <a:r>
              <a:rPr lang="en-US" sz="2000" dirty="0"/>
              <a:t>b</a:t>
            </a:r>
            <a:r>
              <a:rPr lang="en-US" sz="2000" dirty="0" smtClean="0"/>
              <a:t>y </a:t>
            </a:r>
            <a:r>
              <a:rPr lang="en-US" sz="2000" dirty="0" err="1"/>
              <a:t>Engeell</a:t>
            </a:r>
            <a:r>
              <a:rPr lang="en-US" sz="2000" dirty="0"/>
              <a:t> (Own work) [CC BY-SA 4.0], via Wikimedia Commons</a:t>
            </a:r>
            <a:r>
              <a:rPr lang="en-US" sz="2000" dirty="0" smtClean="0"/>
              <a:t>.</a:t>
            </a:r>
            <a:endParaRPr lang="el-GR" sz="2000" dirty="0" smtClean="0"/>
          </a:p>
          <a:p>
            <a:pPr marL="0" indent="0">
              <a:buNone/>
            </a:pPr>
            <a:endParaRPr lang="el-GR" sz="2000" dirty="0"/>
          </a:p>
        </p:txBody>
      </p:sp>
    </p:spTree>
    <p:custDataLst>
      <p:tags r:id="rId1"/>
    </p:custDataLst>
    <p:extLst>
      <p:ext uri="{BB962C8B-B14F-4D97-AF65-F5344CB8AC3E}">
        <p14:creationId xmlns:p14="http://schemas.microsoft.com/office/powerpoint/2010/main" val="28476251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custDataLst>
              <p:tags r:id="rId1"/>
            </p:custDataLst>
          </p:nvPr>
        </p:nvSpPr>
        <p:spPr/>
        <p:txBody>
          <a:bodyPr/>
          <a:lstStyle/>
          <a:p>
            <a:r>
              <a:rPr lang="en-US" dirty="0"/>
              <a:t>Celestin </a:t>
            </a:r>
            <a:r>
              <a:rPr lang="en-US" dirty="0" err="1"/>
              <a:t>Freinet</a:t>
            </a:r>
            <a:r>
              <a:rPr lang="el-GR" dirty="0"/>
              <a:t> (1896-1966) </a:t>
            </a:r>
            <a:r>
              <a:rPr lang="el-GR" dirty="0" smtClean="0"/>
              <a:t>(2/2</a:t>
            </a:r>
            <a:r>
              <a:rPr lang="el-GR" dirty="0"/>
              <a:t>)</a:t>
            </a:r>
          </a:p>
        </p:txBody>
      </p:sp>
      <p:sp>
        <p:nvSpPr>
          <p:cNvPr id="4" name="3 - Θέση περιεχομένου"/>
          <p:cNvSpPr>
            <a:spLocks noGrp="1"/>
          </p:cNvSpPr>
          <p:nvPr>
            <p:ph idx="1"/>
          </p:nvPr>
        </p:nvSpPr>
        <p:spPr/>
        <p:txBody>
          <a:bodyPr>
            <a:noAutofit/>
          </a:bodyPr>
          <a:lstStyle/>
          <a:p>
            <a:pPr marL="0" indent="0">
              <a:buNone/>
            </a:pPr>
            <a:r>
              <a:rPr lang="el-GR" sz="2400" dirty="0" smtClean="0"/>
              <a:t>Από νωρίς (το 1924) άρχισε να πειραματίζεται στην τεχνική του “σχολικού τυπογραφείου”. Η παιδαγωγική του εργασία ενέπνευσε πολλούς συναδέλφους του, με αποτέλεσμα η παιδαγωγική </a:t>
            </a:r>
            <a:r>
              <a:rPr lang="el-GR" sz="2400" dirty="0" err="1" smtClean="0"/>
              <a:t>Freinet</a:t>
            </a:r>
            <a:r>
              <a:rPr lang="el-GR" sz="2400" dirty="0" smtClean="0"/>
              <a:t> να εξελιχθεί σε πολιτικό-παιδαγωγικό ρεύμα, που από το 1932 εκφράστηκε με το περιοδικό “</a:t>
            </a:r>
            <a:r>
              <a:rPr lang="el-GR" sz="2400" dirty="0" err="1" smtClean="0"/>
              <a:t>L’Educateur</a:t>
            </a:r>
            <a:r>
              <a:rPr lang="el-GR" sz="2400" dirty="0" smtClean="0"/>
              <a:t> </a:t>
            </a:r>
            <a:r>
              <a:rPr lang="el-GR" sz="2400" dirty="0" err="1" smtClean="0"/>
              <a:t>Proletarien</a:t>
            </a:r>
            <a:r>
              <a:rPr lang="el-GR" sz="2400" dirty="0" smtClean="0"/>
              <a:t>” (Προλετάριος Εκπαιδευτής). Οι καινοτομίες του ενόχλησαν τις τοπικές αρχές του Σαιν </a:t>
            </a:r>
            <a:r>
              <a:rPr lang="el-GR" sz="2400" dirty="0" err="1" smtClean="0"/>
              <a:t>Πολ</a:t>
            </a:r>
            <a:r>
              <a:rPr lang="el-GR" sz="2400" dirty="0" smtClean="0"/>
              <a:t>, που προσπάθησαν να τον μετακινήσουν σε άλλη περιφέρεια. Ο </a:t>
            </a:r>
            <a:r>
              <a:rPr lang="el-GR" sz="2400" dirty="0" err="1" smtClean="0"/>
              <a:t>Freinet</a:t>
            </a:r>
            <a:r>
              <a:rPr lang="el-GR" sz="2400" dirty="0" smtClean="0"/>
              <a:t> ίδρυσε έτσι και διηύθυνε από το 1935 ένα ανεξάρτητο επαρχιακό σχολείο. Το 1947 ιδρύει το “Συνεργατικό Ινστιτούτο για το Μοντέρνο Σχολείο” (</a:t>
            </a:r>
            <a:r>
              <a:rPr lang="el-GR" sz="2400" dirty="0" err="1" smtClean="0"/>
              <a:t>Institut</a:t>
            </a:r>
            <a:r>
              <a:rPr lang="el-GR" sz="2400" dirty="0" smtClean="0"/>
              <a:t> </a:t>
            </a:r>
            <a:r>
              <a:rPr lang="el-GR" sz="2400" dirty="0" err="1" smtClean="0"/>
              <a:t>Cooperatif</a:t>
            </a:r>
            <a:r>
              <a:rPr lang="el-GR" sz="2400" dirty="0" smtClean="0"/>
              <a:t> </a:t>
            </a:r>
            <a:r>
              <a:rPr lang="el-GR" sz="2400" dirty="0" err="1" smtClean="0"/>
              <a:t>pour</a:t>
            </a:r>
            <a:r>
              <a:rPr lang="el-GR" sz="2400" dirty="0" smtClean="0"/>
              <a:t> l’ </a:t>
            </a:r>
            <a:r>
              <a:rPr lang="el-GR" sz="2400" dirty="0" err="1" smtClean="0"/>
              <a:t>Ecole</a:t>
            </a:r>
            <a:r>
              <a:rPr lang="el-GR" sz="2400" dirty="0" smtClean="0"/>
              <a:t> </a:t>
            </a:r>
            <a:r>
              <a:rPr lang="el-GR" sz="2400" dirty="0" err="1" smtClean="0"/>
              <a:t>Moderne</a:t>
            </a:r>
            <a:r>
              <a:rPr lang="el-GR" sz="2400" dirty="0" smtClean="0"/>
              <a:t>- ICEM).</a:t>
            </a:r>
            <a:endParaRPr lang="el-GR" sz="2400" dirty="0"/>
          </a:p>
        </p:txBody>
      </p:sp>
    </p:spTree>
    <p:extLst>
      <p:ext uri="{BB962C8B-B14F-4D97-AF65-F5344CB8AC3E}">
        <p14:creationId xmlns:p14="http://schemas.microsoft.com/office/powerpoint/2010/main" val="1737829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Εκπαιδευτική συνθήκη (1/3)</a:t>
            </a:r>
            <a:endParaRPr lang="en-US" dirty="0"/>
          </a:p>
        </p:txBody>
      </p:sp>
      <p:sp>
        <p:nvSpPr>
          <p:cNvPr id="3" name="2 - Θέση περιεχομένου"/>
          <p:cNvSpPr>
            <a:spLocks noGrp="1"/>
          </p:cNvSpPr>
          <p:nvPr>
            <p:ph idx="1"/>
          </p:nvPr>
        </p:nvSpPr>
        <p:spPr/>
        <p:txBody>
          <a:bodyPr>
            <a:noAutofit/>
          </a:bodyPr>
          <a:lstStyle/>
          <a:p>
            <a:pPr marL="0" indent="0">
              <a:buNone/>
            </a:pPr>
            <a:r>
              <a:rPr lang="el-GR" sz="2200" dirty="0" smtClean="0"/>
              <a:t>Σε ένα δημοτικό σχολείο της Δυτικής Αττικής ένας εκπαιδευτικός αποφασίζει να δουλέψει με την μέθοδο </a:t>
            </a:r>
            <a:r>
              <a:rPr lang="el-GR" sz="2200" dirty="0" err="1" smtClean="0"/>
              <a:t>Φρενέ</a:t>
            </a:r>
            <a:r>
              <a:rPr lang="el-GR" sz="2200" dirty="0" smtClean="0"/>
              <a:t>. Επιλέγει να χρησιμοποιήσει τη μέθοδο του τυπογραφείου που δίνει τη δυνατότητα στα παιδιά να δουλέψουν σε ομάδες και να προσεγγίσουν θέματα που τα ενδιαφέρουν. Έτσι η τάξη χωρίζεται σε ομάδες και αποφασίζουν να εκδώσουν μια σχολική εφημερίδα. Η  Σχολική Εφημερίδα είναι πάντα προϊόν συνεργασίας, αφού σε αυτήν παρουσιάζονται πολλά άρθρα, γραμμένα από διαφορετικούς μαθητές και μαθήτριες, αλλά όλα μαζί αποτελούν ένα κοινό προϊόν, το αποτέλεσμα μιας συλλογικής δουλειάς, στην οποία συμβάλλουν όλοι οι μαθητές, ατομικά και ομαδικά. </a:t>
            </a:r>
            <a:endParaRPr lang="el-GR" sz="2200" dirty="0"/>
          </a:p>
        </p:txBody>
      </p:sp>
    </p:spTree>
    <p:extLst>
      <p:ext uri="{BB962C8B-B14F-4D97-AF65-F5344CB8AC3E}">
        <p14:creationId xmlns:p14="http://schemas.microsoft.com/office/powerpoint/2010/main" val="2750809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Εκπαιδευτική συνθήκη </a:t>
            </a:r>
            <a:r>
              <a:rPr lang="el-GR" dirty="0" smtClean="0"/>
              <a:t>(2/3</a:t>
            </a:r>
            <a:r>
              <a:rPr lang="el-GR" dirty="0"/>
              <a:t>)</a:t>
            </a:r>
            <a:endParaRPr lang="en-US" dirty="0"/>
          </a:p>
        </p:txBody>
      </p:sp>
      <p:sp>
        <p:nvSpPr>
          <p:cNvPr id="3" name="2 - Θέση περιεχομένου"/>
          <p:cNvSpPr>
            <a:spLocks noGrp="1"/>
          </p:cNvSpPr>
          <p:nvPr>
            <p:ph idx="1"/>
          </p:nvPr>
        </p:nvSpPr>
        <p:spPr/>
        <p:txBody>
          <a:bodyPr>
            <a:noAutofit/>
          </a:bodyPr>
          <a:lstStyle/>
          <a:p>
            <a:pPr marL="0" indent="0">
              <a:buNone/>
            </a:pPr>
            <a:r>
              <a:rPr lang="el-GR" sz="2200" dirty="0" smtClean="0"/>
              <a:t>Για την επιλογή των άρθρων, των παιχνιδιών, των εικόνων και των φωτογραφιών που θα δημοσιευτούν στην εφημερίδα,  συνεδριάζει το συμβούλιο έκδοσης, που αποτελείται από μαθητές και μαθήτριες, και λαμβάνει αποφάσεις. Σε αυτό  το συμβούλιο υπάρχουν υπεύθυνοι για την  παρουσίαση των θεμάτων, την επιλογή  του βασικού θέματος, τη διόρθωση των κειμένων, τη σύνταξη ύλης, τη συλλογή άρθρων κτλ. Πολλά άρθρα ετοιμάζονται επίσης συλλογικά.. Ο καθένας και η καθεμία δουλεύει με βάση τα ενδιαφέροντά του και ο δάσκαλος συντονίζει την ομάδα. Η εφημερίδα γράφεται στους υπολογιστές, διορθώνονται και ξαναγράφονται τα κείμενα, οι λεζάντες στις φωτογραφίες, αλλά και το στήσιμο, τι θα μπει πού και με ποιο στόχο.  Το αποτέλεσμα της δουλειάς τους μοιράζεται στη γειτονιά, μαζεύουν χρήματα για τη τάξη και μαθαίνουν να τα διαχειρίζονται. </a:t>
            </a:r>
            <a:endParaRPr lang="el-GR" sz="2200" dirty="0"/>
          </a:p>
        </p:txBody>
      </p:sp>
    </p:spTree>
    <p:extLst>
      <p:ext uri="{BB962C8B-B14F-4D97-AF65-F5344CB8AC3E}">
        <p14:creationId xmlns:p14="http://schemas.microsoft.com/office/powerpoint/2010/main" val="985226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Εκπαιδευτική συνθήκη </a:t>
            </a:r>
            <a:r>
              <a:rPr lang="el-GR" dirty="0" smtClean="0"/>
              <a:t>(3/3</a:t>
            </a:r>
            <a:r>
              <a:rPr lang="el-GR" dirty="0"/>
              <a:t>)</a:t>
            </a:r>
            <a:endParaRPr lang="en-US" dirty="0"/>
          </a:p>
        </p:txBody>
      </p:sp>
      <p:sp>
        <p:nvSpPr>
          <p:cNvPr id="3" name="2 - Θέση περιεχομένου"/>
          <p:cNvSpPr>
            <a:spLocks noGrp="1"/>
          </p:cNvSpPr>
          <p:nvPr>
            <p:ph idx="1"/>
          </p:nvPr>
        </p:nvSpPr>
        <p:spPr/>
        <p:txBody>
          <a:bodyPr>
            <a:normAutofit/>
          </a:bodyPr>
          <a:lstStyle/>
          <a:p>
            <a:pPr marL="0" indent="0">
              <a:buNone/>
            </a:pPr>
            <a:r>
              <a:rPr lang="el-GR" sz="2200" dirty="0" smtClean="0"/>
              <a:t>Όλα αυτά δίνουν τη δυνατότητα στον εκπαιδευτικό να εμπλέξει όλα τα παιδιά στην εκπαιδευτική διαδικασία. Οι μαθητές επικοινωνούν μεταξύ τους και συνεργάζονται για τη συγγραφή ομαδικών άρθρων και για την έκδοση της Σχολικής Εφημερίδας. Δεν κλείνονται στον εαυτό τους, γίνονται μια ομάδα και κοινωνικοποιούνται  μέσα στην κοινότητα της τάξης. Επίσης, επικοινωνούν με τον έξω κόσμο (συνεντεύξεις ), και, άρα, δε μένουν πια εγκλωβισμένοι στο χώρο της τάξης. Διαδίδουν τη δουλειά τους, ανοίγονται στην κοινότητα του σχολείου και της πόλης και στην κοινότητα των ανθρώπων που διαβάζουν την εφημερίδα…</a:t>
            </a:r>
          </a:p>
          <a:p>
            <a:pPr marL="0" indent="0">
              <a:buNone/>
            </a:pPr>
            <a:endParaRPr lang="el-GR" sz="2200" dirty="0"/>
          </a:p>
        </p:txBody>
      </p:sp>
    </p:spTree>
    <p:extLst>
      <p:ext uri="{BB962C8B-B14F-4D97-AF65-F5344CB8AC3E}">
        <p14:creationId xmlns:p14="http://schemas.microsoft.com/office/powerpoint/2010/main" val="583079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Ερώτημα 1ο</a:t>
            </a:r>
            <a:endParaRPr lang="el-GR" dirty="0"/>
          </a:p>
        </p:txBody>
      </p:sp>
      <p:sp>
        <p:nvSpPr>
          <p:cNvPr id="3" name="2 - Θέση περιεχομένου"/>
          <p:cNvSpPr>
            <a:spLocks noGrp="1"/>
          </p:cNvSpPr>
          <p:nvPr>
            <p:ph idx="1"/>
          </p:nvPr>
        </p:nvSpPr>
        <p:spPr/>
        <p:txBody>
          <a:bodyPr/>
          <a:lstStyle/>
          <a:p>
            <a:r>
              <a:rPr lang="el-GR" dirty="0" smtClean="0"/>
              <a:t>Με βάση την περιγραφή των δραστηριοτήτων που αναπτύσσονται στο συγκεκριμένο σχολείο, ποια θεωρείτε ότι είναι τα χαρακτηριστικά της μεθόδου </a:t>
            </a:r>
            <a:r>
              <a:rPr lang="en-US" dirty="0" err="1" smtClean="0"/>
              <a:t>Freinet</a:t>
            </a:r>
            <a:r>
              <a:rPr lang="el-GR" dirty="0" smtClean="0"/>
              <a:t>; </a:t>
            </a:r>
            <a:endParaRPr lang="el-GR" dirty="0"/>
          </a:p>
        </p:txBody>
      </p:sp>
    </p:spTree>
    <p:extLst>
      <p:ext uri="{BB962C8B-B14F-4D97-AF65-F5344CB8AC3E}">
        <p14:creationId xmlns:p14="http://schemas.microsoft.com/office/powerpoint/2010/main" val="2541386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Βασικά σημεία της Παιδαγωγικής  </a:t>
            </a:r>
            <a:r>
              <a:rPr lang="el-GR" dirty="0" err="1" smtClean="0"/>
              <a:t>Freinet</a:t>
            </a:r>
            <a:r>
              <a:rPr lang="en-US" dirty="0" smtClean="0"/>
              <a:t> (1/3)</a:t>
            </a:r>
            <a:endParaRPr lang="el-GR" dirty="0"/>
          </a:p>
        </p:txBody>
      </p:sp>
      <p:sp>
        <p:nvSpPr>
          <p:cNvPr id="3" name="2 - Θέση περιεχομένου"/>
          <p:cNvSpPr>
            <a:spLocks noGrp="1"/>
          </p:cNvSpPr>
          <p:nvPr>
            <p:ph idx="1"/>
          </p:nvPr>
        </p:nvSpPr>
        <p:spPr>
          <a:xfrm>
            <a:off x="457200" y="1600200"/>
            <a:ext cx="8229600" cy="5257800"/>
          </a:xfrm>
        </p:spPr>
        <p:txBody>
          <a:bodyPr>
            <a:normAutofit/>
          </a:bodyPr>
          <a:lstStyle/>
          <a:p>
            <a:pPr lvl="0"/>
            <a:r>
              <a:rPr lang="el-GR" sz="2800" b="1" dirty="0" smtClean="0"/>
              <a:t>Παιδαγωγικός ματεριαλισμός</a:t>
            </a:r>
            <a:r>
              <a:rPr lang="el-GR" sz="2800" dirty="0" smtClean="0"/>
              <a:t>: Το τυπογραφείο μέσα στην τάξη (εφαρμογή ανάγνωσης πάνω σε κείμενα κοντινά προς τα ενδιαφέροντα των παιδιών, ανταλλαγή κειμένων με άλλη τάξη, έκδοση εφημερίδας με κοινωνικό στόχο), η φωτογραφική μηχανή, βιβλιοθήκη ανάγνωσης, </a:t>
            </a:r>
            <a:r>
              <a:rPr lang="el-GR" sz="2800" dirty="0" err="1" smtClean="0"/>
              <a:t>αυτοδιορθωτικά</a:t>
            </a:r>
            <a:r>
              <a:rPr lang="el-GR" sz="2800" dirty="0" smtClean="0"/>
              <a:t> δελτία ατομικής εργασίας, ενυδρείο και κάδος για τα φυτά...</a:t>
            </a:r>
          </a:p>
        </p:txBody>
      </p:sp>
    </p:spTree>
    <p:extLst>
      <p:ext uri="{BB962C8B-B14F-4D97-AF65-F5344CB8AC3E}">
        <p14:creationId xmlns:p14="http://schemas.microsoft.com/office/powerpoint/2010/main" val="1993857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Βασικά σημεία της Παιδαγωγικής  </a:t>
            </a:r>
            <a:r>
              <a:rPr lang="el-GR" dirty="0" err="1"/>
              <a:t>Freinet</a:t>
            </a:r>
            <a:r>
              <a:rPr lang="en-US" dirty="0"/>
              <a:t> </a:t>
            </a:r>
            <a:r>
              <a:rPr lang="en-US" dirty="0" smtClean="0"/>
              <a:t>(2/3</a:t>
            </a:r>
            <a:r>
              <a:rPr lang="en-US" dirty="0"/>
              <a:t>)</a:t>
            </a:r>
            <a:endParaRPr lang="el-GR" dirty="0"/>
          </a:p>
        </p:txBody>
      </p:sp>
      <p:sp>
        <p:nvSpPr>
          <p:cNvPr id="3" name="2 - Θέση περιεχομένου"/>
          <p:cNvSpPr>
            <a:spLocks noGrp="1"/>
          </p:cNvSpPr>
          <p:nvPr>
            <p:ph idx="1"/>
          </p:nvPr>
        </p:nvSpPr>
        <p:spPr>
          <a:xfrm>
            <a:off x="457200" y="1600200"/>
            <a:ext cx="8229600" cy="5257800"/>
          </a:xfrm>
        </p:spPr>
        <p:txBody>
          <a:bodyPr>
            <a:normAutofit/>
          </a:bodyPr>
          <a:lstStyle/>
          <a:p>
            <a:pPr lvl="0"/>
            <a:r>
              <a:rPr lang="el-GR" sz="2800" b="1" dirty="0" smtClean="0"/>
              <a:t>Συνεταιριστική ζωή: </a:t>
            </a:r>
            <a:r>
              <a:rPr lang="el-GR" sz="2800" dirty="0" smtClean="0"/>
              <a:t>Συμβούλιο συνεταιρισμού στην τάξη με συγκεκριμένες αρμοδιότητες: οργάνωση της εργασίας (το περιεχόμενο της εφημερίδας, το εβδομαδιαίο πλάνο εργασίας, η οργάνωση της σχολικής αλληλογραφίας…), η παρακολούθηση της εργασίας, η ρύθμιση της ζωής της ομάδας μέσα στην τάξη και το σχολείο.</a:t>
            </a:r>
          </a:p>
        </p:txBody>
      </p:sp>
    </p:spTree>
    <p:extLst>
      <p:ext uri="{BB962C8B-B14F-4D97-AF65-F5344CB8AC3E}">
        <p14:creationId xmlns:p14="http://schemas.microsoft.com/office/powerpoint/2010/main" val="981596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ZHAW.ACCESSIBILITYADDIN.CHECKTIMEDATE" val="19/3/2017 9:34:57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3,2,28674,5,"/>
</p:tagLst>
</file>

<file path=ppt/tags/tag1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CDC2E29F-A1FE-4E35-A55F-3C49ED2D40DB}">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3254</TotalTime>
  <Words>1484</Words>
  <Application>Microsoft Office PowerPoint</Application>
  <PresentationFormat>On-screen Show (4:3)</PresentationFormat>
  <Paragraphs>79</Paragraphs>
  <Slides>23</Slides>
  <Notes>8</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Θέμα του Office</vt:lpstr>
      <vt:lpstr>Εισαγωγή στις Επιστήμες της Αγωγής</vt:lpstr>
      <vt:lpstr>Celestin Freinet (1896-1966) (1/2)</vt:lpstr>
      <vt:lpstr>Celestin Freinet (1896-1966) (2/2)</vt:lpstr>
      <vt:lpstr>Εκπαιδευτική συνθήκη (1/3)</vt:lpstr>
      <vt:lpstr>Εκπαιδευτική συνθήκη (2/3)</vt:lpstr>
      <vt:lpstr>Εκπαιδευτική συνθήκη (3/3)</vt:lpstr>
      <vt:lpstr>Ερώτημα 1ο</vt:lpstr>
      <vt:lpstr>Βασικά σημεία της Παιδαγωγικής  Freinet (1/3)</vt:lpstr>
      <vt:lpstr>Βασικά σημεία της Παιδαγωγικής  Freinet (2/3)</vt:lpstr>
      <vt:lpstr>Βασικά σημεία της Παιδαγωγικής  Freinet (3/3)</vt:lpstr>
      <vt:lpstr>Ερώτημα 2ο</vt:lpstr>
      <vt:lpstr>Αποσπάσματα (1/3)</vt:lpstr>
      <vt:lpstr>Αποσπάσματα (2/3)</vt:lpstr>
      <vt:lpstr>Αποσπάσματα (3/3)</vt:lpstr>
      <vt:lpstr> Ποιες οι διαφορές παραδοσιακού και «αυριανού» σχολείου; </vt:lpstr>
      <vt:lpstr>Ερώτημα 3ο</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Celestin Freinet</dc:title>
  <dc:subject>Εισαγωγή στις Επιστήμες της Αγωγής</dc:subject>
  <dc:creator>Αλεξάνδρα Ανδρούσου;Βασίλης Τσάφος</dc:creator>
  <cp:lastModifiedBy>takis81 mark</cp:lastModifiedBy>
  <cp:revision>338</cp:revision>
  <dcterms:created xsi:type="dcterms:W3CDTF">2012-09-06T09:03:05Z</dcterms:created>
  <dcterms:modified xsi:type="dcterms:W3CDTF">2017-03-19T19:52:37Z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