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359" r:id="rId3"/>
    <p:sldId id="371" r:id="rId4"/>
    <p:sldId id="375" r:id="rId5"/>
    <p:sldId id="372" r:id="rId6"/>
    <p:sldId id="373" r:id="rId7"/>
    <p:sldId id="376" r:id="rId8"/>
    <p:sldId id="374" r:id="rId9"/>
    <p:sldId id="360" r:id="rId10"/>
    <p:sldId id="361" r:id="rId11"/>
    <p:sldId id="362" r:id="rId12"/>
    <p:sldId id="363" r:id="rId13"/>
    <p:sldId id="364" r:id="rId14"/>
    <p:sldId id="370" r:id="rId15"/>
  </p:sldIdLst>
  <p:sldSz cx="9144000" cy="6858000" type="screen4x3"/>
  <p:notesSz cx="6858000" cy="9144000"/>
  <p:custDataLst>
    <p:tags r:id="rId1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75"/>
            <p14:sldId id="372"/>
            <p14:sldId id="373"/>
            <p14:sldId id="376"/>
            <p14:sldId id="374"/>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11</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CDA8A4-96D4-476D-A50A-3C7DEDD5D4D5}" type="slidenum">
              <a:rPr lang="el-GR" altLang="en-US"/>
              <a:pPr eaLnBrk="1" hangingPunct="1"/>
              <a:t>2</a:t>
            </a:fld>
            <a:endParaRPr lang="el-GR"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024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8E4874-EE1E-4B14-B795-F58A280E0E6E}" type="slidenum">
              <a:rPr lang="el-GR" altLang="en-US"/>
              <a:pPr eaLnBrk="1" hangingPunct="1"/>
              <a:t>4</a:t>
            </a:fld>
            <a:endParaRPr lang="el-GR"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47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D581B2-7E88-4B20-BACA-13D0512D1F07}" type="slidenum">
              <a:rPr lang="el-GR" altLang="en-US"/>
              <a:pPr eaLnBrk="1" hangingPunct="1"/>
              <a:t>5</a:t>
            </a:fld>
            <a:endParaRPr lang="el-GR"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047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63BBEA-EF18-4250-BCBA-C1D1B9CD3D2F}" type="slidenum">
              <a:rPr lang="el-GR" altLang="en-US"/>
              <a:pPr eaLnBrk="1" hangingPunct="1"/>
              <a:t>6</a:t>
            </a:fld>
            <a:endParaRPr lang="el-GR"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2534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63BBEA-EF18-4250-BCBA-C1D1B9CD3D2F}" type="slidenum">
              <a:rPr lang="el-GR" altLang="en-US"/>
              <a:pPr eaLnBrk="1" hangingPunct="1"/>
              <a:t>7</a:t>
            </a:fld>
            <a:endParaRPr lang="el-GR"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589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405180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a:prstGeom prst="rect">
            <a:avLst/>
          </a:prstGeo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a:prstGeom prst="rect">
            <a:avLst/>
          </a:prstGeo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a:prstGeom prst="rect">
            <a:avLst/>
          </a:prstGeom>
        </p:spPr>
        <p:txBody>
          <a:bodyPr/>
          <a:lstStyle>
            <a:lvl1pPr>
              <a:defRPr/>
            </a:lvl1pPr>
          </a:lstStyle>
          <a:p>
            <a:fld id="{5615E459-A05E-4415-947D-EFA414A48E2F}" type="slidenum">
              <a:rPr lang="el-GR"/>
              <a:pPr/>
              <a:t>‹#›</a:t>
            </a:fld>
            <a:endParaRPr lang="el-GR"/>
          </a:p>
        </p:txBody>
      </p:sp>
    </p:spTree>
    <p:extLst>
      <p:ext uri="{BB962C8B-B14F-4D97-AF65-F5344CB8AC3E}">
        <p14:creationId xmlns:p14="http://schemas.microsoft.com/office/powerpoint/2010/main" val="3156280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Ψυχολογία της Εκπαίδευσης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opencourses.uoa.gr/courses/ECD8/"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a:latin typeface="+mj-lt"/>
                <a:ea typeface="+mj-ea"/>
                <a:cs typeface="+mj-cs"/>
              </a:rPr>
              <a:t>Ψυχολογία της </a:t>
            </a:r>
            <a:r>
              <a:rPr lang="el-GR" sz="3000" b="1" dirty="0" smtClean="0">
                <a:latin typeface="+mj-lt"/>
                <a:ea typeface="+mj-ea"/>
                <a:cs typeface="+mj-cs"/>
              </a:rPr>
              <a:t>Εκπαίδευσης</a:t>
            </a:r>
            <a:endParaRPr lang="en-US" sz="3000" b="1" dirty="0" smtClean="0">
              <a:latin typeface="+mj-lt"/>
              <a:ea typeface="+mj-ea"/>
              <a:cs typeface="+mj-cs"/>
            </a:endParaRPr>
          </a:p>
          <a:p>
            <a:pPr fontAlgn="auto">
              <a:spcAft>
                <a:spcPts val="0"/>
              </a:spcAft>
              <a:defRPr/>
            </a:pPr>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a:t>
            </a:r>
            <a:r>
              <a:rPr lang="el-GR" altLang="en-US" sz="2000" dirty="0"/>
              <a:t>. Ψυχολογία της Εκπαίδευσης</a:t>
            </a:r>
            <a:r>
              <a:rPr lang="el-GR" sz="2000" dirty="0" smtClean="0"/>
              <a:t>».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l-GR" altLang="en-US" sz="4000" dirty="0" smtClean="0"/>
              <a:t>Βασική θεματική</a:t>
            </a:r>
          </a:p>
        </p:txBody>
      </p:sp>
      <p:sp>
        <p:nvSpPr>
          <p:cNvPr id="4099" name="Rectangle 3"/>
          <p:cNvSpPr>
            <a:spLocks noGrp="1" noChangeArrowheads="1"/>
          </p:cNvSpPr>
          <p:nvPr>
            <p:ph type="body" idx="1"/>
          </p:nvPr>
        </p:nvSpPr>
        <p:spPr/>
        <p:txBody>
          <a:bodyPr/>
          <a:lstStyle/>
          <a:p>
            <a:pPr marL="0" indent="0">
              <a:buNone/>
            </a:pPr>
            <a:r>
              <a:rPr lang="el-GR" altLang="en-US" dirty="0" smtClean="0"/>
              <a:t>Η διαμόρφωση των γνώσεων στο παιδί στο πλαίσιο του σχολείου μέσω της αλληλεπίδρασής του με το υλικό και το κοινωνικό περιβάλλον.</a:t>
            </a:r>
          </a:p>
        </p:txBody>
      </p:sp>
    </p:spTree>
    <p:extLst>
      <p:ext uri="{BB962C8B-B14F-4D97-AF65-F5344CB8AC3E}">
        <p14:creationId xmlns:p14="http://schemas.microsoft.com/office/powerpoint/2010/main" val="3150393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n-US" dirty="0"/>
              <a:t>Βασικοί εκπρόσωποι</a:t>
            </a:r>
            <a:endParaRPr lang="en-US" dirty="0"/>
          </a:p>
        </p:txBody>
      </p:sp>
      <p:sp>
        <p:nvSpPr>
          <p:cNvPr id="3" name="Θέση περιεχομένου 2"/>
          <p:cNvSpPr>
            <a:spLocks noGrp="1"/>
          </p:cNvSpPr>
          <p:nvPr>
            <p:ph idx="1"/>
            <p:custDataLst>
              <p:tags r:id="rId1"/>
            </p:custDataLst>
          </p:nvPr>
        </p:nvSpPr>
        <p:spPr/>
        <p:txBody>
          <a:bodyPr/>
          <a:lstStyle/>
          <a:p>
            <a:r>
              <a:rPr lang="en-US" altLang="en-US" dirty="0"/>
              <a:t>Jean </a:t>
            </a:r>
            <a:r>
              <a:rPr lang="en-US" altLang="en-US" dirty="0" smtClean="0"/>
              <a:t>Piaget</a:t>
            </a:r>
            <a:r>
              <a:rPr lang="el-GR" altLang="en-US" dirty="0" smtClean="0"/>
              <a:t>,</a:t>
            </a:r>
          </a:p>
          <a:p>
            <a:r>
              <a:rPr lang="en-US" altLang="en-US" dirty="0" smtClean="0"/>
              <a:t>Vygotsky</a:t>
            </a:r>
            <a:r>
              <a:rPr lang="el-GR" altLang="en-US" dirty="0" smtClean="0"/>
              <a:t>,</a:t>
            </a:r>
          </a:p>
          <a:p>
            <a:r>
              <a:rPr lang="en-US" altLang="en-US" dirty="0" err="1" smtClean="0"/>
              <a:t>Wallon</a:t>
            </a:r>
            <a:r>
              <a:rPr lang="el-GR" altLang="en-US" dirty="0" smtClean="0"/>
              <a:t>,</a:t>
            </a:r>
          </a:p>
          <a:p>
            <a:r>
              <a:rPr lang="en-US" altLang="en-US" dirty="0" smtClean="0"/>
              <a:t>Bruner</a:t>
            </a:r>
            <a:r>
              <a:rPr lang="el-GR" altLang="en-US" dirty="0" smtClean="0"/>
              <a:t>.</a:t>
            </a:r>
            <a:endParaRPr lang="el-GR" altLang="en-US" dirty="0"/>
          </a:p>
          <a:p>
            <a:endParaRPr lang="en-US" dirty="0"/>
          </a:p>
        </p:txBody>
      </p:sp>
    </p:spTree>
    <p:extLst>
      <p:ext uri="{BB962C8B-B14F-4D97-AF65-F5344CB8AC3E}">
        <p14:creationId xmlns:p14="http://schemas.microsoft.com/office/powerpoint/2010/main" val="121257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altLang="en-US" dirty="0" smtClean="0"/>
              <a:t>Βασικές κατευθύνσεις (1/2)</a:t>
            </a:r>
          </a:p>
        </p:txBody>
      </p:sp>
      <p:sp>
        <p:nvSpPr>
          <p:cNvPr id="5123" name="Rectangle 3"/>
          <p:cNvSpPr>
            <a:spLocks noGrp="1" noChangeArrowheads="1"/>
          </p:cNvSpPr>
          <p:nvPr>
            <p:ph idx="1"/>
          </p:nvPr>
        </p:nvSpPr>
        <p:spPr/>
        <p:txBody>
          <a:bodyPr>
            <a:normAutofit/>
          </a:bodyPr>
          <a:lstStyle/>
          <a:p>
            <a:pPr eaLnBrk="1" hangingPunct="1"/>
            <a:r>
              <a:rPr lang="el-GR" altLang="en-US" sz="2800" dirty="0" smtClean="0"/>
              <a:t>Αξιοποιώντας δεδομένα της γνωστικής ψυχολογίας (</a:t>
            </a:r>
            <a:r>
              <a:rPr lang="en-US" altLang="en-US" sz="2800" dirty="0" smtClean="0"/>
              <a:t>Piaget, </a:t>
            </a:r>
            <a:r>
              <a:rPr lang="en-US" altLang="en-US" sz="2800" dirty="0" err="1" smtClean="0"/>
              <a:t>Wallon</a:t>
            </a:r>
            <a:r>
              <a:rPr lang="en-US" altLang="en-US" sz="2800" dirty="0" smtClean="0"/>
              <a:t>, Vygotsky, Bruner)</a:t>
            </a:r>
            <a:r>
              <a:rPr lang="el-GR" altLang="en-US" sz="2800" dirty="0" smtClean="0"/>
              <a:t>, να διαμορφώσει μια γενική όψη της ανάπτυξης του παιδιού και του εφήβου ώστε να συμβάλει στην ανάπτυξη της σχολικής μάθησης (Πόσο ικανοί/δεκτικοί είναι το παιδί ή ο έφηβος να μαθαίνουν στο σχολείο με βάση τη γνωστική του ανάπτυξη και τους γνωστικούς μηχανισμούς που αναπτύσσει).</a:t>
            </a:r>
            <a:endParaRPr lang="en-US" altLang="en-US" sz="2800" dirty="0" smtClean="0"/>
          </a:p>
        </p:txBody>
      </p:sp>
    </p:spTree>
    <p:extLst>
      <p:ext uri="{BB962C8B-B14F-4D97-AF65-F5344CB8AC3E}">
        <p14:creationId xmlns:p14="http://schemas.microsoft.com/office/powerpoint/2010/main" val="264875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ltLang="en-US" dirty="0"/>
              <a:t>Βασικές κατευθύνσεις </a:t>
            </a:r>
            <a:r>
              <a:rPr lang="el-GR" altLang="en-US" dirty="0" smtClean="0"/>
              <a:t>(2/2</a:t>
            </a:r>
            <a:r>
              <a:rPr lang="el-GR" altLang="en-US" dirty="0"/>
              <a:t>)</a:t>
            </a:r>
            <a:endParaRPr lang="el-GR" altLang="en-US" dirty="0" smtClean="0"/>
          </a:p>
        </p:txBody>
      </p:sp>
      <p:sp>
        <p:nvSpPr>
          <p:cNvPr id="6147" name="Rectangle 3"/>
          <p:cNvSpPr>
            <a:spLocks noGrp="1" noChangeArrowheads="1"/>
          </p:cNvSpPr>
          <p:nvPr>
            <p:ph idx="1"/>
          </p:nvPr>
        </p:nvSpPr>
        <p:spPr/>
        <p:txBody>
          <a:bodyPr/>
          <a:lstStyle/>
          <a:p>
            <a:pPr eaLnBrk="1" hangingPunct="1"/>
            <a:r>
              <a:rPr lang="el-GR" altLang="en-US" sz="2800" dirty="0" smtClean="0"/>
              <a:t>Αξιοποιώντας δεδομένα της ψυχανάλυσης </a:t>
            </a:r>
            <a:r>
              <a:rPr lang="en-US" altLang="en-US" sz="2800" dirty="0" smtClean="0"/>
              <a:t>(Freud) </a:t>
            </a:r>
            <a:r>
              <a:rPr lang="el-GR" altLang="en-US" sz="2800" dirty="0" smtClean="0"/>
              <a:t>να κατανοήσει συγκεκριμένες συμπεριφορές των μαθητών και του εκπαιδευτικού (μηχανισμοί προβολής, μεταβίβασης, </a:t>
            </a:r>
            <a:r>
              <a:rPr lang="el-GR" altLang="en-US" sz="2800" dirty="0" err="1" smtClean="0"/>
              <a:t>αντιμεταβίβασης</a:t>
            </a:r>
            <a:r>
              <a:rPr lang="el-GR" altLang="en-US" sz="2800" dirty="0" smtClean="0"/>
              <a:t>, μεσολάβησης).</a:t>
            </a:r>
          </a:p>
          <a:p>
            <a:pPr eaLnBrk="1" hangingPunct="1"/>
            <a:r>
              <a:rPr lang="el-GR" altLang="en-US" sz="2800" dirty="0" smtClean="0"/>
              <a:t>Αξιοποιώντας δεδομένα της ψυχοπαθολογίας του παιδιού να επισημάνει τις παθολογικές περιστάσεις (νευρώσεις, ψυχώσεις…) και να αναζητήσει τρόπους διαχείρισής τους στο σχολικό περιβάλλον</a:t>
            </a:r>
          </a:p>
        </p:txBody>
      </p:sp>
    </p:spTree>
    <p:extLst>
      <p:ext uri="{BB962C8B-B14F-4D97-AF65-F5344CB8AC3E}">
        <p14:creationId xmlns:p14="http://schemas.microsoft.com/office/powerpoint/2010/main" val="2362523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altLang="en-US" sz="4000" dirty="0" smtClean="0"/>
              <a:t>Βασικά επιστημονικά ερωτήματα (1/2)</a:t>
            </a:r>
          </a:p>
        </p:txBody>
      </p:sp>
      <p:sp>
        <p:nvSpPr>
          <p:cNvPr id="7171" name="Rectangle 3"/>
          <p:cNvSpPr>
            <a:spLocks noGrp="1" noChangeArrowheads="1"/>
          </p:cNvSpPr>
          <p:nvPr>
            <p:ph idx="1"/>
          </p:nvPr>
        </p:nvSpPr>
        <p:spPr/>
        <p:txBody>
          <a:bodyPr>
            <a:normAutofit/>
          </a:bodyPr>
          <a:lstStyle/>
          <a:p>
            <a:pPr eaLnBrk="1" hangingPunct="1"/>
            <a:r>
              <a:rPr lang="el-GR" altLang="en-US" dirty="0" smtClean="0"/>
              <a:t>Πώς αναπτύσσονται οι γνώσεις στο πλαίσιο της αλληλεπίδρασης ανάμεσα στην πραγματικότητα και την εσωτερική δόμηση του παιδιού; </a:t>
            </a:r>
          </a:p>
          <a:p>
            <a:pPr eaLnBrk="1" hangingPunct="1"/>
            <a:r>
              <a:rPr lang="el-GR" altLang="en-US" dirty="0" smtClean="0"/>
              <a:t>Ποιος είναι ο ρόλος του ενήλικα ως μεσολαβητή για την πρόσβαση στη γνώση; Ποιος είναι ο ρόλος της συνεργασίας; </a:t>
            </a:r>
            <a:endParaRPr lang="en-US" altLang="en-US" dirty="0" smtClean="0"/>
          </a:p>
        </p:txBody>
      </p:sp>
    </p:spTree>
    <p:extLst>
      <p:ext uri="{BB962C8B-B14F-4D97-AF65-F5344CB8AC3E}">
        <p14:creationId xmlns:p14="http://schemas.microsoft.com/office/powerpoint/2010/main" val="188188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ltLang="en-US" sz="4000" dirty="0"/>
              <a:t>Βασικά επιστημονικά ερωτήματα </a:t>
            </a:r>
            <a:r>
              <a:rPr lang="el-GR" altLang="en-US" sz="4000" dirty="0" smtClean="0"/>
              <a:t>(2/2</a:t>
            </a:r>
            <a:r>
              <a:rPr lang="el-GR" altLang="en-US" sz="4000" dirty="0"/>
              <a:t>)</a:t>
            </a:r>
            <a:endParaRPr lang="el-GR" altLang="en-US" sz="4000" dirty="0" smtClean="0"/>
          </a:p>
        </p:txBody>
      </p:sp>
      <p:sp>
        <p:nvSpPr>
          <p:cNvPr id="7171" name="Rectangle 3"/>
          <p:cNvSpPr>
            <a:spLocks noGrp="1" noChangeArrowheads="1"/>
          </p:cNvSpPr>
          <p:nvPr>
            <p:ph idx="1"/>
          </p:nvPr>
        </p:nvSpPr>
        <p:spPr/>
        <p:txBody>
          <a:bodyPr>
            <a:normAutofit/>
          </a:bodyPr>
          <a:lstStyle/>
          <a:p>
            <a:pPr eaLnBrk="1" hangingPunct="1"/>
            <a:r>
              <a:rPr lang="el-GR" altLang="en-US" dirty="0" smtClean="0"/>
              <a:t>Ποιες σχέσεις αναπτύσσονται ανάμεσα στη γλώσσα και τη σκέψη;  </a:t>
            </a:r>
          </a:p>
          <a:p>
            <a:pPr eaLnBrk="1" hangingPunct="1"/>
            <a:r>
              <a:rPr lang="el-GR" altLang="en-US" dirty="0" smtClean="0"/>
              <a:t>Πώς η διαμόρφωση της προσωπικότητας, συμπεριλαμβανομένου και του συναισθηματικού τομέα </a:t>
            </a:r>
            <a:r>
              <a:rPr lang="el-GR" altLang="en-US" dirty="0" err="1" smtClean="0"/>
              <a:t>αλληλεπιδρά</a:t>
            </a:r>
            <a:r>
              <a:rPr lang="el-GR" altLang="en-US" dirty="0" smtClean="0"/>
              <a:t> με (επηρεάζεται &amp; επηρεάζει) τη διαμόρφωση των γνώσεων.</a:t>
            </a:r>
          </a:p>
        </p:txBody>
      </p:sp>
    </p:spTree>
    <p:extLst>
      <p:ext uri="{BB962C8B-B14F-4D97-AF65-F5344CB8AC3E}">
        <p14:creationId xmlns:p14="http://schemas.microsoft.com/office/powerpoint/2010/main" val="2253298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46:30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C32B130-F2C2-41E4-9157-9FB57E4B622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3281</TotalTime>
  <Words>554</Words>
  <Application>Microsoft Office PowerPoint</Application>
  <PresentationFormat>On-screen Show (4:3)</PresentationFormat>
  <Paragraphs>61</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Εισαγωγή στις Επιστήμες της Αγωγής</vt:lpstr>
      <vt:lpstr>Βασική θεματική</vt:lpstr>
      <vt:lpstr>Βασικοί εκπρόσωποι</vt:lpstr>
      <vt:lpstr>Βασικές κατευθύνσεις (1/2)</vt:lpstr>
      <vt:lpstr>Βασικές κατευθύνσεις (2/2)</vt:lpstr>
      <vt:lpstr>Βασικά επιστημονικά ερωτήματα (1/2)</vt:lpstr>
      <vt:lpstr>Βασικά επιστημονικά ερωτήματα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Ψυχολογία της Εκπαίδευσης</dc:title>
  <dc:subject>Εισαγωγή στις Επιστήμες της Αγωγής</dc:subject>
  <dc:creator>Αλεξάνδρα Ανδρούσου;Βασίλης Τσάφος</dc:creator>
  <cp:lastModifiedBy>takis81 mark</cp:lastModifiedBy>
  <cp:revision>341</cp:revision>
  <dcterms:created xsi:type="dcterms:W3CDTF">2012-09-06T09:03:05Z</dcterms:created>
  <dcterms:modified xsi:type="dcterms:W3CDTF">2017-03-19T19:53:09Z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