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ags/tag1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4.xml" ContentType="application/vnd.openxmlformats-officedocument.presentationml.tags+xml"/>
  <Override PartName="/ppt/notesSlides/notesSlide5.xml" ContentType="application/vnd.openxmlformats-officedocument.presentationml.notesSlide+xml"/>
  <Override PartName="/ppt/tags/tag15.xml" ContentType="application/vnd.openxmlformats-officedocument.presentationml.tags+xml"/>
  <Override PartName="/ppt/notesSlides/notesSlide6.xml" ContentType="application/vnd.openxmlformats-officedocument.presentationml.notesSlide+xml"/>
  <Override PartName="/ppt/tags/tag16.xml" ContentType="application/vnd.openxmlformats-officedocument.presentationml.tags+xml"/>
  <Override PartName="/ppt/notesSlides/notesSlide7.xml" ContentType="application/vnd.openxmlformats-officedocument.presentationml.notesSlide+xml"/>
  <Override PartName="/ppt/tags/tag17.xml" ContentType="application/vnd.openxmlformats-officedocument.presentationml.tags+xml"/>
  <Override PartName="/ppt/notesSlides/notesSlide8.xml" ContentType="application/vnd.openxmlformats-officedocument.presentationml.notesSlide+xml"/>
  <Override PartName="/ppt/tags/tag18.xml" ContentType="application/vnd.openxmlformats-officedocument.presentationml.tags+xml"/>
  <Override PartName="/ppt/notesSlides/notesSlide9.xml" ContentType="application/vnd.openxmlformats-officedocument.presentationml.notesSlide+xml"/>
  <Override PartName="/ppt/tags/tag19.xml" ContentType="application/vnd.openxmlformats-officedocument.presentationml.tags+xml"/>
  <Override PartName="/ppt/notesSlides/notesSlide10.xml" ContentType="application/vnd.openxmlformats-officedocument.presentationml.notesSlide+xml"/>
  <Override PartName="/ppt/tags/tag20.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5"/>
  </p:notesMasterIdLst>
  <p:sldIdLst>
    <p:sldId id="359" r:id="rId3"/>
    <p:sldId id="371" r:id="rId4"/>
    <p:sldId id="372" r:id="rId5"/>
    <p:sldId id="376" r:id="rId6"/>
    <p:sldId id="374" r:id="rId7"/>
    <p:sldId id="375" r:id="rId8"/>
    <p:sldId id="360" r:id="rId9"/>
    <p:sldId id="361" r:id="rId10"/>
    <p:sldId id="362" r:id="rId11"/>
    <p:sldId id="363" r:id="rId12"/>
    <p:sldId id="364" r:id="rId13"/>
    <p:sldId id="370" r:id="rId14"/>
  </p:sldIdLst>
  <p:sldSz cx="9144000" cy="6858000" type="screen4x3"/>
  <p:notesSz cx="6858000" cy="9144000"/>
  <p:custDataLst>
    <p:tags r:id="rId16"/>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71"/>
            <p14:sldId id="372"/>
            <p14:sldId id="376"/>
            <p14:sldId id="374"/>
            <p14:sldId id="375"/>
            <p14:sldId id="360"/>
            <p14:sldId id="361"/>
            <p14:sldId id="362"/>
            <p14:sldId id="363"/>
            <p14:sldId id="364"/>
            <p14:sldId id="370"/>
          </p14:sldIdLst>
        </p14:section>
        <p14:section name="Untitled Section" id="{0F1CB131-A6BD-43D0-B8D4-1F27CEF7A05E}">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71" d="100"/>
          <a:sy n="71" d="100"/>
        </p:scale>
        <p:origin x="-19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19/3/2017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dirty="0"/>
          </a:p>
        </p:txBody>
      </p:sp>
    </p:spTree>
    <p:extLst>
      <p:ext uri="{BB962C8B-B14F-4D97-AF65-F5344CB8AC3E}">
        <p14:creationId xmlns:p14="http://schemas.microsoft.com/office/powerpoint/2010/main" val="2701427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11</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550092-985A-4DAB-B8BD-652609C8C1CA}" type="slidenum">
              <a:rPr lang="el-GR" altLang="en-US"/>
              <a:pPr fontAlgn="base">
                <a:spcBef>
                  <a:spcPct val="0"/>
                </a:spcBef>
                <a:spcAft>
                  <a:spcPct val="0"/>
                </a:spcAft>
              </a:pPr>
              <a:t>12</a:t>
            </a:fld>
            <a:endParaRPr lang="el-GR" altLang="en-US"/>
          </a:p>
        </p:txBody>
      </p:sp>
    </p:spTree>
    <p:extLst>
      <p:ext uri="{BB962C8B-B14F-4D97-AF65-F5344CB8AC3E}">
        <p14:creationId xmlns:p14="http://schemas.microsoft.com/office/powerpoint/2010/main" val="3605764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D249F33-CAC2-4429-88A8-757EDC60ACED}" type="slidenum">
              <a:rPr lang="el-GR" altLang="en-US"/>
              <a:pPr eaLnBrk="1" hangingPunct="1"/>
              <a:t>2</a:t>
            </a:fld>
            <a:endParaRPr lang="el-GR"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3679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86ACB33-7742-44D8-85E1-65045F76FA70}" type="slidenum">
              <a:rPr lang="el-GR" altLang="en-US"/>
              <a:pPr eaLnBrk="1" hangingPunct="1"/>
              <a:t>3</a:t>
            </a:fld>
            <a:endParaRPr lang="el-GR"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5116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86ACB33-7742-44D8-85E1-65045F76FA70}" type="slidenum">
              <a:rPr lang="el-GR" altLang="en-US"/>
              <a:pPr eaLnBrk="1" hangingPunct="1"/>
              <a:t>4</a:t>
            </a:fld>
            <a:endParaRPr lang="el-GR"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2692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5018334-34CA-4B4D-B8DD-467E1C802751}" type="slidenum">
              <a:rPr lang="el-GR" altLang="en-US"/>
              <a:pPr eaLnBrk="1" hangingPunct="1"/>
              <a:t>6</a:t>
            </a:fld>
            <a:endParaRPr lang="el-GR" alt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5106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10</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Κοινωνιολογία της Εκπαίδευσης</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a:xfrm>
            <a:off x="457200" y="6245225"/>
            <a:ext cx="2133600" cy="476250"/>
          </a:xfrm>
          <a:prstGeom prst="rect">
            <a:avLst/>
          </a:prstGeom>
        </p:spPr>
        <p:txBody>
          <a:bodyPr/>
          <a:lstStyle>
            <a:lvl1pPr>
              <a:defRPr/>
            </a:lvl1pPr>
          </a:lstStyle>
          <a:p>
            <a:endParaRPr lang="el-GR"/>
          </a:p>
        </p:txBody>
      </p:sp>
      <p:sp>
        <p:nvSpPr>
          <p:cNvPr id="6" name="5 - Θέση υποσέλιδου"/>
          <p:cNvSpPr>
            <a:spLocks noGrp="1"/>
          </p:cNvSpPr>
          <p:nvPr>
            <p:ph type="ftr" sz="quarter" idx="11"/>
          </p:nvPr>
        </p:nvSpPr>
        <p:spPr>
          <a:xfrm>
            <a:off x="3124200" y="6245225"/>
            <a:ext cx="2895600" cy="476250"/>
          </a:xfrm>
          <a:prstGeom prst="rect">
            <a:avLst/>
          </a:prstGeom>
        </p:spPr>
        <p:txBody>
          <a:bodyPr/>
          <a:lstStyle>
            <a:lvl1pPr>
              <a:defRPr/>
            </a:lvl1pPr>
          </a:lstStyle>
          <a:p>
            <a:endParaRPr lang="el-GR"/>
          </a:p>
        </p:txBody>
      </p:sp>
      <p:sp>
        <p:nvSpPr>
          <p:cNvPr id="7" name="6 - Θέση αριθμού διαφάνειας"/>
          <p:cNvSpPr>
            <a:spLocks noGrp="1"/>
          </p:cNvSpPr>
          <p:nvPr>
            <p:ph type="sldNum" sz="quarter" idx="12"/>
          </p:nvPr>
        </p:nvSpPr>
        <p:spPr>
          <a:xfrm>
            <a:off x="6553200" y="6245225"/>
            <a:ext cx="2133600" cy="476250"/>
          </a:xfrm>
          <a:prstGeom prst="rect">
            <a:avLst/>
          </a:prstGeom>
        </p:spPr>
        <p:txBody>
          <a:bodyPr/>
          <a:lstStyle>
            <a:lvl1pPr>
              <a:defRPr/>
            </a:lvl1pPr>
          </a:lstStyle>
          <a:p>
            <a:fld id="{5615E459-A05E-4415-947D-EFA414A48E2F}" type="slidenum">
              <a:rPr lang="el-GR"/>
              <a:pPr/>
              <a:t>‹#›</a:t>
            </a:fld>
            <a:endParaRPr lang="el-GR"/>
          </a:p>
        </p:txBody>
      </p:sp>
    </p:spTree>
    <p:extLst>
      <p:ext uri="{BB962C8B-B14F-4D97-AF65-F5344CB8AC3E}">
        <p14:creationId xmlns:p14="http://schemas.microsoft.com/office/powerpoint/2010/main" val="31562800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Κοινωνιολογία της Εκπαίδευσης</a:t>
            </a:r>
          </a:p>
        </p:txBody>
      </p:sp>
      <p:pic>
        <p:nvPicPr>
          <p:cNvPr id="6" name="Picture 5"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Κοινωνιολογία της Εκπαίδευσης</a:t>
            </a:r>
          </a:p>
        </p:txBody>
      </p:sp>
      <p:pic>
        <p:nvPicPr>
          <p:cNvPr id="7" name="Picture 6"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Κοινωνιολογία της Εκπαίδευσης</a:t>
            </a:r>
          </a:p>
        </p:txBody>
      </p:sp>
      <p:pic>
        <p:nvPicPr>
          <p:cNvPr id="9" name="Picture 8"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Κοινωνιολογία της Εκπαίδευσης</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Κοινωνιολογία της Εκπαίδευσης</a:t>
            </a:r>
          </a:p>
        </p:txBody>
      </p:sp>
      <p:pic>
        <p:nvPicPr>
          <p:cNvPr id="8" name="Picture 7"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Κοινωνιολογία της Εκπαίδευσης</a:t>
            </a:r>
          </a:p>
        </p:txBody>
      </p:sp>
      <p:pic>
        <p:nvPicPr>
          <p:cNvPr id="7" name="Picture 6"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 id="2147483662"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hyperlink" Target="http://opencourses.uoa.gr/courses/ECD8/"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9.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normAutofit/>
          </a:bodyPr>
          <a:lstStyle/>
          <a:p>
            <a:r>
              <a:rPr lang="el-GR" altLang="en-US" sz="3900" dirty="0" smtClean="0"/>
              <a:t>Εισαγωγή στις </a:t>
            </a:r>
            <a:r>
              <a:rPr lang="el-GR" altLang="en-US" sz="3900" dirty="0"/>
              <a:t>Επιστήμες της Αγωγής</a:t>
            </a:r>
            <a:endParaRPr lang="el-GR" altLang="en-US" sz="39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3000" b="1" dirty="0">
                <a:latin typeface="+mj-lt"/>
                <a:ea typeface="+mj-ea"/>
                <a:cs typeface="+mj-cs"/>
              </a:rPr>
              <a:t>Κοινωνιολογία της </a:t>
            </a:r>
            <a:r>
              <a:rPr lang="el-GR" sz="3000" b="1" dirty="0" smtClean="0">
                <a:latin typeface="+mj-lt"/>
                <a:ea typeface="+mj-ea"/>
                <a:cs typeface="+mj-cs"/>
              </a:rPr>
              <a:t>Εκπαίδευσης</a:t>
            </a:r>
            <a:endParaRPr lang="en-US" sz="3000" b="1" dirty="0" smtClean="0">
              <a:latin typeface="+mj-lt"/>
              <a:ea typeface="+mj-ea"/>
              <a:cs typeface="+mj-cs"/>
            </a:endParaRPr>
          </a:p>
          <a:p>
            <a:pPr fontAlgn="auto">
              <a:spcAft>
                <a:spcPts val="0"/>
              </a:spcAft>
              <a:defRPr/>
            </a:pPr>
            <a:endParaRPr lang="el-GR" sz="2800" dirty="0" smtClean="0"/>
          </a:p>
          <a:p>
            <a:r>
              <a:rPr lang="el-GR" sz="2800" dirty="0" smtClean="0"/>
              <a:t>Αλεξάνδρα </a:t>
            </a:r>
            <a:r>
              <a:rPr lang="el-GR" sz="2800" dirty="0" err="1"/>
              <a:t>Ανδρούσου</a:t>
            </a:r>
            <a:r>
              <a:rPr lang="el-GR" sz="2800" dirty="0"/>
              <a:t> - Βασίλης </a:t>
            </a:r>
            <a:r>
              <a:rPr lang="el-GR" sz="2800" dirty="0" err="1"/>
              <a:t>Τσάφος</a:t>
            </a:r>
            <a:endParaRPr lang="el-GR" sz="2800" dirty="0"/>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7146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spcBef>
                <a:spcPts val="0"/>
              </a:spcBef>
              <a:buNone/>
            </a:pPr>
            <a:r>
              <a:rPr lang="el-GR" sz="2000" dirty="0" err="1" smtClean="0"/>
              <a:t>Copyright</a:t>
            </a:r>
            <a:r>
              <a:rPr lang="el-GR" sz="2000" dirty="0" smtClean="0"/>
              <a: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a:t>Αλεξάνδρα </a:t>
            </a:r>
            <a:r>
              <a:rPr lang="el-GR" sz="2000" dirty="0" err="1"/>
              <a:t>Ανδρούσου</a:t>
            </a:r>
            <a:r>
              <a:rPr lang="el-GR" sz="2000" dirty="0"/>
              <a:t>, Βασίλης </a:t>
            </a:r>
            <a:r>
              <a:rPr lang="el-GR" sz="2000" dirty="0" err="1"/>
              <a:t>Τσάφος</a:t>
            </a:r>
            <a:r>
              <a:rPr lang="el-GR" sz="2000" dirty="0"/>
              <a:t> </a:t>
            </a:r>
            <a:r>
              <a:rPr lang="el-GR" sz="2000" dirty="0" smtClean="0"/>
              <a:t>2015. Αλεξάνδρα </a:t>
            </a:r>
            <a:r>
              <a:rPr lang="el-GR" sz="2000" dirty="0" err="1" smtClean="0"/>
              <a:t>Ανδρούσου</a:t>
            </a:r>
            <a:r>
              <a:rPr lang="el-GR" sz="2000" dirty="0" smtClean="0"/>
              <a:t>, Βασίλης </a:t>
            </a:r>
            <a:r>
              <a:rPr lang="el-GR" sz="2000" dirty="0" err="1" smtClean="0"/>
              <a:t>Τσάφος</a:t>
            </a:r>
            <a:r>
              <a:rPr lang="el-GR" sz="2000" dirty="0" smtClean="0"/>
              <a:t>. «</a:t>
            </a:r>
            <a:r>
              <a:rPr lang="el-GR" altLang="en-US" sz="2000" dirty="0" smtClean="0"/>
              <a:t>Εισαγωγή στις Επιστήμες της Αγωγής Ι &amp; ΙΙ</a:t>
            </a:r>
            <a:r>
              <a:rPr lang="el-GR" altLang="en-US" sz="2000" dirty="0"/>
              <a:t>. Κοινωνιολογία της Εκπαίδευσης</a:t>
            </a:r>
            <a:r>
              <a:rPr lang="el-GR" sz="2000" dirty="0" smtClean="0"/>
              <a:t>». Έκδοση: 1.0. Αθήνα 2015. Διαθέσιμο από τη δικτυακή διεύθυνση: </a:t>
            </a:r>
            <a:r>
              <a:rPr lang="en-GB" sz="2000" dirty="0" smtClean="0">
                <a:hlinkClick r:id="rId4" tooltip="Ανοιχτό Μάθημα: Εισαγωγή στις Επιστήμες της Αγωγής I &amp; II"/>
              </a:rPr>
              <a:t>http://opencourses.uoa.gr/courses/ECD</a:t>
            </a:r>
            <a:r>
              <a:rPr lang="el-GR" sz="2000" dirty="0" smtClean="0">
                <a:hlinkClick r:id="rId4" tooltip="Ανοιχτό Μάθημα: Εισαγωγή στις Επιστήμες της Αγωγής I &amp; II"/>
              </a:rPr>
              <a:t>8</a:t>
            </a:r>
            <a:r>
              <a:rPr lang="en-GB" sz="2000" dirty="0" smtClean="0">
                <a:hlinkClick r:id="rId4" tooltip="Ανοιχτό Μάθημα: Εισαγωγή στις Επιστήμες της Αγωγής I &amp; II"/>
              </a:rPr>
              <a:t>/</a:t>
            </a:r>
            <a:r>
              <a:rPr lang="el-GR" sz="2000" dirty="0" smtClean="0"/>
              <a:t>.</a:t>
            </a:r>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02922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808697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n-US" smtClean="0"/>
              <a:t>Διατήρηση Σημειωμάτων</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smtClean="0"/>
              <a:t>το Σημείωμα Αν</a:t>
            </a:r>
            <a:r>
              <a:rPr lang="en-US" sz="2000" dirty="0" smtClean="0"/>
              <a:t>α</a:t>
            </a:r>
            <a:r>
              <a:rPr lang="el-GR" sz="2000" dirty="0" smtClean="0"/>
              <a:t>φοράς,</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fontAlgn="auto">
              <a:spcAft>
                <a:spcPts val="0"/>
              </a:spcAft>
              <a:buFont typeface="Wingdings" panose="05000000000000000000" pitchFamily="2" charset="2"/>
              <a:buChar char="§"/>
              <a:defRPr/>
            </a:pPr>
            <a:r>
              <a:rPr lang="el-GR" sz="2000" dirty="0" smtClean="0"/>
              <a:t>τη δήλωση Διατήρησης 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fontAlgn="auto">
              <a:spcAft>
                <a:spcPts val="0"/>
              </a:spcAft>
              <a:buFont typeface="Arial" panose="020B0604020202020204" pitchFamily="34" charset="0"/>
              <a:buNone/>
              <a:defRPr/>
            </a:pPr>
            <a:r>
              <a:rPr lang="el-GR" sz="2400" dirty="0"/>
              <a:t>μαζί με τους </a:t>
            </a:r>
            <a:r>
              <a:rPr lang="el-GR" sz="2400" dirty="0" smtClean="0"/>
              <a:t>συνοδευτικούς </a:t>
            </a:r>
            <a:r>
              <a:rPr lang="el-GR" sz="2400" dirty="0" err="1" smtClean="0"/>
              <a:t>υπερσυνδέσμους</a:t>
            </a:r>
            <a:r>
              <a:rPr lang="el-GR" sz="2400" dirty="0"/>
              <a:t>.</a:t>
            </a:r>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664803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Autofit/>
          </a:bodyPr>
          <a:lstStyle/>
          <a:p>
            <a:pPr eaLnBrk="1" hangingPunct="1"/>
            <a:r>
              <a:rPr lang="el-GR" altLang="en-US" sz="4000" dirty="0" smtClean="0"/>
              <a:t>Επίπεδα Κοινωνιολογίας της Εκπαίδευσης</a:t>
            </a:r>
          </a:p>
        </p:txBody>
      </p:sp>
      <p:sp>
        <p:nvSpPr>
          <p:cNvPr id="9219" name="Rectangle 3"/>
          <p:cNvSpPr>
            <a:spLocks noGrp="1" noChangeArrowheads="1"/>
          </p:cNvSpPr>
          <p:nvPr>
            <p:ph type="body" idx="1"/>
          </p:nvPr>
        </p:nvSpPr>
        <p:spPr>
          <a:xfrm>
            <a:off x="457200" y="1600200"/>
            <a:ext cx="8229600" cy="5257800"/>
          </a:xfrm>
        </p:spPr>
        <p:txBody>
          <a:bodyPr>
            <a:normAutofit/>
          </a:bodyPr>
          <a:lstStyle/>
          <a:p>
            <a:pPr eaLnBrk="1" hangingPunct="1"/>
            <a:r>
              <a:rPr lang="el-GR" altLang="en-US" sz="2800" dirty="0" smtClean="0"/>
              <a:t>Αναλύει τη θέση και τη λειτουργία του σχολικού θεσμού στους κόλπους της κοινωνίας (σχέσεις σχολείου – κοινωνίας)</a:t>
            </a:r>
            <a:r>
              <a:rPr lang="en-US" altLang="en-US" sz="2800" dirty="0" smtClean="0"/>
              <a:t>.</a:t>
            </a:r>
            <a:endParaRPr lang="el-GR" altLang="en-US" sz="2800" dirty="0" smtClean="0"/>
          </a:p>
          <a:p>
            <a:pPr eaLnBrk="1" hangingPunct="1"/>
            <a:r>
              <a:rPr lang="el-GR" altLang="en-US" sz="2800" dirty="0" smtClean="0"/>
              <a:t>Αναλύει το σχολείο ως κοινωνία (</a:t>
            </a:r>
            <a:r>
              <a:rPr lang="el-GR" altLang="en-US" sz="2800" dirty="0" err="1" smtClean="0"/>
              <a:t>μικροκοινωνία</a:t>
            </a:r>
            <a:r>
              <a:rPr lang="el-GR" altLang="en-US" sz="2800" dirty="0" smtClean="0"/>
              <a:t>) και επανατοποθετεί το πρόβλημα αυτής της </a:t>
            </a:r>
            <a:r>
              <a:rPr lang="el-GR" altLang="en-US" sz="2800" dirty="0" err="1" smtClean="0"/>
              <a:t>μικροκοινωνίας</a:t>
            </a:r>
            <a:r>
              <a:rPr lang="el-GR" altLang="en-US" sz="2800" dirty="0" smtClean="0"/>
              <a:t> με την  ευρύτερη κοινωνία, με αφετηρία συγκεκριμένα προβλήματα του σχολικού θεσμού (σχολική αποτυχία, πρακτικές των διδασκόντων…)</a:t>
            </a:r>
            <a:r>
              <a:rPr lang="en-US" altLang="en-US" sz="2800" dirty="0" smtClean="0"/>
              <a:t>.</a:t>
            </a:r>
            <a:r>
              <a:rPr lang="el-GR" altLang="en-US" sz="2800" dirty="0" smtClean="0"/>
              <a:t> </a:t>
            </a:r>
          </a:p>
        </p:txBody>
      </p:sp>
    </p:spTree>
    <p:extLst>
      <p:ext uri="{BB962C8B-B14F-4D97-AF65-F5344CB8AC3E}">
        <p14:creationId xmlns:p14="http://schemas.microsoft.com/office/powerpoint/2010/main" val="350599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Autofit/>
          </a:bodyPr>
          <a:lstStyle/>
          <a:p>
            <a:pPr eaLnBrk="1" hangingPunct="1"/>
            <a:r>
              <a:rPr lang="el-GR" altLang="en-US" sz="4000" dirty="0"/>
              <a:t>Κ</a:t>
            </a:r>
            <a:r>
              <a:rPr lang="el-GR" altLang="en-US" sz="4000" dirty="0" smtClean="0"/>
              <a:t>ατευθύνσεις της Κοινωνιολογίας </a:t>
            </a:r>
            <a:r>
              <a:rPr lang="en-US" altLang="en-US" sz="4000" dirty="0" smtClean="0"/>
              <a:t/>
            </a:r>
            <a:br>
              <a:rPr lang="en-US" altLang="en-US" sz="4000" dirty="0" smtClean="0"/>
            </a:br>
            <a:r>
              <a:rPr lang="el-GR" altLang="en-US" sz="4000" dirty="0" smtClean="0"/>
              <a:t>της Εκπαίδευσης (1/2)</a:t>
            </a:r>
          </a:p>
        </p:txBody>
      </p:sp>
      <p:sp>
        <p:nvSpPr>
          <p:cNvPr id="10243" name="Rectangle 3"/>
          <p:cNvSpPr>
            <a:spLocks noGrp="1" noChangeArrowheads="1"/>
          </p:cNvSpPr>
          <p:nvPr>
            <p:ph type="body" idx="1"/>
          </p:nvPr>
        </p:nvSpPr>
        <p:spPr/>
        <p:txBody>
          <a:bodyPr>
            <a:noAutofit/>
          </a:bodyPr>
          <a:lstStyle/>
          <a:p>
            <a:pPr eaLnBrk="1" hangingPunct="1"/>
            <a:r>
              <a:rPr lang="el-GR" altLang="en-US" sz="3000" dirty="0" smtClean="0"/>
              <a:t>Ανάλυση του εκπαιδευτικού συστήματος ως κοινωνικού συστήματος: δομές εξουσίας και η λειτουργία τους – τρόποι δόμησης, νομιμοποίησης &amp; μεταβίβασης της σχολικής κουλτούρας.</a:t>
            </a:r>
          </a:p>
          <a:p>
            <a:r>
              <a:rPr lang="el-GR" altLang="en-US" sz="3000" dirty="0"/>
              <a:t>Μελέτη των αλληλεπιδράσεων ανάμεσα στο εκπαιδευτικό σύστημα και την κοινωνία: οι σχέσεις ανάμεσα στο σχολείο και τους τοπικούς ή περιφερειακούς συλλόγους.</a:t>
            </a:r>
          </a:p>
          <a:p>
            <a:pPr eaLnBrk="1" hangingPunct="1"/>
            <a:endParaRPr lang="el-GR" altLang="en-US" sz="3000" dirty="0" smtClean="0"/>
          </a:p>
          <a:p>
            <a:pPr eaLnBrk="1" hangingPunct="1">
              <a:buFontTx/>
              <a:buNone/>
            </a:pPr>
            <a:r>
              <a:rPr lang="el-GR" altLang="en-US" sz="3000" dirty="0" smtClean="0"/>
              <a:t>  </a:t>
            </a:r>
          </a:p>
        </p:txBody>
      </p:sp>
    </p:spTree>
    <p:extLst>
      <p:ext uri="{BB962C8B-B14F-4D97-AF65-F5344CB8AC3E}">
        <p14:creationId xmlns:p14="http://schemas.microsoft.com/office/powerpoint/2010/main" val="3292059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Autofit/>
          </a:bodyPr>
          <a:lstStyle/>
          <a:p>
            <a:pPr eaLnBrk="1" hangingPunct="1"/>
            <a:r>
              <a:rPr lang="el-GR" altLang="en-US" sz="4000" dirty="0"/>
              <a:t>Κ</a:t>
            </a:r>
            <a:r>
              <a:rPr lang="el-GR" altLang="en-US" sz="4000" dirty="0" smtClean="0"/>
              <a:t>ατευθύνσεις της Κοινωνιολογίας </a:t>
            </a:r>
            <a:r>
              <a:rPr lang="en-US" altLang="en-US" sz="4000" dirty="0" smtClean="0"/>
              <a:t/>
            </a:r>
            <a:br>
              <a:rPr lang="en-US" altLang="en-US" sz="4000" dirty="0" smtClean="0"/>
            </a:br>
            <a:r>
              <a:rPr lang="el-GR" altLang="en-US" sz="4000" dirty="0" smtClean="0"/>
              <a:t>της Εκπαίδευσης (2/2)</a:t>
            </a:r>
          </a:p>
        </p:txBody>
      </p:sp>
      <p:sp>
        <p:nvSpPr>
          <p:cNvPr id="10243" name="Rectangle 3"/>
          <p:cNvSpPr>
            <a:spLocks noGrp="1" noChangeArrowheads="1"/>
          </p:cNvSpPr>
          <p:nvPr>
            <p:ph type="body" idx="1"/>
          </p:nvPr>
        </p:nvSpPr>
        <p:spPr/>
        <p:txBody>
          <a:bodyPr>
            <a:noAutofit/>
          </a:bodyPr>
          <a:lstStyle/>
          <a:p>
            <a:r>
              <a:rPr lang="el-GR" altLang="en-US" sz="3000" dirty="0"/>
              <a:t>Μελέτη του σχολικού θεσμού</a:t>
            </a:r>
            <a:r>
              <a:rPr lang="en-US" altLang="en-US" sz="3000" dirty="0"/>
              <a:t> </a:t>
            </a:r>
            <a:r>
              <a:rPr lang="el-GR" altLang="en-US" sz="3000" dirty="0"/>
              <a:t>και της τάξης ως  συστημάτων που βρίσκονται σε συνεχή αλληλεπίδραση στο πλαίσιο συγκεκριμένων κοινωνικών παραγόντων</a:t>
            </a:r>
          </a:p>
          <a:p>
            <a:pPr eaLnBrk="1" hangingPunct="1"/>
            <a:endParaRPr lang="el-GR" altLang="en-US" sz="3000" dirty="0" smtClean="0"/>
          </a:p>
          <a:p>
            <a:pPr eaLnBrk="1" hangingPunct="1">
              <a:buFontTx/>
              <a:buNone/>
            </a:pPr>
            <a:r>
              <a:rPr lang="el-GR" altLang="en-US" sz="3000" dirty="0" smtClean="0"/>
              <a:t>  </a:t>
            </a:r>
          </a:p>
        </p:txBody>
      </p:sp>
    </p:spTree>
    <p:extLst>
      <p:ext uri="{BB962C8B-B14F-4D97-AF65-F5344CB8AC3E}">
        <p14:creationId xmlns:p14="http://schemas.microsoft.com/office/powerpoint/2010/main" val="3125945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p:cNvSpPr>
            <a:spLocks noGrp="1"/>
          </p:cNvSpPr>
          <p:nvPr>
            <p:ph type="title"/>
          </p:nvPr>
        </p:nvSpPr>
        <p:spPr/>
        <p:txBody>
          <a:bodyPr/>
          <a:lstStyle/>
          <a:p>
            <a:pPr eaLnBrk="1" hangingPunct="1"/>
            <a:r>
              <a:rPr lang="el-GR" altLang="en-US" smtClean="0"/>
              <a:t>Βασικοί εκπρόσωποι</a:t>
            </a:r>
          </a:p>
        </p:txBody>
      </p:sp>
      <p:sp>
        <p:nvSpPr>
          <p:cNvPr id="12291" name="2 - Θέση περιεχομένου"/>
          <p:cNvSpPr>
            <a:spLocks noGrp="1"/>
          </p:cNvSpPr>
          <p:nvPr>
            <p:ph idx="1"/>
            <p:custDataLst>
              <p:tags r:id="rId1"/>
            </p:custDataLst>
          </p:nvPr>
        </p:nvSpPr>
        <p:spPr/>
        <p:txBody>
          <a:bodyPr/>
          <a:lstStyle/>
          <a:p>
            <a:pPr eaLnBrk="1" hangingPunct="1"/>
            <a:r>
              <a:rPr lang="en-US" altLang="en-US" sz="4000" dirty="0" smtClean="0"/>
              <a:t>Bourdieu – </a:t>
            </a:r>
            <a:r>
              <a:rPr lang="en-US" altLang="en-US" sz="4000" dirty="0" err="1" smtClean="0"/>
              <a:t>Passeron</a:t>
            </a:r>
            <a:r>
              <a:rPr lang="el-GR" altLang="en-US" sz="4000" dirty="0" smtClean="0"/>
              <a:t>,</a:t>
            </a:r>
            <a:endParaRPr lang="en-US" altLang="en-US" sz="4000" dirty="0" smtClean="0"/>
          </a:p>
          <a:p>
            <a:pPr eaLnBrk="1" hangingPunct="1"/>
            <a:r>
              <a:rPr lang="en-US" altLang="en-US" sz="4000" dirty="0" smtClean="0"/>
              <a:t>Bernstein</a:t>
            </a:r>
            <a:r>
              <a:rPr lang="el-GR" altLang="en-US" sz="4000" dirty="0" smtClean="0"/>
              <a:t>,</a:t>
            </a:r>
            <a:endParaRPr lang="en-US" altLang="en-US" sz="4000" dirty="0" smtClean="0"/>
          </a:p>
          <a:p>
            <a:pPr eaLnBrk="1" hangingPunct="1"/>
            <a:r>
              <a:rPr lang="el-GR" altLang="en-US" sz="4000" dirty="0" err="1" smtClean="0"/>
              <a:t>Φραγκουδάκη</a:t>
            </a:r>
            <a:r>
              <a:rPr lang="el-GR" altLang="en-US" sz="4000" smtClean="0"/>
              <a:t>.</a:t>
            </a:r>
            <a:endParaRPr lang="el-GR" altLang="en-US" sz="4000" dirty="0" smtClean="0"/>
          </a:p>
        </p:txBody>
      </p:sp>
    </p:spTree>
    <p:extLst>
      <p:ext uri="{BB962C8B-B14F-4D97-AF65-F5344CB8AC3E}">
        <p14:creationId xmlns:p14="http://schemas.microsoft.com/office/powerpoint/2010/main" val="2136404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l-GR" altLang="en-US" sz="4000" smtClean="0"/>
              <a:t>Ερωτήματα</a:t>
            </a:r>
          </a:p>
        </p:txBody>
      </p:sp>
      <p:sp>
        <p:nvSpPr>
          <p:cNvPr id="13315" name="Rectangle 3"/>
          <p:cNvSpPr>
            <a:spLocks noGrp="1" noChangeArrowheads="1"/>
          </p:cNvSpPr>
          <p:nvPr>
            <p:ph idx="1"/>
          </p:nvPr>
        </p:nvSpPr>
        <p:spPr/>
        <p:txBody>
          <a:bodyPr>
            <a:noAutofit/>
          </a:bodyPr>
          <a:lstStyle/>
          <a:p>
            <a:pPr eaLnBrk="1" hangingPunct="1"/>
            <a:r>
              <a:rPr lang="el-GR" altLang="en-US" sz="3000" dirty="0" smtClean="0"/>
              <a:t>Πώς ο θεσμός του σχολείου συγκροτείται υπό την επίδραση κοινωνικών παραγόντων;</a:t>
            </a:r>
          </a:p>
          <a:p>
            <a:pPr eaLnBrk="1" hangingPunct="1"/>
            <a:r>
              <a:rPr lang="el-GR" altLang="en-US" sz="3000" dirty="0" smtClean="0"/>
              <a:t>Πώς ορίζεται το κανονιστικό πλαίσιο του σχολείου και ποιες ιδεολογικές παράμετροι το ορίζουν;</a:t>
            </a:r>
          </a:p>
          <a:p>
            <a:pPr eaLnBrk="1" hangingPunct="1"/>
            <a:r>
              <a:rPr lang="el-GR" altLang="en-US" sz="3000" dirty="0" smtClean="0"/>
              <a:t>Πώς διαμορφώνονται οι ανισότητες ευκαιριών στο σχολείο και σε ποιο βαθμό το σχολείο συμβάλλει στην άμβλυνση ή την όξυνσή τους;  </a:t>
            </a:r>
          </a:p>
        </p:txBody>
      </p:sp>
    </p:spTree>
    <p:extLst>
      <p:ext uri="{BB962C8B-B14F-4D97-AF65-F5344CB8AC3E}">
        <p14:creationId xmlns:p14="http://schemas.microsoft.com/office/powerpoint/2010/main" val="1328932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6850587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28596526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custDataLst>
      <p:tags r:id="rId1"/>
    </p:custDataLst>
    <p:extLst>
      <p:ext uri="{BB962C8B-B14F-4D97-AF65-F5344CB8AC3E}">
        <p14:creationId xmlns:p14="http://schemas.microsoft.com/office/powerpoint/2010/main" val="9936981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7"/>
  <p:tag name="ARTICULATE_PROJECT_OPEN" val="0"/>
  <p:tag name="ZHAW.ACCESSIBILITYADDIN.CHECKTIMEDATE" val="19/3/2017 9:45:18 μμ"/>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10242,10243,3,"/>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xml><?xml version="1.0" encoding="utf-8"?>
<p:tagLst xmlns:a="http://schemas.openxmlformats.org/drawingml/2006/main" xmlns:r="http://schemas.openxmlformats.org/officeDocument/2006/relationships" xmlns:p="http://schemas.openxmlformats.org/presentationml/2006/main">
  <p:tag name="ZHAW.ACCESSIBILITYADDIN.READINGORDER" val="2,3,7,"/>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1401CC4E-CF38-4203-B155-8A011B6AA0B3}">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3288</TotalTime>
  <Words>505</Words>
  <Application>Microsoft Office PowerPoint</Application>
  <PresentationFormat>On-screen Show (4:3)</PresentationFormat>
  <Paragraphs>62</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Θέμα του Office</vt:lpstr>
      <vt:lpstr>Εισαγωγή στις Επιστήμες της Αγωγής</vt:lpstr>
      <vt:lpstr>Επίπεδα Κοινωνιολογίας της Εκπαίδευσης</vt:lpstr>
      <vt:lpstr>Κατευθύνσεις της Κοινωνιολογίας  της Εκπαίδευσης (1/2)</vt:lpstr>
      <vt:lpstr>Κατευθύνσεις της Κοινωνιολογίας  της Εκπαίδευσης (2/2)</vt:lpstr>
      <vt:lpstr>Βασικοί εκπρόσωποι</vt:lpstr>
      <vt:lpstr>Ερωτήματα</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Manager>Τμήμα Εκπαίδευσης και Αγωγής στην Προσχολική Ηλικία (ΤΕΑΠΗ)</Manager>
  <Company>ΕΚΠΑ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Κοινωνιολογία της Εκπαίδευσης</dc:title>
  <dc:subject>Εισαγωγή στις Επιστήμες της Αγωγής</dc:subject>
  <dc:creator>Αλεξάνδρα Ανδρούσου;Βασίλης Τσάφος</dc:creator>
  <cp:lastModifiedBy>takis81 mark</cp:lastModifiedBy>
  <cp:revision>343</cp:revision>
  <dcterms:created xsi:type="dcterms:W3CDTF">2012-09-06T09:03:05Z</dcterms:created>
  <dcterms:modified xsi:type="dcterms:W3CDTF">2017-03-19T19:53:03Z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48D6367A-068E-49CD-898C-DB9748BADC41</vt:lpwstr>
  </property>
  <property fmtid="{D5CDD505-2E9C-101B-9397-08002B2CF9AE}" pid="3" name="ArticulatePath">
    <vt:lpwstr>New</vt:lpwstr>
  </property>
</Properties>
</file>