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heme/theme2.xml" ContentType="application/vnd.openxmlformats-officedocument.theme+xml"/>
  <Override PartName="/ppt/tags/tag13.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4.xml" ContentType="application/vnd.openxmlformats-officedocument.presentationml.tags+xml"/>
  <Override PartName="/ppt/notesSlides/notesSlide8.xml" ContentType="application/vnd.openxmlformats-officedocument.presentationml.notesSlide+xml"/>
  <Override PartName="/ppt/tags/tag15.xml" ContentType="application/vnd.openxmlformats-officedocument.presentationml.tags+xml"/>
  <Override PartName="/ppt/notesSlides/notesSlide9.xml" ContentType="application/vnd.openxmlformats-officedocument.presentationml.notesSlide+xml"/>
  <Override PartName="/ppt/tags/tag16.xml" ContentType="application/vnd.openxmlformats-officedocument.presentationml.tags+xml"/>
  <Override PartName="/ppt/notesSlides/notesSlide10.xml" ContentType="application/vnd.openxmlformats-officedocument.presentationml.notesSlide+xml"/>
  <Override PartName="/ppt/tags/tag17.xml" ContentType="application/vnd.openxmlformats-officedocument.presentationml.tags+xml"/>
  <Override PartName="/ppt/notesSlides/notesSlide11.xml" ContentType="application/vnd.openxmlformats-officedocument.presentationml.notesSlide+xml"/>
  <Override PartName="/ppt/tags/tag18.xml" ContentType="application/vnd.openxmlformats-officedocument.presentationml.tags+xml"/>
  <Override PartName="/ppt/notesSlides/notesSlide12.xml" ContentType="application/vnd.openxmlformats-officedocument.presentationml.notesSlide+xml"/>
  <Override PartName="/ppt/tags/tag19.xml" ContentType="application/vnd.openxmlformats-officedocument.presentationml.tags+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16"/>
  </p:notesMasterIdLst>
  <p:sldIdLst>
    <p:sldId id="359" r:id="rId3"/>
    <p:sldId id="371" r:id="rId4"/>
    <p:sldId id="372" r:id="rId5"/>
    <p:sldId id="373" r:id="rId6"/>
    <p:sldId id="374" r:id="rId7"/>
    <p:sldId id="375" r:id="rId8"/>
    <p:sldId id="376" r:id="rId9"/>
    <p:sldId id="360" r:id="rId10"/>
    <p:sldId id="361" r:id="rId11"/>
    <p:sldId id="362" r:id="rId12"/>
    <p:sldId id="363" r:id="rId13"/>
    <p:sldId id="364" r:id="rId14"/>
    <p:sldId id="370" r:id="rId15"/>
  </p:sldIdLst>
  <p:sldSz cx="9144000" cy="6858000" type="screen4x3"/>
  <p:notesSz cx="6858000" cy="9144000"/>
  <p:custDataLst>
    <p:tags r:id="rId17"/>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59"/>
            <p14:sldId id="371"/>
            <p14:sldId id="372"/>
            <p14:sldId id="373"/>
            <p14:sldId id="374"/>
            <p14:sldId id="375"/>
            <p14:sldId id="376"/>
            <p14:sldId id="360"/>
            <p14:sldId id="361"/>
            <p14:sldId id="362"/>
            <p14:sldId id="363"/>
            <p14:sldId id="364"/>
            <p14:sldId id="370"/>
          </p14:sldIdLst>
        </p14:section>
        <p14:section name="Untitled Section" id="{0F1CB131-A6BD-43D0-B8D4-1F27CEF7A05E}">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77" autoAdjust="0"/>
    <p:restoredTop sz="99309" autoAdjust="0"/>
  </p:normalViewPr>
  <p:slideViewPr>
    <p:cSldViewPr>
      <p:cViewPr varScale="1">
        <p:scale>
          <a:sx n="71" d="100"/>
          <a:sy n="71" d="100"/>
        </p:scale>
        <p:origin x="-19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commentAuthors" Target="commentAuthors.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gs" Target="tags/tag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19/3/2017</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n-US" altLang="en-US" dirty="0" smtClean="0">
              <a:solidFill>
                <a:srgbClr val="FF0000"/>
              </a:solidFill>
            </a:endParaRPr>
          </a:p>
        </p:txBody>
      </p:sp>
      <p:sp>
        <p:nvSpPr>
          <p:cNvPr id="11268"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1100EA80-8CC4-4187-A2BA-9FA8D171ECDD}" type="slidenum">
              <a:rPr lang="el-GR" altLang="en-US"/>
              <a:pPr fontAlgn="base">
                <a:spcBef>
                  <a:spcPct val="0"/>
                </a:spcBef>
                <a:spcAft>
                  <a:spcPct val="0"/>
                </a:spcAft>
              </a:pPr>
              <a:t>1</a:t>
            </a:fld>
            <a:endParaRPr lang="el-GR" altLang="en-US" dirty="0"/>
          </a:p>
        </p:txBody>
      </p:sp>
    </p:spTree>
    <p:extLst>
      <p:ext uri="{BB962C8B-B14F-4D97-AF65-F5344CB8AC3E}">
        <p14:creationId xmlns:p14="http://schemas.microsoft.com/office/powerpoint/2010/main" val="2701427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10</a:t>
            </a:fld>
            <a:endParaRPr lang="el-GR"/>
          </a:p>
        </p:txBody>
      </p:sp>
    </p:spTree>
    <p:extLst>
      <p:ext uri="{BB962C8B-B14F-4D97-AF65-F5344CB8AC3E}">
        <p14:creationId xmlns:p14="http://schemas.microsoft.com/office/powerpoint/2010/main" val="405180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D7220AF9-E629-48ED-BFC2-6E03C5A63111}" type="slidenum">
              <a:rPr lang="el-GR" altLang="en-US"/>
              <a:pPr fontAlgn="base">
                <a:spcBef>
                  <a:spcPct val="0"/>
                </a:spcBef>
                <a:spcAft>
                  <a:spcPct val="0"/>
                </a:spcAft>
              </a:pPr>
              <a:t>11</a:t>
            </a:fld>
            <a:endParaRPr lang="el-GR" altLang="en-US"/>
          </a:p>
        </p:txBody>
      </p:sp>
    </p:spTree>
    <p:extLst>
      <p:ext uri="{BB962C8B-B14F-4D97-AF65-F5344CB8AC3E}">
        <p14:creationId xmlns:p14="http://schemas.microsoft.com/office/powerpoint/2010/main" val="11715341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34F57B82-55D5-48B6-A7B9-861FC58016DE}" type="slidenum">
              <a:rPr lang="el-GR" altLang="en-US"/>
              <a:pPr fontAlgn="base">
                <a:spcBef>
                  <a:spcPct val="0"/>
                </a:spcBef>
                <a:spcAft>
                  <a:spcPct val="0"/>
                </a:spcAft>
              </a:pPr>
              <a:t>12</a:t>
            </a:fld>
            <a:endParaRPr lang="el-GR" altLang="en-US"/>
          </a:p>
        </p:txBody>
      </p:sp>
    </p:spTree>
    <p:extLst>
      <p:ext uri="{BB962C8B-B14F-4D97-AF65-F5344CB8AC3E}">
        <p14:creationId xmlns:p14="http://schemas.microsoft.com/office/powerpoint/2010/main" val="11509966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smtClean="0"/>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86550092-985A-4DAB-B8BD-652609C8C1CA}" type="slidenum">
              <a:rPr lang="el-GR" altLang="en-US"/>
              <a:pPr fontAlgn="base">
                <a:spcBef>
                  <a:spcPct val="0"/>
                </a:spcBef>
                <a:spcAft>
                  <a:spcPct val="0"/>
                </a:spcAft>
              </a:pPr>
              <a:t>13</a:t>
            </a:fld>
            <a:endParaRPr lang="el-GR" altLang="en-US"/>
          </a:p>
        </p:txBody>
      </p:sp>
    </p:spTree>
    <p:extLst>
      <p:ext uri="{BB962C8B-B14F-4D97-AF65-F5344CB8AC3E}">
        <p14:creationId xmlns:p14="http://schemas.microsoft.com/office/powerpoint/2010/main" val="3605764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2821269F-71E9-43FB-959A-89B40628D991}" type="slidenum">
              <a:rPr lang="el-GR" altLang="en-US"/>
              <a:pPr eaLnBrk="1" hangingPunct="1"/>
              <a:t>2</a:t>
            </a:fld>
            <a:endParaRPr lang="el-GR" alt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705537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D7801E67-529B-4BD1-8A18-0C17E78F8832}" type="slidenum">
              <a:rPr lang="el-GR" altLang="en-US"/>
              <a:pPr eaLnBrk="1" hangingPunct="1"/>
              <a:t>3</a:t>
            </a:fld>
            <a:endParaRPr lang="el-GR" alt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87963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3FB690F-20F6-4021-8726-EEFD5344A34B}" type="slidenum">
              <a:rPr lang="el-GR" altLang="en-US"/>
              <a:pPr eaLnBrk="1" hangingPunct="1"/>
              <a:t>4</a:t>
            </a:fld>
            <a:endParaRPr lang="el-GR" alt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471772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6EA7F0D-18B3-4771-94C8-B6909E5A5D37}" type="slidenum">
              <a:rPr lang="el-GR" altLang="en-US"/>
              <a:pPr eaLnBrk="1" hangingPunct="1"/>
              <a:t>5</a:t>
            </a:fld>
            <a:endParaRPr lang="el-GR" alt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94703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4B89E70-8C8B-4A95-AC2A-19AE40522940}" type="slidenum">
              <a:rPr lang="el-GR" altLang="en-US"/>
              <a:pPr eaLnBrk="1" hangingPunct="1"/>
              <a:t>6</a:t>
            </a:fld>
            <a:endParaRPr lang="el-GR" alt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205491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ECD7923D-2853-44C3-A58C-1EBAA37F76C1}" type="slidenum">
              <a:rPr lang="el-GR" altLang="en-US"/>
              <a:pPr eaLnBrk="1" hangingPunct="1"/>
              <a:t>7</a:t>
            </a:fld>
            <a:endParaRPr lang="el-GR" alt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12107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8</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9</a:t>
            </a:fld>
            <a:endParaRPr lang="el-GR"/>
          </a:p>
        </p:txBody>
      </p:sp>
    </p:spTree>
    <p:extLst>
      <p:ext uri="{BB962C8B-B14F-4D97-AF65-F5344CB8AC3E}">
        <p14:creationId xmlns:p14="http://schemas.microsoft.com/office/powerpoint/2010/main" val="274972113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custDataLst>
      <p:tags r:id="rId1"/>
    </p:custDataLst>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Ιστορία της Εκπαίδευσης</a:t>
            </a:r>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custDataLst>
      <p:tags r:id="rId1"/>
    </p:custDataLst>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Τίτλος, Κείμενο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1143000"/>
          </a:xfrm>
        </p:spPr>
        <p:txBody>
          <a:bodyPr/>
          <a:lstStyle/>
          <a:p>
            <a:r>
              <a:rPr lang="el-GR" smtClean="0"/>
              <a:t>Kλικ για επεξεργασία του τίτλου</a:t>
            </a:r>
            <a:endParaRPr lang="el-GR"/>
          </a:p>
        </p:txBody>
      </p:sp>
      <p:sp>
        <p:nvSpPr>
          <p:cNvPr id="3" name="2 - Θέση κειμένου"/>
          <p:cNvSpPr>
            <a:spLocks noGrp="1"/>
          </p:cNvSpPr>
          <p:nvPr>
            <p:ph type="body" sz="half" idx="1"/>
          </p:nvPr>
        </p:nvSpPr>
        <p:spPr>
          <a:xfrm>
            <a:off x="457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a:xfrm>
            <a:off x="457200" y="6245225"/>
            <a:ext cx="2133600" cy="476250"/>
          </a:xfrm>
          <a:prstGeom prst="rect">
            <a:avLst/>
          </a:prstGeom>
        </p:spPr>
        <p:txBody>
          <a:bodyPr/>
          <a:lstStyle>
            <a:lvl1pPr>
              <a:defRPr/>
            </a:lvl1pPr>
          </a:lstStyle>
          <a:p>
            <a:endParaRPr lang="el-GR"/>
          </a:p>
        </p:txBody>
      </p:sp>
      <p:sp>
        <p:nvSpPr>
          <p:cNvPr id="6" name="5 - Θέση υποσέλιδου"/>
          <p:cNvSpPr>
            <a:spLocks noGrp="1"/>
          </p:cNvSpPr>
          <p:nvPr>
            <p:ph type="ftr" sz="quarter" idx="11"/>
          </p:nvPr>
        </p:nvSpPr>
        <p:spPr>
          <a:xfrm>
            <a:off x="3124200" y="6245225"/>
            <a:ext cx="2895600" cy="476250"/>
          </a:xfrm>
          <a:prstGeom prst="rect">
            <a:avLst/>
          </a:prstGeom>
        </p:spPr>
        <p:txBody>
          <a:bodyPr/>
          <a:lstStyle>
            <a:lvl1pPr>
              <a:defRPr/>
            </a:lvl1pPr>
          </a:lstStyle>
          <a:p>
            <a:endParaRPr lang="el-GR"/>
          </a:p>
        </p:txBody>
      </p:sp>
      <p:sp>
        <p:nvSpPr>
          <p:cNvPr id="7" name="6 - Θέση αριθμού διαφάνειας"/>
          <p:cNvSpPr>
            <a:spLocks noGrp="1"/>
          </p:cNvSpPr>
          <p:nvPr>
            <p:ph type="sldNum" sz="quarter" idx="12"/>
          </p:nvPr>
        </p:nvSpPr>
        <p:spPr>
          <a:xfrm>
            <a:off x="6553200" y="6245225"/>
            <a:ext cx="2133600" cy="476250"/>
          </a:xfrm>
          <a:prstGeom prst="rect">
            <a:avLst/>
          </a:prstGeom>
        </p:spPr>
        <p:txBody>
          <a:bodyPr/>
          <a:lstStyle>
            <a:lvl1pPr>
              <a:defRPr/>
            </a:lvl1pPr>
          </a:lstStyle>
          <a:p>
            <a:fld id="{5615E459-A05E-4415-947D-EFA414A48E2F}" type="slidenum">
              <a:rPr lang="el-GR"/>
              <a:pPr/>
              <a:t>‹#›</a:t>
            </a:fld>
            <a:endParaRPr lang="el-GR"/>
          </a:p>
        </p:txBody>
      </p:sp>
    </p:spTree>
    <p:extLst>
      <p:ext uri="{BB962C8B-B14F-4D97-AF65-F5344CB8AC3E}">
        <p14:creationId xmlns:p14="http://schemas.microsoft.com/office/powerpoint/2010/main" val="31562800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Ιστορία της Εκπαίδευσης</a:t>
            </a:r>
          </a:p>
        </p:txBody>
      </p:sp>
      <p:pic>
        <p:nvPicPr>
          <p:cNvPr id="6" name="Picture 5"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custDataLst>
      <p:tags r:id="rId1"/>
    </p:custDataLst>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Ιστορία της Εκπαίδευσης</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Ιστορία της Εκπαίδευσης</a:t>
            </a:r>
          </a:p>
        </p:txBody>
      </p:sp>
      <p:pic>
        <p:nvPicPr>
          <p:cNvPr id="9" name="Picture 8"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Ιστορία της Εκπαίδευσης</a:t>
            </a: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Ιστορία της Εκπαίδευσης</a:t>
            </a:r>
          </a:p>
        </p:txBody>
      </p:sp>
      <p:pic>
        <p:nvPicPr>
          <p:cNvPr id="8" name="Picture 7"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Ιστορία της Εκπαίδευσης</a:t>
            </a:r>
          </a:p>
        </p:txBody>
      </p:sp>
      <p:pic>
        <p:nvPicPr>
          <p:cNvPr id="7" name="Picture 6" descr="[DECORATIVE]"/>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723" y="6255465"/>
            <a:ext cx="431834" cy="570020"/>
          </a:xfrm>
          <a:prstGeom prst="rect">
            <a:avLst/>
          </a:prstGeom>
        </p:spPr>
      </p:pic>
    </p:spTree>
    <p:custDataLst>
      <p:tags r:id="rId1"/>
    </p:custDataLst>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 id="2147483662"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13.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hyperlink" Target="http://opencourses.uoa.gr/courses/ECD8/"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image" Target="../media/image4.png"/><Relationship Id="rId4" Type="http://schemas.openxmlformats.org/officeDocument/2006/relationships/hyperlink" Target="%5b1%5d%20http:/creativecommons.org/licenses/by-nc-sa/4.0/" TargetMode="Externa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3.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6" descr="Λογότυπο Εθνικόν και Καποδιστριακόν Πανεπιστήμιον Αθηνών"/>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79388" y="404813"/>
            <a:ext cx="4148137" cy="817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Τίτλος 1"/>
          <p:cNvSpPr>
            <a:spLocks noGrp="1"/>
          </p:cNvSpPr>
          <p:nvPr>
            <p:ph type="ctrTitle"/>
          </p:nvPr>
        </p:nvSpPr>
        <p:spPr>
          <a:xfrm>
            <a:off x="685800" y="2006600"/>
            <a:ext cx="7772400" cy="1470025"/>
          </a:xfrm>
        </p:spPr>
        <p:txBody>
          <a:bodyPr>
            <a:normAutofit/>
          </a:bodyPr>
          <a:lstStyle/>
          <a:p>
            <a:r>
              <a:rPr lang="el-GR" altLang="en-US" sz="3900" dirty="0" smtClean="0"/>
              <a:t>Εισαγωγή στις </a:t>
            </a:r>
            <a:r>
              <a:rPr lang="el-GR" altLang="en-US" sz="3900" dirty="0"/>
              <a:t>Επιστήμες της Αγωγής</a:t>
            </a:r>
            <a:endParaRPr lang="el-GR" altLang="en-US" sz="3900" dirty="0" smtClean="0">
              <a:solidFill>
                <a:srgbClr val="5075BC"/>
              </a:solidFill>
            </a:endParaRPr>
          </a:p>
        </p:txBody>
      </p:sp>
      <p:sp>
        <p:nvSpPr>
          <p:cNvPr id="3" name="Υπότιτλος 2"/>
          <p:cNvSpPr>
            <a:spLocks noGrp="1"/>
          </p:cNvSpPr>
          <p:nvPr>
            <p:ph type="subTitle" idx="1"/>
          </p:nvPr>
        </p:nvSpPr>
        <p:spPr>
          <a:xfrm>
            <a:off x="684213" y="3384550"/>
            <a:ext cx="7775575" cy="1752600"/>
          </a:xfrm>
        </p:spPr>
        <p:txBody>
          <a:bodyPr rtlCol="0">
            <a:noAutofit/>
          </a:bodyPr>
          <a:lstStyle/>
          <a:p>
            <a:pPr fontAlgn="auto">
              <a:spcAft>
                <a:spcPts val="0"/>
              </a:spcAft>
              <a:defRPr/>
            </a:pPr>
            <a:r>
              <a:rPr lang="el-GR" sz="3000" b="1" dirty="0">
                <a:latin typeface="+mj-lt"/>
                <a:ea typeface="+mj-ea"/>
                <a:cs typeface="+mj-cs"/>
              </a:rPr>
              <a:t>Ιστορία της </a:t>
            </a:r>
            <a:r>
              <a:rPr lang="el-GR" sz="3000" b="1" dirty="0" smtClean="0">
                <a:latin typeface="+mj-lt"/>
                <a:ea typeface="+mj-ea"/>
                <a:cs typeface="+mj-cs"/>
              </a:rPr>
              <a:t>Εκπαίδευσης</a:t>
            </a:r>
          </a:p>
          <a:p>
            <a:pPr fontAlgn="auto">
              <a:spcAft>
                <a:spcPts val="0"/>
              </a:spcAft>
              <a:defRPr/>
            </a:pPr>
            <a:endParaRPr lang="el-GR" sz="2800" dirty="0" smtClean="0"/>
          </a:p>
          <a:p>
            <a:r>
              <a:rPr lang="el-GR" sz="2800" dirty="0" smtClean="0"/>
              <a:t>Αλεξάνδρα </a:t>
            </a:r>
            <a:r>
              <a:rPr lang="el-GR" sz="2800" dirty="0" err="1"/>
              <a:t>Ανδρούσου</a:t>
            </a:r>
            <a:r>
              <a:rPr lang="el-GR" sz="2800" dirty="0"/>
              <a:t> - Βασίλης </a:t>
            </a:r>
            <a:r>
              <a:rPr lang="el-GR" sz="2800" dirty="0" err="1"/>
              <a:t>Τσάφος</a:t>
            </a:r>
            <a:endParaRPr lang="el-GR" sz="2800" dirty="0"/>
          </a:p>
          <a:p>
            <a:pPr fontAlgn="auto">
              <a:spcAft>
                <a:spcPts val="0"/>
              </a:spcAft>
              <a:defRPr/>
            </a:pPr>
            <a:r>
              <a:rPr lang="el-GR" sz="2800" dirty="0" smtClean="0"/>
              <a:t>Τμήμα </a:t>
            </a:r>
            <a:r>
              <a:rPr lang="el-GR" sz="2800" dirty="0"/>
              <a:t>Εκπαίδευσης και Αγωγής στην Προσχολική Ηλικία (ΤΕΑΠΗ)</a:t>
            </a:r>
            <a:endParaRPr lang="en-US" sz="2800" dirty="0" smtClean="0"/>
          </a:p>
          <a:p>
            <a:pPr fontAlgn="auto">
              <a:spcAft>
                <a:spcPts val="0"/>
              </a:spcAft>
              <a:defRPr/>
            </a:pPr>
            <a:endParaRPr lang="el-GR" sz="2800" dirty="0" smtClean="0"/>
          </a:p>
        </p:txBody>
      </p:sp>
    </p:spTree>
    <p:custDataLst>
      <p:tags r:id="rId1"/>
    </p:custDataLst>
    <p:extLst>
      <p:ext uri="{BB962C8B-B14F-4D97-AF65-F5344CB8AC3E}">
        <p14:creationId xmlns:p14="http://schemas.microsoft.com/office/powerpoint/2010/main" val="2714677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274638"/>
            <a:ext cx="9144000" cy="1143000"/>
          </a:xfrm>
        </p:spPr>
        <p:txBody>
          <a:bodyPr>
            <a:noAutofit/>
          </a:bodyPr>
          <a:lstStyle/>
          <a:p>
            <a:r>
              <a:rPr lang="el-GR" dirty="0"/>
              <a:t>Σημείωμα Ιστορικού </a:t>
            </a:r>
            <a:r>
              <a:rPr lang="el-GR" dirty="0" smtClean="0"/>
              <a:t>Εκδόσεων</a:t>
            </a:r>
            <a:r>
              <a:rPr lang="en-US" dirty="0" smtClean="0"/>
              <a:t> </a:t>
            </a:r>
            <a:r>
              <a:rPr lang="el-GR" dirty="0" smtClean="0"/>
              <a:t>Έργου</a:t>
            </a:r>
            <a:endParaRPr lang="el-GR" dirty="0"/>
          </a:p>
        </p:txBody>
      </p:sp>
      <p:sp>
        <p:nvSpPr>
          <p:cNvPr id="5" name="Content Placeholder 4"/>
          <p:cNvSpPr>
            <a:spLocks noGrp="1"/>
          </p:cNvSpPr>
          <p:nvPr>
            <p:ph idx="1"/>
          </p:nvPr>
        </p:nvSpPr>
        <p:spPr>
          <a:xfrm>
            <a:off x="234220" y="1556792"/>
            <a:ext cx="8586252" cy="4525963"/>
          </a:xfrm>
        </p:spPr>
        <p:txBody>
          <a:bodyPr>
            <a:normAutofit/>
          </a:bodyPr>
          <a:lstStyle/>
          <a:p>
            <a:pPr marL="0" indent="0">
              <a:buNone/>
            </a:pPr>
            <a:r>
              <a:rPr lang="el-GR" sz="2000" dirty="0" smtClean="0"/>
              <a:t>Το </a:t>
            </a:r>
            <a:r>
              <a:rPr lang="el-GR" sz="2000" dirty="0"/>
              <a:t>παρόν έργο αποτελεί την έκδοση </a:t>
            </a:r>
            <a:r>
              <a:rPr lang="el-GR" sz="2000" dirty="0" smtClean="0"/>
              <a:t>1.0.  </a:t>
            </a:r>
            <a:endParaRPr lang="el-GR" sz="2000" dirty="0"/>
          </a:p>
        </p:txBody>
      </p:sp>
    </p:spTree>
    <p:custDataLst>
      <p:tags r:id="rId1"/>
    </p:custDataLst>
    <p:extLst>
      <p:ext uri="{BB962C8B-B14F-4D97-AF65-F5344CB8AC3E}">
        <p14:creationId xmlns:p14="http://schemas.microsoft.com/office/powerpoint/2010/main" val="993698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l-GR" altLang="en-US" smtClean="0"/>
              <a:t>Σημείωμα Αναφοράς</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a:spcBef>
                <a:spcPts val="0"/>
              </a:spcBef>
              <a:buNone/>
            </a:pPr>
            <a:r>
              <a:rPr lang="el-GR" sz="2000" dirty="0" err="1" smtClean="0"/>
              <a:t>Copyright</a:t>
            </a:r>
            <a:r>
              <a:rPr lang="el-GR" sz="2000" dirty="0" smtClean="0"/>
              <a: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sz="2000" dirty="0"/>
              <a:t>Αλεξάνδρα </a:t>
            </a:r>
            <a:r>
              <a:rPr lang="el-GR" sz="2000" dirty="0" err="1"/>
              <a:t>Ανδρούσου</a:t>
            </a:r>
            <a:r>
              <a:rPr lang="el-GR" sz="2000" dirty="0"/>
              <a:t>, Βασίλης </a:t>
            </a:r>
            <a:r>
              <a:rPr lang="el-GR" sz="2000" dirty="0" err="1"/>
              <a:t>Τσάφος</a:t>
            </a:r>
            <a:r>
              <a:rPr lang="el-GR" sz="2000" dirty="0"/>
              <a:t> </a:t>
            </a:r>
            <a:r>
              <a:rPr lang="el-GR" sz="2000" dirty="0" smtClean="0"/>
              <a:t>2015. Αλεξάνδρα </a:t>
            </a:r>
            <a:r>
              <a:rPr lang="el-GR" sz="2000" dirty="0" err="1" smtClean="0"/>
              <a:t>Ανδρούσου</a:t>
            </a:r>
            <a:r>
              <a:rPr lang="el-GR" sz="2000" dirty="0" smtClean="0"/>
              <a:t>, Βασίλης </a:t>
            </a:r>
            <a:r>
              <a:rPr lang="el-GR" sz="2000" dirty="0" err="1" smtClean="0"/>
              <a:t>Τσάφος</a:t>
            </a:r>
            <a:r>
              <a:rPr lang="el-GR" sz="2000" dirty="0" smtClean="0"/>
              <a:t>. «</a:t>
            </a:r>
            <a:r>
              <a:rPr lang="el-GR" altLang="en-US" sz="2000" dirty="0" smtClean="0"/>
              <a:t>Εισαγωγή στις Επιστήμες της Αγωγής Ι &amp; ΙΙ</a:t>
            </a:r>
            <a:r>
              <a:rPr lang="el-GR" altLang="en-US" sz="2000" dirty="0"/>
              <a:t>. Ιστορία της Εκπαίδευσης</a:t>
            </a:r>
            <a:r>
              <a:rPr lang="el-GR" sz="2000" dirty="0" smtClean="0"/>
              <a:t>». Έκδοση: 1.0. Αθήνα 2015. Διαθέσιμο από τη δικτυακή διεύθυνση: </a:t>
            </a:r>
            <a:r>
              <a:rPr lang="en-GB" sz="2000" dirty="0" smtClean="0">
                <a:hlinkClick r:id="rId4" tooltip="Ανοιχτό Μάθημα: Εισαγωγή στις Επιστήμες της Αγωγής I &amp; II"/>
              </a:rPr>
              <a:t>http://opencourses.uoa.gr/courses/ECD</a:t>
            </a:r>
            <a:r>
              <a:rPr lang="el-GR" sz="2000" dirty="0" smtClean="0">
                <a:hlinkClick r:id="rId4" tooltip="Ανοιχτό Μάθημα: Εισαγωγή στις Επιστήμες της Αγωγής I &amp; II"/>
              </a:rPr>
              <a:t>8</a:t>
            </a:r>
            <a:r>
              <a:rPr lang="en-GB" sz="2000" dirty="0" smtClean="0">
                <a:hlinkClick r:id="rId4" tooltip="Ανοιχτό Μάθημα: Εισαγωγή στις Επιστήμες της Αγωγής I &amp; II"/>
              </a:rPr>
              <a:t>/</a:t>
            </a:r>
            <a:r>
              <a:rPr lang="el-GR" sz="2000" dirty="0" smtClean="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02922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161925"/>
            <a:ext cx="8229600" cy="1143000"/>
          </a:xfrm>
        </p:spPr>
        <p:txBody>
          <a:bodyPr/>
          <a:lstStyle/>
          <a:p>
            <a:r>
              <a:rPr lang="el-GR" altLang="en-US" smtClean="0"/>
              <a:t>Σημείωμα Αδειοδότησης</a:t>
            </a:r>
          </a:p>
        </p:txBody>
      </p:sp>
      <p:sp>
        <p:nvSpPr>
          <p:cNvPr id="34819" name="Content Placeholder 2"/>
          <p:cNvSpPr>
            <a:spLocks noGrp="1"/>
          </p:cNvSpPr>
          <p:nvPr>
            <p:ph idx="1"/>
          </p:nvPr>
        </p:nvSpPr>
        <p:spPr>
          <a:xfrm>
            <a:off x="107950" y="765175"/>
            <a:ext cx="8928100" cy="1439863"/>
          </a:xfrm>
        </p:spPr>
        <p:txBody>
          <a:bodyPr>
            <a:normAutofit fontScale="92500" lnSpcReduction="10000"/>
          </a:bodyPr>
          <a:lstStyle/>
          <a:p>
            <a:pPr marL="0" indent="0">
              <a:buFont typeface="Arial" panose="020B0604020202020204" pitchFamily="34" charset="0"/>
              <a:buNone/>
            </a:pPr>
            <a:r>
              <a:rPr lang="el-GR" altLang="en-US" sz="2000" smtClean="0"/>
              <a:t>Το 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κ.λπ.,  τα οποία εμπεριέχονται σε αυτό και τα οποία αναφέρονται μαζί με τους όρους χρήσης τους στο «Σημείωμα Χρήσης Έργων Τρίτων».                     </a:t>
            </a:r>
          </a:p>
          <a:p>
            <a:pPr marL="0" indent="0">
              <a:buFont typeface="Arial" panose="020B0604020202020204" pitchFamily="34" charset="0"/>
              <a:buNone/>
            </a:pPr>
            <a:endParaRPr lang="el-GR" altLang="en-US" sz="2000" smtClean="0"/>
          </a:p>
        </p:txBody>
      </p:sp>
      <p:pic>
        <p:nvPicPr>
          <p:cNvPr id="34820"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p>
            <a:pPr eaLnBrk="1" fontAlgn="auto" hangingPunct="1">
              <a:spcBef>
                <a:spcPts val="0"/>
              </a:spcBef>
              <a:spcAft>
                <a:spcPts val="0"/>
              </a:spcAft>
              <a:defRPr/>
            </a:pPr>
            <a:r>
              <a:rPr lang="el-GR" dirty="0">
                <a:latin typeface="+mn-lt"/>
              </a:rPr>
              <a:t>[1] http://creativecommons.org/licenses/by-nc-sa/4.0/ </a:t>
            </a:r>
            <a:endParaRPr lang="en-US" dirty="0">
              <a:latin typeface="+mn-lt"/>
            </a:endParaRPr>
          </a:p>
          <a:p>
            <a:pPr eaLnBrk="1" fontAlgn="auto" hangingPunct="1">
              <a:spcBef>
                <a:spcPts val="0"/>
              </a:spcBef>
              <a:spcAft>
                <a:spcPts val="0"/>
              </a:spcAft>
              <a:defRPr/>
            </a:pPr>
            <a:endParaRPr lang="el-GR" dirty="0">
              <a:latin typeface="+mn-lt"/>
            </a:endParaRPr>
          </a:p>
          <a:p>
            <a:pPr eaLnBrk="1" fontAlgn="auto" hangingPunct="1">
              <a:spcBef>
                <a:spcPts val="0"/>
              </a:spcBef>
              <a:spcAft>
                <a:spcPts val="0"/>
              </a:spcAft>
              <a:defRPr/>
            </a:pPr>
            <a:r>
              <a:rPr lang="el-GR" dirty="0">
                <a:latin typeface="+mn-lt"/>
              </a:rPr>
              <a:t>Ως </a:t>
            </a:r>
            <a:r>
              <a:rPr lang="el-GR" b="1" dirty="0">
                <a:latin typeface="+mn-lt"/>
              </a:rPr>
              <a:t>Μη Εμπορική</a:t>
            </a:r>
            <a:r>
              <a:rPr lang="el-GR" dirty="0">
                <a:latin typeface="+mn-lt"/>
              </a:rPr>
              <a:t> ορίζεται η χρήση:</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 δεν περιλαμβάνει άμεσο ή έμμεσο οικονομικό όφελος από τη χρήση του έργου, για τον διανομέα του έργου και </a:t>
            </a:r>
            <a:r>
              <a:rPr lang="el-GR" dirty="0" err="1">
                <a:latin typeface="+mn-lt"/>
              </a:rPr>
              <a:t>αδειοδόχο</a:t>
            </a:r>
            <a:r>
              <a:rPr lang="el-GR" dirty="0">
                <a:latin typeface="+mn-lt"/>
              </a:rPr>
              <a:t>.</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περιλαμβάνει οικονομική συναλλαγή ως προϋπόθεση για τη χρήση ή πρόσβαση στο έργο.</a:t>
            </a:r>
          </a:p>
          <a:p>
            <a:pPr marL="342900" indent="-342900" eaLnBrk="1" fontAlgn="auto" hangingPunct="1">
              <a:spcBef>
                <a:spcPts val="0"/>
              </a:spcBef>
              <a:spcAft>
                <a:spcPts val="0"/>
              </a:spcAft>
              <a:buFont typeface="Arial" panose="020B0604020202020204" pitchFamily="34" charset="0"/>
              <a:buChar char="•"/>
              <a:defRPr/>
            </a:pPr>
            <a:r>
              <a:rPr lang="el-GR" dirty="0">
                <a:latin typeface="+mn-lt"/>
              </a:rPr>
              <a:t>που</a:t>
            </a:r>
            <a:r>
              <a:rPr lang="en-GB" dirty="0">
                <a:latin typeface="+mn-lt"/>
              </a:rPr>
              <a:t> </a:t>
            </a:r>
            <a:r>
              <a:rPr lang="el-GR" dirty="0">
                <a:latin typeface="+mn-lt"/>
              </a:rPr>
              <a:t>δεν προσπορίζει στον διανομέα του έργου και</a:t>
            </a:r>
            <a:r>
              <a:rPr lang="en-GB" dirty="0">
                <a:latin typeface="+mn-lt"/>
              </a:rPr>
              <a:t> </a:t>
            </a:r>
            <a:r>
              <a:rPr lang="el-GR" dirty="0" err="1">
                <a:latin typeface="+mn-lt"/>
              </a:rPr>
              <a:t>αδειοδόχο</a:t>
            </a:r>
            <a:r>
              <a:rPr lang="en-GB" dirty="0">
                <a:latin typeface="+mn-lt"/>
              </a:rPr>
              <a:t> </a:t>
            </a:r>
            <a:r>
              <a:rPr lang="el-GR" dirty="0">
                <a:latin typeface="+mn-lt"/>
              </a:rPr>
              <a:t>έμμεσο οικονομικό όφελος (π.χ. διαφημίσεις) από την προβολή του έργου σε διαδικτυακό τόπο.</a:t>
            </a:r>
            <a:endParaRPr lang="en-US" dirty="0">
              <a:latin typeface="+mn-lt"/>
            </a:endParaRPr>
          </a:p>
          <a:p>
            <a:pPr marL="342900" indent="-342900" eaLnBrk="1" fontAlgn="auto" hangingPunct="1">
              <a:spcBef>
                <a:spcPts val="0"/>
              </a:spcBef>
              <a:spcAft>
                <a:spcPts val="0"/>
              </a:spcAft>
              <a:buFont typeface="Arial" panose="020B0604020202020204" pitchFamily="34" charset="0"/>
              <a:buChar char="•"/>
              <a:defRPr/>
            </a:pPr>
            <a:endParaRPr lang="el-GR" dirty="0">
              <a:latin typeface="+mn-lt"/>
            </a:endParaRPr>
          </a:p>
          <a:p>
            <a:pPr eaLnBrk="1" fontAlgn="auto" hangingPunct="1">
              <a:spcBef>
                <a:spcPts val="0"/>
              </a:spcBef>
              <a:spcAft>
                <a:spcPts val="0"/>
              </a:spcAft>
              <a:defRPr/>
            </a:pPr>
            <a:r>
              <a:rPr lang="el-GR" dirty="0">
                <a:latin typeface="+mn-lt"/>
              </a:rPr>
              <a:t>Ο δικαιούχος μπορεί να παρέχει στον </a:t>
            </a:r>
            <a:r>
              <a:rPr lang="el-GR" dirty="0" err="1">
                <a:latin typeface="+mn-lt"/>
              </a:rPr>
              <a:t>αδειοδόχο</a:t>
            </a:r>
            <a:r>
              <a:rPr lang="el-GR" dirty="0">
                <a:latin typeface="+mn-lt"/>
              </a:rPr>
              <a:t> ξεχωριστή άδεια να χρησιμοποιεί το έργο για εμπορική χρήση, εφόσον αυτό του ζητηθεί.</a:t>
            </a:r>
          </a:p>
        </p:txBody>
      </p:sp>
    </p:spTree>
    <p:custDataLst>
      <p:tags r:id="rId1"/>
    </p:custDataLst>
    <p:extLst>
      <p:ext uri="{BB962C8B-B14F-4D97-AF65-F5344CB8AC3E}">
        <p14:creationId xmlns:p14="http://schemas.microsoft.com/office/powerpoint/2010/main" val="18086976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l-GR" altLang="en-US" smtClean="0"/>
              <a:t>Διατήρηση Σημειωμάτων</a:t>
            </a:r>
          </a:p>
        </p:txBody>
      </p:sp>
      <p:sp>
        <p:nvSpPr>
          <p:cNvPr id="3" name="Content Placeholder 2"/>
          <p:cNvSpPr>
            <a:spLocks noGrp="1"/>
          </p:cNvSpPr>
          <p:nvPr>
            <p:ph idx="1"/>
          </p:nvPr>
        </p:nvSpPr>
        <p:spPr>
          <a:xfrm>
            <a:off x="463550" y="1557338"/>
            <a:ext cx="8229600" cy="4525962"/>
          </a:xfrm>
        </p:spPr>
        <p:txBody>
          <a:bodyPr rtlCol="0">
            <a:normAutofit/>
          </a:bodyPr>
          <a:lstStyle/>
          <a:p>
            <a:pPr marL="0" indent="0" fontAlgn="auto">
              <a:spcAft>
                <a:spcPts val="0"/>
              </a:spcAft>
              <a:buFont typeface="Arial" panose="020B0604020202020204" pitchFamily="34" charset="0"/>
              <a:buNone/>
              <a:defRPr/>
            </a:pPr>
            <a:r>
              <a:rPr lang="el-GR" sz="2400" dirty="0" smtClean="0"/>
              <a:t>Οποιαδήποτε </a:t>
            </a:r>
            <a:r>
              <a:rPr lang="el-GR" sz="2400" dirty="0"/>
              <a:t>αναπαραγωγή ή διασκευή του υλικού θα πρέπει να συμπεριλαμβάνει:</a:t>
            </a:r>
          </a:p>
          <a:p>
            <a:pPr lvl="1" fontAlgn="auto">
              <a:spcAft>
                <a:spcPts val="0"/>
              </a:spcAft>
              <a:buFont typeface="Wingdings" panose="05000000000000000000" pitchFamily="2" charset="2"/>
              <a:buChar char="§"/>
              <a:defRPr/>
            </a:pPr>
            <a:r>
              <a:rPr lang="el-GR" sz="2000" dirty="0" smtClean="0"/>
              <a:t>το Σημείωμα Αν</a:t>
            </a:r>
            <a:r>
              <a:rPr lang="en-US" sz="2000" dirty="0" smtClean="0"/>
              <a:t>α</a:t>
            </a:r>
            <a:r>
              <a:rPr lang="el-GR" sz="2000" dirty="0" smtClean="0"/>
              <a:t>φοράς,</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a:t>
            </a:r>
            <a:r>
              <a:rPr lang="el-GR" sz="2000" dirty="0" err="1" smtClean="0"/>
              <a:t>Αδειοδότησης</a:t>
            </a:r>
            <a:r>
              <a:rPr lang="el-GR" sz="2000" dirty="0" smtClean="0"/>
              <a:t>,</a:t>
            </a:r>
            <a:endParaRPr lang="el-GR" sz="2000" dirty="0"/>
          </a:p>
          <a:p>
            <a:pPr lvl="1" fontAlgn="auto">
              <a:spcAft>
                <a:spcPts val="0"/>
              </a:spcAft>
              <a:buFont typeface="Wingdings" panose="05000000000000000000" pitchFamily="2" charset="2"/>
              <a:buChar char="§"/>
              <a:defRPr/>
            </a:pPr>
            <a:r>
              <a:rPr lang="el-GR" sz="2000" dirty="0" smtClean="0"/>
              <a:t>τη δήλωση Διατήρησης Σημειωμάτων,</a:t>
            </a:r>
            <a:endParaRPr lang="el-GR" sz="2000" dirty="0"/>
          </a:p>
          <a:p>
            <a:pPr lvl="1" fontAlgn="auto">
              <a:spcAft>
                <a:spcPts val="0"/>
              </a:spcAft>
              <a:buFont typeface="Wingdings" panose="05000000000000000000" pitchFamily="2" charset="2"/>
              <a:buChar char="§"/>
              <a:defRPr/>
            </a:pPr>
            <a:r>
              <a:rPr lang="el-GR" sz="2000" dirty="0"/>
              <a:t>τ</a:t>
            </a:r>
            <a:r>
              <a:rPr lang="el-GR" sz="2000" dirty="0" smtClean="0"/>
              <a:t>ο Σημείωμα Χρήσης Έργων Τρίτων </a:t>
            </a:r>
            <a:r>
              <a:rPr lang="el-GR" sz="2000" dirty="0"/>
              <a:t>(εφόσον υπάρχει</a:t>
            </a:r>
            <a:r>
              <a:rPr lang="el-GR" sz="2000" dirty="0" smtClean="0"/>
              <a:t>),</a:t>
            </a:r>
            <a:endParaRPr lang="el-GR" sz="2000" dirty="0"/>
          </a:p>
          <a:p>
            <a:pPr marL="0" indent="0" fontAlgn="auto">
              <a:spcAft>
                <a:spcPts val="0"/>
              </a:spcAft>
              <a:buFont typeface="Arial" panose="020B0604020202020204" pitchFamily="34" charset="0"/>
              <a:buNone/>
              <a:defRPr/>
            </a:pPr>
            <a:r>
              <a:rPr lang="el-GR" sz="2400" dirty="0"/>
              <a:t>μαζί με τους </a:t>
            </a:r>
            <a:r>
              <a:rPr lang="el-GR" sz="2400" dirty="0" smtClean="0"/>
              <a:t>συνοδευτικούς </a:t>
            </a:r>
            <a:r>
              <a:rPr lang="el-GR" sz="2400" dirty="0" err="1" smtClean="0"/>
              <a:t>υπερσυνδέσμους</a:t>
            </a:r>
            <a:r>
              <a:rPr lang="el-GR" sz="2400" dirty="0"/>
              <a:t>.</a:t>
            </a:r>
          </a:p>
          <a:p>
            <a:pPr fontAlgn="auto">
              <a:spcAft>
                <a:spcPts val="0"/>
              </a:spcAft>
              <a:defRPr/>
            </a:pPr>
            <a:endParaRPr lang="el-GR" sz="2000" dirty="0"/>
          </a:p>
        </p:txBody>
      </p:sp>
    </p:spTree>
    <p:custDataLst>
      <p:tags r:id="rId1"/>
    </p:custDataLst>
    <p:extLst>
      <p:ext uri="{BB962C8B-B14F-4D97-AF65-F5344CB8AC3E}">
        <p14:creationId xmlns:p14="http://schemas.microsoft.com/office/powerpoint/2010/main" val="16648039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hidden="1"/>
          <p:cNvSpPr>
            <a:spLocks noGrp="1" noChangeArrowheads="1"/>
          </p:cNvSpPr>
          <p:nvPr>
            <p:ph type="title"/>
          </p:nvPr>
        </p:nvSpPr>
        <p:spPr/>
        <p:txBody>
          <a:bodyPr/>
          <a:lstStyle/>
          <a:p>
            <a:pPr eaLnBrk="1" hangingPunct="1"/>
            <a:r>
              <a:rPr lang="el-GR" altLang="en-US" smtClean="0"/>
              <a:t>Ιστορία της Εκπαίδευσης</a:t>
            </a:r>
            <a:br>
              <a:rPr lang="el-GR" altLang="en-US" smtClean="0"/>
            </a:br>
            <a:endParaRPr lang="el-GR" altLang="en-US" dirty="0" smtClean="0"/>
          </a:p>
        </p:txBody>
      </p:sp>
      <p:sp>
        <p:nvSpPr>
          <p:cNvPr id="14339" name="Rectangle 3"/>
          <p:cNvSpPr>
            <a:spLocks noGrp="1" noChangeArrowheads="1"/>
          </p:cNvSpPr>
          <p:nvPr>
            <p:ph type="body" idx="1"/>
          </p:nvPr>
        </p:nvSpPr>
        <p:spPr/>
        <p:txBody>
          <a:bodyPr/>
          <a:lstStyle/>
          <a:p>
            <a:pPr algn="r" eaLnBrk="1" hangingPunct="1">
              <a:lnSpc>
                <a:spcPct val="80000"/>
              </a:lnSpc>
            </a:pPr>
            <a:r>
              <a:rPr lang="el-GR" altLang="en-US" sz="2000" smtClean="0"/>
              <a:t>Απομακρύνοντας το βλέμμα μας από τη σύγχρονη σχολική πραγματικότητα αντιλαμβανόμαστε πολύ καλά ότι αυτή είναι το αποτέλεσμα μιας μακράς εξέλιξης…</a:t>
            </a:r>
          </a:p>
          <a:p>
            <a:pPr algn="r" eaLnBrk="1" hangingPunct="1">
              <a:lnSpc>
                <a:spcPct val="80000"/>
              </a:lnSpc>
            </a:pPr>
            <a:r>
              <a:rPr lang="en-US" altLang="en-US" sz="2000" smtClean="0"/>
              <a:t> </a:t>
            </a:r>
          </a:p>
          <a:p>
            <a:pPr algn="r" eaLnBrk="1" hangingPunct="1">
              <a:lnSpc>
                <a:spcPct val="80000"/>
              </a:lnSpc>
            </a:pPr>
            <a:r>
              <a:rPr lang="en-US" altLang="en-US" sz="2000" smtClean="0"/>
              <a:t>Plaisance - Vergnaud</a:t>
            </a:r>
            <a:endParaRPr lang="el-GR" altLang="en-US" sz="2000" smtClean="0"/>
          </a:p>
        </p:txBody>
      </p:sp>
    </p:spTree>
    <p:extLst>
      <p:ext uri="{BB962C8B-B14F-4D97-AF65-F5344CB8AC3E}">
        <p14:creationId xmlns:p14="http://schemas.microsoft.com/office/powerpoint/2010/main" val="12599411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Autofit/>
          </a:bodyPr>
          <a:lstStyle/>
          <a:p>
            <a:pPr eaLnBrk="1" hangingPunct="1"/>
            <a:r>
              <a:rPr lang="el-GR" altLang="en-US" sz="4000" dirty="0" smtClean="0"/>
              <a:t>Τι αποτελεί αντικείμενο </a:t>
            </a:r>
            <a:br>
              <a:rPr lang="el-GR" altLang="en-US" sz="4000" dirty="0" smtClean="0"/>
            </a:br>
            <a:r>
              <a:rPr lang="el-GR" altLang="en-US" sz="4000" dirty="0" smtClean="0"/>
              <a:t>της Ιστορίας της Εκπαίδευσης (1/3)</a:t>
            </a:r>
          </a:p>
        </p:txBody>
      </p:sp>
      <p:sp>
        <p:nvSpPr>
          <p:cNvPr id="15363" name="Rectangle 3"/>
          <p:cNvSpPr>
            <a:spLocks noGrp="1" noChangeArrowheads="1"/>
          </p:cNvSpPr>
          <p:nvPr>
            <p:ph type="body" idx="1"/>
          </p:nvPr>
        </p:nvSpPr>
        <p:spPr/>
        <p:txBody>
          <a:bodyPr/>
          <a:lstStyle/>
          <a:p>
            <a:pPr eaLnBrk="1" hangingPunct="1"/>
            <a:r>
              <a:rPr lang="el-GR" altLang="en-US" sz="2800" dirty="0" smtClean="0"/>
              <a:t>Κάθε ιστορικό γεγονός που το προσεγγίζουμε από την οπτική της εκπαίδευσης μέσα στο πλαίσιο των ποικίλων παραγόντων (κοινωνικών, πολιτικών, ψυχολογικών) που το πλαισιώνουν (π.χ. </a:t>
            </a:r>
            <a:r>
              <a:rPr lang="el-GR" altLang="en-US" sz="2800" b="1" dirty="0" smtClean="0"/>
              <a:t>το εφηβικό κίνημα στο πλαίσιο του σχολείου</a:t>
            </a:r>
            <a:r>
              <a:rPr lang="el-GR" altLang="en-US" sz="2800" dirty="0" smtClean="0"/>
              <a:t>: το κίνημα των μαθητών του Λυκείου προκύπτει ως αντίδραση των μαθητών στην οργάνωση του σχολικού θεσμού; Αποδεικνύει μια μεγαλύτερη ωριμότητα των εφήβων σήμερα;).  </a:t>
            </a:r>
          </a:p>
        </p:txBody>
      </p:sp>
    </p:spTree>
    <p:extLst>
      <p:ext uri="{BB962C8B-B14F-4D97-AF65-F5344CB8AC3E}">
        <p14:creationId xmlns:p14="http://schemas.microsoft.com/office/powerpoint/2010/main" val="3363506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n-US" dirty="0"/>
              <a:t>Τι αποτελεί αντικείμενο </a:t>
            </a:r>
            <a:br>
              <a:rPr lang="el-GR" altLang="en-US" dirty="0"/>
            </a:br>
            <a:r>
              <a:rPr lang="el-GR" altLang="en-US" dirty="0"/>
              <a:t>της Ιστορίας της </a:t>
            </a:r>
            <a:r>
              <a:rPr lang="el-GR" altLang="en-US" dirty="0" smtClean="0"/>
              <a:t>Εκπαίδευσης (2/3)</a:t>
            </a:r>
            <a:endParaRPr lang="en-US" dirty="0"/>
          </a:p>
        </p:txBody>
      </p:sp>
      <p:sp>
        <p:nvSpPr>
          <p:cNvPr id="16386" name="Rectangle 3"/>
          <p:cNvSpPr>
            <a:spLocks noGrp="1" noChangeArrowheads="1"/>
          </p:cNvSpPr>
          <p:nvPr>
            <p:ph idx="1"/>
          </p:nvPr>
        </p:nvSpPr>
        <p:spPr/>
        <p:txBody>
          <a:bodyPr>
            <a:normAutofit fontScale="92500"/>
          </a:bodyPr>
          <a:lstStyle/>
          <a:p>
            <a:pPr eaLnBrk="1" hangingPunct="1"/>
            <a:r>
              <a:rPr lang="el-GR" altLang="en-US" sz="2800" dirty="0" smtClean="0"/>
              <a:t>Μια εκπαιδευτική δομή, οι παιδαγωγικές μέθοδοι, οι εκπαιδευτικοί νόμοι, οι επιστήμες της εκπαίδευσης, όπως αυτές εγγράφονται σε μια εθνική ή και υπερεθνική - παγκόσμια πορεία &amp; κληρονομιά. (π.χ. ο θεσμός της προσχολικής αγωγής στον 19</a:t>
            </a:r>
            <a:r>
              <a:rPr lang="el-GR" altLang="en-US" sz="2800" baseline="30000" dirty="0" smtClean="0"/>
              <a:t>ο</a:t>
            </a:r>
            <a:r>
              <a:rPr lang="el-GR" altLang="en-US" sz="2800" dirty="0" smtClean="0"/>
              <a:t> αι. στην Ευρώπη, </a:t>
            </a:r>
            <a:r>
              <a:rPr lang="el-GR" altLang="en-US" sz="2800" dirty="0"/>
              <a:t>η</a:t>
            </a:r>
            <a:r>
              <a:rPr lang="el-GR" altLang="en-US" sz="2800" dirty="0" smtClean="0"/>
              <a:t> </a:t>
            </a:r>
            <a:r>
              <a:rPr lang="el-GR" altLang="en-US" sz="2800" dirty="0" err="1" smtClean="0"/>
              <a:t>ομαδοσυνεργατική</a:t>
            </a:r>
            <a:r>
              <a:rPr lang="el-GR" altLang="en-US" sz="2800" dirty="0" smtClean="0"/>
              <a:t> διδασκαλία στις ΗΠΑ στον 20αι., </a:t>
            </a:r>
            <a:r>
              <a:rPr lang="el-GR" altLang="en-US" sz="2800" dirty="0"/>
              <a:t>η</a:t>
            </a:r>
            <a:r>
              <a:rPr lang="el-GR" altLang="en-US" sz="2800" dirty="0" smtClean="0"/>
              <a:t> παιδοκεντρική στροφή της Παιδαγωγικής στην Ευρώπη κατά το πρώτο μισό του 20ου αι., το αξιολογικό σύστημα της εκπαίδευσης από τη μεταπολίτευση έως σήμερα, η εξέλιξη των επιστημών της Αγωγής από το 1960-1985). </a:t>
            </a:r>
          </a:p>
        </p:txBody>
      </p:sp>
    </p:spTree>
    <p:extLst>
      <p:ext uri="{BB962C8B-B14F-4D97-AF65-F5344CB8AC3E}">
        <p14:creationId xmlns:p14="http://schemas.microsoft.com/office/powerpoint/2010/main" val="2328084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n-US" dirty="0"/>
              <a:t>Τι αποτελεί αντικείμενο </a:t>
            </a:r>
            <a:br>
              <a:rPr lang="el-GR" altLang="en-US" dirty="0"/>
            </a:br>
            <a:r>
              <a:rPr lang="el-GR" altLang="en-US" dirty="0"/>
              <a:t>της Ιστορίας της </a:t>
            </a:r>
            <a:r>
              <a:rPr lang="el-GR" altLang="en-US" dirty="0" smtClean="0"/>
              <a:t>Εκπαίδευσης (3/3)</a:t>
            </a:r>
            <a:endParaRPr lang="en-US" dirty="0"/>
          </a:p>
        </p:txBody>
      </p:sp>
      <p:sp>
        <p:nvSpPr>
          <p:cNvPr id="17410" name="Rectangle 3"/>
          <p:cNvSpPr>
            <a:spLocks noGrp="1" noChangeArrowheads="1"/>
          </p:cNvSpPr>
          <p:nvPr>
            <p:ph idx="1"/>
          </p:nvPr>
        </p:nvSpPr>
        <p:spPr/>
        <p:txBody>
          <a:bodyPr>
            <a:normAutofit/>
          </a:bodyPr>
          <a:lstStyle/>
          <a:p>
            <a:pPr eaLnBrk="1" hangingPunct="1"/>
            <a:r>
              <a:rPr lang="el-GR" altLang="en-US" sz="2800" dirty="0" smtClean="0"/>
              <a:t>Ανάλυση ενός προβλήματος, μελετώντας το σε διαφορετικές περιόδους, οι οποίες θεωρούνται ετερογενείς (π.χ. η διδασκαλία των Αρχαίων Ελληνικών στις αρχές και στο τέλος του 20ου αιώνα, το γλωσσικό πρόβλημα πριν και μετά τη δικτατορία της περιόδου 67-74) ή και σε διαφορετικές χώρες, συγκριτική μελέτη (η επιλογή και η κατάρτιση των δασκάλων στην Ελλάδα και στην Ισπανία στο τελευταίο τέταρτο του 20ου αιώνα). </a:t>
            </a:r>
          </a:p>
        </p:txBody>
      </p:sp>
    </p:spTree>
    <p:extLst>
      <p:ext uri="{BB962C8B-B14F-4D97-AF65-F5344CB8AC3E}">
        <p14:creationId xmlns:p14="http://schemas.microsoft.com/office/powerpoint/2010/main" val="961332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l-GR" altLang="en-US" smtClean="0"/>
              <a:t>Από το παρόν στο παρελθόν</a:t>
            </a:r>
          </a:p>
        </p:txBody>
      </p:sp>
      <p:sp>
        <p:nvSpPr>
          <p:cNvPr id="18435" name="Rectangle 3"/>
          <p:cNvSpPr>
            <a:spLocks noGrp="1" noChangeArrowheads="1"/>
          </p:cNvSpPr>
          <p:nvPr>
            <p:ph type="body" idx="1"/>
          </p:nvPr>
        </p:nvSpPr>
        <p:spPr/>
        <p:txBody>
          <a:bodyPr/>
          <a:lstStyle/>
          <a:p>
            <a:pPr>
              <a:lnSpc>
                <a:spcPct val="90000"/>
              </a:lnSpc>
            </a:pPr>
            <a:r>
              <a:rPr lang="el-GR" altLang="en-US" sz="2800" dirty="0" smtClean="0"/>
              <a:t>Κάθε ανάλυση του παρελθόντος έχει τις ρίζες του στο παρόν </a:t>
            </a:r>
            <a:r>
              <a:rPr lang="el-GR" altLang="en-US" sz="2800" dirty="0">
                <a:latin typeface="Malgun Gothic" panose="020B0503020000020004" pitchFamily="34" charset="-127"/>
                <a:ea typeface="Malgun Gothic" panose="020B0503020000020004" pitchFamily="34" charset="-127"/>
              </a:rPr>
              <a:t>⇒</a:t>
            </a:r>
            <a:r>
              <a:rPr lang="el-GR" altLang="en-US" sz="2800" dirty="0" smtClean="0"/>
              <a:t> η Ιστορία της Εκπαίδευσης καθορίζει τους προσανατολισμούς της και επιλέγει τα αντικείμενά της ανάλογα με τα επιστημονικά, κοινωνικά &amp; πολιτικά χαρακτηριστικά του παρόντος (π.χ. ο ρόλος του σχολικού συστήματος στην αναπαραγωγή τη δεκαετία του ’70 και του ’90, η θέση των εξωσχολικών παραγόντων στη διαδικασία αλφαβητισμού, η εκπαίδευση των Ελλήνων την εποχή της Τουρκοκρατίας).  </a:t>
            </a:r>
          </a:p>
        </p:txBody>
      </p:sp>
    </p:spTree>
    <p:extLst>
      <p:ext uri="{BB962C8B-B14F-4D97-AF65-F5344CB8AC3E}">
        <p14:creationId xmlns:p14="http://schemas.microsoft.com/office/powerpoint/2010/main" val="2975930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l-GR" altLang="en-US" sz="4000" dirty="0" smtClean="0"/>
              <a:t>Σημασία της Ιστορίας της Εκπαίδευσης</a:t>
            </a:r>
          </a:p>
        </p:txBody>
      </p:sp>
      <p:sp>
        <p:nvSpPr>
          <p:cNvPr id="19459" name="Rectangle 3"/>
          <p:cNvSpPr>
            <a:spLocks noGrp="1" noChangeArrowheads="1"/>
          </p:cNvSpPr>
          <p:nvPr>
            <p:ph type="body" idx="1"/>
          </p:nvPr>
        </p:nvSpPr>
        <p:spPr/>
        <p:txBody>
          <a:bodyPr/>
          <a:lstStyle/>
          <a:p>
            <a:pPr eaLnBrk="1" hangingPunct="1"/>
            <a:r>
              <a:rPr lang="el-GR" altLang="en-US" dirty="0" smtClean="0"/>
              <a:t>Ανάλυση παραγόντων, μηχανισμών εκπαιδευτικού συστήματος </a:t>
            </a:r>
            <a:r>
              <a:rPr lang="el-GR" altLang="en-US" dirty="0" smtClean="0">
                <a:latin typeface="Malgun Gothic" panose="020B0503020000020004" pitchFamily="34" charset="-127"/>
                <a:ea typeface="Malgun Gothic" panose="020B0503020000020004" pitchFamily="34" charset="-127"/>
              </a:rPr>
              <a:t>⇒</a:t>
            </a:r>
            <a:r>
              <a:rPr lang="el-GR" altLang="en-US" dirty="0" smtClean="0"/>
              <a:t> αξιολόγηση σύγχρονων εκπαιδευτικών καταστάσεων</a:t>
            </a:r>
          </a:p>
          <a:p>
            <a:pPr eaLnBrk="1" hangingPunct="1"/>
            <a:r>
              <a:rPr lang="el-GR" altLang="en-US" dirty="0" smtClean="0"/>
              <a:t>Εξέλιξη παιδαγωγικής θεωρίας </a:t>
            </a:r>
            <a:r>
              <a:rPr lang="el-GR" altLang="en-US" dirty="0" smtClean="0">
                <a:latin typeface="Malgun Gothic" panose="020B0503020000020004" pitchFamily="34" charset="-127"/>
                <a:ea typeface="Malgun Gothic" panose="020B0503020000020004" pitchFamily="34" charset="-127"/>
              </a:rPr>
              <a:t>⇒</a:t>
            </a:r>
            <a:r>
              <a:rPr lang="el-GR" altLang="en-US" dirty="0" smtClean="0"/>
              <a:t> συμβολή στη σύγχρονη Παιδαγωγική και στην εκπαιδευτική πράξη</a:t>
            </a:r>
          </a:p>
          <a:p>
            <a:pPr eaLnBrk="1" hangingPunct="1"/>
            <a:r>
              <a:rPr lang="el-GR" altLang="en-US" dirty="0" smtClean="0"/>
              <a:t>Αλλαγές, ανατροπές, αντιπαραθέσεις </a:t>
            </a:r>
            <a:r>
              <a:rPr lang="el-GR" altLang="en-US" dirty="0" smtClean="0">
                <a:latin typeface="Malgun Gothic" panose="020B0503020000020004" pitchFamily="34" charset="-127"/>
                <a:ea typeface="Malgun Gothic" panose="020B0503020000020004" pitchFamily="34" charset="-127"/>
              </a:rPr>
              <a:t>⇒</a:t>
            </a:r>
            <a:r>
              <a:rPr lang="el-GR" altLang="en-US" dirty="0" smtClean="0"/>
              <a:t> αίσθηση της σχετικότητας.</a:t>
            </a:r>
          </a:p>
        </p:txBody>
      </p:sp>
    </p:spTree>
    <p:extLst>
      <p:ext uri="{BB962C8B-B14F-4D97-AF65-F5344CB8AC3E}">
        <p14:creationId xmlns:p14="http://schemas.microsoft.com/office/powerpoint/2010/main" val="39220915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στο πλαίσιο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custDataLst>
      <p:tags r:id="rId1"/>
    </p:custDataLst>
    <p:extLst>
      <p:ext uri="{BB962C8B-B14F-4D97-AF65-F5344CB8AC3E}">
        <p14:creationId xmlns:p14="http://schemas.microsoft.com/office/powerpoint/2010/main" val="6850587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
        <p:nvSpPr>
          <p:cNvPr id="5" name="Text Placeholder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8596526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COUNT" val="17"/>
  <p:tag name="ARTICULATE_PROJECT_OPEN" val="0"/>
  <p:tag name="ZHAW.ACCESSIBILITYADDIN.CHECKTIMEDATE" val="19/3/2017 9:45:55 μμ"/>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ZHAW.ACCESSIBILITYADDIN.READINGORDER" val="10242,10243,3,"/>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ZHAW.ACCESSIBILITYADDIN.READINGORDER" val="2,3,7,"/>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ZHAW.ACCESSIBILITYADDIN.READINGORDER" val="34818,34819,34820,6,"/>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1FA2252-86CC-4C4E-8FA4-42D93079C7B9}">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3295</TotalTime>
  <Words>690</Words>
  <Application>Microsoft Office PowerPoint</Application>
  <PresentationFormat>On-screen Show (4:3)</PresentationFormat>
  <Paragraphs>60</Paragraphs>
  <Slides>13</Slides>
  <Notes>13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Θέμα του Office</vt:lpstr>
      <vt:lpstr>Εισαγωγή στις Επιστήμες της Αγωγής</vt:lpstr>
      <vt:lpstr>Ιστορία της Εκπαίδευσης </vt:lpstr>
      <vt:lpstr>Τι αποτελεί αντικείμενο  της Ιστορίας της Εκπαίδευσης (1/3)</vt:lpstr>
      <vt:lpstr>Τι αποτελεί αντικείμενο  της Ιστορίας της Εκπαίδευσης (2/3)</vt:lpstr>
      <vt:lpstr>Τι αποτελεί αντικείμενο  της Ιστορίας της Εκπαίδευσης (3/3)</vt:lpstr>
      <vt:lpstr>Από το παρόν στο παρελθόν</vt:lpstr>
      <vt:lpstr>Σημασία της Ιστορίας της Εκπαίδευσης</vt:lpstr>
      <vt:lpstr>Χρηματοδότηση</vt:lpstr>
      <vt:lpstr>Σημειώματα</vt:lpstr>
      <vt:lpstr>Σημείωμα Ιστορικού Εκδόσεων Έργου</vt:lpstr>
      <vt:lpstr>Σημείωμα Αναφοράς</vt:lpstr>
      <vt:lpstr>Σημείωμα Αδειοδότησης</vt:lpstr>
      <vt:lpstr>Διατήρηση Σημειωμάτων</vt:lpstr>
    </vt:vector>
  </TitlesOfParts>
  <Manager>Τμήμα Εκπαίδευσης και Αγωγής στην Προσχολική Ηλικία (ΤΕΑΠΗ)</Manager>
  <Company>ΕΚΠΑ</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Ιστορία της Εκπαίδευσης</dc:title>
  <dc:subject>Εισαγωγή στις Επιστήμες της Αγωγής</dc:subject>
  <dc:creator>Αλεξάνδρα Ανδρούσου;Βασίλης Τσάφος</dc:creator>
  <cp:lastModifiedBy>takis81 mark</cp:lastModifiedBy>
  <cp:revision>343</cp:revision>
  <dcterms:created xsi:type="dcterms:W3CDTF">2012-09-06T09:03:05Z</dcterms:created>
  <dcterms:modified xsi:type="dcterms:W3CDTF">2017-03-19T19:53:22Z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48D6367A-068E-49CD-898C-DB9748BADC41</vt:lpwstr>
  </property>
  <property fmtid="{D5CDD505-2E9C-101B-9397-08002B2CF9AE}" pid="3" name="ArticulatePath">
    <vt:lpwstr>New</vt:lpwstr>
  </property>
</Properties>
</file>