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</p:sldMasterIdLst>
  <p:notesMasterIdLst>
    <p:notesMasterId r:id="rId40"/>
  </p:notesMasterIdLst>
  <p:sldIdLst>
    <p:sldId id="306" r:id="rId4"/>
    <p:sldId id="286" r:id="rId5"/>
    <p:sldId id="299" r:id="rId6"/>
    <p:sldId id="287" r:id="rId7"/>
    <p:sldId id="300" r:id="rId8"/>
    <p:sldId id="288" r:id="rId9"/>
    <p:sldId id="301" r:id="rId10"/>
    <p:sldId id="302" r:id="rId11"/>
    <p:sldId id="292" r:id="rId12"/>
    <p:sldId id="293" r:id="rId13"/>
    <p:sldId id="289" r:id="rId14"/>
    <p:sldId id="303" r:id="rId15"/>
    <p:sldId id="259" r:id="rId16"/>
    <p:sldId id="269" r:id="rId17"/>
    <p:sldId id="267" r:id="rId18"/>
    <p:sldId id="270" r:id="rId19"/>
    <p:sldId id="271" r:id="rId20"/>
    <p:sldId id="272" r:id="rId21"/>
    <p:sldId id="274" r:id="rId22"/>
    <p:sldId id="276" r:id="rId23"/>
    <p:sldId id="278" r:id="rId24"/>
    <p:sldId id="280" r:id="rId25"/>
    <p:sldId id="282" r:id="rId26"/>
    <p:sldId id="283" r:id="rId27"/>
    <p:sldId id="294" r:id="rId28"/>
    <p:sldId id="295" r:id="rId29"/>
    <p:sldId id="296" r:id="rId30"/>
    <p:sldId id="275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6699FF"/>
    <a:srgbClr val="993300"/>
    <a:srgbClr val="FFFFCC"/>
    <a:srgbClr val="006600"/>
    <a:srgbClr val="0066FF"/>
    <a:srgbClr val="5F5F5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549E2-8F22-4B7C-A03C-BC047D4EFAD1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05945-1078-4430-B365-61DF627B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87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8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7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7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2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7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5F1B2-95A5-40CA-AC49-60E7BC3F8022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24706841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93CD0-328E-4DF3-9523-EED52E8C276D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99450898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36984-BAEE-4A77-92DC-900294FBEF02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4675084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1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56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l-G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90D9BD3-E57B-4194-A545-2804EB95D9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15320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9093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l-GR" dirty="0" smtClean="0"/>
              <a:t>Click to edit Master title style</a:t>
            </a:r>
            <a:endParaRPr dirty="0"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61477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54397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0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F56F7-8BAE-4913-89F7-182A154B90F4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232249535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72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97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77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64121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406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3826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46758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203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6310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CC4A8-D075-4690-9ABA-581E28EB0175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563612233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8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0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4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6377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l-G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90D9BD3-E57B-4194-A545-2804EB95D9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49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1549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3368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l-GR" dirty="0" smtClean="0"/>
              <a:t>Click to edit Master title style</a:t>
            </a:r>
            <a:endParaRPr dirty="0"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2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0554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5B8AD-BF6A-430F-BA64-0F41F5DE5D37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0262557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1505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272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810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06833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0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89483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4875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61492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1485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7007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8A3A2-5E2A-4C22-8138-CBEF882DB6FE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643433404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9186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>
                <a:solidFill>
                  <a:prstClr val="black"/>
                </a:solidFill>
              </a:rPr>
              <a:pPr/>
              <a:t>1/25/2016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41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B3D73-1EBD-46B4-964C-DFD6AF1AFAAD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06310129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0942D-6DE3-4210-AFE0-70905DEA1DBC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94737735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7245D-4FC0-4B6D-BE35-0082DB40F815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78179775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76157-3231-4EAF-A49F-D0B64B9A9EF2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83748981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smtClean="0"/>
              <a:t>Haga clic para modificar el estilo de texto del patrón</a:t>
            </a:r>
          </a:p>
          <a:p>
            <a:pPr lvl="1"/>
            <a:r>
              <a:rPr lang="es-ES_tradnl" altLang="en-US" smtClean="0"/>
              <a:t>Segundo nivel</a:t>
            </a:r>
          </a:p>
          <a:p>
            <a:pPr lvl="2"/>
            <a:r>
              <a:rPr lang="es-ES_tradnl" altLang="en-US" smtClean="0"/>
              <a:t>Tercer nivel</a:t>
            </a:r>
          </a:p>
          <a:p>
            <a:pPr lvl="3"/>
            <a:r>
              <a:rPr lang="es-ES_tradnl" altLang="en-US" smtClean="0"/>
              <a:t>Cuarto nivel</a:t>
            </a:r>
          </a:p>
          <a:p>
            <a:pPr lvl="4"/>
            <a:r>
              <a:rPr lang="es-ES_tradnl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06B122-339B-4483-A605-724E0BCAB064}" type="slidenum">
              <a:rPr lang="es-ES_tradnl" altLang="en-US"/>
              <a:pPr/>
              <a:t>‹#›</a:t>
            </a:fld>
            <a:endParaRPr lang="es-ES_tradnl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78F24D-EB19-4AE0-B015-2BEA6D5224F2}" type="datetimeFigureOut">
              <a:rPr lang="en-US" smtClean="0">
                <a:solidFill>
                  <a:prstClr val="black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1/25/2016</a:t>
            </a:fld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637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78F24D-EB19-4AE0-B015-2BEA6D5224F2}" type="datetimeFigureOut">
              <a:rPr lang="en-US" smtClean="0">
                <a:solidFill>
                  <a:prstClr val="black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1/25/2016</a:t>
            </a:fld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0D9BD3-E57B-4194-A545-2804EB95D970}" type="slidenum">
              <a:rPr lang="en-US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056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user\Desktop\&#917;&#953;&#963;&#945;&#947;&#969;&#947;&#942;%20&#963;&#964;&#959;%20&#954;&#959;&#965;&#954;&#955;&#959;&#952;&#941;&#945;&#964;&#961;&#959;\&#913;.&#956;&#945;&#952;&#942;&#956;&#945;&#964;&#945;%202014\7.%20&#932;&#945;%20&#967;&#949;&#961;&#953;&#945;%20&#956;&#959;&#965;\&#948;&#953;&#945;&#966;&#959;&#961;&#945;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user\Desktop\&#917;&#953;&#963;&#945;&#947;&#969;&#947;&#942;%20&#963;&#964;&#959;%20&#954;&#959;&#965;&#954;&#955;&#959;&#952;&#941;&#945;&#964;&#961;&#959;\&#913;.&#956;&#945;&#952;&#942;&#956;&#945;&#964;&#945;%202014\7.%20&#932;&#945;%20&#967;&#949;&#961;&#953;&#945;%20&#956;&#959;&#965;\&#947;&#965;&#956;&#957;&#945;%20&#967;&#949;&#961;&#953;&#945;%20&#963;&#954;&#949;&#964;&#963;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user\Desktop\&#917;&#953;&#963;&#945;&#947;&#969;&#947;&#942;%20&#963;&#964;&#959;%20&#954;&#959;&#965;&#954;&#955;&#959;&#952;&#941;&#945;&#964;&#961;&#959;\&#913;.&#956;&#945;&#952;&#942;&#956;&#945;&#964;&#945;%202014\7.%20&#932;&#945;%20&#967;&#949;&#961;&#953;&#945;%20&#956;&#959;&#965;\&#956;&#959;&#955;&#973;&#946;&#953;&#945;.m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user\Desktop\&#917;&#953;&#963;&#945;&#947;&#969;&#947;&#942;%20&#963;&#964;&#959;%20&#954;&#959;&#965;&#954;&#955;&#959;&#952;&#941;&#945;&#964;&#961;&#959;\&#913;.&#956;&#945;&#952;&#942;&#956;&#945;&#964;&#945;%202014\7.%20&#932;&#945;%20&#967;&#949;&#961;&#953;&#945;%20&#956;&#959;&#965;\&#967;&#949;&#961;&#953;&#945;%20&#956;&#959;&#965;.m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user\Desktop\&#917;&#953;&#963;&#945;&#947;&#969;&#947;&#942;%20&#963;&#964;&#959;%20&#954;&#959;&#965;&#954;&#955;&#959;&#952;&#941;&#945;&#964;&#961;&#959;\&#913;.&#956;&#945;&#952;&#942;&#956;&#945;&#964;&#945;%202014\7.%20&#932;&#945;%20&#967;&#949;&#961;&#953;&#945;%20&#956;&#959;&#965;\&#964;&#949;&#955;&#959;&#962;%20&#967;&#949;&#961;&#953;&#945;.m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trinixy.ru/17100-potrjasajushhie_risunki_na_rukakh_44_shtuk.html" TargetMode="External"/><Relationship Id="rId3" Type="http://schemas.openxmlformats.org/officeDocument/2006/relationships/hyperlink" Target="http://www.centostorie.it/public/wordpress/wp-content/uploads/2013/06/130619_mariotti2.jpg" TargetMode="External"/><Relationship Id="rId7" Type="http://schemas.openxmlformats.org/officeDocument/2006/relationships/hyperlink" Target="http://sdz.aiap.it/notizie/738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://www.artribune.com/wp-content/uploads/2012/01/Img51.jpg" TargetMode="External"/><Relationship Id="rId5" Type="http://schemas.openxmlformats.org/officeDocument/2006/relationships/hyperlink" Target="http://ecx.images-amazon.com/images/I/51OOGxPykNL._SL500_SY497_BO1,204,203,200_.jpg" TargetMode="External"/><Relationship Id="rId4" Type="http://schemas.openxmlformats.org/officeDocument/2006/relationships/hyperlink" Target="http://www.cretears.it/wp-content/uploads/2012/01/mario-mariotti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user\Desktop\&#917;&#953;&#963;&#945;&#947;&#969;&#947;&#942;%20&#963;&#964;&#959;%20&#954;&#959;&#965;&#954;&#955;&#959;&#952;&#941;&#945;&#964;&#961;&#959;\&#913;.&#956;&#945;&#952;&#942;&#956;&#945;&#964;&#945;%202014\7.%20&#932;&#945;%20&#967;&#949;&#961;&#953;&#945;%20&#956;&#959;&#965;\&#945;&#953;&#963;&#952;&#951;&#956;&#945;%20&#967;&#949;&#961;&#953;&#945;.m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user\Desktop\&#917;&#953;&#963;&#945;&#947;&#969;&#947;&#942;%20&#963;&#964;&#959;%20&#954;&#959;&#965;&#954;&#955;&#959;&#952;&#941;&#945;&#964;&#961;&#959;\&#913;.&#956;&#945;&#952;&#942;&#956;&#945;&#964;&#945;%202014\7.%20&#932;&#945;%20&#967;&#949;&#961;&#953;&#945;%20&#956;&#959;&#965;\&#954;&#959;&#965;&#954;&#955;&#945;%20&#947;&#945;&#957;&#964;&#953;.m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user\Desktop\&#917;&#953;&#963;&#945;&#947;&#969;&#947;&#942;%20&#963;&#964;&#959;%20&#954;&#959;&#965;&#954;&#955;&#959;&#952;&#941;&#945;&#964;&#961;&#959;\&#913;.&#956;&#945;&#952;&#942;&#956;&#945;&#964;&#945;%202014\7.%20&#932;&#945;%20&#967;&#949;&#961;&#953;&#945;%20&#956;&#959;&#965;\&#947;&#945;&#957;&#964;&#953;&#945;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6476"/>
            <a:ext cx="4602088" cy="115052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56997"/>
            <a:ext cx="7772400" cy="895703"/>
          </a:xfrm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Εισαγωγή στο Κουκλοθέατρο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1112" y="3064942"/>
            <a:ext cx="7704856" cy="3043758"/>
          </a:xfrm>
        </p:spPr>
        <p:txBody>
          <a:bodyPr>
            <a:normAutofit/>
          </a:bodyPr>
          <a:lstStyle/>
          <a:p>
            <a:pPr lvl="0" algn="ctr"/>
            <a:r>
              <a:rPr lang="el-GR" sz="2800" b="1" dirty="0">
                <a:latin typeface="Calibri" panose="020F0502020204030204" pitchFamily="34" charset="0"/>
              </a:rPr>
              <a:t>Ενότητα </a:t>
            </a:r>
            <a:r>
              <a:rPr lang="en-US" sz="2800" b="1" dirty="0">
                <a:latin typeface="Calibri" panose="020F0502020204030204" pitchFamily="34" charset="0"/>
              </a:rPr>
              <a:t>3</a:t>
            </a:r>
            <a:r>
              <a:rPr lang="el-GR" sz="2800" b="1" dirty="0" smtClean="0">
                <a:latin typeface="Calibri" panose="020F0502020204030204" pitchFamily="34" charset="0"/>
              </a:rPr>
              <a:t>: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l-GR" sz="2800" u="sng" dirty="0" smtClean="0">
                <a:latin typeface="Calibri" panose="020F0502020204030204" pitchFamily="34" charset="0"/>
              </a:rPr>
              <a:t>Αναλυτική παρουσίαση μιας τεχνικής </a:t>
            </a:r>
          </a:p>
          <a:p>
            <a:pPr lvl="0" algn="ctr"/>
            <a:r>
              <a:rPr lang="el-GR" sz="2800" u="sng" dirty="0" smtClean="0">
                <a:latin typeface="Calibri" panose="020F0502020204030204" pitchFamily="34" charset="0"/>
              </a:rPr>
              <a:t>Χέρια</a:t>
            </a:r>
          </a:p>
          <a:p>
            <a:pPr lvl="0" algn="ctr"/>
            <a:endParaRPr lang="el-GR" sz="2800" dirty="0" smtClean="0">
              <a:latin typeface="Calibri" panose="020F0502020204030204" pitchFamily="34" charset="0"/>
            </a:endParaRPr>
          </a:p>
          <a:p>
            <a:pPr algn="ctr"/>
            <a:r>
              <a:rPr lang="el-GR" sz="2800" dirty="0" smtClean="0">
                <a:latin typeface="Calibri" panose="020F0502020204030204" pitchFamily="34" charset="0"/>
              </a:rPr>
              <a:t>Αντιγόνη Παρούση</a:t>
            </a:r>
          </a:p>
          <a:p>
            <a:pPr algn="ctr"/>
            <a:r>
              <a:rPr lang="el-GR" sz="2800" dirty="0" smtClean="0">
                <a:latin typeface="Calibri" panose="020F0502020204030204" pitchFamily="34" charset="0"/>
              </a:rPr>
              <a:t>Τμήμα Εκπαίδευσης και Αγωγής στην Προσχολική Ηλικία</a:t>
            </a:r>
          </a:p>
        </p:txBody>
      </p:sp>
    </p:spTree>
    <p:extLst>
      <p:ext uri="{BB962C8B-B14F-4D97-AF65-F5344CB8AC3E}">
        <p14:creationId xmlns:p14="http://schemas.microsoft.com/office/powerpoint/2010/main" val="10413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διαφορα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γυμνα χερια σκετσ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image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6225"/>
            <a:ext cx="20637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5" descr="Img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676400"/>
            <a:ext cx="6985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97806717523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76200"/>
            <a:ext cx="2286000" cy="227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2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18383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 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24" y="0"/>
            <a:ext cx="3262376" cy="327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 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1594"/>
            <a:ext cx="2400300" cy="21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ands_art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88"/>
            <a:ext cx="81534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ands_art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781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ands_art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ands_art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ands_art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8"/>
            <a:ext cx="82296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ands_art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ands_art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χερι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937260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752600" y="457200"/>
            <a:ext cx="579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 sz="4400">
                <a:solidFill>
                  <a:srgbClr val="BFBFBF"/>
                </a:solidFill>
              </a:rPr>
              <a:t>Παίζοντας με τα χέρια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ands_art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9144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hands_art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9144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ands_art_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25"/>
            <a:ext cx="86868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hands_art_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ands_art_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3"/>
            <a:ext cx="9144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μολύβια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χερια μου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τελος χερια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hands_art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685800" y="4114800"/>
            <a:ext cx="3121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/>
              <a:t>Και τώρα η σειρά σας</a:t>
            </a:r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alibri" panose="020F0502020204030204" pitchFamily="34" charset="0"/>
              </a:rPr>
              <a:t>Τέλος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Ενότητας</a:t>
            </a: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905000"/>
            <a:ext cx="7772400" cy="3505200"/>
          </a:xfrm>
        </p:spPr>
        <p:txBody>
          <a:bodyPr/>
          <a:lstStyle/>
          <a:p>
            <a:r>
              <a:rPr lang="el-GR" altLang="en-US" sz="3200" smtClean="0"/>
              <a:t>Η γνώση και η αναγνώριση της σημασίας του χεριού στην τέχνη του κουκλοθέατρου είναι εκείνη που θα κάνει το χέρι κούκλα να μπορεί να ερμηνεύσει και να μεταβιβάσει τα μηνύματα που επιδιώκει </a:t>
            </a:r>
            <a:br>
              <a:rPr lang="el-GR" altLang="en-US" sz="3200" smtClean="0"/>
            </a:br>
            <a:r>
              <a:rPr lang="el-GR" altLang="en-US" sz="3200" smtClean="0"/>
              <a:t>ο χειριστής</a:t>
            </a:r>
            <a:r>
              <a:rPr lang="el-GR" altLang="en-US" smtClean="0"/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3200" b="1"/>
              <a:t>Τα χέρια στο κουκλοθέατρο</a:t>
            </a:r>
            <a:r>
              <a:rPr lang="el-GR" altLang="en-US" sz="180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Χρηματοδότηση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</a:rPr>
              <a:t>Το έργο «</a:t>
            </a:r>
            <a:r>
              <a:rPr lang="el-GR" sz="2000" b="1" dirty="0" smtClean="0">
                <a:latin typeface="Calibri" panose="020F0502020204030204" pitchFamily="34" charset="0"/>
              </a:rPr>
              <a:t>Ανοικτά Ακαδημαϊκά Μαθήματα στο Πανεπιστήμιο Αθηνών</a:t>
            </a:r>
            <a:r>
              <a:rPr lang="el-GR" sz="2000" dirty="0" smtClean="0">
                <a:latin typeface="Calibri" panose="020F0502020204030204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Calibri" panose="020F0502020204030204" pitchFamily="34" charset="0"/>
              </a:rPr>
              <a:t>Σημειώματα</a:t>
            </a:r>
            <a:endParaRPr lang="el-GR" sz="4400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Σημείωμα Ιστορικού </a:t>
            </a:r>
            <a:r>
              <a:rPr lang="el-GR" dirty="0" smtClean="0">
                <a:latin typeface="Calibri" panose="020F0502020204030204" pitchFamily="34" charset="0"/>
              </a:rPr>
              <a:t>Εκδόσεων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Έργου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Το </a:t>
            </a:r>
            <a:r>
              <a:rPr lang="el-GR" sz="2000" dirty="0">
                <a:latin typeface="Calibri" panose="020F0502020204030204" pitchFamily="34" charset="0"/>
              </a:rPr>
              <a:t>παρόν έργο αποτελεί την έκδοση </a:t>
            </a:r>
            <a:r>
              <a:rPr lang="el-GR" sz="2000" dirty="0" smtClean="0">
                <a:latin typeface="Calibri" panose="020F0502020204030204" pitchFamily="34" charset="0"/>
              </a:rPr>
              <a:t>1.0.  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Σημείωμα </a:t>
            </a:r>
            <a:r>
              <a:rPr lang="el-GR" dirty="0" smtClean="0">
                <a:latin typeface="Calibri" panose="020F0502020204030204" pitchFamily="34" charset="0"/>
              </a:rPr>
              <a:t>Αναφοράς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35138"/>
            <a:ext cx="8534400" cy="405606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Copyright </a:t>
            </a:r>
            <a:r>
              <a:rPr lang="el-GR" sz="2000" dirty="0" err="1" smtClean="0">
                <a:latin typeface="Calibri" panose="020F0502020204030204" pitchFamily="34" charset="0"/>
              </a:rPr>
              <a:t>Εθνικόν</a:t>
            </a:r>
            <a:r>
              <a:rPr lang="el-GR" sz="2000" dirty="0" smtClean="0">
                <a:latin typeface="Calibri" panose="020F0502020204030204" pitchFamily="34" charset="0"/>
              </a:rPr>
              <a:t> και </a:t>
            </a:r>
            <a:r>
              <a:rPr lang="el-GR" sz="2000" dirty="0" err="1" smtClean="0">
                <a:latin typeface="Calibri" panose="020F0502020204030204" pitchFamily="34" charset="0"/>
              </a:rPr>
              <a:t>Καποδιστριακόν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r>
              <a:rPr lang="el-GR" sz="2000" dirty="0" err="1" smtClean="0">
                <a:latin typeface="Calibri" panose="020F0502020204030204" pitchFamily="34" charset="0"/>
              </a:rPr>
              <a:t>Πανεπιστήμιον</a:t>
            </a:r>
            <a:r>
              <a:rPr lang="el-GR" sz="2000" dirty="0" smtClean="0">
                <a:latin typeface="Calibri" panose="020F0502020204030204" pitchFamily="34" charset="0"/>
              </a:rPr>
              <a:t> Αθηνών</a:t>
            </a:r>
            <a:r>
              <a:rPr lang="en-US" sz="2000" dirty="0" smtClean="0">
                <a:latin typeface="Calibri" panose="020F0502020204030204" pitchFamily="34" charset="0"/>
              </a:rPr>
              <a:t>, </a:t>
            </a:r>
            <a:r>
              <a:rPr lang="el-GR" sz="2000" dirty="0" smtClean="0">
                <a:latin typeface="Calibri" panose="020F0502020204030204" pitchFamily="34" charset="0"/>
              </a:rPr>
              <a:t>Αντιγόνη Παρούση</a:t>
            </a:r>
            <a:r>
              <a:rPr lang="en-US" sz="2000" dirty="0" smtClean="0">
                <a:latin typeface="Calibri" panose="020F0502020204030204" pitchFamily="34" charset="0"/>
              </a:rPr>
              <a:t> 2015</a:t>
            </a:r>
            <a:r>
              <a:rPr lang="el-GR" sz="2000" dirty="0">
                <a:latin typeface="Calibri" panose="020F0502020204030204" pitchFamily="34" charset="0"/>
              </a:rPr>
              <a:t>. Αντιγόνη </a:t>
            </a:r>
            <a:r>
              <a:rPr lang="el-GR" sz="2000" dirty="0" smtClean="0">
                <a:latin typeface="Calibri" panose="020F0502020204030204" pitchFamily="34" charset="0"/>
              </a:rPr>
              <a:t>Παρούση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r>
              <a:rPr lang="el-GR" sz="2000" dirty="0" smtClean="0">
                <a:latin typeface="Calibri" panose="020F0502020204030204" pitchFamily="34" charset="0"/>
              </a:rPr>
              <a:t>«</a:t>
            </a:r>
            <a:r>
              <a:rPr lang="el-GR" sz="2000" dirty="0">
                <a:latin typeface="Calibri" panose="020F0502020204030204" pitchFamily="34" charset="0"/>
              </a:rPr>
              <a:t>Εισαγωγή </a:t>
            </a:r>
            <a:r>
              <a:rPr lang="el-GR" sz="2000" dirty="0" smtClean="0">
                <a:latin typeface="Calibri" panose="020F0502020204030204" pitchFamily="34" charset="0"/>
              </a:rPr>
              <a:t>στο Κουκλοθέατρο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r>
              <a:rPr lang="el-GR" sz="2000" dirty="0">
                <a:latin typeface="Calibri" panose="020F0502020204030204" pitchFamily="34" charset="0"/>
              </a:rPr>
              <a:t>Ενότητα </a:t>
            </a:r>
            <a:r>
              <a:rPr lang="el-GR" sz="2000" dirty="0" smtClean="0">
                <a:latin typeface="Calibri" panose="020F0502020204030204" pitchFamily="34" charset="0"/>
              </a:rPr>
              <a:t>3: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latin typeface="Calibri" panose="020F0502020204030204" pitchFamily="34" charset="0"/>
              </a:rPr>
              <a:t>Αναλυτική παρουσίαση μιας τεχνική</a:t>
            </a:r>
            <a:r>
              <a:rPr lang="el-GR" sz="2000" dirty="0">
                <a:latin typeface="Calibri" panose="020F0502020204030204" pitchFamily="34" charset="0"/>
              </a:rPr>
              <a:t>ς</a:t>
            </a:r>
            <a:r>
              <a:rPr lang="el-GR" sz="2000" dirty="0" smtClean="0">
                <a:latin typeface="Calibri" panose="020F0502020204030204" pitchFamily="34" charset="0"/>
              </a:rPr>
              <a:t> Χέρια» Έκδοση</a:t>
            </a:r>
            <a:r>
              <a:rPr lang="el-GR" sz="2000" dirty="0">
                <a:latin typeface="Calibri" panose="020F0502020204030204" pitchFamily="34" charset="0"/>
              </a:rPr>
              <a:t>: 1.0. Αθήνα 2015. Διαθέσιμο από τη δικτυακή διεύθυνση: </a:t>
            </a:r>
            <a:r>
              <a:rPr lang="en-GB" sz="2000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GB" sz="2000" dirty="0" smtClean="0">
                <a:latin typeface="Calibri" panose="020F0502020204030204" pitchFamily="34" charset="0"/>
                <a:hlinkClick r:id="rId3"/>
              </a:rPr>
              <a:t>opencourses.uoa.gr/courses/ECD7</a:t>
            </a:r>
            <a:r>
              <a:rPr lang="en-GB" sz="2000" dirty="0" smtClean="0">
                <a:latin typeface="Calibri" panose="020F0502020204030204" pitchFamily="34" charset="0"/>
              </a:rPr>
              <a:t>. </a:t>
            </a: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Σημείωμα </a:t>
            </a:r>
            <a:r>
              <a:rPr lang="el-GR" dirty="0" smtClean="0">
                <a:latin typeface="Calibri" panose="020F0502020204030204" pitchFamily="34" charset="0"/>
              </a:rPr>
              <a:t>Αδειοδότησης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Το </a:t>
            </a:r>
            <a:r>
              <a:rPr lang="el-GR" sz="2000" dirty="0">
                <a:latin typeface="Calibri" panose="020F0502020204030204" pitchFamily="34" charset="0"/>
              </a:rPr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Calibri" panose="020F0502020204030204" pitchFamily="34" charset="0"/>
              </a:rPr>
              <a:t>κ.λ.π</a:t>
            </a:r>
            <a:r>
              <a:rPr lang="el-GR" sz="2000" dirty="0">
                <a:latin typeface="Calibri" panose="020F0502020204030204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>
                <a:latin typeface="Calibri" panose="020F0502020204030204" pitchFamily="34" charset="0"/>
              </a:rPr>
              <a:t>».                     </a:t>
            </a: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[1] http://creativecommons.org/licenses/by-nc-sa/4.0/ 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ορίζεται η χρήση: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αδειοδόχο</a:t>
            </a:r>
            <a:endParaRPr lang="el-GR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 panose="020F0502020204030204" pitchFamily="34" charset="0"/>
                <a:ea typeface="+mn-ea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7647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Διατήρηση </a:t>
            </a:r>
            <a:r>
              <a:rPr lang="el-GR" dirty="0" smtClean="0">
                <a:latin typeface="Calibri" panose="020F0502020204030204" pitchFamily="34" charset="0"/>
              </a:rPr>
              <a:t>Σημειωμάτων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latin typeface="Calibri" panose="020F0502020204030204" pitchFamily="34" charset="0"/>
              </a:rPr>
              <a:t>Οποιαδήποτε </a:t>
            </a:r>
            <a:r>
              <a:rPr lang="el-GR" sz="2400" dirty="0">
                <a:latin typeface="Calibri" panose="020F0502020204030204" pitchFamily="34" charset="0"/>
              </a:rPr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Calibri" panose="020F0502020204030204" pitchFamily="34" charset="0"/>
              </a:rPr>
              <a:t>τ</a:t>
            </a:r>
            <a:r>
              <a:rPr lang="en-US" sz="2000" dirty="0" smtClean="0">
                <a:latin typeface="Calibri" panose="020F0502020204030204" pitchFamily="34" charset="0"/>
              </a:rPr>
              <a:t>ο </a:t>
            </a:r>
            <a:r>
              <a:rPr lang="en-US" sz="2000" dirty="0" err="1">
                <a:latin typeface="Calibri" panose="020F0502020204030204" pitchFamily="34" charset="0"/>
              </a:rPr>
              <a:t>Σημείωμ</a:t>
            </a:r>
            <a:r>
              <a:rPr lang="en-US" sz="2000" dirty="0">
                <a:latin typeface="Calibri" panose="020F0502020204030204" pitchFamily="34" charset="0"/>
              </a:rPr>
              <a:t>α Αναφοράς</a:t>
            </a:r>
            <a:endParaRPr lang="el-GR" sz="2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Calibri" panose="020F0502020204030204" pitchFamily="34" charset="0"/>
              </a:rPr>
              <a:t>τ</a:t>
            </a:r>
            <a:r>
              <a:rPr lang="en-US" sz="2000" dirty="0" smtClean="0">
                <a:latin typeface="Calibri" panose="020F0502020204030204" pitchFamily="34" charset="0"/>
              </a:rPr>
              <a:t>ο </a:t>
            </a:r>
            <a:r>
              <a:rPr lang="en-US" sz="2000" dirty="0" err="1">
                <a:latin typeface="Calibri" panose="020F0502020204030204" pitchFamily="34" charset="0"/>
              </a:rPr>
              <a:t>Σημείωμ</a:t>
            </a:r>
            <a:r>
              <a:rPr lang="en-US" sz="2000" dirty="0">
                <a:latin typeface="Calibri" panose="020F0502020204030204" pitchFamily="34" charset="0"/>
              </a:rPr>
              <a:t>α Αδειοδότησης</a:t>
            </a:r>
            <a:endParaRPr lang="el-GR" sz="2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>
                <a:latin typeface="Calibri" panose="020F0502020204030204" pitchFamily="34" charset="0"/>
              </a:rPr>
              <a:t>τ</a:t>
            </a:r>
            <a:r>
              <a:rPr lang="en-US" sz="2000" dirty="0" smtClean="0">
                <a:latin typeface="Calibri" panose="020F0502020204030204" pitchFamily="34" charset="0"/>
              </a:rPr>
              <a:t>η </a:t>
            </a:r>
            <a:r>
              <a:rPr lang="en-US" sz="2000" dirty="0" err="1">
                <a:latin typeface="Calibri" panose="020F0502020204030204" pitchFamily="34" charset="0"/>
              </a:rPr>
              <a:t>δήλωση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</a:rPr>
              <a:t>Δ</a:t>
            </a:r>
            <a:r>
              <a:rPr lang="en-US" sz="2000" dirty="0" smtClean="0">
                <a:latin typeface="Calibri" panose="020F0502020204030204" pitchFamily="34" charset="0"/>
              </a:rPr>
              <a:t>ια</a:t>
            </a:r>
            <a:r>
              <a:rPr lang="en-US" sz="2000" dirty="0" err="1" smtClean="0">
                <a:latin typeface="Calibri" panose="020F0502020204030204" pitchFamily="34" charset="0"/>
              </a:rPr>
              <a:t>τήρησης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Σημειωμάτων</a:t>
            </a:r>
            <a:endParaRPr lang="el-GR" sz="2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latin typeface="Calibri" panose="020F0502020204030204" pitchFamily="34" charset="0"/>
              </a:rPr>
              <a:t>τ</a:t>
            </a:r>
            <a:r>
              <a:rPr lang="el-GR" sz="2000" dirty="0" smtClean="0">
                <a:latin typeface="Calibri" panose="020F0502020204030204" pitchFamily="34" charset="0"/>
              </a:rPr>
              <a:t>ο Σημείωμα Χρήσης Έργων Τρίτων </a:t>
            </a:r>
            <a:r>
              <a:rPr lang="el-GR" sz="2000" dirty="0">
                <a:latin typeface="Calibri" panose="020F0502020204030204" pitchFamily="34" charset="0"/>
              </a:rPr>
              <a:t>(εφόσον υπάρχει)</a:t>
            </a: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</a:rPr>
              <a:t>μαζί με τους συνοδευόμενους </a:t>
            </a:r>
            <a:r>
              <a:rPr lang="el-GR" sz="2400" dirty="0" err="1">
                <a:latin typeface="Calibri" panose="020F0502020204030204" pitchFamily="34" charset="0"/>
              </a:rPr>
              <a:t>υπερσυνδέσμους</a:t>
            </a:r>
            <a:r>
              <a:rPr lang="el-GR" sz="2400" dirty="0">
                <a:latin typeface="Calibri" panose="020F0502020204030204" pitchFamily="34" charset="0"/>
              </a:rPr>
              <a:t>.</a:t>
            </a:r>
          </a:p>
          <a:p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857250"/>
          </a:xfrm>
        </p:spPr>
        <p:txBody>
          <a:bodyPr>
            <a:noAutofit/>
          </a:bodyPr>
          <a:lstStyle/>
          <a:p>
            <a:r>
              <a:rPr lang="el-GR" sz="4000" dirty="0">
                <a:latin typeface="Calibri" panose="020F0502020204030204" pitchFamily="34" charset="0"/>
              </a:rPr>
              <a:t>Σημείωμα Χρήσης Έργων </a:t>
            </a:r>
            <a:r>
              <a:rPr lang="el-GR" sz="4000" dirty="0" smtClean="0">
                <a:latin typeface="Calibri" panose="020F0502020204030204" pitchFamily="34" charset="0"/>
              </a:rPr>
              <a:t>Τρίτων</a:t>
            </a:r>
            <a:endParaRPr lang="el-GR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04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latin typeface="Calibri" panose="020F0502020204030204" pitchFamily="34" charset="0"/>
              </a:rPr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600" b="1" dirty="0">
                <a:latin typeface="Calibri" panose="020F0502020204030204" pitchFamily="34" charset="0"/>
              </a:rPr>
              <a:t>Εικόνες/Σχήματα/Διαγράμματα</a:t>
            </a:r>
            <a:r>
              <a:rPr lang="en-US" sz="1600" b="1" dirty="0">
                <a:latin typeface="Calibri" panose="020F0502020204030204" pitchFamily="34" charset="0"/>
              </a:rPr>
              <a:t>/</a:t>
            </a:r>
            <a:r>
              <a:rPr lang="el-GR" sz="1600" b="1" dirty="0">
                <a:latin typeface="Calibri" panose="020F0502020204030204" pitchFamily="34" charset="0"/>
              </a:rPr>
              <a:t>Φωτογραφίες</a:t>
            </a:r>
          </a:p>
          <a:p>
            <a:pPr marL="0" indent="0">
              <a:buNone/>
            </a:pPr>
            <a:r>
              <a:rPr lang="el-GR" sz="1600" b="1" dirty="0" smtClean="0">
                <a:latin typeface="Calibri" panose="020F0502020204030204" pitchFamily="34" charset="0"/>
              </a:rPr>
              <a:t>Εικόν</a:t>
            </a:r>
            <a:r>
              <a:rPr lang="el-GR" sz="1600" b="1" dirty="0">
                <a:latin typeface="Calibri" panose="020F0502020204030204" pitchFamily="34" charset="0"/>
              </a:rPr>
              <a:t>α</a:t>
            </a:r>
            <a:r>
              <a:rPr lang="el-GR" sz="1600" b="1" dirty="0" smtClean="0">
                <a:latin typeface="Calibri" panose="020F0502020204030204" pitchFamily="34" charset="0"/>
              </a:rPr>
              <a:t> 11</a:t>
            </a:r>
            <a:r>
              <a:rPr lang="en-US" sz="1600" b="1" dirty="0" smtClean="0">
                <a:latin typeface="Calibri" panose="020F0502020204030204" pitchFamily="34" charset="0"/>
              </a:rPr>
              <a:t>: </a:t>
            </a:r>
            <a:r>
              <a:rPr lang="el-GR" sz="1600" b="1" dirty="0" smtClean="0">
                <a:latin typeface="Calibri" panose="020F0502020204030204" pitchFamily="34" charset="0"/>
              </a:rPr>
              <a:t>Μάριο </a:t>
            </a:r>
            <a:r>
              <a:rPr lang="el-GR" sz="1600" b="1" dirty="0" err="1" smtClean="0">
                <a:latin typeface="Calibri" panose="020F0502020204030204" pitchFamily="34" charset="0"/>
              </a:rPr>
              <a:t>Μαριότι</a:t>
            </a:r>
            <a:r>
              <a:rPr lang="el-GR" sz="1600" b="1" dirty="0" smtClean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US" sz="1600" b="1" dirty="0" smtClean="0">
                <a:latin typeface="Calibri" panose="020F0502020204030204" pitchFamily="34" charset="0"/>
                <a:hlinkClick r:id="rId3"/>
              </a:rPr>
              <a:t>www.centostorie.it/public/wordpress/wp-content/uploads/2013/06/130619_mariotti2.jpg</a:t>
            </a:r>
            <a:r>
              <a:rPr lang="el-GR" sz="1600" b="1" dirty="0" smtClean="0">
                <a:latin typeface="Calibri" panose="020F0502020204030204" pitchFamily="34" charset="0"/>
              </a:rPr>
              <a:t>.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Copyrighted</a:t>
            </a:r>
          </a:p>
          <a:p>
            <a:pPr marL="0" indent="0">
              <a:buNone/>
            </a:pPr>
            <a:r>
              <a:rPr lang="el-GR" sz="1600" b="1" dirty="0">
                <a:latin typeface="Calibri" panose="020F0502020204030204" pitchFamily="34" charset="0"/>
              </a:rPr>
              <a:t>Εικόνα </a:t>
            </a:r>
            <a:r>
              <a:rPr lang="el-GR" sz="1600" b="1" dirty="0" smtClean="0">
                <a:latin typeface="Calibri" panose="020F0502020204030204" pitchFamily="34" charset="0"/>
              </a:rPr>
              <a:t>12: Μάριο </a:t>
            </a:r>
            <a:r>
              <a:rPr lang="el-GR" sz="1600" b="1" dirty="0" err="1" smtClean="0">
                <a:latin typeface="Calibri" panose="020F0502020204030204" pitchFamily="34" charset="0"/>
              </a:rPr>
              <a:t>Μαριότι</a:t>
            </a:r>
            <a:r>
              <a:rPr lang="el-GR" sz="1600" b="1" dirty="0" smtClean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n-US" sz="1600" b="1" dirty="0" smtClean="0">
                <a:latin typeface="Calibri" panose="020F0502020204030204" pitchFamily="34" charset="0"/>
                <a:hlinkClick r:id="rId4"/>
              </a:rPr>
              <a:t>www.cretears.it/wp-content/uploads/2012/01/mario-mariotti.jpg</a:t>
            </a:r>
            <a:r>
              <a:rPr lang="el-GR" sz="1600" b="1" dirty="0" smtClean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</a:rPr>
              <a:t>Copyrighted</a:t>
            </a:r>
          </a:p>
          <a:p>
            <a:pPr marL="0" indent="0">
              <a:buNone/>
            </a:pPr>
            <a:r>
              <a:rPr lang="el-GR" sz="1600" b="1" dirty="0">
                <a:latin typeface="Calibri" panose="020F0502020204030204" pitchFamily="34" charset="0"/>
              </a:rPr>
              <a:t>Εικόνα </a:t>
            </a:r>
            <a:r>
              <a:rPr lang="el-GR" sz="1600" b="1" dirty="0" smtClean="0">
                <a:latin typeface="Calibri" panose="020F0502020204030204" pitchFamily="34" charset="0"/>
              </a:rPr>
              <a:t>13: Εξώφυλλο </a:t>
            </a:r>
            <a:r>
              <a:rPr lang="en-US" sz="1600" b="1" dirty="0" err="1" smtClean="0">
                <a:latin typeface="Calibri" panose="020F0502020204030204" pitchFamily="34" charset="0"/>
              </a:rPr>
              <a:t>Humages</a:t>
            </a:r>
            <a:r>
              <a:rPr lang="en-US" sz="1600" b="1" dirty="0" smtClean="0">
                <a:latin typeface="Calibri" panose="020F0502020204030204" pitchFamily="34" charset="0"/>
              </a:rPr>
              <a:t> </a:t>
            </a:r>
            <a:r>
              <a:rPr lang="el-GR" sz="1600" b="1" dirty="0" smtClean="0">
                <a:latin typeface="Calibri" panose="020F0502020204030204" pitchFamily="34" charset="0"/>
              </a:rPr>
              <a:t>του Μάριο </a:t>
            </a:r>
            <a:r>
              <a:rPr lang="el-GR" sz="1600" b="1" dirty="0" err="1" smtClean="0">
                <a:latin typeface="Calibri" panose="020F0502020204030204" pitchFamily="34" charset="0"/>
              </a:rPr>
              <a:t>Μαριότι</a:t>
            </a:r>
            <a:r>
              <a:rPr lang="en-US" sz="1600" b="1" dirty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  <a:hlinkClick r:id="rId5"/>
              </a:rPr>
              <a:t>http://ecx.images-amazon.com/images/I/51OOGxPykNL._SL500_SY497_BO1,204,203,200_.</a:t>
            </a:r>
            <a:r>
              <a:rPr lang="en-US" sz="1600" b="1" dirty="0" smtClean="0">
                <a:latin typeface="Calibri" panose="020F0502020204030204" pitchFamily="34" charset="0"/>
                <a:hlinkClick r:id="rId5"/>
              </a:rPr>
              <a:t>jpg</a:t>
            </a:r>
            <a:r>
              <a:rPr lang="en-US" sz="1600" b="1" dirty="0" smtClean="0">
                <a:latin typeface="Calibri" panose="020F0502020204030204" pitchFamily="34" charset="0"/>
              </a:rPr>
              <a:t>. </a:t>
            </a:r>
            <a:r>
              <a:rPr lang="en-US" sz="1600" b="1" dirty="0" smtClean="0">
                <a:latin typeface="Calibri" panose="020F0502020204030204" pitchFamily="34" charset="0"/>
              </a:rPr>
              <a:t>Copyrighted</a:t>
            </a:r>
          </a:p>
          <a:p>
            <a:pPr marL="0" indent="0">
              <a:buNone/>
            </a:pPr>
            <a:r>
              <a:rPr lang="el-GR" sz="1600" b="1" dirty="0">
                <a:latin typeface="Calibri" panose="020F0502020204030204" pitchFamily="34" charset="0"/>
              </a:rPr>
              <a:t>Εικόνα 14: Μάριο </a:t>
            </a:r>
            <a:r>
              <a:rPr lang="el-GR" sz="1600" b="1" dirty="0" err="1">
                <a:latin typeface="Calibri" panose="020F0502020204030204" pitchFamily="34" charset="0"/>
              </a:rPr>
              <a:t>Μαριότι</a:t>
            </a:r>
            <a:r>
              <a:rPr lang="el-GR" sz="1600" b="1" dirty="0">
                <a:latin typeface="Calibri" panose="020F0502020204030204" pitchFamily="34" charset="0"/>
              </a:rPr>
              <a:t>. </a:t>
            </a:r>
            <a:r>
              <a:rPr lang="el-GR" sz="1600" b="1" dirty="0">
                <a:latin typeface="Calibri" panose="020F0502020204030204" pitchFamily="34" charset="0"/>
                <a:hlinkClick r:id="rId6"/>
              </a:rPr>
              <a:t>http://</a:t>
            </a:r>
            <a:r>
              <a:rPr lang="el-GR" sz="1600" b="1" dirty="0" smtClean="0">
                <a:latin typeface="Calibri" panose="020F0502020204030204" pitchFamily="34" charset="0"/>
                <a:hlinkClick r:id="rId6"/>
              </a:rPr>
              <a:t>www.artribune.com/wp-content/uploads/2012/01/Img51.jpg</a:t>
            </a:r>
            <a:r>
              <a:rPr lang="el-GR" sz="1600" b="1" dirty="0" smtClean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</a:rPr>
              <a:t>Copyrighted</a:t>
            </a:r>
            <a:endParaRPr lang="el-GR" sz="16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600" b="1" dirty="0" smtClean="0">
                <a:latin typeface="Calibri" panose="020F0502020204030204" pitchFamily="34" charset="0"/>
              </a:rPr>
              <a:t>Εικόνες </a:t>
            </a:r>
            <a:r>
              <a:rPr lang="el-GR" sz="1600" b="1" dirty="0">
                <a:latin typeface="Calibri" panose="020F0502020204030204" pitchFamily="34" charset="0"/>
              </a:rPr>
              <a:t>15-16: Εξώφυλλα έργων Μάριο </a:t>
            </a:r>
            <a:r>
              <a:rPr lang="el-GR" sz="1600" b="1" dirty="0" err="1">
                <a:latin typeface="Calibri" panose="020F0502020204030204" pitchFamily="34" charset="0"/>
              </a:rPr>
              <a:t>Μαριότι</a:t>
            </a:r>
            <a:r>
              <a:rPr lang="el-GR" sz="1600" b="1" dirty="0">
                <a:latin typeface="Calibri" panose="020F0502020204030204" pitchFamily="34" charset="0"/>
              </a:rPr>
              <a:t>. </a:t>
            </a:r>
            <a:r>
              <a:rPr lang="el-GR" sz="1600" b="1" dirty="0">
                <a:latin typeface="Calibri" panose="020F0502020204030204" pitchFamily="34" charset="0"/>
                <a:hlinkClick r:id="rId7"/>
              </a:rPr>
              <a:t>http://</a:t>
            </a:r>
            <a:r>
              <a:rPr lang="el-GR" sz="1600" b="1" dirty="0" smtClean="0">
                <a:latin typeface="Calibri" panose="020F0502020204030204" pitchFamily="34" charset="0"/>
                <a:hlinkClick r:id="rId7"/>
              </a:rPr>
              <a:t>sdz.aiap.it/notizie/7384</a:t>
            </a:r>
            <a:r>
              <a:rPr lang="el-GR" sz="1600" b="1" dirty="0" smtClean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</a:rPr>
              <a:t>Copyrighted</a:t>
            </a:r>
            <a:endParaRPr lang="el-GR" sz="16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1600" b="1" dirty="0" smtClean="0">
                <a:latin typeface="Calibri" panose="020F0502020204030204" pitchFamily="34" charset="0"/>
              </a:rPr>
              <a:t>Εικόνες </a:t>
            </a:r>
            <a:r>
              <a:rPr lang="el-GR" sz="1600" b="1" dirty="0">
                <a:latin typeface="Calibri" panose="020F0502020204030204" pitchFamily="34" charset="0"/>
              </a:rPr>
              <a:t>17-18-19-20-21-23-24-25-26-27-28-29-33: Ζωγραφισμένα χέρια. </a:t>
            </a:r>
            <a:r>
              <a:rPr lang="el-GR" sz="1600" b="1" dirty="0">
                <a:latin typeface="Calibri" panose="020F0502020204030204" pitchFamily="34" charset="0"/>
                <a:hlinkClick r:id="rId8"/>
              </a:rPr>
              <a:t>http</a:t>
            </a:r>
            <a:r>
              <a:rPr lang="el-GR" sz="1600" b="1">
                <a:latin typeface="Calibri" panose="020F0502020204030204" pitchFamily="34" charset="0"/>
                <a:hlinkClick r:id="rId8"/>
              </a:rPr>
              <a:t>://</a:t>
            </a:r>
            <a:r>
              <a:rPr lang="el-GR" sz="1600" b="1" smtClean="0">
                <a:latin typeface="Calibri" panose="020F0502020204030204" pitchFamily="34" charset="0"/>
                <a:hlinkClick r:id="rId8"/>
              </a:rPr>
              <a:t>trinixy.ru/17100-potrjasajushhie_risunki_na_rukakh_44_shtuk.html</a:t>
            </a:r>
            <a:r>
              <a:rPr lang="el-GR" sz="1600" b="1" smtClean="0">
                <a:latin typeface="Calibri" panose="020F0502020204030204" pitchFamily="34" charset="0"/>
              </a:rPr>
              <a:t>. </a:t>
            </a:r>
            <a:r>
              <a:rPr lang="en-US" sz="1600" b="1" dirty="0">
                <a:latin typeface="Calibri" panose="020F0502020204030204" pitchFamily="34" charset="0"/>
              </a:rPr>
              <a:t>Copyrighted</a:t>
            </a:r>
            <a:endParaRPr lang="el-GR" sz="16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αισθημα χερια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66800" y="6248400"/>
            <a:ext cx="723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2000" b="1"/>
              <a:t>Το κουκλοθέατρο έχει τη δική του «γλώσσα»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n-US" smtClean="0"/>
              <a:t>Τα χέρια κούκλες στην εκπαίδευση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5800" y="3733800"/>
            <a:ext cx="7620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/>
              <a:t>Άσκηση στην παραγωγή και κατανόηση της ποικιλίας των σημείων που παράγουν τα χέρια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n-US"/>
              <a:t>Άσκηση στη διαμόρφωση των χαρακτηριστικών της μορφής και της κίνησης της κούκλας-χέρι για την κατανόηση τη σχέση τους με τα παραγόμενα σημεία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85800" y="2057400"/>
            <a:ext cx="7543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n-US"/>
              <a:t>Μπορούμε να κάνουμε τα χέρια να «μιλούν» χρησιμοποιώντας τα ως κούκλες.</a:t>
            </a:r>
          </a:p>
          <a:p>
            <a:pPr eaLnBrk="1" hangingPunct="1">
              <a:spcBef>
                <a:spcPct val="50000"/>
              </a:spcBef>
            </a:pPr>
            <a:endParaRPr lang="el-GR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κουκλα γαντι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467600" cy="564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943600"/>
            <a:ext cx="826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Μεταμορφώνοντας τα χέρια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γερο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82772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l-GR" altLang="en-US" b="1" dirty="0">
                <a:solidFill>
                  <a:srgbClr val="D9D9D9"/>
                </a:solidFill>
              </a:rPr>
              <a:t>Το χέρι σκηνικό αντικείμενο. </a:t>
            </a:r>
            <a:endParaRPr lang="el-GR" altLang="en-US" dirty="0">
              <a:solidFill>
                <a:srgbClr val="D9D9D9"/>
              </a:solidFill>
            </a:endParaRPr>
          </a:p>
          <a:p>
            <a:pPr algn="just" eaLnBrk="1" hangingPunct="1">
              <a:spcBef>
                <a:spcPct val="20000"/>
              </a:spcBef>
            </a:pPr>
            <a:endParaRPr lang="el-GR" altLang="en-US" dirty="0"/>
          </a:p>
          <a:p>
            <a:pPr algn="just" eaLnBrk="1" hangingPunct="1">
              <a:spcBef>
                <a:spcPct val="20000"/>
              </a:spcBef>
            </a:pPr>
            <a:r>
              <a:rPr lang="el-GR" altLang="en-US" dirty="0">
                <a:solidFill>
                  <a:srgbClr val="D9D9D9"/>
                </a:solidFill>
              </a:rPr>
              <a:t>α. Η στάση του χεριού στο σκηνικό χώρο (ντιζάιν)</a:t>
            </a:r>
            <a:r>
              <a:rPr lang="el-GR" altLang="en-US" i="1" dirty="0">
                <a:solidFill>
                  <a:srgbClr val="D9D9D9"/>
                </a:solidFill>
              </a:rPr>
              <a:t> </a:t>
            </a:r>
            <a:endParaRPr lang="el-GR" altLang="en-US" dirty="0">
              <a:solidFill>
                <a:srgbClr val="D9D9D9"/>
              </a:solidFill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l-GR" altLang="en-US" dirty="0">
                <a:solidFill>
                  <a:srgbClr val="D9D9D9"/>
                </a:solidFill>
                <a:latin typeface="Verdana" panose="020B0604030504040204" pitchFamily="34" charset="0"/>
              </a:rPr>
              <a:t>	</a:t>
            </a:r>
            <a:r>
              <a:rPr lang="el-GR" altLang="en-US" sz="2000" dirty="0">
                <a:solidFill>
                  <a:srgbClr val="D9D9D9"/>
                </a:solidFill>
                <a:latin typeface="Verdana" panose="020B0604030504040204" pitchFamily="34" charset="0"/>
              </a:rPr>
              <a:t>Αλλαγή στο κέντρο βάρους, αλλαγή στην ισορροπία του</a:t>
            </a:r>
          </a:p>
          <a:p>
            <a:pPr algn="just" eaLnBrk="1" hangingPunct="1">
              <a:spcBef>
                <a:spcPct val="20000"/>
              </a:spcBef>
            </a:pPr>
            <a:r>
              <a:rPr lang="el-GR" altLang="en-US" sz="2000" dirty="0">
                <a:solidFill>
                  <a:srgbClr val="D9D9D9"/>
                </a:solidFill>
                <a:latin typeface="Verdana" panose="020B0604030504040204" pitchFamily="34" charset="0"/>
              </a:rPr>
              <a:t>	Μεταμόρφωση της οπτικής πλευράς </a:t>
            </a:r>
          </a:p>
          <a:p>
            <a:pPr algn="just" eaLnBrk="1" hangingPunct="1">
              <a:spcBef>
                <a:spcPct val="20000"/>
              </a:spcBef>
            </a:pPr>
            <a:r>
              <a:rPr lang="el-GR" altLang="en-US" sz="2000" dirty="0">
                <a:solidFill>
                  <a:srgbClr val="D9D9D9"/>
                </a:solidFill>
                <a:latin typeface="Verdana" panose="020B0604030504040204" pitchFamily="34" charset="0"/>
              </a:rPr>
              <a:t>	προσθέτοντας κάποιο αντικείμενο</a:t>
            </a:r>
          </a:p>
          <a:p>
            <a:pPr algn="just" eaLnBrk="1" hangingPunct="1">
              <a:spcBef>
                <a:spcPct val="20000"/>
              </a:spcBef>
            </a:pPr>
            <a:r>
              <a:rPr lang="el-GR" altLang="en-US" sz="2000" dirty="0">
                <a:solidFill>
                  <a:srgbClr val="D9D9D9"/>
                </a:solidFill>
                <a:latin typeface="Verdana" panose="020B0604030504040204" pitchFamily="34" charset="0"/>
              </a:rPr>
              <a:t>	συνδέοντας το με άλλα χέρια</a:t>
            </a:r>
          </a:p>
          <a:p>
            <a:pPr algn="just" eaLnBrk="1" hangingPunct="1">
              <a:spcBef>
                <a:spcPct val="20000"/>
              </a:spcBef>
            </a:pPr>
            <a:endParaRPr lang="el-GR" altLang="en-US" dirty="0">
              <a:solidFill>
                <a:srgbClr val="D9D9D9"/>
              </a:solidFill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el-GR" altLang="en-US" dirty="0">
                <a:solidFill>
                  <a:srgbClr val="D9D9D9"/>
                </a:solidFill>
              </a:rPr>
              <a:t>β. Η κίνηση του χεριού στο σκηνικό χώρο (κίνηση)  </a:t>
            </a:r>
          </a:p>
          <a:p>
            <a:pPr algn="just" eaLnBrk="1" hangingPunct="1">
              <a:spcBef>
                <a:spcPct val="20000"/>
              </a:spcBef>
            </a:pPr>
            <a:r>
              <a:rPr lang="el-GR" altLang="en-US" dirty="0">
                <a:solidFill>
                  <a:srgbClr val="D9D9D9"/>
                </a:solidFill>
                <a:latin typeface="Verdana" panose="020B0604030504040204" pitchFamily="34" charset="0"/>
              </a:rPr>
              <a:t>	</a:t>
            </a:r>
            <a:r>
              <a:rPr lang="el-GR" altLang="en-US" sz="2000" dirty="0">
                <a:solidFill>
                  <a:srgbClr val="D9D9D9"/>
                </a:solidFill>
                <a:latin typeface="Verdana" panose="020B0604030504040204" pitchFamily="34" charset="0"/>
              </a:rPr>
              <a:t>Ψάχνουμε την κίνηση</a:t>
            </a:r>
          </a:p>
          <a:p>
            <a:pPr algn="just" eaLnBrk="1" hangingPunct="1">
              <a:spcBef>
                <a:spcPct val="20000"/>
              </a:spcBef>
            </a:pPr>
            <a:r>
              <a:rPr lang="el-GR" altLang="en-US" sz="2000" dirty="0">
                <a:solidFill>
                  <a:srgbClr val="D9D9D9"/>
                </a:solidFill>
                <a:latin typeface="Verdana" panose="020B0604030504040204" pitchFamily="34" charset="0"/>
              </a:rPr>
              <a:t>		 Τυχαία-μηχανική- εσκεμμένη κίνηση.</a:t>
            </a:r>
          </a:p>
          <a:p>
            <a:pPr algn="just" eaLnBrk="1" hangingPunct="1">
              <a:spcBef>
                <a:spcPct val="20000"/>
              </a:spcBef>
            </a:pPr>
            <a:r>
              <a:rPr lang="el-GR" altLang="en-US" sz="2000" dirty="0">
                <a:solidFill>
                  <a:srgbClr val="D9D9D9"/>
                </a:solidFill>
                <a:latin typeface="Verdana" panose="020B0604030504040204" pitchFamily="34" charset="0"/>
              </a:rPr>
              <a:t>	Τρόποι περπατήματος</a:t>
            </a:r>
            <a:endParaRPr lang="en-US" altLang="en-US" sz="20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ands_art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228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κοκ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24242"/>
          <a:stretch/>
        </p:blipFill>
        <p:spPr bwMode="auto">
          <a:xfrm>
            <a:off x="-20393" y="5406978"/>
            <a:ext cx="3906593" cy="2441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990600"/>
            <a:ext cx="853122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 b="1">
                <a:solidFill>
                  <a:srgbClr val="D9D9D9"/>
                </a:solidFill>
              </a:rPr>
              <a:t>Μεταφορά του χεριού σε προσωπικότητα</a:t>
            </a:r>
            <a:br>
              <a:rPr lang="el-GR" altLang="en-US" b="1">
                <a:solidFill>
                  <a:srgbClr val="D9D9D9"/>
                </a:solidFill>
              </a:rPr>
            </a:br>
            <a:endParaRPr lang="el-GR" altLang="en-US" b="1">
              <a:solidFill>
                <a:srgbClr val="D9D9D9"/>
              </a:solidFill>
            </a:endParaRPr>
          </a:p>
          <a:p>
            <a:pPr eaLnBrk="1" hangingPunct="1"/>
            <a:r>
              <a:rPr lang="el-GR" altLang="en-US">
                <a:solidFill>
                  <a:srgbClr val="BFBFBF"/>
                </a:solidFill>
              </a:rPr>
              <a:t>Το χέρι ζωντανεύει κρατώντας τα δικά του χαρακτηριστικά </a:t>
            </a:r>
            <a:br>
              <a:rPr lang="el-GR" altLang="en-US">
                <a:solidFill>
                  <a:srgbClr val="BFBFBF"/>
                </a:solidFill>
              </a:rPr>
            </a:br>
            <a:r>
              <a:rPr lang="el-GR" altLang="en-US">
                <a:solidFill>
                  <a:srgbClr val="BFBFBF"/>
                </a:solidFill>
              </a:rPr>
              <a:t>Το χέρι ανθρωπόμορφο </a:t>
            </a:r>
            <a:br>
              <a:rPr lang="el-GR" altLang="en-US">
                <a:solidFill>
                  <a:srgbClr val="BFBFBF"/>
                </a:solidFill>
              </a:rPr>
            </a:br>
            <a:r>
              <a:rPr lang="el-GR" altLang="en-US">
                <a:solidFill>
                  <a:srgbClr val="BFBFBF"/>
                </a:solidFill>
              </a:rPr>
              <a:t>Τα χέρια παριστάνουν κάτι άλλο (Οπτικές κινούμενες μορφές) </a:t>
            </a:r>
            <a:endParaRPr lang="en-US" altLang="en-US">
              <a:solidFill>
                <a:srgbClr val="BFBF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0"/>
            <a:ext cx="86360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>
                <a:solidFill>
                  <a:srgbClr val="BFBFBF"/>
                </a:solidFill>
                <a:latin typeface="Verdana" panose="020B0604030504040204" pitchFamily="34" charset="0"/>
              </a:rPr>
              <a:t>το χέρι είναι αυτό που θα εκφράσει την ιδέα </a:t>
            </a:r>
          </a:p>
          <a:p>
            <a:pPr eaLnBrk="1" hangingPunct="1"/>
            <a:r>
              <a:rPr lang="el-GR" altLang="en-US">
                <a:solidFill>
                  <a:srgbClr val="BFBFBF"/>
                </a:solidFill>
                <a:latin typeface="Verdana" panose="020B0604030504040204" pitchFamily="34" charset="0"/>
              </a:rPr>
              <a:t>δεν αρκούν τα εξωτερικά χαρακτηριστικά μιας κούκλας </a:t>
            </a:r>
          </a:p>
          <a:p>
            <a:pPr eaLnBrk="1" hangingPunct="1"/>
            <a:r>
              <a:rPr lang="el-GR" altLang="en-US">
                <a:solidFill>
                  <a:srgbClr val="BFBFBF"/>
                </a:solidFill>
                <a:latin typeface="Verdana" panose="020B0604030504040204" pitchFamily="34" charset="0"/>
              </a:rPr>
              <a:t>για να δημιουργηθεί ο ήρωας</a:t>
            </a:r>
            <a:endParaRPr lang="en-US" altLang="en-US">
              <a:solidFill>
                <a:srgbClr val="BFBFBF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57200" y="2895600"/>
            <a:ext cx="1173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 sz="3600">
                <a:solidFill>
                  <a:srgbClr val="D9D9D9"/>
                </a:solidFill>
              </a:rPr>
              <a:t>αλλά</a:t>
            </a:r>
            <a:endParaRPr lang="en-US" altLang="en-US" sz="3600">
              <a:solidFill>
                <a:srgbClr val="D9D9D9"/>
              </a:solidFill>
            </a:endParaRPr>
          </a:p>
        </p:txBody>
      </p:sp>
      <p:pic>
        <p:nvPicPr>
          <p:cNvPr id="19462" name="Picture 4" descr="hands_art_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γαντια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545</Words>
  <Application>Microsoft Office PowerPoint</Application>
  <PresentationFormat>On-screen Show (4:3)</PresentationFormat>
  <Paragraphs>79</Paragraphs>
  <Slides>36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MS PGothic</vt:lpstr>
      <vt:lpstr>Arial</vt:lpstr>
      <vt:lpstr>Calibri</vt:lpstr>
      <vt:lpstr>Goudy Old Style</vt:lpstr>
      <vt:lpstr>Impact</vt:lpstr>
      <vt:lpstr>Rockwell</vt:lpstr>
      <vt:lpstr>Verdana</vt:lpstr>
      <vt:lpstr>Wingdings</vt:lpstr>
      <vt:lpstr>Diseño predeterminado</vt:lpstr>
      <vt:lpstr>Inkwell</vt:lpstr>
      <vt:lpstr>1_Inkwell</vt:lpstr>
      <vt:lpstr>Εισαγωγή στο Κουκλοθέατρο</vt:lpstr>
      <vt:lpstr>PowerPoint Presentation</vt:lpstr>
      <vt:lpstr>Η γνώση και η αναγνώριση της σημασίας του χεριού στην τέχνη του κουκλοθέατρου είναι εκείνη που θα κάνει το χέρι κούκλα να μπορεί να ερμηνεύσει και να μεταβιβάσει τα μηνύματα που επιδιώκει  ο χειριστής </vt:lpstr>
      <vt:lpstr>PowerPoint Presentation</vt:lpstr>
      <vt:lpstr>Τα χέρια κούκλες στην εκπαίδευση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Uoa</cp:lastModifiedBy>
  <cp:revision>39</cp:revision>
  <cp:lastPrinted>1601-01-01T00:00:00Z</cp:lastPrinted>
  <dcterms:created xsi:type="dcterms:W3CDTF">1601-01-01T00:00:00Z</dcterms:created>
  <dcterms:modified xsi:type="dcterms:W3CDTF">2016-01-25T12:30:57Z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