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8" r:id="rId2"/>
    <p:sldId id="265" r:id="rId3"/>
    <p:sldId id="257" r:id="rId4"/>
    <p:sldId id="266" r:id="rId5"/>
    <p:sldId id="258" r:id="rId6"/>
    <p:sldId id="259" r:id="rId7"/>
    <p:sldId id="260" r:id="rId8"/>
    <p:sldId id="261" r:id="rId9"/>
    <p:sldId id="263" r:id="rId10"/>
    <p:sldId id="262" r:id="rId11"/>
    <p:sldId id="264" r:id="rId12"/>
    <p:sldId id="267"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FCF"/>
    <a:srgbClr val="F7EDE4"/>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5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128"/>
              </a:defRPr>
            </a:lvl1pPr>
          </a:lstStyle>
          <a:p>
            <a:pPr>
              <a:defRPr/>
            </a:pPr>
            <a:fld id="{895D8AC2-1627-41D5-84F7-41589B824D12}" type="datetimeFigureOut">
              <a:rPr lang="en-US" altLang="en-US"/>
              <a:pPr>
                <a:defRPr/>
              </a:pPr>
              <a:t>1/27/2016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charset="-128"/>
              </a:defRPr>
            </a:lvl1pPr>
          </a:lstStyle>
          <a:p>
            <a:pPr>
              <a:defRPr/>
            </a:pPr>
            <a:fld id="{618D7BC7-E732-4350-94B0-8EFFC5A0B7BA}" type="slidenum">
              <a:rPr lang="en-US" altLang="en-US"/>
              <a:pPr>
                <a:defRPr/>
              </a:pPr>
              <a:t>‹#›</a:t>
            </a:fld>
            <a:endParaRPr lang="en-US" altLang="en-US"/>
          </a:p>
        </p:txBody>
      </p:sp>
    </p:spTree>
    <p:extLst>
      <p:ext uri="{BB962C8B-B14F-4D97-AF65-F5344CB8AC3E}">
        <p14:creationId xmlns:p14="http://schemas.microsoft.com/office/powerpoint/2010/main" val="19736331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C49B6FA-F21D-42AF-B73F-51F0276715C9}" type="slidenum">
              <a:rPr lang="en-US" altLang="en-US" smtClean="0"/>
              <a:pPr/>
              <a:t>2</a:t>
            </a:fld>
            <a:endParaRPr lang="en-US" altLang="en-US" smtClean="0"/>
          </a:p>
        </p:txBody>
      </p:sp>
    </p:spTree>
    <p:extLst>
      <p:ext uri="{BB962C8B-B14F-4D97-AF65-F5344CB8AC3E}">
        <p14:creationId xmlns:p14="http://schemas.microsoft.com/office/powerpoint/2010/main" val="58336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endParaRPr lang="el-GR" altLang="el-GR" smtClean="0">
              <a:ea typeface="ＭＳ Ｐゴシック" panose="020B0600070205080204" pitchFamily="34" charset="-128"/>
            </a:endParaRPr>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1D53D63-F5D2-45BB-9294-72DD4FC83D5B}" type="slidenum">
              <a:rPr lang="el-GR" altLang="el-GR" smtClean="0"/>
              <a:pPr/>
              <a:t>14</a:t>
            </a:fld>
            <a:endParaRPr lang="el-GR" altLang="el-GR" smtClean="0"/>
          </a:p>
        </p:txBody>
      </p:sp>
    </p:spTree>
    <p:extLst>
      <p:ext uri="{BB962C8B-B14F-4D97-AF65-F5344CB8AC3E}">
        <p14:creationId xmlns:p14="http://schemas.microsoft.com/office/powerpoint/2010/main" val="1587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E4BEBAA-15DF-42EE-80AC-E8DDD8565561}" type="slidenum">
              <a:rPr lang="el-GR" altLang="el-GR" smtClean="0"/>
              <a:pPr/>
              <a:t>15</a:t>
            </a:fld>
            <a:endParaRPr lang="el-GR" altLang="el-GR" smtClean="0"/>
          </a:p>
        </p:txBody>
      </p:sp>
    </p:spTree>
    <p:extLst>
      <p:ext uri="{BB962C8B-B14F-4D97-AF65-F5344CB8AC3E}">
        <p14:creationId xmlns:p14="http://schemas.microsoft.com/office/powerpoint/2010/main" val="160500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3E3E781-6F22-4B17-8B88-1C2A4DC2C73D}" type="slidenum">
              <a:rPr lang="el-GR" altLang="el-GR" smtClean="0"/>
              <a:pPr/>
              <a:t>16</a:t>
            </a:fld>
            <a:endParaRPr lang="el-GR" altLang="el-GR" smtClean="0"/>
          </a:p>
        </p:txBody>
      </p:sp>
    </p:spTree>
    <p:extLst>
      <p:ext uri="{BB962C8B-B14F-4D97-AF65-F5344CB8AC3E}">
        <p14:creationId xmlns:p14="http://schemas.microsoft.com/office/powerpoint/2010/main" val="139542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5D42945-49B7-40B5-B89E-8358DD74A82B}" type="slidenum">
              <a:rPr lang="el-GR" altLang="el-GR" smtClean="0"/>
              <a:pPr/>
              <a:t>17</a:t>
            </a:fld>
            <a:endParaRPr lang="el-GR" altLang="el-GR" smtClean="0"/>
          </a:p>
        </p:txBody>
      </p:sp>
    </p:spTree>
    <p:extLst>
      <p:ext uri="{BB962C8B-B14F-4D97-AF65-F5344CB8AC3E}">
        <p14:creationId xmlns:p14="http://schemas.microsoft.com/office/powerpoint/2010/main" val="266356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3F41919-0364-4477-A25A-7968460789E8}" type="slidenum">
              <a:rPr lang="el-GR" altLang="el-GR" smtClean="0"/>
              <a:pPr/>
              <a:t>18</a:t>
            </a:fld>
            <a:endParaRPr lang="el-GR" altLang="el-GR" smtClean="0"/>
          </a:p>
        </p:txBody>
      </p:sp>
    </p:spTree>
    <p:extLst>
      <p:ext uri="{BB962C8B-B14F-4D97-AF65-F5344CB8AC3E}">
        <p14:creationId xmlns:p14="http://schemas.microsoft.com/office/powerpoint/2010/main" val="421473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ea typeface="ＭＳ Ｐゴシック" panose="020B0600070205080204"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B9C599F-0983-4011-9FA2-C7F79549BE32}" type="slidenum">
              <a:rPr lang="el-GR" altLang="el-GR" smtClean="0"/>
              <a:pPr/>
              <a:t>19</a:t>
            </a:fld>
            <a:endParaRPr lang="el-GR" altLang="el-GR" smtClean="0"/>
          </a:p>
        </p:txBody>
      </p:sp>
    </p:spTree>
    <p:extLst>
      <p:ext uri="{BB962C8B-B14F-4D97-AF65-F5344CB8AC3E}">
        <p14:creationId xmlns:p14="http://schemas.microsoft.com/office/powerpoint/2010/main" val="420944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68F6455-3311-4B47-A324-7765E30D9237}" type="datetimeFigureOut">
              <a:rPr lang="en-US" altLang="en-US"/>
              <a:pPr>
                <a:defRPr/>
              </a:pPr>
              <a:t>1/27/2016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BB56C7-9C28-48D1-A683-870211F22641}" type="slidenum">
              <a:rPr lang="en-US" altLang="en-US"/>
              <a:pPr>
                <a:defRPr/>
              </a:pPr>
              <a:t>‹#›</a:t>
            </a:fld>
            <a:endParaRPr lang="en-US" altLang="en-US"/>
          </a:p>
        </p:txBody>
      </p:sp>
    </p:spTree>
    <p:extLst>
      <p:ext uri="{BB962C8B-B14F-4D97-AF65-F5344CB8AC3E}">
        <p14:creationId xmlns:p14="http://schemas.microsoft.com/office/powerpoint/2010/main" val="132341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0F638-5A84-4218-B9B2-D176CEF9B1D1}" type="datetimeFigureOut">
              <a:rPr lang="en-US" altLang="en-US"/>
              <a:pPr>
                <a:defRPr/>
              </a:pPr>
              <a:t>1/27/2016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DEB842-73F0-404A-97D4-91044AF28364}" type="slidenum">
              <a:rPr lang="en-US" altLang="en-US"/>
              <a:pPr>
                <a:defRPr/>
              </a:pPr>
              <a:t>‹#›</a:t>
            </a:fld>
            <a:endParaRPr lang="en-US" altLang="en-US"/>
          </a:p>
        </p:txBody>
      </p:sp>
    </p:spTree>
    <p:extLst>
      <p:ext uri="{BB962C8B-B14F-4D97-AF65-F5344CB8AC3E}">
        <p14:creationId xmlns:p14="http://schemas.microsoft.com/office/powerpoint/2010/main" val="52463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3D100F-75C9-4C53-9237-AEA3DED5C115}" type="datetimeFigureOut">
              <a:rPr lang="en-US" altLang="en-US"/>
              <a:pPr>
                <a:defRPr/>
              </a:pPr>
              <a:t>1/27/2016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28463C-A035-47A6-A61C-E1FF7FC6B343}" type="slidenum">
              <a:rPr lang="en-US" altLang="en-US"/>
              <a:pPr>
                <a:defRPr/>
              </a:pPr>
              <a:t>‹#›</a:t>
            </a:fld>
            <a:endParaRPr lang="en-US" altLang="en-US"/>
          </a:p>
        </p:txBody>
      </p:sp>
    </p:spTree>
    <p:extLst>
      <p:ext uri="{BB962C8B-B14F-4D97-AF65-F5344CB8AC3E}">
        <p14:creationId xmlns:p14="http://schemas.microsoft.com/office/powerpoint/2010/main" val="69601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028188-5A4D-40E6-BD60-A2856D36EC24}" type="datetimeFigureOut">
              <a:rPr lang="en-US" altLang="en-US"/>
              <a:pPr>
                <a:defRPr/>
              </a:pPr>
              <a:t>1/27/2016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1E1426-5EAC-42F3-84F5-2CD7A7BE711F}" type="slidenum">
              <a:rPr lang="en-US" altLang="en-US"/>
              <a:pPr>
                <a:defRPr/>
              </a:pPr>
              <a:t>‹#›</a:t>
            </a:fld>
            <a:endParaRPr lang="en-US" altLang="en-US"/>
          </a:p>
        </p:txBody>
      </p:sp>
    </p:spTree>
    <p:extLst>
      <p:ext uri="{BB962C8B-B14F-4D97-AF65-F5344CB8AC3E}">
        <p14:creationId xmlns:p14="http://schemas.microsoft.com/office/powerpoint/2010/main" val="22584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AA8A78-938F-4B56-9CE2-43A3D17A6D38}" type="datetimeFigureOut">
              <a:rPr lang="en-US" altLang="en-US"/>
              <a:pPr>
                <a:defRPr/>
              </a:pPr>
              <a:t>1/27/2016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011A-F5DE-4680-AAA1-1EE403646C7F}" type="slidenum">
              <a:rPr lang="en-US" altLang="en-US"/>
              <a:pPr>
                <a:defRPr/>
              </a:pPr>
              <a:t>‹#›</a:t>
            </a:fld>
            <a:endParaRPr lang="en-US" altLang="en-US"/>
          </a:p>
        </p:txBody>
      </p:sp>
    </p:spTree>
    <p:extLst>
      <p:ext uri="{BB962C8B-B14F-4D97-AF65-F5344CB8AC3E}">
        <p14:creationId xmlns:p14="http://schemas.microsoft.com/office/powerpoint/2010/main" val="290871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27E642-D387-47C4-B4A9-691F5D5BB2B7}" type="datetimeFigureOut">
              <a:rPr lang="en-US" altLang="en-US"/>
              <a:pPr>
                <a:defRPr/>
              </a:pPr>
              <a:t>1/27/2016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EDA5D5-62D8-42C0-932E-1533B5646C94}" type="slidenum">
              <a:rPr lang="en-US" altLang="en-US"/>
              <a:pPr>
                <a:defRPr/>
              </a:pPr>
              <a:t>‹#›</a:t>
            </a:fld>
            <a:endParaRPr lang="en-US" altLang="en-US"/>
          </a:p>
        </p:txBody>
      </p:sp>
    </p:spTree>
    <p:extLst>
      <p:ext uri="{BB962C8B-B14F-4D97-AF65-F5344CB8AC3E}">
        <p14:creationId xmlns:p14="http://schemas.microsoft.com/office/powerpoint/2010/main" val="17520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48B66D-0599-400E-9FDE-EA4B1A4E4408}" type="datetimeFigureOut">
              <a:rPr lang="en-US" altLang="en-US"/>
              <a:pPr>
                <a:defRPr/>
              </a:pPr>
              <a:t>1/27/2016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08DA39-CBA3-46D3-B4E3-95E595A0AAC2}" type="slidenum">
              <a:rPr lang="en-US" altLang="en-US"/>
              <a:pPr>
                <a:defRPr/>
              </a:pPr>
              <a:t>‹#›</a:t>
            </a:fld>
            <a:endParaRPr lang="en-US" altLang="en-US"/>
          </a:p>
        </p:txBody>
      </p:sp>
    </p:spTree>
    <p:extLst>
      <p:ext uri="{BB962C8B-B14F-4D97-AF65-F5344CB8AC3E}">
        <p14:creationId xmlns:p14="http://schemas.microsoft.com/office/powerpoint/2010/main" val="157810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3267781-9830-4AB1-809D-9B5B0B47DC7B}" type="datetimeFigureOut">
              <a:rPr lang="en-US" altLang="en-US"/>
              <a:pPr>
                <a:defRPr/>
              </a:pPr>
              <a:t>1/27/2016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2A398A-A8F7-4C14-9DF8-DB1762159ED0}" type="slidenum">
              <a:rPr lang="en-US" altLang="en-US"/>
              <a:pPr>
                <a:defRPr/>
              </a:pPr>
              <a:t>‹#›</a:t>
            </a:fld>
            <a:endParaRPr lang="en-US" altLang="en-US"/>
          </a:p>
        </p:txBody>
      </p:sp>
    </p:spTree>
    <p:extLst>
      <p:ext uri="{BB962C8B-B14F-4D97-AF65-F5344CB8AC3E}">
        <p14:creationId xmlns:p14="http://schemas.microsoft.com/office/powerpoint/2010/main" val="64920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28F8A7-092E-4C73-A1FE-8A3E671D6328}" type="datetimeFigureOut">
              <a:rPr lang="en-US" altLang="en-US"/>
              <a:pPr>
                <a:defRPr/>
              </a:pPr>
              <a:t>1/27/2016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1E6C36-4B38-4CB4-A5FB-7D24F88B3084}" type="slidenum">
              <a:rPr lang="en-US" altLang="en-US"/>
              <a:pPr>
                <a:defRPr/>
              </a:pPr>
              <a:t>‹#›</a:t>
            </a:fld>
            <a:endParaRPr lang="en-US" altLang="en-US"/>
          </a:p>
        </p:txBody>
      </p:sp>
    </p:spTree>
    <p:extLst>
      <p:ext uri="{BB962C8B-B14F-4D97-AF65-F5344CB8AC3E}">
        <p14:creationId xmlns:p14="http://schemas.microsoft.com/office/powerpoint/2010/main" val="56282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8EAAFC-71E3-4FAA-8349-890FBB5B6EB0}" type="datetimeFigureOut">
              <a:rPr lang="en-US" altLang="en-US"/>
              <a:pPr>
                <a:defRPr/>
              </a:pPr>
              <a:t>1/27/2016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848FED-B038-4FD1-A939-268070ED4B7E}" type="slidenum">
              <a:rPr lang="en-US" altLang="en-US"/>
              <a:pPr>
                <a:defRPr/>
              </a:pPr>
              <a:t>‹#›</a:t>
            </a:fld>
            <a:endParaRPr lang="en-US" altLang="en-US"/>
          </a:p>
        </p:txBody>
      </p:sp>
    </p:spTree>
    <p:extLst>
      <p:ext uri="{BB962C8B-B14F-4D97-AF65-F5344CB8AC3E}">
        <p14:creationId xmlns:p14="http://schemas.microsoft.com/office/powerpoint/2010/main" val="291752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B7A26E-C238-4AD6-B268-F1116F518CB7}" type="datetimeFigureOut">
              <a:rPr lang="en-US" altLang="en-US"/>
              <a:pPr>
                <a:defRPr/>
              </a:pPr>
              <a:t>1/27/2016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1DC66D-D0BF-4DDD-A816-EADB25E19A48}" type="slidenum">
              <a:rPr lang="en-US" altLang="en-US"/>
              <a:pPr>
                <a:defRPr/>
              </a:pPr>
              <a:t>‹#›</a:t>
            </a:fld>
            <a:endParaRPr lang="en-US" altLang="en-US"/>
          </a:p>
        </p:txBody>
      </p:sp>
    </p:spTree>
    <p:extLst>
      <p:ext uri="{BB962C8B-B14F-4D97-AF65-F5344CB8AC3E}">
        <p14:creationId xmlns:p14="http://schemas.microsoft.com/office/powerpoint/2010/main" val="300847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C090">
            <a:alpha val="18039"/>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Click to edit Master text styles</a:t>
            </a:r>
          </a:p>
          <a:p>
            <a:pPr lvl="1"/>
            <a:r>
              <a:rPr lang="el-GR" altLang="en-US" smtClean="0"/>
              <a:t>Second level</a:t>
            </a:r>
          </a:p>
          <a:p>
            <a:pPr lvl="2"/>
            <a:r>
              <a:rPr lang="el-GR" altLang="en-US" smtClean="0"/>
              <a:t>Third level</a:t>
            </a:r>
          </a:p>
          <a:p>
            <a:pPr lvl="3"/>
            <a:r>
              <a:rPr lang="el-GR" altLang="en-US" smtClean="0"/>
              <a:t>Fourth level</a:t>
            </a:r>
          </a:p>
          <a:p>
            <a:pPr lvl="4"/>
            <a:r>
              <a:rPr lang="el-GR"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charset="-128"/>
              </a:defRPr>
            </a:lvl1pPr>
          </a:lstStyle>
          <a:p>
            <a:pPr>
              <a:defRPr/>
            </a:pPr>
            <a:fld id="{2B3D2C42-E86E-49C9-AD0A-B6CAA1AC3D51}" type="datetimeFigureOut">
              <a:rPr lang="en-US" altLang="en-US"/>
              <a:pPr>
                <a:defRPr/>
              </a:pPr>
              <a:t>1/27/2016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charset="-128"/>
              </a:defRPr>
            </a:lvl1pPr>
          </a:lstStyle>
          <a:p>
            <a:pPr>
              <a:defRPr/>
            </a:pPr>
            <a:fld id="{CA74E2DE-2C0A-4015-8EEB-2BB0B5DB5C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tatic.eudoxus.gr/books/69/full-12800469.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eclass.uoa.gr/courses/ECD1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encourses.uoa.gr/courses/ECD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ctrTitle"/>
          </p:nvPr>
        </p:nvSpPr>
        <p:spPr>
          <a:xfrm>
            <a:off x="684213" y="1628775"/>
            <a:ext cx="7772400" cy="1470025"/>
          </a:xfrm>
        </p:spPr>
        <p:txBody>
          <a:bodyPr/>
          <a:lstStyle/>
          <a:p>
            <a:r>
              <a:rPr lang="el-GR" altLang="el-GR" smtClean="0">
                <a:ea typeface="ＭＳ Ｐゴシック" panose="020B0600070205080204" pitchFamily="34" charset="-128"/>
              </a:rPr>
              <a:t>Θεατρικές Εφαρμογές και Διδακτική της Φυσικής Ι</a:t>
            </a:r>
          </a:p>
        </p:txBody>
      </p:sp>
      <p:sp>
        <p:nvSpPr>
          <p:cNvPr id="3" name="Υπότιτλος 2"/>
          <p:cNvSpPr>
            <a:spLocks noGrp="1"/>
          </p:cNvSpPr>
          <p:nvPr>
            <p:ph type="subTitle" idx="1"/>
          </p:nvPr>
        </p:nvSpPr>
        <p:spPr>
          <a:xfrm>
            <a:off x="468313" y="3284538"/>
            <a:ext cx="8280400" cy="3573462"/>
          </a:xfrm>
        </p:spPr>
        <p:txBody>
          <a:bodyPr>
            <a:normAutofit/>
          </a:bodyPr>
          <a:lstStyle/>
          <a:p>
            <a:pPr>
              <a:defRPr/>
            </a:pPr>
            <a:r>
              <a:rPr lang="el-GR" dirty="0">
                <a:solidFill>
                  <a:srgbClr val="5075BC"/>
                </a:solidFill>
              </a:rPr>
              <a:t>Ενότητα </a:t>
            </a:r>
            <a:r>
              <a:rPr lang="en-US" dirty="0" smtClean="0">
                <a:solidFill>
                  <a:srgbClr val="5075BC"/>
                </a:solidFill>
              </a:rPr>
              <a:t>1</a:t>
            </a:r>
            <a:r>
              <a:rPr lang="el-GR" dirty="0" smtClean="0">
                <a:solidFill>
                  <a:srgbClr val="5075BC"/>
                </a:solidFill>
              </a:rPr>
              <a:t>:</a:t>
            </a:r>
            <a:r>
              <a:rPr lang="en-US" dirty="0" smtClean="0">
                <a:solidFill>
                  <a:srgbClr val="5075BC"/>
                </a:solidFill>
              </a:rPr>
              <a:t> </a:t>
            </a:r>
            <a:r>
              <a:rPr lang="el-GR" dirty="0" smtClean="0"/>
              <a:t>Εισαγωγή</a:t>
            </a:r>
            <a:endParaRPr lang="en-US" dirty="0"/>
          </a:p>
          <a:p>
            <a:pPr>
              <a:defRPr/>
            </a:pPr>
            <a:endParaRPr lang="en-US" dirty="0"/>
          </a:p>
          <a:p>
            <a:pPr>
              <a:defRPr/>
            </a:pPr>
            <a:r>
              <a:rPr lang="el-GR" dirty="0"/>
              <a:t>Αντιγόνη Π</a:t>
            </a:r>
            <a:r>
              <a:rPr lang="el-GR" dirty="0">
                <a:solidFill>
                  <a:srgbClr val="898989"/>
                </a:solidFill>
              </a:rPr>
              <a:t>α</a:t>
            </a:r>
            <a:r>
              <a:rPr lang="el-GR" dirty="0"/>
              <a:t>ρούση </a:t>
            </a:r>
            <a:r>
              <a:rPr lang="el-GR" dirty="0" smtClean="0"/>
              <a:t>- Βασίλης </a:t>
            </a:r>
            <a:r>
              <a:rPr lang="el-GR" dirty="0" err="1" smtClean="0"/>
              <a:t>Τσελφές</a:t>
            </a:r>
            <a:endParaRPr lang="el-GR" dirty="0" smtClean="0"/>
          </a:p>
          <a:p>
            <a:pPr>
              <a:defRPr/>
            </a:pPr>
            <a:r>
              <a:rPr lang="el-GR" dirty="0" smtClean="0">
                <a:sym typeface="Helvetica" pitchFamily="2" charset="0"/>
              </a:rPr>
              <a:t>Σχολή </a:t>
            </a:r>
            <a:r>
              <a:rPr lang="el-GR" dirty="0" smtClean="0">
                <a:sym typeface="Helvetica" pitchFamily="2" charset="0"/>
              </a:rPr>
              <a:t>Επιστημών της Αγωγής</a:t>
            </a:r>
            <a:endParaRPr lang="en-US" dirty="0">
              <a:sym typeface="Helvetica" pitchFamily="2" charset="0"/>
            </a:endParaRPr>
          </a:p>
          <a:p>
            <a:pPr>
              <a:defRPr/>
            </a:pPr>
            <a:r>
              <a:rPr lang="el-GR" dirty="0" smtClean="0">
                <a:sym typeface="Helvetica" pitchFamily="2" charset="0"/>
              </a:rPr>
              <a:t>Τ</a:t>
            </a:r>
            <a:r>
              <a:rPr lang="en-US" dirty="0" smtClean="0">
                <a:sym typeface="Helvetica" pitchFamily="2" charset="0"/>
              </a:rPr>
              <a:t>μ</a:t>
            </a:r>
            <a:r>
              <a:rPr lang="el-GR" dirty="0" smtClean="0">
                <a:sym typeface="Helvetica" pitchFamily="2" charset="0"/>
              </a:rPr>
              <a:t>ή</a:t>
            </a:r>
            <a:r>
              <a:rPr lang="en-US" dirty="0" smtClean="0">
                <a:sym typeface="Helvetica" pitchFamily="2" charset="0"/>
              </a:rPr>
              <a:t>μα </a:t>
            </a:r>
            <a:r>
              <a:rPr lang="el-GR" dirty="0" smtClean="0">
                <a:sym typeface="Helvetica" pitchFamily="2" charset="0"/>
              </a:rPr>
              <a:t>Εκπαίδευσης και Αγωγής στην Προσχολική Ηλικία</a:t>
            </a:r>
            <a:endParaRPr lang="en-US" dirty="0">
              <a:sym typeface="Helvetica" pitchFamily="2" charset="0"/>
            </a:endParaRPr>
          </a:p>
          <a:p>
            <a:pPr>
              <a:defRPr/>
            </a:pPr>
            <a:endParaRPr lang="el-GR" dirty="0"/>
          </a:p>
        </p:txBody>
      </p:sp>
      <p:pic>
        <p:nvPicPr>
          <p:cNvPr id="3076" name="Picture 6" descr="Λογότυπο Εθνικόν και Καποδιστριακόν Πανεπιστήμιον Αθηνών"/>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l-GR" altLang="en-US" smtClean="0">
                <a:ea typeface="ＭＳ Ｐゴシック" panose="020B0600070205080204" pitchFamily="34" charset="-128"/>
              </a:rPr>
              <a:t>Βιβλιογραφία (βιβλία)</a:t>
            </a:r>
            <a:endParaRPr lang="en-US" altLang="en-US" smtClean="0">
              <a:ea typeface="ＭＳ Ｐゴシック" panose="020B0600070205080204" pitchFamily="34" charset="-128"/>
            </a:endParaRPr>
          </a:p>
        </p:txBody>
      </p:sp>
      <p:sp>
        <p:nvSpPr>
          <p:cNvPr id="13315" name="Content Placeholder 2"/>
          <p:cNvSpPr>
            <a:spLocks noGrp="1"/>
          </p:cNvSpPr>
          <p:nvPr>
            <p:ph idx="1"/>
          </p:nvPr>
        </p:nvSpPr>
        <p:spPr>
          <a:xfrm>
            <a:off x="457200" y="1417638"/>
            <a:ext cx="8229600" cy="5173662"/>
          </a:xfrm>
        </p:spPr>
        <p:txBody>
          <a:bodyPr/>
          <a:lstStyle/>
          <a:p>
            <a:pPr eaLnBrk="1" hangingPunct="1">
              <a:lnSpc>
                <a:spcPct val="80000"/>
              </a:lnSpc>
            </a:pPr>
            <a:r>
              <a:rPr lang="en-US" altLang="en-US" sz="2000" smtClean="0">
                <a:ea typeface="ＭＳ Ｐゴシック" panose="020B0600070205080204" pitchFamily="34" charset="-128"/>
              </a:rPr>
              <a:t>Pavis, P. (2006). </a:t>
            </a:r>
            <a:r>
              <a:rPr lang="el-GR" altLang="en-US" sz="2000" smtClean="0">
                <a:ea typeface="ＭＳ Ｐゴシック" panose="020B0600070205080204" pitchFamily="34" charset="-128"/>
              </a:rPr>
              <a:t>Λεξικό του θεάτρου. Αθήνα: </a:t>
            </a:r>
            <a:r>
              <a:rPr lang="en-US" altLang="en-US" sz="2000" smtClean="0">
                <a:ea typeface="ＭＳ Ｐゴシック" panose="020B0600070205080204" pitchFamily="34" charset="-128"/>
              </a:rPr>
              <a:t>Gutenberg</a:t>
            </a:r>
            <a:r>
              <a:rPr lang="el-GR" altLang="en-US" sz="2000" smtClean="0">
                <a:ea typeface="ＭＳ Ｐゴシック" panose="020B0600070205080204" pitchFamily="34" charset="-128"/>
              </a:rPr>
              <a:t>.</a:t>
            </a:r>
          </a:p>
          <a:p>
            <a:pPr eaLnBrk="1" hangingPunct="1">
              <a:lnSpc>
                <a:spcPct val="80000"/>
              </a:lnSpc>
              <a:buFont typeface="Arial" panose="020B0604020202020204" pitchFamily="34" charset="0"/>
              <a:buNone/>
            </a:pPr>
            <a:endParaRPr lang="el-GR" altLang="en-US" sz="1800" smtClean="0">
              <a:ea typeface="ＭＳ Ｐゴシック" panose="020B0600070205080204" pitchFamily="34" charset="-128"/>
            </a:endParaRPr>
          </a:p>
          <a:p>
            <a:pPr eaLnBrk="1" hangingPunct="1">
              <a:lnSpc>
                <a:spcPct val="80000"/>
              </a:lnSpc>
            </a:pPr>
            <a:r>
              <a:rPr lang="en-US" altLang="en-US" sz="2000" smtClean="0">
                <a:ea typeface="ＭＳ Ｐゴシック" panose="020B0600070205080204" pitchFamily="34" charset="-128"/>
              </a:rPr>
              <a:t>Meschke, M. (2004). </a:t>
            </a:r>
            <a:r>
              <a:rPr lang="en-US" altLang="en-US" sz="2000" i="1" smtClean="0">
                <a:ea typeface="ＭＳ Ｐゴシック" panose="020B0600070205080204" pitchFamily="34" charset="-128"/>
              </a:rPr>
              <a:t>Το θέατρο στ’ ακροδάκτυλα</a:t>
            </a:r>
            <a:r>
              <a:rPr lang="en-US" altLang="en-US" sz="2000" smtClean="0">
                <a:ea typeface="ＭＳ Ｐゴシック" panose="020B0600070205080204" pitchFamily="34" charset="-128"/>
              </a:rPr>
              <a:t>. Αθήνα: Gutenberg.</a:t>
            </a:r>
            <a:endParaRPr lang="el-GR" altLang="en-US" sz="2000" smtClean="0">
              <a:ea typeface="ＭＳ Ｐゴシック" panose="020B0600070205080204" pitchFamily="34" charset="-128"/>
            </a:endParaRPr>
          </a:p>
          <a:p>
            <a:pPr eaLnBrk="1" hangingPunct="1">
              <a:lnSpc>
                <a:spcPct val="80000"/>
              </a:lnSpc>
              <a:buFont typeface="Arial" panose="020B0604020202020204" pitchFamily="34" charset="0"/>
              <a:buNone/>
            </a:pPr>
            <a:endParaRPr lang="el-GR" altLang="en-US" sz="1800" smtClean="0">
              <a:ea typeface="ＭＳ Ｐゴシック" panose="020B0600070205080204" pitchFamily="34" charset="-128"/>
            </a:endParaRPr>
          </a:p>
          <a:p>
            <a:pPr eaLnBrk="1" hangingPunct="1">
              <a:lnSpc>
                <a:spcPct val="80000"/>
              </a:lnSpc>
            </a:pPr>
            <a:r>
              <a:rPr lang="en-US" altLang="en-US" sz="2000" smtClean="0">
                <a:ea typeface="ＭＳ Ｐゴシック" panose="020B0600070205080204" pitchFamily="34" charset="-128"/>
              </a:rPr>
              <a:t>Meschke, M. (2007). </a:t>
            </a:r>
            <a:r>
              <a:rPr lang="en-US" altLang="en-US" sz="2000" i="1" smtClean="0">
                <a:ea typeface="ＭＳ Ｐゴシック" panose="020B0600070205080204" pitchFamily="34" charset="-128"/>
              </a:rPr>
              <a:t>Τρεις Ελληνικοί μύθοι</a:t>
            </a:r>
            <a:r>
              <a:rPr lang="en-US" altLang="en-US" sz="2000" smtClean="0">
                <a:ea typeface="ＭＳ Ｐゴシック" panose="020B0600070205080204" pitchFamily="34" charset="-128"/>
              </a:rPr>
              <a:t>. Αθήνα: Gutenberg.</a:t>
            </a:r>
            <a:endParaRPr lang="el-GR" altLang="en-US" sz="2000" smtClean="0">
              <a:ea typeface="ＭＳ Ｐゴシック" panose="020B0600070205080204" pitchFamily="34" charset="-128"/>
            </a:endParaRPr>
          </a:p>
          <a:p>
            <a:pPr eaLnBrk="1" hangingPunct="1">
              <a:lnSpc>
                <a:spcPct val="80000"/>
              </a:lnSpc>
              <a:buFont typeface="Arial" panose="020B0604020202020204" pitchFamily="34" charset="0"/>
              <a:buNone/>
            </a:pPr>
            <a:endParaRPr lang="el-GR" altLang="en-US" sz="1800" smtClean="0">
              <a:ea typeface="ＭＳ Ｐゴシック" panose="020B0600070205080204" pitchFamily="34" charset="-128"/>
            </a:endParaRPr>
          </a:p>
          <a:p>
            <a:pPr eaLnBrk="1" hangingPunct="1">
              <a:lnSpc>
                <a:spcPct val="80000"/>
              </a:lnSpc>
            </a:pPr>
            <a:r>
              <a:rPr lang="el-GR" altLang="en-US" sz="2000" smtClean="0">
                <a:ea typeface="ＭＳ Ｐゴシック" panose="020B0600070205080204" pitchFamily="34" charset="-128"/>
              </a:rPr>
              <a:t>Χαλκιά, Κ. (2011). </a:t>
            </a:r>
            <a:r>
              <a:rPr lang="el-GR" altLang="en-US" sz="2000" i="1" smtClean="0">
                <a:ea typeface="ＭＳ Ｐゴシック" panose="020B0600070205080204" pitchFamily="34" charset="-128"/>
              </a:rPr>
              <a:t>Διδάσκοντας Φυσικές Επιστήμες</a:t>
            </a:r>
            <a:r>
              <a:rPr lang="el-GR" altLang="en-US" sz="2000" smtClean="0">
                <a:ea typeface="ＭＳ Ｐゴシック" panose="020B0600070205080204" pitchFamily="34" charset="-128"/>
              </a:rPr>
              <a:t>. Αθήνα: Πατάκης.</a:t>
            </a:r>
          </a:p>
          <a:p>
            <a:pPr eaLnBrk="1" hangingPunct="1">
              <a:lnSpc>
                <a:spcPct val="80000"/>
              </a:lnSpc>
              <a:buFont typeface="Arial" panose="020B0604020202020204" pitchFamily="34" charset="0"/>
              <a:buNone/>
            </a:pPr>
            <a:endParaRPr lang="el-GR" altLang="en-US" sz="1800" smtClean="0">
              <a:ea typeface="ＭＳ Ｐゴシック" panose="020B0600070205080204" pitchFamily="34" charset="-128"/>
            </a:endParaRPr>
          </a:p>
          <a:p>
            <a:pPr eaLnBrk="1" hangingPunct="1">
              <a:lnSpc>
                <a:spcPct val="80000"/>
              </a:lnSpc>
            </a:pPr>
            <a:r>
              <a:rPr lang="el-GR" altLang="en-US" sz="2000" smtClean="0">
                <a:ea typeface="ＭＳ Ｐゴシック" panose="020B0600070205080204" pitchFamily="34" charset="-128"/>
              </a:rPr>
              <a:t>Bruner, J. (1996). </a:t>
            </a:r>
            <a:r>
              <a:rPr lang="el-GR" altLang="en-US" sz="2000" i="1" smtClean="0">
                <a:ea typeface="ＭＳ Ｐゴシック" panose="020B0600070205080204" pitchFamily="34" charset="-128"/>
              </a:rPr>
              <a:t>The culture of education</a:t>
            </a:r>
            <a:r>
              <a:rPr lang="el-GR" altLang="en-US" sz="2000" smtClean="0">
                <a:ea typeface="ＭＳ Ｐゴシック" panose="020B0600070205080204" pitchFamily="34" charset="-128"/>
              </a:rPr>
              <a:t>. Cambridge: Harvard University Press.</a:t>
            </a:r>
          </a:p>
          <a:p>
            <a:pPr eaLnBrk="1" hangingPunct="1">
              <a:lnSpc>
                <a:spcPct val="80000"/>
              </a:lnSpc>
              <a:buFont typeface="Arial" panose="020B0604020202020204" pitchFamily="34" charset="0"/>
              <a:buNone/>
            </a:pPr>
            <a:endParaRPr lang="el-GR" altLang="en-US" sz="1800" smtClean="0">
              <a:ea typeface="ＭＳ Ｐゴシック" panose="020B0600070205080204" pitchFamily="34" charset="-128"/>
            </a:endParaRPr>
          </a:p>
          <a:p>
            <a:pPr eaLnBrk="1" hangingPunct="1">
              <a:lnSpc>
                <a:spcPct val="80000"/>
              </a:lnSpc>
            </a:pPr>
            <a:r>
              <a:rPr lang="en-US" altLang="en-US" sz="2000" smtClean="0">
                <a:ea typeface="ＭＳ Ｐゴシック" panose="020B0600070205080204" pitchFamily="34" charset="-128"/>
              </a:rPr>
              <a:t>Τσελφές, Β. (2011). </a:t>
            </a:r>
            <a:r>
              <a:rPr lang="en-US" altLang="en-US" sz="2000" i="1" smtClean="0">
                <a:ea typeface="ＭＳ Ｐゴシック" panose="020B0600070205080204" pitchFamily="34" charset="-128"/>
              </a:rPr>
              <a:t>Galileo Galilei: Διάλογος γύρω απ’ τα δυο σημαντικότερα κοσμικά συστήματα, το Πτολεμαϊκό και το Κοπερνίκειο. Διδακτικός σχολιασμός</a:t>
            </a:r>
            <a:r>
              <a:rPr lang="en-US" altLang="en-US" sz="2000" smtClean="0">
                <a:ea typeface="ＭＳ Ｐゴシック" panose="020B0600070205080204" pitchFamily="34" charset="-128"/>
              </a:rPr>
              <a:t>.</a:t>
            </a:r>
            <a:r>
              <a:rPr lang="el-GR" altLang="en-US" sz="2000" smtClean="0">
                <a:ea typeface="ＭＳ Ｐゴシック" panose="020B0600070205080204" pitchFamily="34" charset="-128"/>
              </a:rPr>
              <a:t> </a:t>
            </a:r>
            <a:r>
              <a:rPr lang="en-US" altLang="en-US" sz="2000" u="sng" smtClean="0">
                <a:ea typeface="ＭＳ Ｐゴシック" panose="020B0600070205080204" pitchFamily="34" charset="-128"/>
                <a:hlinkClick r:id="rId2"/>
              </a:rPr>
              <a:t>https://static.eudoxus.gr/books/69/full-12800469.pdf</a:t>
            </a:r>
            <a:endParaRPr lang="el-GR" altLang="en-US" sz="2000" smtClean="0">
              <a:ea typeface="ＭＳ Ｐゴシック" panose="020B0600070205080204" pitchFamily="34" charset="-128"/>
            </a:endParaRPr>
          </a:p>
          <a:p>
            <a:pPr eaLnBrk="1" hangingPunct="1">
              <a:lnSpc>
                <a:spcPct val="80000"/>
              </a:lnSpc>
              <a:buFont typeface="Arial" panose="020B0604020202020204" pitchFamily="34" charset="0"/>
              <a:buNone/>
            </a:pPr>
            <a:endParaRPr lang="el-GR" altLang="en-US" sz="1800" smtClean="0">
              <a:ea typeface="ＭＳ Ｐゴシック" panose="020B0600070205080204" pitchFamily="34" charset="-128"/>
            </a:endParaRPr>
          </a:p>
          <a:p>
            <a:pPr eaLnBrk="1" hangingPunct="1">
              <a:lnSpc>
                <a:spcPct val="80000"/>
              </a:lnSpc>
            </a:pPr>
            <a:r>
              <a:rPr lang="el-GR" altLang="en-US" sz="2000" smtClean="0">
                <a:ea typeface="ＭＳ Ｐゴシック" panose="020B0600070205080204" pitchFamily="34" charset="-128"/>
              </a:rPr>
              <a:t>Γραμματικάκης, Γ. (2010). </a:t>
            </a:r>
            <a:r>
              <a:rPr lang="el-GR" altLang="en-US" sz="2000" i="1" smtClean="0">
                <a:ea typeface="ＭＳ Ｐゴシック" panose="020B0600070205080204" pitchFamily="34" charset="-128"/>
              </a:rPr>
              <a:t>Η αυτοβιογραφία του φωτός</a:t>
            </a:r>
            <a:r>
              <a:rPr lang="el-GR" altLang="en-US" sz="2000" smtClean="0">
                <a:ea typeface="ＭＳ Ｐゴシック" panose="020B0600070205080204" pitchFamily="34" charset="-128"/>
              </a:rPr>
              <a:t>. Ηράκλειο: Πανεπιστημιακές Εκδόσεις Κρήτης. </a:t>
            </a:r>
            <a:endParaRPr lang="en-US" altLang="en-US" sz="20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2388"/>
            <a:ext cx="8229600" cy="1143000"/>
          </a:xfrm>
        </p:spPr>
        <p:txBody>
          <a:bodyPr/>
          <a:lstStyle/>
          <a:p>
            <a:pPr eaLnBrk="1" hangingPunct="1"/>
            <a:r>
              <a:rPr lang="el-GR" altLang="en-US" smtClean="0">
                <a:ea typeface="ＭＳ Ｐゴシック" panose="020B0600070205080204" pitchFamily="34" charset="-128"/>
              </a:rPr>
              <a:t>Βιβλιογραφία (άρθρα)</a:t>
            </a:r>
            <a:endParaRPr lang="en-US" altLang="en-US" smtClean="0">
              <a:ea typeface="ＭＳ Ｐゴシック" panose="020B0600070205080204" pitchFamily="34" charset="-128"/>
            </a:endParaRPr>
          </a:p>
        </p:txBody>
      </p:sp>
      <p:sp>
        <p:nvSpPr>
          <p:cNvPr id="14339" name="Content Placeholder 2"/>
          <p:cNvSpPr>
            <a:spLocks noGrp="1"/>
          </p:cNvSpPr>
          <p:nvPr>
            <p:ph idx="1"/>
          </p:nvPr>
        </p:nvSpPr>
        <p:spPr>
          <a:xfrm>
            <a:off x="115888" y="1195388"/>
            <a:ext cx="8858250" cy="5662612"/>
          </a:xfrm>
        </p:spPr>
        <p:txBody>
          <a:bodyPr/>
          <a:lstStyle/>
          <a:p>
            <a:pPr eaLnBrk="1" hangingPunct="1">
              <a:lnSpc>
                <a:spcPct val="80000"/>
              </a:lnSpc>
            </a:pPr>
            <a:r>
              <a:rPr lang="el-GR" altLang="en-US" sz="1800" smtClean="0">
                <a:ea typeface="ＭＳ Ｐゴシック" panose="020B0600070205080204" pitchFamily="34" charset="-128"/>
              </a:rPr>
              <a:t>Norris, S., Guilbert, S., Smiht, M., Hakimelahi, S. and Phillips, L. (2005). A Theoretical Framework for Narrative Explanation in Science. </a:t>
            </a:r>
            <a:r>
              <a:rPr lang="el-GR" altLang="en-US" sz="1800" i="1" smtClean="0">
                <a:ea typeface="ＭＳ Ｐゴシック" panose="020B0600070205080204" pitchFamily="34" charset="-128"/>
              </a:rPr>
              <a:t>Science Education</a:t>
            </a:r>
            <a:r>
              <a:rPr lang="el-GR" altLang="en-US" sz="1800" smtClean="0">
                <a:ea typeface="ＭＳ Ｐゴシック" panose="020B0600070205080204" pitchFamily="34" charset="-128"/>
              </a:rPr>
              <a:t>, 89, 535– 563.</a:t>
            </a:r>
          </a:p>
          <a:p>
            <a:pPr eaLnBrk="1" hangingPunct="1">
              <a:lnSpc>
                <a:spcPct val="80000"/>
              </a:lnSpc>
              <a:buFont typeface="Arial" panose="020B0604020202020204" pitchFamily="34" charset="0"/>
              <a:buNone/>
            </a:pPr>
            <a:endParaRPr lang="el-GR" altLang="en-US" sz="1400" smtClean="0">
              <a:ea typeface="ＭＳ Ｐゴシック" panose="020B0600070205080204" pitchFamily="34" charset="-128"/>
            </a:endParaRPr>
          </a:p>
          <a:p>
            <a:pPr eaLnBrk="1" hangingPunct="1">
              <a:lnSpc>
                <a:spcPct val="80000"/>
              </a:lnSpc>
            </a:pPr>
            <a:r>
              <a:rPr lang="el-GR" altLang="en-US" sz="1800" smtClean="0">
                <a:ea typeface="ＭＳ Ｐゴシック" panose="020B0600070205080204" pitchFamily="34" charset="-128"/>
              </a:rPr>
              <a:t>Tselfes, V. &amp; Paroussi, Α. (2009). Science and Theatre Education: A Cross-disciplinary Approach of Scientific Ideas Addressed to Student Teachers of Early Childhood Education, </a:t>
            </a:r>
            <a:r>
              <a:rPr lang="el-GR" altLang="en-US" sz="1800" i="1" smtClean="0">
                <a:ea typeface="ＭＳ Ｐゴシック" panose="020B0600070205080204" pitchFamily="34" charset="-128"/>
              </a:rPr>
              <a:t>Science &amp; Education</a:t>
            </a:r>
            <a:r>
              <a:rPr lang="el-GR" altLang="en-US" sz="1800" smtClean="0">
                <a:ea typeface="ＭＳ Ｐゴシック" panose="020B0600070205080204" pitchFamily="34" charset="-128"/>
              </a:rPr>
              <a:t>, 18, 1115-1134.</a:t>
            </a:r>
          </a:p>
          <a:p>
            <a:pPr eaLnBrk="1" hangingPunct="1">
              <a:lnSpc>
                <a:spcPct val="80000"/>
              </a:lnSpc>
              <a:buFont typeface="Arial" panose="020B0604020202020204" pitchFamily="34" charset="0"/>
              <a:buNone/>
            </a:pPr>
            <a:endParaRPr lang="el-GR" altLang="en-US" sz="1400" smtClean="0">
              <a:ea typeface="ＭＳ Ｐゴシック" panose="020B0600070205080204" pitchFamily="34" charset="-128"/>
            </a:endParaRPr>
          </a:p>
          <a:p>
            <a:pPr eaLnBrk="1" hangingPunct="1">
              <a:lnSpc>
                <a:spcPct val="80000"/>
              </a:lnSpc>
            </a:pPr>
            <a:r>
              <a:rPr lang="el-GR" altLang="en-US" sz="1800" smtClean="0">
                <a:ea typeface="ＭＳ Ｐゴシック" panose="020B0600070205080204" pitchFamily="34" charset="-128"/>
              </a:rPr>
              <a:t>Παρούση, Α. &amp; Τσελφές, Β. (2007). Διερευνώντας μια θεατρική διάρθρωση του πλαισίου διδασκαλίας και μάθησης των φυσικών επιστημών. Στο Δ. Κολιόπουλος (Eπιμ.) </a:t>
            </a:r>
            <a:r>
              <a:rPr lang="el-GR" altLang="en-US" sz="1800" i="1" smtClean="0">
                <a:ea typeface="ＭＳ Ｐゴシック" panose="020B0600070205080204" pitchFamily="34" charset="-128"/>
              </a:rPr>
              <a:t>Ιστορία, Φιλοσοφία και Διδασκαλία των Φυσικών Επιστημών: Η πολιτισμική συνιστώσα των φυσικών επιστημών στην εκπαίδευση</a:t>
            </a:r>
            <a:r>
              <a:rPr lang="el-GR" altLang="en-US" sz="1800" smtClean="0">
                <a:ea typeface="ＭＳ Ｐゴシック" panose="020B0600070205080204" pitchFamily="34" charset="-128"/>
              </a:rPr>
              <a:t>, Πάτρα: ΤΕΕΑΠΗ, ΠΑ, 621-637.</a:t>
            </a:r>
          </a:p>
          <a:p>
            <a:pPr eaLnBrk="1" hangingPunct="1">
              <a:lnSpc>
                <a:spcPct val="80000"/>
              </a:lnSpc>
              <a:buFont typeface="Arial" panose="020B0604020202020204" pitchFamily="34" charset="0"/>
              <a:buNone/>
            </a:pPr>
            <a:endParaRPr lang="el-GR" altLang="en-US" sz="1400" smtClean="0">
              <a:ea typeface="ＭＳ Ｐゴシック" panose="020B0600070205080204" pitchFamily="34" charset="-128"/>
            </a:endParaRPr>
          </a:p>
          <a:p>
            <a:pPr eaLnBrk="1" hangingPunct="1">
              <a:lnSpc>
                <a:spcPct val="80000"/>
              </a:lnSpc>
            </a:pPr>
            <a:r>
              <a:rPr lang="el-GR" altLang="en-US" sz="1800" smtClean="0">
                <a:ea typeface="ＭＳ Ｐゴシック" panose="020B0600070205080204" pitchFamily="34" charset="-128"/>
              </a:rPr>
              <a:t>Paroussi, A. &amp; Tselfes, V. (2012). Early Childhood Education Student Teachers Cross the Cultural Borders between Science and Shadow Theatre: a Case Study of Pedagogical Content Knowledge development. </a:t>
            </a:r>
            <a:r>
              <a:rPr lang="el-GR" altLang="en-US" sz="1800" i="1" smtClean="0">
                <a:ea typeface="ＭＳ Ｐゴシック" panose="020B0600070205080204" pitchFamily="34" charset="-128"/>
              </a:rPr>
              <a:t>Critical Science and Education</a:t>
            </a:r>
            <a:r>
              <a:rPr lang="el-GR" altLang="en-US" sz="1800" smtClean="0">
                <a:ea typeface="ＭＳ Ｐゴシック" panose="020B0600070205080204" pitchFamily="34" charset="-128"/>
              </a:rPr>
              <a:t>, 12, 79-113.</a:t>
            </a:r>
          </a:p>
          <a:p>
            <a:pPr eaLnBrk="1" hangingPunct="1">
              <a:lnSpc>
                <a:spcPct val="80000"/>
              </a:lnSpc>
              <a:buFont typeface="Arial" panose="020B0604020202020204" pitchFamily="34" charset="0"/>
              <a:buNone/>
            </a:pPr>
            <a:endParaRPr lang="el-GR" altLang="en-US" sz="1400" smtClean="0">
              <a:ea typeface="ＭＳ Ｐゴシック" panose="020B0600070205080204" pitchFamily="34" charset="-128"/>
            </a:endParaRPr>
          </a:p>
          <a:p>
            <a:pPr eaLnBrk="1" hangingPunct="1">
              <a:lnSpc>
                <a:spcPct val="80000"/>
              </a:lnSpc>
            </a:pPr>
            <a:r>
              <a:rPr lang="el-GR" altLang="en-US" sz="1800" smtClean="0">
                <a:ea typeface="ＭＳ Ｐゴシック" panose="020B0600070205080204" pitchFamily="34" charset="-128"/>
              </a:rPr>
              <a:t>Τσελφές, Β. &amp; Παρούση, Α. (2009). Θεατρική αφήγηση επιστημονικών ιδεών: Αφορμή για μια διαλεκτική προσέγγιση της μάθησης, </a:t>
            </a:r>
            <a:r>
              <a:rPr lang="el-GR" altLang="en-US" sz="1800" i="1" smtClean="0">
                <a:ea typeface="ＭＳ Ｐゴシック" panose="020B0600070205080204" pitchFamily="34" charset="-128"/>
              </a:rPr>
              <a:t>Κριτική Επιστήμη &amp; Εκπαίδευση</a:t>
            </a:r>
            <a:r>
              <a:rPr lang="el-GR" altLang="en-US" sz="1800" smtClean="0">
                <a:ea typeface="ＭＳ Ｐゴシック" panose="020B0600070205080204" pitchFamily="34" charset="-128"/>
              </a:rPr>
              <a:t>, 9, 33-57.</a:t>
            </a:r>
          </a:p>
          <a:p>
            <a:pPr eaLnBrk="1" hangingPunct="1">
              <a:lnSpc>
                <a:spcPct val="80000"/>
              </a:lnSpc>
              <a:buFont typeface="Arial" panose="020B0604020202020204" pitchFamily="34" charset="0"/>
              <a:buNone/>
            </a:pPr>
            <a:endParaRPr lang="el-GR" altLang="en-US" sz="1400" smtClean="0">
              <a:ea typeface="ＭＳ Ｐゴシック" panose="020B0600070205080204" pitchFamily="34" charset="-128"/>
            </a:endParaRPr>
          </a:p>
          <a:p>
            <a:pPr eaLnBrk="1" hangingPunct="1">
              <a:lnSpc>
                <a:spcPct val="80000"/>
              </a:lnSpc>
            </a:pPr>
            <a:r>
              <a:rPr lang="el-GR" altLang="en-US" sz="1800" smtClean="0">
                <a:ea typeface="ＭＳ Ｐゴシック" panose="020B0600070205080204" pitchFamily="34" charset="-128"/>
              </a:rPr>
              <a:t>Παρούση Α. &amp; Τσελφές, Β. (2011). Θεατρική αναπαράσταση επιστημονικών ιδεών από εκπαιδευόμενες νηπιαγωγούς. </a:t>
            </a:r>
            <a:r>
              <a:rPr lang="el-GR" altLang="en-US" sz="1800" i="1" smtClean="0">
                <a:ea typeface="ＭＳ Ｐゴシック" panose="020B0600070205080204" pitchFamily="34" charset="-128"/>
              </a:rPr>
              <a:t>Επιστημονική Επετηρίδα Παιδαγωγικού Τμήματος Δ.Ε. Πανεπιστημίου Ιωαννίνων</a:t>
            </a:r>
            <a:r>
              <a:rPr lang="el-GR" altLang="en-US" sz="1800" smtClean="0">
                <a:ea typeface="ＭＳ Ｐゴシック" panose="020B0600070205080204" pitchFamily="34" charset="-128"/>
              </a:rPr>
              <a:t>, 23, 158-182. </a:t>
            </a:r>
            <a:endParaRPr lang="en-US" altLang="en-US" sz="18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2007 DSC00794.JPG"/>
          <p:cNvPicPr>
            <a:picLocks noGrp="1" noChangeAspect="1"/>
          </p:cNvPicPr>
          <p:nvPr>
            <p:ph idx="1"/>
          </p:nvPr>
        </p:nvPicPr>
        <p:blipFill>
          <a:blip r:embed="rId2">
            <a:grayscl/>
            <a:extLst>
              <a:ext uri="{28A0092B-C50C-407E-A947-70E740481C1C}">
                <a14:useLocalDpi xmlns:a14="http://schemas.microsoft.com/office/drawing/2010/main" val="0"/>
              </a:ext>
            </a:extLst>
          </a:blip>
          <a:srcRect l="-18187" r="-18187"/>
          <a:stretch>
            <a:fillRect/>
          </a:stretch>
        </p:blipFill>
        <p:spPr/>
      </p:pic>
      <p:sp>
        <p:nvSpPr>
          <p:cNvPr id="15363" name="TextBox 2"/>
          <p:cNvSpPr txBox="1">
            <a:spLocks noChangeArrowheads="1"/>
          </p:cNvSpPr>
          <p:nvPr/>
        </p:nvSpPr>
        <p:spPr bwMode="auto">
          <a:xfrm>
            <a:off x="7286625" y="5746750"/>
            <a:ext cx="38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l-GR" altLang="el-GR" sz="1800">
                <a:solidFill>
                  <a:schemeClr val="bg1"/>
                </a:solidFill>
              </a:rPr>
              <a:t>4</a:t>
            </a:r>
            <a:endParaRPr lang="en-US" altLang="el-GR" sz="18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ctrTitle"/>
          </p:nvPr>
        </p:nvSpPr>
        <p:spPr/>
        <p:txBody>
          <a:bodyPr/>
          <a:lstStyle/>
          <a:p>
            <a:r>
              <a:rPr lang="el-GR" altLang="el-GR" smtClean="0">
                <a:ea typeface="ＭＳ Ｐゴシック" panose="020B0600070205080204" pitchFamily="34" charset="-128"/>
              </a:rPr>
              <a:t>Τέλος</a:t>
            </a:r>
          </a:p>
        </p:txBody>
      </p:sp>
      <p:sp>
        <p:nvSpPr>
          <p:cNvPr id="3" name="Υπότιτλος 2"/>
          <p:cNvSpPr>
            <a:spLocks noGrp="1"/>
          </p:cNvSpPr>
          <p:nvPr>
            <p:ph type="subTitle" idx="1"/>
          </p:nvPr>
        </p:nvSpPr>
        <p:spPr/>
        <p:txBody>
          <a:bodyPr/>
          <a:lstStyle/>
          <a:p>
            <a:pPr>
              <a:defRPr/>
            </a:pP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l-GR" altLang="el-GR" smtClean="0">
                <a:ea typeface="ＭＳ Ｐゴシック" panose="020B0600070205080204" pitchFamily="34" charset="-128"/>
              </a:rPr>
              <a:t>Χρηματοδότηση</a:t>
            </a:r>
          </a:p>
        </p:txBody>
      </p:sp>
      <p:sp>
        <p:nvSpPr>
          <p:cNvPr id="17411" name="Content Placeholder 2"/>
          <p:cNvSpPr>
            <a:spLocks noGrp="1"/>
          </p:cNvSpPr>
          <p:nvPr>
            <p:ph idx="1"/>
          </p:nvPr>
        </p:nvSpPr>
        <p:spPr>
          <a:xfrm>
            <a:off x="457200" y="1341438"/>
            <a:ext cx="8229600" cy="4525962"/>
          </a:xfrm>
        </p:spPr>
        <p:txBody>
          <a:bodyPr/>
          <a:lstStyle/>
          <a:p>
            <a:r>
              <a:rPr lang="el-GR" altLang="el-GR" sz="2000" smtClean="0">
                <a:ea typeface="ＭＳ Ｐゴシック" panose="020B0600070205080204" pitchFamily="34" charset="-128"/>
              </a:rPr>
              <a:t>Το παρόν εκπαιδευτικό υλικό έχει αναπτυχθεί στ</a:t>
            </a:r>
            <a:r>
              <a:rPr lang="en-US" altLang="el-GR" sz="2000" smtClean="0">
                <a:ea typeface="ＭＳ Ｐゴシック" panose="020B0600070205080204" pitchFamily="34" charset="-128"/>
              </a:rPr>
              <a:t>o</a:t>
            </a:r>
            <a:r>
              <a:rPr lang="el-GR" altLang="el-GR" sz="2000" smtClean="0">
                <a:ea typeface="ＭＳ Ｐゴシック" panose="020B0600070205080204" pitchFamily="34" charset="-128"/>
              </a:rPr>
              <a:t> πλαίσι</a:t>
            </a:r>
            <a:r>
              <a:rPr lang="en-US" altLang="el-GR" sz="2000" smtClean="0">
                <a:ea typeface="ＭＳ Ｐゴシック" panose="020B0600070205080204" pitchFamily="34" charset="-128"/>
              </a:rPr>
              <a:t>o</a:t>
            </a:r>
            <a:r>
              <a:rPr lang="el-GR" altLang="el-GR" sz="2000" smtClean="0">
                <a:ea typeface="ＭＳ Ｐゴシック" panose="020B0600070205080204" pitchFamily="34" charset="-128"/>
              </a:rPr>
              <a:t> του εκπαιδευτικού έργου του διδάσκοντα.</a:t>
            </a:r>
            <a:endParaRPr lang="en-US" altLang="el-GR" sz="2000" smtClean="0">
              <a:ea typeface="ＭＳ Ｐゴシック" panose="020B0600070205080204" pitchFamily="34" charset="-128"/>
            </a:endParaRPr>
          </a:p>
          <a:p>
            <a:r>
              <a:rPr lang="el-GR" altLang="el-GR" sz="2000" smtClean="0">
                <a:ea typeface="ＭＳ Ｐゴシック" panose="020B0600070205080204" pitchFamily="34" charset="-128"/>
              </a:rPr>
              <a:t>Το έργο «</a:t>
            </a:r>
            <a:r>
              <a:rPr lang="el-GR" altLang="el-GR" sz="2000" b="1" smtClean="0">
                <a:ea typeface="ＭＳ Ｐゴシック" panose="020B0600070205080204" pitchFamily="34" charset="-128"/>
              </a:rPr>
              <a:t>Ανοικτά Ακαδημαϊκά Μαθήματα στο Πανεπιστήμιο Αθηνών</a:t>
            </a:r>
            <a:r>
              <a:rPr lang="el-GR" altLang="el-GR" sz="2000" smtClean="0">
                <a:ea typeface="ＭＳ Ｐゴシック" panose="020B0600070205080204" pitchFamily="34" charset="-128"/>
              </a:rPr>
              <a:t>» έχει χρηματοδοτήσει μόνο την αναδιαμόρφωση του εκπαιδευτικού υλικού. </a:t>
            </a:r>
            <a:endParaRPr lang="en-US" altLang="el-GR" sz="2000" smtClean="0">
              <a:ea typeface="ＭＳ Ｐゴシック" panose="020B0600070205080204" pitchFamily="34" charset="-128"/>
            </a:endParaRPr>
          </a:p>
          <a:p>
            <a:r>
              <a:rPr lang="el-GR" altLang="el-GR" sz="2000" smtClean="0">
                <a:ea typeface="ＭＳ Ｐゴシック" panose="020B0600070205080204" pitchFamily="34" charset="-128"/>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7412" name="Picture 6" descr="Λογότυπο Επιχειρησιακού Προγράμματος Εκπαίδευση και Δια βίου Μάθηση"/>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l-GR" sz="4400" dirty="0" err="1" smtClean="0"/>
              <a:t>ΣημειΩματα</a:t>
            </a:r>
            <a:endParaRPr lang="el-GR" sz="4400" dirty="0"/>
          </a:p>
        </p:txBody>
      </p:sp>
      <p:sp>
        <p:nvSpPr>
          <p:cNvPr id="5" name="Text Placeholder 4"/>
          <p:cNvSpPr>
            <a:spLocks noGrp="1"/>
          </p:cNvSpPr>
          <p:nvPr>
            <p:ph type="body" idx="1"/>
          </p:nvPr>
        </p:nvSpPr>
        <p:spPr/>
        <p:txBody>
          <a:bodyPr/>
          <a:lstStyle/>
          <a:p>
            <a:pPr>
              <a:defRPr/>
            </a:pP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0" y="274638"/>
            <a:ext cx="9144000" cy="1143000"/>
          </a:xfrm>
        </p:spPr>
        <p:txBody>
          <a:bodyPr/>
          <a:lstStyle/>
          <a:p>
            <a:r>
              <a:rPr lang="el-GR" altLang="el-GR" smtClean="0">
                <a:ea typeface="ＭＳ Ｐゴシック" panose="020B0600070205080204" pitchFamily="34" charset="-128"/>
              </a:rPr>
              <a:t>Σημείωμα Ιστορικού Εκδόσεων</a:t>
            </a:r>
            <a:r>
              <a:rPr lang="en-US" altLang="el-GR" smtClean="0">
                <a:ea typeface="ＭＳ Ｐゴシック" panose="020B0600070205080204" pitchFamily="34" charset="-128"/>
              </a:rPr>
              <a:t> </a:t>
            </a:r>
            <a:r>
              <a:rPr lang="el-GR" altLang="el-GR" smtClean="0">
                <a:ea typeface="ＭＳ Ｐゴシック" panose="020B0600070205080204" pitchFamily="34" charset="-128"/>
              </a:rPr>
              <a:t>Έργου</a:t>
            </a:r>
          </a:p>
        </p:txBody>
      </p:sp>
      <p:sp>
        <p:nvSpPr>
          <p:cNvPr id="21507" name="Content Placeholder 4"/>
          <p:cNvSpPr>
            <a:spLocks noGrp="1"/>
          </p:cNvSpPr>
          <p:nvPr>
            <p:ph idx="1"/>
          </p:nvPr>
        </p:nvSpPr>
        <p:spPr>
          <a:xfrm>
            <a:off x="234950" y="1557338"/>
            <a:ext cx="8585200" cy="4525962"/>
          </a:xfrm>
        </p:spPr>
        <p:txBody>
          <a:bodyPr/>
          <a:lstStyle/>
          <a:p>
            <a:pPr marL="0" indent="0">
              <a:buFont typeface="Arial" panose="020B0604020202020204" pitchFamily="34" charset="0"/>
              <a:buNone/>
              <a:defRPr/>
            </a:pPr>
            <a:r>
              <a:rPr lang="el-GR" altLang="el-GR" sz="2000" dirty="0" smtClean="0">
                <a:ea typeface="ＭＳ Ｐゴシック" panose="020B0600070205080204" pitchFamily="34" charset="-128"/>
              </a:rPr>
              <a:t>Το παρόν έργο αποτελεί την έκδοση </a:t>
            </a:r>
            <a:r>
              <a:rPr lang="en-US" altLang="el-GR" sz="2000" dirty="0" smtClean="0">
                <a:ea typeface="ＭＳ Ｐゴシック" panose="020B0600070205080204" pitchFamily="34" charset="-128"/>
              </a:rPr>
              <a:t>1.0.</a:t>
            </a:r>
            <a:endParaRPr lang="el-GR" altLang="el-GR" sz="2000" dirty="0" smtClean="0">
              <a:ea typeface="ＭＳ Ｐゴシック" panose="020B0600070205080204" pitchFamily="34" charset="-128"/>
            </a:endParaRPr>
          </a:p>
          <a:p>
            <a:pPr marL="0" indent="0">
              <a:buFont typeface="Arial" panose="020B0604020202020204" pitchFamily="34" charset="0"/>
              <a:buNone/>
              <a:defRPr/>
            </a:pPr>
            <a:r>
              <a:rPr lang="el-GR" sz="2000" dirty="0" smtClean="0"/>
              <a:t>Έχουν προηγηθεί οι κάτωθι εκδόσεις:</a:t>
            </a:r>
          </a:p>
          <a:p>
            <a:pPr>
              <a:defRPr/>
            </a:pPr>
            <a:r>
              <a:rPr lang="el-GR" sz="2000" dirty="0" smtClean="0"/>
              <a:t>Έκδοση διαθέσιμη </a:t>
            </a:r>
            <a:r>
              <a:rPr lang="el-GR" sz="2000" dirty="0" smtClean="0">
                <a:hlinkClick r:id="rId3"/>
              </a:rPr>
              <a:t>εδώ</a:t>
            </a:r>
            <a:r>
              <a:rPr lang="el-GR" sz="2000" dirty="0" smtClean="0"/>
              <a:t>. </a:t>
            </a:r>
            <a:endParaRPr lang="en-US" altLang="el-GR" sz="2000"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l-GR" altLang="el-GR" smtClean="0">
                <a:ea typeface="ＭＳ Ｐゴシック" panose="020B0600070205080204" pitchFamily="34" charset="-128"/>
              </a:rPr>
              <a:t>Σημείωμα Αναφοράς</a:t>
            </a:r>
          </a:p>
        </p:txBody>
      </p:sp>
      <p:sp>
        <p:nvSpPr>
          <p:cNvPr id="23555" name="Content Placeholder 2"/>
          <p:cNvSpPr>
            <a:spLocks noGrp="1"/>
          </p:cNvSpPr>
          <p:nvPr>
            <p:ph idx="1"/>
          </p:nvPr>
        </p:nvSpPr>
        <p:spPr/>
        <p:txBody>
          <a:bodyPr/>
          <a:lstStyle/>
          <a:p>
            <a:pPr marL="0" indent="0">
              <a:buFont typeface="Arial" panose="020B0604020202020204" pitchFamily="34" charset="0"/>
              <a:buNone/>
            </a:pPr>
            <a:r>
              <a:rPr lang="el-GR" altLang="el-GR" sz="2000" smtClean="0">
                <a:ea typeface="ＭＳ Ｐゴシック" panose="020B0600070205080204" pitchFamily="34" charset="-128"/>
              </a:rPr>
              <a:t>Copyright Εθνικόν και Καποδιστριακόν Πανεπιστήμιον Αθηνών</a:t>
            </a:r>
            <a:r>
              <a:rPr lang="en-US" altLang="el-GR" sz="2000" smtClean="0">
                <a:ea typeface="ＭＳ Ｐゴシック" panose="020B0600070205080204" pitchFamily="34" charset="-128"/>
              </a:rPr>
              <a:t>, </a:t>
            </a:r>
            <a:r>
              <a:rPr lang="el-GR" altLang="el-GR" sz="2000" smtClean="0">
                <a:ea typeface="ＭＳ Ｐゴシック" panose="020B0600070205080204" pitchFamily="34" charset="-128"/>
              </a:rPr>
              <a:t>Αντιγόνη Παρούση και Βασίλης Τσελφές 2015. Αντιγόνη Παρούση και Βασίλης Τσελφές. «Θεατρικές Εφαρμογές και Διδακτική της Φυσικής Ι </a:t>
            </a:r>
            <a:r>
              <a:rPr lang="en-US" altLang="el-GR" sz="2000" smtClean="0">
                <a:ea typeface="ＭＳ Ｐゴシック" panose="020B0600070205080204" pitchFamily="34" charset="-128"/>
              </a:rPr>
              <a:t>- </a:t>
            </a:r>
            <a:r>
              <a:rPr lang="el-GR" altLang="el-GR" sz="2000" smtClean="0">
                <a:ea typeface="ＭＳ Ｐゴシック" panose="020B0600070205080204" pitchFamily="34" charset="-128"/>
              </a:rPr>
              <a:t>Ενότητα 1:</a:t>
            </a:r>
            <a:r>
              <a:rPr lang="en-US" altLang="el-GR" sz="2000" smtClean="0">
                <a:ea typeface="ＭＳ Ｐゴシック" panose="020B0600070205080204" pitchFamily="34" charset="-128"/>
              </a:rPr>
              <a:t> </a:t>
            </a:r>
            <a:r>
              <a:rPr lang="el-GR" altLang="el-GR" sz="2000" smtClean="0">
                <a:ea typeface="ＭＳ Ｐゴシック" panose="020B0600070205080204" pitchFamily="34" charset="-128"/>
              </a:rPr>
              <a:t>Εισαγωγή</a:t>
            </a:r>
            <a:r>
              <a:rPr lang="en-US" altLang="el-GR" sz="2000" smtClean="0">
                <a:ea typeface="ＭＳ Ｐゴシック" panose="020B0600070205080204" pitchFamily="34" charset="-128"/>
              </a:rPr>
              <a:t>.</a:t>
            </a:r>
            <a:r>
              <a:rPr lang="el-GR" altLang="el-GR" sz="2000" smtClean="0">
                <a:ea typeface="ＭＳ Ｐゴシック" panose="020B0600070205080204" pitchFamily="34" charset="-128"/>
              </a:rPr>
              <a:t>». Έκδοση: 1.0. Αθήνα 2015. Διαθέσιμο από τη δικτυακή διεύθυνση: </a:t>
            </a:r>
            <a:r>
              <a:rPr lang="en-US" altLang="el-GR" sz="2000" smtClean="0">
                <a:ea typeface="ＭＳ Ｐゴシック" panose="020B0600070205080204" pitchFamily="34" charset="-128"/>
                <a:hlinkClick r:id="rId3"/>
              </a:rPr>
              <a:t>http://opencourses.uoa.gr/courses/ECD6</a:t>
            </a:r>
            <a:r>
              <a:rPr lang="el-GR" altLang="el-GR" sz="200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61925"/>
            <a:ext cx="8229600" cy="1143000"/>
          </a:xfrm>
        </p:spPr>
        <p:txBody>
          <a:bodyPr/>
          <a:lstStyle/>
          <a:p>
            <a:r>
              <a:rPr lang="el-GR" altLang="el-GR" smtClean="0">
                <a:ea typeface="ＭＳ Ｐゴシック" panose="020B0600070205080204" pitchFamily="34" charset="-128"/>
              </a:rPr>
              <a:t>Σημείωμα Αδειοδότησης</a:t>
            </a:r>
          </a:p>
        </p:txBody>
      </p:sp>
      <p:sp>
        <p:nvSpPr>
          <p:cNvPr id="25603" name="Content Placeholder 2"/>
          <p:cNvSpPr>
            <a:spLocks noGrp="1"/>
          </p:cNvSpPr>
          <p:nvPr>
            <p:ph idx="1"/>
          </p:nvPr>
        </p:nvSpPr>
        <p:spPr>
          <a:xfrm>
            <a:off x="107950" y="765175"/>
            <a:ext cx="8928100" cy="1439863"/>
          </a:xfrm>
        </p:spPr>
        <p:txBody>
          <a:bodyPr/>
          <a:lstStyle/>
          <a:p>
            <a:pPr marL="0" indent="0">
              <a:buFont typeface="Arial" panose="020B0604020202020204" pitchFamily="34" charset="0"/>
              <a:buNone/>
            </a:pPr>
            <a:r>
              <a:rPr lang="el-GR" altLang="el-GR" sz="2000" smtClean="0">
                <a:ea typeface="ＭＳ Ｐゴシック" panose="020B0600070205080204" pitchFamily="34" charset="-128"/>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l-GR" sz="2000" smtClean="0">
              <a:ea typeface="ＭＳ Ｐゴシック" panose="020B0600070205080204" pitchFamily="34" charset="-128"/>
            </a:endParaRPr>
          </a:p>
        </p:txBody>
      </p:sp>
      <p:pic>
        <p:nvPicPr>
          <p:cNvPr id="25604" name="Picture 22" descr="Λογότυπο για Άδειες χρήσης Creative Commons BY-NC-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ea typeface="ＭＳ Ｐゴシック" charset="-128"/>
              </a:rPr>
              <a:t>[1] http://creativecommons.org/licenses/by-nc-sa/4.0/ </a:t>
            </a:r>
            <a:endParaRPr lang="en-US">
              <a:ea typeface="ＭＳ Ｐゴシック" charset="-128"/>
            </a:endParaRPr>
          </a:p>
          <a:p>
            <a:pPr eaLnBrk="1" hangingPunct="1">
              <a:defRPr/>
            </a:pPr>
            <a:endParaRPr lang="el-GR" dirty="0">
              <a:ea typeface="ＭＳ Ｐゴシック" charset="-128"/>
            </a:endParaRPr>
          </a:p>
          <a:p>
            <a:pPr eaLnBrk="1" hangingPunct="1">
              <a:defRPr/>
            </a:pPr>
            <a:r>
              <a:rPr lang="el-GR" dirty="0">
                <a:ea typeface="ＭＳ Ｐゴシック" charset="-128"/>
              </a:rPr>
              <a:t>Ως </a:t>
            </a:r>
            <a:r>
              <a:rPr lang="el-GR" b="1" dirty="0">
                <a:ea typeface="ＭＳ Ｐゴシック" charset="-128"/>
              </a:rPr>
              <a:t>Μη Εμπορική</a:t>
            </a:r>
            <a:r>
              <a:rPr lang="el-GR" dirty="0">
                <a:ea typeface="ＭＳ Ｐゴシック" charset="-128"/>
              </a:rPr>
              <a:t> ορίζεται η χρήση:</a:t>
            </a:r>
          </a:p>
          <a:p>
            <a:pPr marL="342900" indent="-342900" eaLnBrk="1" hangingPunct="1">
              <a:buFont typeface="Arial" panose="020B0604020202020204" pitchFamily="34" charset="0"/>
              <a:buChar char="•"/>
              <a:defRPr/>
            </a:pPr>
            <a:r>
              <a:rPr lang="el-GR" dirty="0">
                <a:ea typeface="ＭＳ Ｐゴシック" charset="-128"/>
              </a:rPr>
              <a:t>που δεν περιλαμβάνει άμεσο ή έμμεσο οικονομικό όφελος από την χρήση του έργου, για το διανομέα του έργου και </a:t>
            </a:r>
            <a:r>
              <a:rPr lang="el-GR" dirty="0" err="1">
                <a:ea typeface="ＭＳ Ｐゴシック" charset="-128"/>
              </a:rPr>
              <a:t>αδειοδόχο</a:t>
            </a:r>
            <a:endParaRPr lang="el-GR" dirty="0">
              <a:ea typeface="ＭＳ Ｐゴシック" charset="-128"/>
            </a:endParaRPr>
          </a:p>
          <a:p>
            <a:pPr marL="342900" indent="-342900" eaLnBrk="1" hangingPunct="1">
              <a:buFont typeface="Arial" panose="020B0604020202020204" pitchFamily="34" charset="0"/>
              <a:buChar char="•"/>
              <a:defRPr/>
            </a:pPr>
            <a:r>
              <a:rPr lang="el-GR" dirty="0">
                <a:ea typeface="ＭＳ Ｐゴシック" charset="-128"/>
              </a:rPr>
              <a:t>που</a:t>
            </a:r>
            <a:r>
              <a:rPr lang="en-GB" dirty="0">
                <a:ea typeface="ＭＳ Ｐゴシック" charset="-128"/>
              </a:rPr>
              <a:t> </a:t>
            </a:r>
            <a:r>
              <a:rPr lang="el-GR" dirty="0">
                <a:ea typeface="ＭＳ Ｐゴシック" charset="-128"/>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ea typeface="ＭＳ Ｐゴシック" charset="-128"/>
              </a:rPr>
              <a:t>που</a:t>
            </a:r>
            <a:r>
              <a:rPr lang="en-GB" dirty="0">
                <a:ea typeface="ＭＳ Ｐゴシック" charset="-128"/>
              </a:rPr>
              <a:t> </a:t>
            </a:r>
            <a:r>
              <a:rPr lang="el-GR" dirty="0">
                <a:ea typeface="ＭＳ Ｐゴシック" charset="-128"/>
              </a:rPr>
              <a:t>δεν προσπορίζει στο διανομέα του έργου και</a:t>
            </a:r>
            <a:r>
              <a:rPr lang="en-GB" dirty="0">
                <a:ea typeface="ＭＳ Ｐゴシック" charset="-128"/>
              </a:rPr>
              <a:t> </a:t>
            </a:r>
            <a:r>
              <a:rPr lang="el-GR" dirty="0" err="1">
                <a:ea typeface="ＭＳ Ｐゴシック" charset="-128"/>
              </a:rPr>
              <a:t>αδειοδόχο</a:t>
            </a:r>
            <a:r>
              <a:rPr lang="en-GB" dirty="0">
                <a:ea typeface="ＭＳ Ｐゴシック" charset="-128"/>
              </a:rPr>
              <a:t> </a:t>
            </a:r>
            <a:r>
              <a:rPr lang="el-GR" dirty="0">
                <a:ea typeface="ＭＳ Ｐゴシック" charset="-128"/>
              </a:rPr>
              <a:t>έμμεσο οικονομικό όφελος (π.χ. διαφημίσεις) από την προβολή του έργου σε διαδικτυακό τόπο</a:t>
            </a:r>
            <a:endParaRPr lang="en-US" dirty="0">
              <a:ea typeface="ＭＳ Ｐゴシック" charset="-128"/>
            </a:endParaRPr>
          </a:p>
          <a:p>
            <a:pPr marL="342900" indent="-342900" eaLnBrk="1" hangingPunct="1">
              <a:buFont typeface="Arial" panose="020B0604020202020204" pitchFamily="34" charset="0"/>
              <a:buChar char="•"/>
              <a:defRPr/>
            </a:pPr>
            <a:endParaRPr lang="el-GR" dirty="0">
              <a:ea typeface="ＭＳ Ｐゴシック" charset="-128"/>
            </a:endParaRPr>
          </a:p>
          <a:p>
            <a:pPr eaLnBrk="1" hangingPunct="1">
              <a:defRPr/>
            </a:pPr>
            <a:r>
              <a:rPr lang="el-GR" dirty="0">
                <a:ea typeface="ＭＳ Ｐゴシック" charset="-128"/>
              </a:rPr>
              <a:t>Ο δικαιούχος μπορεί να παρέχει στον </a:t>
            </a:r>
            <a:r>
              <a:rPr lang="el-GR" dirty="0" err="1">
                <a:ea typeface="ＭＳ Ｐゴシック" charset="-128"/>
              </a:rPr>
              <a:t>αδειοδόχο</a:t>
            </a:r>
            <a:r>
              <a:rPr lang="el-GR" dirty="0">
                <a:ea typeface="ＭＳ Ｐゴシック" charset="-128"/>
              </a:rPr>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l-GR" altLang="el-GR" smtClean="0">
                <a:ea typeface="ＭＳ Ｐゴシック" panose="020B0600070205080204" pitchFamily="34" charset="-128"/>
              </a:rPr>
              <a:t>Διατήρηση Σημειωμάτων</a:t>
            </a:r>
          </a:p>
        </p:txBody>
      </p:sp>
      <p:sp>
        <p:nvSpPr>
          <p:cNvPr id="3" name="Content Placeholder 2"/>
          <p:cNvSpPr>
            <a:spLocks noGrp="1"/>
          </p:cNvSpPr>
          <p:nvPr>
            <p:ph idx="1"/>
          </p:nvPr>
        </p:nvSpPr>
        <p:spPr/>
        <p:txBody>
          <a:bodyPr>
            <a:normAutofit/>
          </a:bodyPr>
          <a:lstStyle/>
          <a:p>
            <a:pPr marL="0" indent="0">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defRPr/>
            </a:pPr>
            <a:r>
              <a:rPr lang="el-GR" sz="2000" dirty="0" err="1"/>
              <a:t>τ</a:t>
            </a:r>
            <a:r>
              <a:rPr lang="en-US" sz="2000" dirty="0" smtClean="0"/>
              <a:t>η </a:t>
            </a:r>
            <a:r>
              <a:rPr lang="el-GR" sz="2000" dirty="0" smtClean="0"/>
              <a:t>Δ</a:t>
            </a:r>
            <a:r>
              <a:rPr lang="en-US" sz="2000" dirty="0" err="1" smtClean="0"/>
              <a:t>ήλωση</a:t>
            </a:r>
            <a:r>
              <a:rPr lang="en-US" sz="2000" dirty="0" smtClean="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a:defRPr/>
            </a:pPr>
            <a:endParaRPr lang="el-G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183.JP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5238"/>
          <a:stretch/>
        </p:blipFill>
        <p:spPr>
          <a:xfrm>
            <a:off x="-824714" y="-626829"/>
            <a:ext cx="9968713" cy="7484829"/>
          </a:xfrm>
          <a:prstGeom prst="rect">
            <a:avLst/>
          </a:prstGeom>
        </p:spPr>
      </p:pic>
      <p:sp>
        <p:nvSpPr>
          <p:cNvPr id="4099" name="Title 1"/>
          <p:cNvSpPr>
            <a:spLocks noGrp="1"/>
          </p:cNvSpPr>
          <p:nvPr>
            <p:ph type="ctrTitle"/>
          </p:nvPr>
        </p:nvSpPr>
        <p:spPr>
          <a:xfrm>
            <a:off x="685800" y="479425"/>
            <a:ext cx="7313613" cy="1470025"/>
          </a:xfrm>
        </p:spPr>
        <p:txBody>
          <a:bodyPr/>
          <a:lstStyle/>
          <a:p>
            <a:pPr eaLnBrk="1" hangingPunct="1"/>
            <a:r>
              <a:rPr lang="el-GR" altLang="en-US" sz="4000" smtClean="0">
                <a:ea typeface="ＭＳ Ｐゴシック" panose="020B0600070205080204" pitchFamily="34" charset="-128"/>
              </a:rPr>
              <a:t>5Κ1 &amp; 6Κ1. Θεατρικές Εφαρμογές και Διδακτική της Φυσικής Ι </a:t>
            </a:r>
            <a:endParaRPr lang="en-US" altLang="en-US" sz="4000" smtClean="0">
              <a:ea typeface="ＭＳ Ｐゴシック" panose="020B0600070205080204" pitchFamily="34" charset="-128"/>
            </a:endParaRPr>
          </a:p>
        </p:txBody>
      </p:sp>
      <p:sp>
        <p:nvSpPr>
          <p:cNvPr id="4100" name="Subtitle 2"/>
          <p:cNvSpPr>
            <a:spLocks noGrp="1"/>
          </p:cNvSpPr>
          <p:nvPr>
            <p:ph type="subTitle" idx="1"/>
          </p:nvPr>
        </p:nvSpPr>
        <p:spPr>
          <a:xfrm>
            <a:off x="5937250" y="5492750"/>
            <a:ext cx="1835150" cy="690563"/>
          </a:xfrm>
        </p:spPr>
        <p:txBody>
          <a:bodyPr/>
          <a:lstStyle/>
          <a:p>
            <a:pPr eaLnBrk="1" hangingPunct="1">
              <a:lnSpc>
                <a:spcPct val="80000"/>
              </a:lnSpc>
            </a:pPr>
            <a:r>
              <a:rPr lang="el-GR" altLang="en-US" sz="1500" smtClean="0">
                <a:solidFill>
                  <a:schemeClr val="tx1"/>
                </a:solidFill>
                <a:ea typeface="ＭＳ Ｐゴシック" panose="020B0600070205080204" pitchFamily="34" charset="-128"/>
              </a:rPr>
              <a:t>Διδάσκουν: Αντιγόνη Παρούση και Βασίλης Τσελφές</a:t>
            </a:r>
            <a:endParaRPr lang="en-US" altLang="en-US" sz="1500" smtClean="0">
              <a:solidFill>
                <a:schemeClr val="tx1"/>
              </a:solidFill>
              <a:ea typeface="ＭＳ Ｐゴシック" panose="020B0600070205080204" pitchFamily="34" charset="-128"/>
            </a:endParaRPr>
          </a:p>
        </p:txBody>
      </p:sp>
      <p:sp>
        <p:nvSpPr>
          <p:cNvPr id="4101" name="TextBox 4"/>
          <p:cNvSpPr txBox="1">
            <a:spLocks noChangeArrowheads="1"/>
          </p:cNvSpPr>
          <p:nvPr/>
        </p:nvSpPr>
        <p:spPr bwMode="auto">
          <a:xfrm>
            <a:off x="7999413" y="6488113"/>
            <a:ext cx="38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l-GR" altLang="el-GR" sz="1800">
                <a:solidFill>
                  <a:schemeClr val="bg1"/>
                </a:solidFill>
              </a:rPr>
              <a:t>1</a:t>
            </a:r>
            <a:endParaRPr lang="en-US" altLang="el-GR" sz="18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altLang="en-US" smtClean="0">
                <a:ea typeface="ＭＳ Ｐゴシック" panose="020B0600070205080204" pitchFamily="34" charset="-128"/>
              </a:rPr>
              <a:t>Τα τεχνικά χαρακτηριστικά</a:t>
            </a:r>
            <a:endParaRPr lang="en-US" altLang="en-US" smtClean="0">
              <a:ea typeface="ＭＳ Ｐゴシック" panose="020B0600070205080204" pitchFamily="34" charset="-128"/>
            </a:endParaRPr>
          </a:p>
        </p:txBody>
      </p:sp>
      <p:sp>
        <p:nvSpPr>
          <p:cNvPr id="3" name="Content Placeholder 2"/>
          <p:cNvSpPr>
            <a:spLocks noGrp="1"/>
          </p:cNvSpPr>
          <p:nvPr>
            <p:ph idx="1"/>
          </p:nvPr>
        </p:nvSpPr>
        <p:spPr/>
        <p:txBody>
          <a:bodyPr/>
          <a:lstStyle/>
          <a:p>
            <a:pPr eaLnBrk="1" hangingPunct="1">
              <a:lnSpc>
                <a:spcPct val="80000"/>
              </a:lnSpc>
            </a:pPr>
            <a:r>
              <a:rPr lang="el-GR" altLang="en-US" sz="3000" smtClean="0">
                <a:ea typeface="ＭＳ Ｐゴシック" panose="020B0600070205080204" pitchFamily="34" charset="-128"/>
              </a:rPr>
              <a:t>Επιλεγόμενο: από τις ενότητες της «Αγωγής στις Τέχνες» και της «Εκπαίδευσης στις Θετικές Επιστήμες»!!!</a:t>
            </a:r>
          </a:p>
          <a:p>
            <a:pPr eaLnBrk="1" hangingPunct="1">
              <a:lnSpc>
                <a:spcPct val="80000"/>
              </a:lnSpc>
            </a:pPr>
            <a:r>
              <a:rPr lang="el-GR" altLang="en-US" sz="3000" smtClean="0">
                <a:ea typeface="ＭＳ Ｐゴシック" panose="020B0600070205080204" pitchFamily="34" charset="-128"/>
              </a:rPr>
              <a:t>Προσφέρει: 10 </a:t>
            </a:r>
            <a:r>
              <a:rPr lang="en-US" altLang="en-US" sz="3000" smtClean="0">
                <a:ea typeface="ＭＳ Ｐゴシック" panose="020B0600070205080204" pitchFamily="34" charset="-128"/>
              </a:rPr>
              <a:t>ECTS</a:t>
            </a:r>
            <a:r>
              <a:rPr lang="el-GR" altLang="en-US" sz="3000" smtClean="0">
                <a:ea typeface="ＭＳ Ｐゴシック" panose="020B0600070205080204" pitchFamily="34" charset="-128"/>
              </a:rPr>
              <a:t> ή 6 ΔΜ, τις μισές στη μία ενότητα και τις άλλες μισές στην άλλη!!!</a:t>
            </a:r>
          </a:p>
          <a:p>
            <a:pPr eaLnBrk="1" hangingPunct="1">
              <a:lnSpc>
                <a:spcPct val="80000"/>
              </a:lnSpc>
            </a:pPr>
            <a:r>
              <a:rPr lang="el-GR" altLang="en-US" sz="3000" smtClean="0">
                <a:ea typeface="ＭＳ Ｐゴシック" panose="020B0600070205080204" pitchFamily="34" charset="-128"/>
              </a:rPr>
              <a:t>Διαλέξεις + παρουσιάσεις από ομάδες φοιτητών + φροντιστηριακού τύπου συναντήσεις με τις ομάδες</a:t>
            </a:r>
          </a:p>
          <a:p>
            <a:pPr eaLnBrk="1" hangingPunct="1">
              <a:lnSpc>
                <a:spcPct val="80000"/>
              </a:lnSpc>
            </a:pPr>
            <a:r>
              <a:rPr lang="el-GR" altLang="en-US" sz="3000" smtClean="0">
                <a:ea typeface="ＭＳ Ｐゴシック" panose="020B0600070205080204" pitchFamily="34" charset="-128"/>
              </a:rPr>
              <a:t>Αξιολόγηση: μέσω των παρουσιάσεων/ παραστάσεων και της τελικής γραπτής ομαδικής εργασίας</a:t>
            </a:r>
            <a:endParaRPr lang="en-US" altLang="en-US" sz="300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IMG_0642.JPG"/>
          <p:cNvPicPr>
            <a:picLocks noChangeAspect="1"/>
          </p:cNvPicPr>
          <p:nvPr/>
        </p:nvPicPr>
        <p:blipFill>
          <a:blip r:embed="rId2">
            <a:extLst>
              <a:ext uri="{28A0092B-C50C-407E-A947-70E740481C1C}">
                <a14:useLocalDpi xmlns:a14="http://schemas.microsoft.com/office/drawing/2010/main" val="0"/>
              </a:ext>
            </a:extLst>
          </a:blip>
          <a:srcRect l="234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8821738" y="6475413"/>
            <a:ext cx="38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l-GR" altLang="el-GR" sz="1800">
                <a:solidFill>
                  <a:schemeClr val="bg1"/>
                </a:solidFill>
              </a:rPr>
              <a:t>2</a:t>
            </a:r>
            <a:endParaRPr lang="en-US" altLang="el-GR" sz="18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n-US" smtClean="0">
                <a:ea typeface="ＭＳ Ｐゴシック" panose="020B0600070205080204" pitchFamily="34" charset="-128"/>
              </a:rPr>
              <a:t>Φετινή ιδιαιτερότητα</a:t>
            </a:r>
            <a:endParaRPr lang="en-US" altLang="en-US" smtClean="0">
              <a:ea typeface="ＭＳ Ｐゴシック" panose="020B0600070205080204" pitchFamily="34" charset="-128"/>
            </a:endParaRPr>
          </a:p>
        </p:txBody>
      </p:sp>
      <p:sp>
        <p:nvSpPr>
          <p:cNvPr id="3" name="Content Placeholder 2"/>
          <p:cNvSpPr>
            <a:spLocks noGrp="1"/>
          </p:cNvSpPr>
          <p:nvPr>
            <p:ph idx="1"/>
          </p:nvPr>
        </p:nvSpPr>
        <p:spPr/>
        <p:txBody>
          <a:bodyPr/>
          <a:lstStyle/>
          <a:p>
            <a:pPr eaLnBrk="1" hangingPunct="1">
              <a:lnSpc>
                <a:spcPct val="90000"/>
              </a:lnSpc>
            </a:pPr>
            <a:r>
              <a:rPr lang="el-GR" altLang="en-US" smtClean="0">
                <a:ea typeface="ＭＳ Ｐゴシック" panose="020B0600070205080204" pitchFamily="34" charset="-128"/>
              </a:rPr>
              <a:t>Θα χρησιμοποιηθεί για την παραγωγή ανοιχτού μαθήματος</a:t>
            </a:r>
          </a:p>
          <a:p>
            <a:pPr eaLnBrk="1" hangingPunct="1">
              <a:lnSpc>
                <a:spcPct val="90000"/>
              </a:lnSpc>
            </a:pPr>
            <a:r>
              <a:rPr lang="el-GR" altLang="en-US" smtClean="0">
                <a:ea typeface="ＭＳ Ｐゴシック" panose="020B0600070205080204" pitchFamily="34" charset="-128"/>
              </a:rPr>
              <a:t>Μέρος των διαλέξεων και των παρουσιάσεων/ παραστάσεων θα βιντεοσκοπηθεί και θα ανέβει στο δίκτυο</a:t>
            </a:r>
          </a:p>
          <a:p>
            <a:pPr eaLnBrk="1" hangingPunct="1">
              <a:lnSpc>
                <a:spcPct val="90000"/>
              </a:lnSpc>
            </a:pPr>
            <a:r>
              <a:rPr lang="el-GR" altLang="en-US" smtClean="0">
                <a:ea typeface="ＭＳ Ｐゴシック" panose="020B0600070205080204" pitchFamily="34" charset="-128"/>
              </a:rPr>
              <a:t>Χρειάζεται την συγκατάθεσή σας</a:t>
            </a:r>
          </a:p>
          <a:p>
            <a:pPr eaLnBrk="1" hangingPunct="1">
              <a:lnSpc>
                <a:spcPct val="90000"/>
              </a:lnSpc>
            </a:pPr>
            <a:r>
              <a:rPr lang="el-GR" altLang="en-US" smtClean="0">
                <a:ea typeface="ＭＳ Ｐゴシック" panose="020B0600070205080204" pitchFamily="34" charset="-128"/>
              </a:rPr>
              <a:t>Σε κάθε περίπτωση τα υλικά που θα ανέβουν στο δίκτυο θα περάσουν από τη διαδικασία του μοντάζ</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l-GR" altLang="en-US" smtClean="0">
                <a:ea typeface="ＭＳ Ｐゴシック" panose="020B0600070205080204" pitchFamily="34" charset="-128"/>
              </a:rPr>
              <a:t>Πληροφορίες</a:t>
            </a:r>
            <a:endParaRPr lang="en-US" altLang="en-US" smtClean="0">
              <a:ea typeface="ＭＳ Ｐゴシック" panose="020B0600070205080204" pitchFamily="34" charset="-128"/>
            </a:endParaRPr>
          </a:p>
        </p:txBody>
      </p:sp>
      <p:sp>
        <p:nvSpPr>
          <p:cNvPr id="3" name="Content Placeholder 2"/>
          <p:cNvSpPr>
            <a:spLocks noGrp="1"/>
          </p:cNvSpPr>
          <p:nvPr>
            <p:ph idx="1"/>
          </p:nvPr>
        </p:nvSpPr>
        <p:spPr/>
        <p:txBody>
          <a:bodyPr/>
          <a:lstStyle/>
          <a:p>
            <a:pPr eaLnBrk="1" hangingPunct="1"/>
            <a:r>
              <a:rPr lang="en-US" altLang="en-US" sz="3000" smtClean="0">
                <a:ea typeface="ＭＳ Ｐゴシック" panose="020B0600070205080204" pitchFamily="34" charset="-128"/>
              </a:rPr>
              <a:t>http://eclass.uoa.gr/courses/ECD1</a:t>
            </a:r>
            <a:r>
              <a:rPr lang="el-GR" altLang="en-US" sz="3000" smtClean="0">
                <a:ea typeface="ＭＳ Ｐゴシック" panose="020B0600070205080204" pitchFamily="34" charset="-128"/>
              </a:rPr>
              <a:t>12</a:t>
            </a:r>
            <a:r>
              <a:rPr lang="en-US" altLang="en-US" sz="3000" smtClean="0">
                <a:ea typeface="ＭＳ Ｐゴシック" panose="020B0600070205080204" pitchFamily="34" charset="-128"/>
              </a:rPr>
              <a:t>/</a:t>
            </a:r>
            <a:r>
              <a:rPr lang="el-GR" altLang="en-US" sz="3000" smtClean="0">
                <a:ea typeface="ＭＳ Ｐゴシック" panose="020B0600070205080204" pitchFamily="34" charset="-128"/>
              </a:rPr>
              <a:t> </a:t>
            </a:r>
          </a:p>
          <a:p>
            <a:pPr eaLnBrk="1" hangingPunct="1"/>
            <a:r>
              <a:rPr lang="en-US" altLang="en-US" sz="3000" smtClean="0">
                <a:ea typeface="ＭＳ Ｐゴシック" panose="020B0600070205080204" pitchFamily="34" charset="-128"/>
              </a:rPr>
              <a:t>Συνίσταται στους/στις </a:t>
            </a:r>
            <a:r>
              <a:rPr lang="el-GR" altLang="en-US" sz="3000" smtClean="0">
                <a:ea typeface="ＭＳ Ｐゴシック" panose="020B0600070205080204" pitchFamily="34" charset="-128"/>
              </a:rPr>
              <a:t>φοιτητές/τριες</a:t>
            </a:r>
            <a:r>
              <a:rPr lang="en-US" altLang="en-US" sz="3000" smtClean="0">
                <a:ea typeface="ＭＳ Ｐゴシック" panose="020B0600070205080204" pitchFamily="34" charset="-128"/>
              </a:rPr>
              <a:t> να έχουν παρακολουθήσει επιτυχώς το μάθημα “Έννοιες φυσικών επιστημών Ι”</a:t>
            </a:r>
            <a:r>
              <a:rPr lang="el-GR" altLang="ja-JP" sz="3000" smtClean="0">
                <a:ea typeface="ＭＳ Ｐゴシック" panose="020B0600070205080204" pitchFamily="34" charset="-128"/>
              </a:rPr>
              <a:t> και ένα μάθημα θεάτρου από την ενότητα της «Αγωγής στις Τέχνες» </a:t>
            </a:r>
          </a:p>
          <a:p>
            <a:pPr eaLnBrk="1" hangingPunct="1"/>
            <a:r>
              <a:rPr lang="el-GR" altLang="en-US" sz="3000" smtClean="0">
                <a:ea typeface="ＭＳ Ｐゴシック" panose="020B0600070205080204" pitchFamily="34" charset="-128"/>
              </a:rPr>
              <a:t>Στόχος του μαθήματος είναι η διερεύνηση και η καταγραφή διαφορετικών τρόπων χρήσης του κουκλοθέατρου ως μέσου διδασκαλίας και των φυσικών φαινομένων, στην προσχολική ηλικία.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0638"/>
            <a:ext cx="8229600" cy="1143000"/>
          </a:xfrm>
        </p:spPr>
        <p:txBody>
          <a:bodyPr/>
          <a:lstStyle/>
          <a:p>
            <a:pPr eaLnBrk="1" hangingPunct="1"/>
            <a:r>
              <a:rPr lang="el-GR" altLang="en-US" smtClean="0">
                <a:ea typeface="ＭＳ Ｐゴシック" panose="020B0600070205080204" pitchFamily="34" charset="-128"/>
              </a:rPr>
              <a:t>Περιεχόμενο</a:t>
            </a:r>
            <a:endParaRPr lang="en-US" altLang="en-US" smtClean="0">
              <a:ea typeface="ＭＳ Ｐゴシック" panose="020B0600070205080204" pitchFamily="34" charset="-128"/>
            </a:endParaRPr>
          </a:p>
        </p:txBody>
      </p:sp>
      <p:sp>
        <p:nvSpPr>
          <p:cNvPr id="3" name="Content Placeholder 2"/>
          <p:cNvSpPr>
            <a:spLocks noGrp="1"/>
          </p:cNvSpPr>
          <p:nvPr>
            <p:ph idx="1"/>
          </p:nvPr>
        </p:nvSpPr>
        <p:spPr>
          <a:xfrm>
            <a:off x="242888" y="1408113"/>
            <a:ext cx="8636000" cy="5068887"/>
          </a:xfrm>
        </p:spPr>
        <p:txBody>
          <a:bodyPr/>
          <a:lstStyle/>
          <a:p>
            <a:pPr eaLnBrk="1" hangingPunct="1"/>
            <a:r>
              <a:rPr lang="el-GR" altLang="en-US" sz="2600" smtClean="0">
                <a:ea typeface="ＭＳ Ｐゴシック" panose="020B0600070205080204" pitchFamily="34" charset="-128"/>
              </a:rPr>
              <a:t>Παράλληλες θεωρητικές και εργαστηριακές προσεγγίσεις α) τεχνικών και δομής του κουκλοθέατρου και β) ενός θέματος από τις φυσικές επιστήμες.</a:t>
            </a:r>
          </a:p>
          <a:p>
            <a:pPr eaLnBrk="1" hangingPunct="1"/>
            <a:r>
              <a:rPr lang="el-GR" altLang="en-US" sz="2600" smtClean="0">
                <a:ea typeface="ＭＳ Ｐゴシック" panose="020B0600070205080204" pitchFamily="34" charset="-128"/>
              </a:rPr>
              <a:t>Θεωρία και τεχνικές της αφήγησης. Κατασκευή σεναρίου.</a:t>
            </a:r>
          </a:p>
          <a:p>
            <a:pPr eaLnBrk="1" hangingPunct="1"/>
            <a:r>
              <a:rPr lang="el-GR" altLang="en-US" sz="2600" smtClean="0">
                <a:ea typeface="ＭＳ Ｐゴシック" panose="020B0600070205080204" pitchFamily="34" charset="-128"/>
              </a:rPr>
              <a:t>Επιλογή τεχνικής κουκλοθέατρου για την παραγωγή των θεατρικών σπουδών. Σκηνικές κατασκευές. Παρουσίαση και συζήτηση πρώτων προσπαθειών.</a:t>
            </a:r>
          </a:p>
          <a:p>
            <a:pPr eaLnBrk="1" hangingPunct="1"/>
            <a:r>
              <a:rPr lang="el-GR" altLang="en-US" sz="2600" smtClean="0">
                <a:ea typeface="ＭＳ Ｐゴシック" panose="020B0600070205080204" pitchFamily="34" charset="-128"/>
              </a:rPr>
              <a:t>Εξέλιξη της παραγωγής των θεατρικών σπουδών. </a:t>
            </a:r>
          </a:p>
          <a:p>
            <a:pPr eaLnBrk="1" hangingPunct="1"/>
            <a:r>
              <a:rPr lang="el-GR" altLang="en-US" sz="2600" smtClean="0">
                <a:ea typeface="ＭＳ Ｐゴシック" panose="020B0600070205080204" pitchFamily="34" charset="-128"/>
              </a:rPr>
              <a:t>Πρόβες για το ανέβασμα της παράστασης. Πραγματοποίηση της παράστασης.</a:t>
            </a:r>
          </a:p>
          <a:p>
            <a:pPr eaLnBrk="1" hangingPunct="1"/>
            <a:r>
              <a:rPr lang="el-GR" altLang="en-US" sz="2600" smtClean="0">
                <a:ea typeface="ＭＳ Ｐゴシック" panose="020B0600070205080204" pitchFamily="34" charset="-128"/>
              </a:rPr>
              <a:t>Αξιολόγηση του αποτελέσματος. </a:t>
            </a:r>
            <a:endParaRPr lang="en-US" altLang="en-US" sz="260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06363"/>
            <a:ext cx="8229600" cy="1143000"/>
          </a:xfrm>
        </p:spPr>
        <p:txBody>
          <a:bodyPr/>
          <a:lstStyle/>
          <a:p>
            <a:pPr eaLnBrk="1" hangingPunct="1"/>
            <a:r>
              <a:rPr lang="el-GR" altLang="en-US" smtClean="0">
                <a:ea typeface="ＭＳ Ｐゴシック" panose="020B0600070205080204" pitchFamily="34" charset="-128"/>
              </a:rPr>
              <a:t>Αξιολόγηση από...</a:t>
            </a:r>
            <a:endParaRPr lang="en-US" altLang="en-US" smtClean="0">
              <a:ea typeface="ＭＳ Ｐゴシック" panose="020B0600070205080204" pitchFamily="34" charset="-128"/>
            </a:endParaRPr>
          </a:p>
        </p:txBody>
      </p:sp>
      <p:sp>
        <p:nvSpPr>
          <p:cNvPr id="3" name="Content Placeholder 2"/>
          <p:cNvSpPr>
            <a:spLocks noGrp="1"/>
          </p:cNvSpPr>
          <p:nvPr>
            <p:ph idx="1"/>
          </p:nvPr>
        </p:nvSpPr>
        <p:spPr>
          <a:xfrm>
            <a:off x="457200" y="1322388"/>
            <a:ext cx="8229600" cy="5356225"/>
          </a:xfrm>
        </p:spPr>
        <p:txBody>
          <a:bodyPr/>
          <a:lstStyle/>
          <a:p>
            <a:pPr eaLnBrk="1" hangingPunct="1"/>
            <a:r>
              <a:rPr lang="el-GR" altLang="en-US" b="1" smtClean="0">
                <a:ea typeface="ＭＳ Ｐゴシック" panose="020B0600070205080204" pitchFamily="34" charset="-128"/>
              </a:rPr>
              <a:t>Ομαδική παρουσίαση σεναρίου θεατρικής σπουδής και κεντρικής επιστημονικής ιδέας.</a:t>
            </a:r>
            <a:endParaRPr lang="el-GR" altLang="en-US" smtClean="0">
              <a:ea typeface="ＭＳ Ｐゴシック" panose="020B0600070205080204" pitchFamily="34" charset="-128"/>
            </a:endParaRPr>
          </a:p>
          <a:p>
            <a:pPr eaLnBrk="1" hangingPunct="1">
              <a:buFont typeface="Arial" panose="020B0604020202020204" pitchFamily="34" charset="0"/>
              <a:buNone/>
            </a:pPr>
            <a:endParaRPr lang="el-GR" altLang="en-US" smtClean="0">
              <a:ea typeface="ＭＳ Ｐゴシック" panose="020B0600070205080204" pitchFamily="34" charset="-128"/>
            </a:endParaRPr>
          </a:p>
          <a:p>
            <a:pPr eaLnBrk="1" hangingPunct="1"/>
            <a:r>
              <a:rPr lang="el-GR" altLang="en-US" b="1" smtClean="0">
                <a:ea typeface="ＭＳ Ｐゴシック" panose="020B0600070205080204" pitchFamily="34" charset="-128"/>
              </a:rPr>
              <a:t>Ομαδική παρουσίαση θεατρικής σπουδής.</a:t>
            </a:r>
            <a:endParaRPr lang="el-GR" altLang="en-US" smtClean="0">
              <a:ea typeface="ＭＳ Ｐゴシック" panose="020B0600070205080204" pitchFamily="34" charset="-128"/>
            </a:endParaRPr>
          </a:p>
          <a:p>
            <a:pPr eaLnBrk="1" hangingPunct="1">
              <a:buFont typeface="Arial" panose="020B0604020202020204" pitchFamily="34" charset="0"/>
              <a:buNone/>
            </a:pPr>
            <a:endParaRPr lang="el-GR" altLang="en-US" smtClean="0">
              <a:ea typeface="ＭＳ Ｐゴシック" panose="020B0600070205080204" pitchFamily="34" charset="-128"/>
            </a:endParaRPr>
          </a:p>
          <a:p>
            <a:pPr eaLnBrk="1" hangingPunct="1"/>
            <a:r>
              <a:rPr lang="el-GR" altLang="en-US" b="1" smtClean="0">
                <a:ea typeface="ＭＳ Ｐゴシック" panose="020B0600070205080204" pitchFamily="34" charset="-128"/>
              </a:rPr>
              <a:t>Διαδικασία αξιολόγησης της τελικής παράστασης.</a:t>
            </a:r>
            <a:endParaRPr lang="el-GR" altLang="en-US" smtClean="0">
              <a:ea typeface="ＭＳ Ｐゴシック" panose="020B0600070205080204" pitchFamily="34" charset="-128"/>
            </a:endParaRPr>
          </a:p>
          <a:p>
            <a:pPr eaLnBrk="1" hangingPunct="1">
              <a:buFont typeface="Arial" panose="020B0604020202020204" pitchFamily="34" charset="0"/>
              <a:buNone/>
            </a:pPr>
            <a:endParaRPr lang="el-GR" altLang="en-US" smtClean="0">
              <a:ea typeface="ＭＳ Ｐゴシック" panose="020B0600070205080204" pitchFamily="34" charset="-128"/>
            </a:endParaRPr>
          </a:p>
          <a:p>
            <a:pPr eaLnBrk="1" hangingPunct="1"/>
            <a:r>
              <a:rPr lang="el-GR" altLang="en-US" b="1" smtClean="0">
                <a:ea typeface="ＭＳ Ｐゴシック" panose="020B0600070205080204" pitchFamily="34" charset="-128"/>
              </a:rPr>
              <a:t>Τελική γραπτή ομαδική εργασία</a:t>
            </a:r>
            <a:endParaRPr lang="el-GR" altLang="en-US" smtClean="0">
              <a:ea typeface="ＭＳ Ｐゴシック" panose="020B0600070205080204" pitchFamily="34" charset="-128"/>
            </a:endParaRPr>
          </a:p>
          <a:p>
            <a:pPr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717.JPG"/>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5153"/>
          <a:stretch/>
        </p:blipFill>
        <p:spPr>
          <a:xfrm>
            <a:off x="-228600" y="0"/>
            <a:ext cx="9372600" cy="6858000"/>
          </a:xfrm>
          <a:prstGeom prst="rect">
            <a:avLst/>
          </a:prstGeom>
        </p:spPr>
      </p:pic>
      <p:sp>
        <p:nvSpPr>
          <p:cNvPr id="12291" name="Title 1"/>
          <p:cNvSpPr>
            <a:spLocks noGrp="1"/>
          </p:cNvSpPr>
          <p:nvPr>
            <p:ph type="title"/>
          </p:nvPr>
        </p:nvSpPr>
        <p:spPr/>
        <p:txBody>
          <a:bodyPr/>
          <a:lstStyle/>
          <a:p>
            <a:pPr eaLnBrk="1" hangingPunct="1"/>
            <a:r>
              <a:rPr lang="el-GR" altLang="en-US" sz="4000" smtClean="0">
                <a:ea typeface="ＭＳ Ｐゴシック" panose="020B0600070205080204" pitchFamily="34" charset="-128"/>
              </a:rPr>
              <a:t>Μέθοδος διδασκαλίας/ αξιολόγησης</a:t>
            </a:r>
            <a:endParaRPr lang="en-US" altLang="en-US" sz="4000" smtClean="0">
              <a:ea typeface="ＭＳ Ｐゴシック" panose="020B0600070205080204" pitchFamily="34" charset="-128"/>
            </a:endParaRPr>
          </a:p>
        </p:txBody>
      </p:sp>
      <p:sp>
        <p:nvSpPr>
          <p:cNvPr id="3" name="Content Placeholder 2"/>
          <p:cNvSpPr>
            <a:spLocks noGrp="1"/>
          </p:cNvSpPr>
          <p:nvPr>
            <p:ph idx="1"/>
          </p:nvPr>
        </p:nvSpPr>
        <p:spPr>
          <a:xfrm>
            <a:off x="457200" y="1930400"/>
            <a:ext cx="8229600" cy="4525963"/>
          </a:xfrm>
        </p:spPr>
        <p:txBody>
          <a:bodyPr/>
          <a:lstStyle/>
          <a:p>
            <a:pPr eaLnBrk="1" hangingPunct="1"/>
            <a:r>
              <a:rPr lang="el-GR" altLang="en-US" smtClean="0">
                <a:ea typeface="ＭＳ Ｐゴシック" panose="020B0600070205080204" pitchFamily="34" charset="-128"/>
              </a:rPr>
              <a:t>Η μέθοδος διδασκαλίας: κοινωνική – κουνστρουξιονιστική</a:t>
            </a:r>
          </a:p>
          <a:p>
            <a:pPr eaLnBrk="1" hangingPunct="1">
              <a:buFont typeface="Arial" panose="020B0604020202020204" pitchFamily="34" charset="0"/>
              <a:buNone/>
            </a:pPr>
            <a:endParaRPr lang="el-GR" altLang="en-US" smtClean="0">
              <a:ea typeface="ＭＳ Ｐゴシック" panose="020B0600070205080204" pitchFamily="34" charset="-128"/>
            </a:endParaRPr>
          </a:p>
          <a:p>
            <a:pPr eaLnBrk="1" hangingPunct="1"/>
            <a:r>
              <a:rPr lang="el-GR" altLang="en-US" smtClean="0">
                <a:ea typeface="ＭＳ Ｐゴシック" panose="020B0600070205080204" pitchFamily="34" charset="-128"/>
              </a:rPr>
              <a:t>Μέθοδος αξιολόγησης: διαμορφωτική και συμπερασματική</a:t>
            </a:r>
          </a:p>
          <a:p>
            <a:pPr eaLnBrk="1" hangingPunct="1"/>
            <a:endParaRPr lang="en-US" altLang="en-US" smtClean="0">
              <a:ea typeface="ＭＳ Ｐゴシック" panose="020B0600070205080204" pitchFamily="34" charset="-128"/>
            </a:endParaRPr>
          </a:p>
        </p:txBody>
      </p:sp>
      <p:sp>
        <p:nvSpPr>
          <p:cNvPr id="12293" name="TextBox 4"/>
          <p:cNvSpPr txBox="1">
            <a:spLocks noChangeArrowheads="1"/>
          </p:cNvSpPr>
          <p:nvPr/>
        </p:nvSpPr>
        <p:spPr bwMode="auto">
          <a:xfrm>
            <a:off x="8797925" y="6467475"/>
            <a:ext cx="385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l-GR" altLang="el-GR" sz="1800">
                <a:solidFill>
                  <a:schemeClr val="bg1"/>
                </a:solidFill>
              </a:rPr>
              <a:t>3</a:t>
            </a:r>
            <a:endParaRPr lang="en-US" altLang="el-GR"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TotalTime>
  <Words>1028</Words>
  <Application>Microsoft Office PowerPoint</Application>
  <PresentationFormat>On-screen Show (4:3)</PresentationFormat>
  <Paragraphs>107</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ＭＳ Ｐゴシック</vt:lpstr>
      <vt:lpstr>Arial</vt:lpstr>
      <vt:lpstr>Helvetica</vt:lpstr>
      <vt:lpstr>Wingdings</vt:lpstr>
      <vt:lpstr>Office Theme</vt:lpstr>
      <vt:lpstr>Θεατρικές Εφαρμογές και Διδακτική της Φυσικής Ι</vt:lpstr>
      <vt:lpstr>5Κ1 &amp; 6Κ1. Θεατρικές Εφαρμογές και Διδακτική της Φυσικής Ι </vt:lpstr>
      <vt:lpstr>Τα τεχνικά χαρακτηριστικά</vt:lpstr>
      <vt:lpstr>PowerPoint Presentation</vt:lpstr>
      <vt:lpstr>Φετινή ιδιαιτερότητα</vt:lpstr>
      <vt:lpstr>Πληροφορίες</vt:lpstr>
      <vt:lpstr>Περιεχόμενο</vt:lpstr>
      <vt:lpstr>Αξιολόγηση από...</vt:lpstr>
      <vt:lpstr>Μέθοδος διδασκαλίας/ αξιολόγησης</vt:lpstr>
      <vt:lpstr>Βιβλιογραφία (βιβλία)</vt:lpstr>
      <vt:lpstr>Βιβλιογραφία (άρθρα)</vt:lpstr>
      <vt:lpstr>PowerPoint Presentation</vt:lpstr>
      <vt:lpstr>Τέλος</vt:lpstr>
      <vt:lpstr>Χρηματοδότηση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501. Εξέλιξη των ιδεών στις φυσικές επιστήμες</dc:title>
  <dc:creator>user</dc:creator>
  <cp:lastModifiedBy>Uoa</cp:lastModifiedBy>
  <cp:revision>20</cp:revision>
  <dcterms:created xsi:type="dcterms:W3CDTF">2014-09-25T08:28:30Z</dcterms:created>
  <dcterms:modified xsi:type="dcterms:W3CDTF">2016-01-27T11:07:20Z</dcterms:modified>
</cp:coreProperties>
</file>