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359" r:id="rId3"/>
    <p:sldId id="365" r:id="rId4"/>
    <p:sldId id="366" r:id="rId5"/>
    <p:sldId id="367" r:id="rId6"/>
    <p:sldId id="368" r:id="rId7"/>
    <p:sldId id="371" r:id="rId8"/>
    <p:sldId id="369" r:id="rId9"/>
    <p:sldId id="370" r:id="rId10"/>
    <p:sldId id="360" r:id="rId11"/>
    <p:sldId id="361" r:id="rId12"/>
    <p:sldId id="362" r:id="rId13"/>
    <p:sldId id="363" r:id="rId14"/>
    <p:sldId id="364" r:id="rId15"/>
    <p:sldId id="372" r:id="rId16"/>
    <p:sldId id="293"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71"/>
            <p14:sldId id="369"/>
            <p14:sldId id="370"/>
            <p14:sldId id="360"/>
            <p14:sldId id="361"/>
            <p14:sldId id="362"/>
            <p14:sldId id="363"/>
            <p14:sldId id="364"/>
            <p14:sldId id="372"/>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12</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13</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 και Εικονογραφημένο Βιβλίο</a:t>
            </a: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 και Εικονογραφημένο Βιβλίο</a:t>
            </a:r>
          </a:p>
        </p:txBody>
      </p:sp>
      <p:pic>
        <p:nvPicPr>
          <p:cNvPr id="6" name="Picture 5"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 και Εικονογραφημένο Βιβλίο</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 και Εικονογραφημένο Βιβλίο</a:t>
            </a:r>
          </a:p>
        </p:txBody>
      </p:sp>
      <p:pic>
        <p:nvPicPr>
          <p:cNvPr id="9" name="Picture 8"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 και Εικονογραφημένο Βιβλίο</a:t>
            </a: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 και Εικονογραφημένο Βιβλίο</a:t>
            </a:r>
          </a:p>
        </p:txBody>
      </p:sp>
      <p:pic>
        <p:nvPicPr>
          <p:cNvPr id="8" name="Picture 7"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06405"/>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 και Εικονογραφημένο Βιβλίο</a:t>
            </a:r>
          </a:p>
        </p:txBody>
      </p:sp>
      <p:pic>
        <p:nvPicPr>
          <p:cNvPr id="7" name="Picture 6" descr="[DECORATIVE]"/>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hyperlink" Target="%5b1%5d%20http:/creativecommons.org/licenses/by-nc-sa/4.0/"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iblionet.gr/book/198974/%CE%95%CE%AF%CE%BC%CE%B1%CE%B9_%CE%AD%CE%BD%CE%B1%CF%82_%CE%BA%CE%B1%CE%BB%CE%BB%CE%B9%CF%84%CE%AD%CF%87%CE%BD%CE%B7%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mychroma.gr/index.php/arthra/entry/4-graffiti/5-graffiti-sta-sxoleia" TargetMode="Externa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Graffiti-Writer-Writer.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4.9</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Τέχνη του Δρόμου </a:t>
            </a:r>
            <a:r>
              <a:rPr lang="el-GR" sz="2800" dirty="0" smtClean="0"/>
              <a:t>- </a:t>
            </a:r>
            <a:r>
              <a:rPr lang="el-GR" sz="2800" dirty="0"/>
              <a:t>Γκράφιτι</a:t>
            </a:r>
            <a:r>
              <a:rPr lang="en-US" sz="2800" dirty="0"/>
              <a:t> </a:t>
            </a:r>
            <a:r>
              <a:rPr lang="el-GR" sz="2800" dirty="0"/>
              <a:t>και Εικονογραφημένο </a:t>
            </a:r>
            <a:r>
              <a:rPr lang="el-GR" sz="2800" dirty="0" smtClean="0"/>
              <a:t>Βιβλίο</a:t>
            </a:r>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Μαριάννα-Σοφία </a:t>
            </a:r>
            <a:r>
              <a:rPr lang="el-GR" sz="2000" dirty="0" err="1"/>
              <a:t>Ματζίρη</a:t>
            </a:r>
            <a:r>
              <a:rPr lang="el-GR" sz="2000" dirty="0" smtClean="0"/>
              <a:t>, Ελένη </a:t>
            </a:r>
            <a:r>
              <a:rPr lang="el-GR" sz="2000" dirty="0" err="1" smtClean="0"/>
              <a:t>Τσενεκίδη</a:t>
            </a:r>
            <a:r>
              <a:rPr lang="el-GR" sz="2000" dirty="0" smtClean="0"/>
              <a:t>, Αγγελική </a:t>
            </a:r>
            <a:r>
              <a:rPr lang="el-GR" sz="2000" dirty="0" err="1" smtClean="0"/>
              <a:t>Γιαννικοπούλου</a:t>
            </a:r>
            <a:r>
              <a:rPr lang="el-GR" sz="2000" dirty="0"/>
              <a:t>. «Το Εικονογραφημένο Βιβλίο στην Προσχολική Εκπαίδευση</a:t>
            </a:r>
            <a:r>
              <a:rPr lang="el-GR" sz="2000" dirty="0" smtClean="0"/>
              <a:t>.</a:t>
            </a:r>
            <a:r>
              <a:rPr lang="en-GB" sz="2000" dirty="0" smtClean="0"/>
              <a:t> </a:t>
            </a:r>
            <a:r>
              <a:rPr lang="el-GR" sz="2000" dirty="0" smtClean="0"/>
              <a:t>Τέχνη </a:t>
            </a:r>
            <a:r>
              <a:rPr lang="el-GR" sz="2000" dirty="0"/>
              <a:t>του Δρόμου </a:t>
            </a:r>
            <a:r>
              <a:rPr lang="en-GB" sz="2000" dirty="0" smtClean="0"/>
              <a:t>-</a:t>
            </a:r>
            <a:r>
              <a:rPr lang="el-GR" sz="2000" dirty="0" smtClean="0"/>
              <a:t> Γκράφιτι</a:t>
            </a:r>
            <a:r>
              <a:rPr lang="en-US" sz="2000" dirty="0" smtClean="0"/>
              <a:t> </a:t>
            </a:r>
            <a:r>
              <a:rPr lang="el-GR" sz="2000" dirty="0" smtClean="0"/>
              <a:t>και Εικονογραφημένο Βιβλίο</a:t>
            </a:r>
            <a:r>
              <a:rPr lang="el-GR" sz="2000" dirty="0"/>
              <a:t>. Είμαι ένας </a:t>
            </a:r>
            <a:r>
              <a:rPr lang="el-GR" sz="2000" dirty="0" smtClean="0"/>
              <a:t>καλλιτέχνης». </a:t>
            </a:r>
            <a:r>
              <a:rPr lang="el-GR" sz="2000" dirty="0"/>
              <a:t>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a:t>.</a:t>
            </a:r>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011831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a:t>Εικόνα 1, 2: Εξώφυλλο και ενδεικτικές σελίδες του βιβλίου «</a:t>
            </a:r>
            <a:r>
              <a:rPr lang="el-GR" sz="2000" u="sng" dirty="0">
                <a:hlinkClick r:id="rId3"/>
              </a:rPr>
              <a:t>Είμαι ένας καλλιτέχνης</a:t>
            </a:r>
            <a:r>
              <a:rPr lang="el-GR" sz="2000" dirty="0"/>
              <a:t>» / εικονογράφηση Μάρτα Άλτες. - Αθήνα : </a:t>
            </a:r>
            <a:r>
              <a:rPr lang="el-GR" sz="2000" dirty="0" err="1"/>
              <a:t>Key</a:t>
            </a:r>
            <a:r>
              <a:rPr lang="el-GR" sz="2000" dirty="0"/>
              <a:t> </a:t>
            </a:r>
            <a:r>
              <a:rPr lang="el-GR" sz="2000" dirty="0" err="1"/>
              <a:t>Books</a:t>
            </a:r>
            <a:r>
              <a:rPr lang="el-GR" sz="2000" dirty="0"/>
              <a:t>, 2014.</a:t>
            </a:r>
            <a:r>
              <a:rPr lang="en-GB" sz="2000" dirty="0" err="1"/>
              <a:t>Biblionet</a:t>
            </a:r>
            <a:r>
              <a:rPr lang="el-GR" sz="2000" dirty="0"/>
              <a:t>.</a:t>
            </a:r>
          </a:p>
          <a:p>
            <a:pPr marL="0" indent="0">
              <a:buNone/>
            </a:pPr>
            <a:r>
              <a:rPr lang="el-GR" sz="2000" dirty="0"/>
              <a:t>Εικόνα</a:t>
            </a:r>
            <a:r>
              <a:rPr lang="en-US" sz="2000" dirty="0"/>
              <a:t> 3: </a:t>
            </a:r>
            <a:r>
              <a:rPr lang="en-GB" sz="2000" u="sng" dirty="0">
                <a:hlinkClick r:id="rId4"/>
              </a:rPr>
              <a:t>Graf Writer in a Mural</a:t>
            </a:r>
            <a:r>
              <a:rPr lang="en-US" sz="2000" dirty="0"/>
              <a:t>, </a:t>
            </a:r>
            <a:r>
              <a:rPr lang="en-GB" sz="2000" dirty="0"/>
              <a:t>Copyright </a:t>
            </a:r>
            <a:r>
              <a:rPr lang="en-GB" sz="2000" dirty="0" err="1"/>
              <a:t>Amusafija</a:t>
            </a:r>
            <a:r>
              <a:rPr lang="en-US" sz="2000" dirty="0"/>
              <a:t>, </a:t>
            </a:r>
            <a:r>
              <a:rPr lang="en-GB" sz="2000" dirty="0"/>
              <a:t> </a:t>
            </a:r>
            <a:r>
              <a:rPr lang="en-GB" sz="2000" u="sng" dirty="0">
                <a:hlinkClick r:id="rId5"/>
              </a:rPr>
              <a:t>Creative Commons Attribution-Share Alike 3.0 </a:t>
            </a:r>
            <a:r>
              <a:rPr lang="en-GB" sz="2000" u="sng" dirty="0" err="1">
                <a:hlinkClick r:id="rId5"/>
              </a:rPr>
              <a:t>Unported</a:t>
            </a:r>
            <a:r>
              <a:rPr lang="en-US" sz="2000" dirty="0"/>
              <a:t>, </a:t>
            </a:r>
            <a:r>
              <a:rPr lang="en-GB" sz="2000" dirty="0"/>
              <a:t>Wikimedia Commons.</a:t>
            </a:r>
            <a:endParaRPr lang="el-GR" sz="2000" dirty="0"/>
          </a:p>
          <a:p>
            <a:pPr marL="0" indent="0">
              <a:buNone/>
            </a:pPr>
            <a:r>
              <a:rPr lang="el-GR" sz="2000" dirty="0"/>
              <a:t>Εικόνα</a:t>
            </a:r>
            <a:r>
              <a:rPr lang="en-US" sz="2000" dirty="0"/>
              <a:t> 4: </a:t>
            </a:r>
            <a:r>
              <a:rPr lang="el-GR" sz="2000" u="sng" dirty="0">
                <a:hlinkClick r:id="rId6"/>
              </a:rPr>
              <a:t>Γκράφιτι στο </a:t>
            </a:r>
            <a:r>
              <a:rPr lang="en-GB" sz="2000" u="sng" dirty="0">
                <a:hlinkClick r:id="rId6"/>
              </a:rPr>
              <a:t>20</a:t>
            </a:r>
            <a:r>
              <a:rPr lang="el-GR" sz="2000" u="sng" dirty="0">
                <a:hlinkClick r:id="rId6"/>
              </a:rPr>
              <a:t>ο Δημοτικό Αγίου Παντελεήμονα</a:t>
            </a:r>
            <a:r>
              <a:rPr lang="en-GB" sz="2000" dirty="0"/>
              <a:t>, Copyright Carpe Diem, All rights reserved. </a:t>
            </a:r>
            <a:r>
              <a:rPr lang="en-GB" sz="2000" dirty="0" err="1"/>
              <a:t>MyChroma</a:t>
            </a:r>
            <a:r>
              <a:rPr lang="en-GB" sz="2000" dirty="0"/>
              <a:t>.</a:t>
            </a:r>
            <a:endParaRPr lang="el-GR" sz="2000" dirty="0"/>
          </a:p>
          <a:p>
            <a:pPr marL="0" indent="0">
              <a:buNone/>
            </a:pPr>
            <a:r>
              <a:rPr lang="el-GR" sz="2000" dirty="0"/>
              <a:t>Εικόνα</a:t>
            </a:r>
            <a:r>
              <a:rPr lang="en-US" sz="2000" dirty="0"/>
              <a:t> 5: </a:t>
            </a:r>
            <a:r>
              <a:rPr lang="el-GR" sz="2000" u="sng" dirty="0">
                <a:hlinkClick r:id="rId6"/>
              </a:rPr>
              <a:t>Γκράφιτι στο </a:t>
            </a:r>
            <a:r>
              <a:rPr lang="en-GB" sz="2000" u="sng" dirty="0">
                <a:hlinkClick r:id="rId6"/>
              </a:rPr>
              <a:t>35</a:t>
            </a:r>
            <a:r>
              <a:rPr lang="el-GR" sz="2000" u="sng" dirty="0">
                <a:hlinkClick r:id="rId6"/>
              </a:rPr>
              <a:t>ο Δημοτικό Αθηνών</a:t>
            </a:r>
            <a:r>
              <a:rPr lang="en-GB" sz="2000" dirty="0"/>
              <a:t>, </a:t>
            </a:r>
            <a:r>
              <a:rPr lang="el-GR" sz="2000" dirty="0"/>
              <a:t>περιοχή Εξαρχείων</a:t>
            </a:r>
            <a:r>
              <a:rPr lang="en-GB" sz="2000" dirty="0"/>
              <a:t>, Copyright Carpe Diem</a:t>
            </a:r>
            <a:r>
              <a:rPr lang="en-US" sz="2000" dirty="0"/>
              <a:t>, </a:t>
            </a:r>
            <a:r>
              <a:rPr lang="en-GB" sz="2000" dirty="0"/>
              <a:t>All rights reserved. </a:t>
            </a:r>
            <a:r>
              <a:rPr lang="en-GB" sz="2000" dirty="0" err="1"/>
              <a:t>MyChroma</a:t>
            </a:r>
            <a:r>
              <a:rPr lang="en-GB" sz="2000" dirty="0"/>
              <a:t>.</a:t>
            </a:r>
            <a:endParaRPr lang="el-GR" sz="2000" dirty="0"/>
          </a:p>
          <a:p>
            <a:pPr marL="0" indent="0">
              <a:buNone/>
            </a:pPr>
            <a:r>
              <a:rPr lang="el-GR" sz="2000" dirty="0"/>
              <a:t>Εικόνα</a:t>
            </a:r>
            <a:r>
              <a:rPr lang="en-US" sz="2000" dirty="0"/>
              <a:t> 6: </a:t>
            </a:r>
            <a:r>
              <a:rPr lang="el-GR" sz="2000" u="sng" dirty="0">
                <a:hlinkClick r:id="rId6"/>
              </a:rPr>
              <a:t>Γκράφιτι στο </a:t>
            </a:r>
            <a:r>
              <a:rPr lang="en-US" sz="2000" u="sng" dirty="0">
                <a:hlinkClick r:id="rId6"/>
              </a:rPr>
              <a:t>1</a:t>
            </a:r>
            <a:r>
              <a:rPr lang="el-GR" sz="2000" u="sng" dirty="0">
                <a:hlinkClick r:id="rId6"/>
              </a:rPr>
              <a:t>ο Δημοτικό Παγκρατίου</a:t>
            </a:r>
            <a:r>
              <a:rPr lang="en-GB" sz="2000" dirty="0"/>
              <a:t>, Copyright Carpe Diem</a:t>
            </a:r>
            <a:r>
              <a:rPr lang="en-US" sz="2000" dirty="0"/>
              <a:t>, </a:t>
            </a:r>
            <a:r>
              <a:rPr lang="en-GB" sz="2000" dirty="0"/>
              <a:t>All rights reserved. </a:t>
            </a:r>
            <a:r>
              <a:rPr lang="en-GB" sz="2000" dirty="0" err="1"/>
              <a:t>MyChroma</a:t>
            </a:r>
            <a:r>
              <a:rPr lang="en-GB" sz="2000" dirty="0"/>
              <a:t>.</a:t>
            </a: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Μαριάννα-Σοφία </a:t>
            </a:r>
            <a:r>
              <a:rPr lang="el-GR" sz="2400" dirty="0" err="1" smtClean="0"/>
              <a:t>Ματζίρη</a:t>
            </a:r>
            <a:r>
              <a:rPr lang="el-GR" sz="2400" dirty="0" smtClean="0"/>
              <a:t>,</a:t>
            </a:r>
          </a:p>
          <a:p>
            <a:pPr marL="0" indent="0">
              <a:spcBef>
                <a:spcPts val="0"/>
              </a:spcBef>
              <a:buNone/>
            </a:pPr>
            <a:r>
              <a:rPr lang="el-GR" sz="2400" dirty="0"/>
              <a:t>Ελένη </a:t>
            </a:r>
            <a:r>
              <a:rPr lang="el-GR" sz="2400" dirty="0" err="1" smtClean="0"/>
              <a:t>Τσενεκίδη</a:t>
            </a:r>
            <a:r>
              <a:rPr lang="el-GR" sz="2400" dirty="0" smtClean="0"/>
              <a:t>.</a:t>
            </a:r>
            <a:endParaRPr lang="el-GR" sz="2400" dirty="0"/>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l-GR" altLang="en-US" sz="2400" b="1" dirty="0"/>
              <a:t>Είμαι ένας καλλιτέχνης </a:t>
            </a:r>
            <a:r>
              <a:rPr lang="el-GR" altLang="en-US" sz="2400" dirty="0"/>
              <a:t>/ εικονογράφηση Μάρτα Άλτες. - Αθήνα : </a:t>
            </a:r>
            <a:r>
              <a:rPr lang="el-GR" altLang="en-US" sz="2400" dirty="0" err="1"/>
              <a:t>Key</a:t>
            </a:r>
            <a:r>
              <a:rPr lang="el-GR" altLang="en-US" sz="2400" dirty="0"/>
              <a:t> </a:t>
            </a:r>
            <a:r>
              <a:rPr lang="el-GR" altLang="en-US" sz="2400" dirty="0" err="1"/>
              <a:t>Books</a:t>
            </a:r>
            <a:r>
              <a:rPr lang="el-GR" altLang="en-US" sz="2400" dirty="0"/>
              <a:t>, 2014.</a:t>
            </a:r>
            <a:endParaRPr lang="en-GB" sz="2400" dirty="0"/>
          </a:p>
        </p:txBody>
      </p:sp>
      <p:pic>
        <p:nvPicPr>
          <p:cNvPr id="6" name="Picture 2" descr="Εξώφυλλο του βιβλίου.&#10;"/>
          <p:cNvPicPr>
            <a:picLocks noGrp="1" noChangeAspect="1" noChangeArrowheads="1"/>
          </p:cNvPicPr>
          <p:nvPr>
            <p:ph sz="half" idx="2"/>
          </p:nvPr>
        </p:nvPicPr>
        <p:blipFill>
          <a:blip r:embed="rId3" cstate="print"/>
          <a:srcRect/>
          <a:stretch>
            <a:fillRect/>
          </a:stretch>
        </p:blipFill>
        <p:spPr bwMode="auto">
          <a:xfrm>
            <a:off x="4860032" y="1628800"/>
            <a:ext cx="3528392" cy="4536503"/>
          </a:xfrm>
          <a:prstGeom prst="rect">
            <a:avLst/>
          </a:prstGeom>
          <a:noFill/>
        </p:spPr>
      </p:pic>
      <p:sp>
        <p:nvSpPr>
          <p:cNvPr id="5" name="TextBox 4"/>
          <p:cNvSpPr txBox="1"/>
          <p:nvPr/>
        </p:nvSpPr>
        <p:spPr>
          <a:xfrm>
            <a:off x="4387859" y="573325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533643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3" name="Content Placeholder 2"/>
          <p:cNvSpPr>
            <a:spLocks noGrp="1"/>
          </p:cNvSpPr>
          <p:nvPr>
            <p:ph sz="half" idx="1"/>
          </p:nvPr>
        </p:nvSpPr>
        <p:spPr/>
        <p:txBody>
          <a:bodyPr/>
          <a:lstStyle/>
          <a:p>
            <a:pPr marL="0" indent="0">
              <a:buNone/>
            </a:pPr>
            <a:r>
              <a:rPr lang="el-GR" dirty="0"/>
              <a:t>Διαβάσαμε το βιβλίο </a:t>
            </a:r>
            <a:r>
              <a:rPr lang="el-GR" dirty="0" smtClean="0"/>
              <a:t>«Είμαι </a:t>
            </a:r>
            <a:r>
              <a:rPr lang="el-GR" dirty="0"/>
              <a:t>ένας </a:t>
            </a:r>
            <a:r>
              <a:rPr lang="el-GR" dirty="0" smtClean="0"/>
              <a:t>καλλιτέχνης» και </a:t>
            </a:r>
            <a:r>
              <a:rPr lang="el-GR" dirty="0"/>
              <a:t>με αφορμή το τελευταίο έργο του μικρού καλλιτέχνη συζητήσαμε για την τέχνη του δρόμου, όπου ως καμβάς χρησιμεύει ο τοίχος. </a:t>
            </a:r>
          </a:p>
          <a:p>
            <a:endParaRPr lang="el-GR" dirty="0"/>
          </a:p>
        </p:txBody>
      </p:sp>
      <p:pic>
        <p:nvPicPr>
          <p:cNvPr id="5" name="Picture 2" descr="Σελίδα του βιβλίου."/>
          <p:cNvPicPr>
            <a:picLocks noGrp="1" noChangeAspect="1" noChangeArrowheads="1"/>
          </p:cNvPicPr>
          <p:nvPr>
            <p:ph sz="half" idx="2"/>
          </p:nvPr>
        </p:nvPicPr>
        <p:blipFill>
          <a:blip r:embed="rId3" cstate="print"/>
          <a:srcRect/>
          <a:stretch>
            <a:fillRect/>
          </a:stretch>
        </p:blipFill>
        <p:spPr bwMode="auto">
          <a:xfrm>
            <a:off x="4788024" y="1600200"/>
            <a:ext cx="3888431" cy="4525963"/>
          </a:xfrm>
          <a:prstGeom prst="rect">
            <a:avLst/>
          </a:prstGeom>
          <a:noFill/>
        </p:spPr>
      </p:pic>
      <p:sp>
        <p:nvSpPr>
          <p:cNvPr id="6" name="TextBox 5"/>
          <p:cNvSpPr txBox="1"/>
          <p:nvPr/>
        </p:nvSpPr>
        <p:spPr>
          <a:xfrm>
            <a:off x="4387859" y="5733256"/>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668522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Προβολή δειγμάτων τέχνης </a:t>
            </a:r>
            <a:br>
              <a:rPr lang="el-GR" dirty="0" smtClean="0"/>
            </a:br>
            <a:r>
              <a:rPr lang="el-GR" dirty="0" smtClean="0"/>
              <a:t>του δρόμου</a:t>
            </a:r>
            <a:endParaRPr lang="el-GR" dirty="0"/>
          </a:p>
        </p:txBody>
      </p:sp>
      <p:sp>
        <p:nvSpPr>
          <p:cNvPr id="3" name="Content Placeholder 2"/>
          <p:cNvSpPr>
            <a:spLocks noGrp="1"/>
          </p:cNvSpPr>
          <p:nvPr>
            <p:ph sz="half" idx="1"/>
          </p:nvPr>
        </p:nvSpPr>
        <p:spPr>
          <a:xfrm>
            <a:off x="457200" y="1600200"/>
            <a:ext cx="3106688" cy="4525963"/>
          </a:xfrm>
        </p:spPr>
        <p:txBody>
          <a:bodyPr/>
          <a:lstStyle/>
          <a:p>
            <a:pPr marL="0" indent="0">
              <a:buNone/>
            </a:pPr>
            <a:r>
              <a:rPr lang="el-GR" dirty="0" smtClean="0"/>
              <a:t>Είδαμε </a:t>
            </a:r>
            <a:r>
              <a:rPr lang="el-GR" dirty="0"/>
              <a:t>δείγματα τέχνης του δρόμου που εντυπωσίασαν τα παιδιά. </a:t>
            </a:r>
          </a:p>
          <a:p>
            <a:endParaRPr lang="el-GR" dirty="0"/>
          </a:p>
        </p:txBody>
      </p:sp>
      <p:sp>
        <p:nvSpPr>
          <p:cNvPr id="5" name="TextBox 4"/>
          <p:cNvSpPr txBox="1"/>
          <p:nvPr/>
        </p:nvSpPr>
        <p:spPr>
          <a:xfrm>
            <a:off x="7916251" y="5085184"/>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pic>
        <p:nvPicPr>
          <p:cNvPr id="1026" name="Picture 2" descr="γκράφιτι"/>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923928" y="1772816"/>
            <a:ext cx="4331320" cy="3248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9914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Δείγματα </a:t>
            </a:r>
            <a:r>
              <a:rPr lang="el-GR" dirty="0"/>
              <a:t>τέχνης </a:t>
            </a:r>
            <a:r>
              <a:rPr lang="el-GR" dirty="0" smtClean="0"/>
              <a:t>του δρόμου σε σχολεία της Αθήνας (1/2)</a:t>
            </a:r>
            <a:endParaRPr lang="el-GR" dirty="0"/>
          </a:p>
        </p:txBody>
      </p:sp>
      <p:sp>
        <p:nvSpPr>
          <p:cNvPr id="5" name="Text Placeholder 4"/>
          <p:cNvSpPr>
            <a:spLocks noGrp="1"/>
          </p:cNvSpPr>
          <p:nvPr>
            <p:ph type="body" idx="1"/>
          </p:nvPr>
        </p:nvSpPr>
        <p:spPr/>
        <p:txBody>
          <a:bodyPr>
            <a:normAutofit fontScale="92500" lnSpcReduction="20000"/>
          </a:bodyPr>
          <a:lstStyle/>
          <a:p>
            <a:pPr>
              <a:spcBef>
                <a:spcPts val="0"/>
              </a:spcBef>
            </a:pPr>
            <a:r>
              <a:rPr lang="el-GR" b="0" dirty="0">
                <a:latin typeface="Calibri" pitchFamily="34" charset="0"/>
              </a:rPr>
              <a:t>20ο </a:t>
            </a:r>
            <a:r>
              <a:rPr lang="el-GR" b="0" dirty="0" smtClean="0">
                <a:latin typeface="Calibri" pitchFamily="34" charset="0"/>
              </a:rPr>
              <a:t>Δημοτικό Αγίου Παντελεήμονα</a:t>
            </a:r>
            <a:endParaRPr lang="el-GR" b="0" dirty="0">
              <a:latin typeface="Calibri" pitchFamily="34" charset="0"/>
            </a:endParaRPr>
          </a:p>
        </p:txBody>
      </p:sp>
      <p:sp>
        <p:nvSpPr>
          <p:cNvPr id="7" name="Text Placeholder 6"/>
          <p:cNvSpPr>
            <a:spLocks noGrp="1"/>
          </p:cNvSpPr>
          <p:nvPr>
            <p:ph type="body" sz="quarter" idx="3"/>
          </p:nvPr>
        </p:nvSpPr>
        <p:spPr/>
        <p:txBody>
          <a:bodyPr>
            <a:normAutofit fontScale="92500" lnSpcReduction="20000"/>
          </a:bodyPr>
          <a:lstStyle/>
          <a:p>
            <a:r>
              <a:rPr lang="el-GR" b="0" dirty="0"/>
              <a:t>35ο </a:t>
            </a:r>
            <a:r>
              <a:rPr lang="el-GR" b="0" dirty="0" smtClean="0"/>
              <a:t>Δημοτικό Αθηνών, </a:t>
            </a:r>
            <a:br>
              <a:rPr lang="el-GR" b="0" dirty="0" smtClean="0"/>
            </a:br>
            <a:r>
              <a:rPr lang="el-GR" b="0" dirty="0" smtClean="0"/>
              <a:t>περιοχή </a:t>
            </a:r>
            <a:r>
              <a:rPr lang="el-GR" b="0" dirty="0"/>
              <a:t>Εξαρχείων</a:t>
            </a:r>
          </a:p>
        </p:txBody>
      </p:sp>
      <p:pic>
        <p:nvPicPr>
          <p:cNvPr id="11" name="48 - Εικόνα" descr="Γκράφιτι"/>
          <p:cNvPicPr>
            <a:picLocks noGrp="1" noChangeAspect="1" noChangeArrowheads="1"/>
          </p:cNvPicPr>
          <p:nvPr>
            <p:ph sz="half" idx="2"/>
          </p:nvPr>
        </p:nvPicPr>
        <p:blipFill>
          <a:blip r:embed="rId3" cstate="print"/>
          <a:srcRect/>
          <a:stretch>
            <a:fillRect/>
          </a:stretch>
        </p:blipFill>
        <p:spPr bwMode="auto">
          <a:xfrm>
            <a:off x="467544" y="2420888"/>
            <a:ext cx="4040188" cy="3456384"/>
          </a:xfrm>
          <a:prstGeom prst="rect">
            <a:avLst/>
          </a:prstGeom>
          <a:noFill/>
          <a:ln w="9525">
            <a:noFill/>
            <a:miter lim="800000"/>
            <a:headEnd/>
            <a:tailEnd/>
          </a:ln>
        </p:spPr>
      </p:pic>
      <p:pic>
        <p:nvPicPr>
          <p:cNvPr id="12" name="42 - Εικόνα" descr="Γκράφιτι"/>
          <p:cNvPicPr>
            <a:picLocks noGrp="1" noChangeAspect="1" noChangeArrowheads="1"/>
          </p:cNvPicPr>
          <p:nvPr>
            <p:ph sz="quarter" idx="4"/>
          </p:nvPr>
        </p:nvPicPr>
        <p:blipFill rotWithShape="1">
          <a:blip r:embed="rId4" cstate="print"/>
          <a:srcRect l="16186" r="5133"/>
          <a:stretch/>
        </p:blipFill>
        <p:spPr bwMode="auto">
          <a:xfrm>
            <a:off x="4645025" y="2420888"/>
            <a:ext cx="4041775" cy="3446333"/>
          </a:xfrm>
          <a:prstGeom prst="rect">
            <a:avLst/>
          </a:prstGeom>
          <a:noFill/>
          <a:ln w="9525">
            <a:noFill/>
            <a:miter lim="800000"/>
            <a:headEnd/>
            <a:tailEnd/>
          </a:ln>
        </p:spPr>
      </p:pic>
      <p:sp>
        <p:nvSpPr>
          <p:cNvPr id="8" name="TextBox 7"/>
          <p:cNvSpPr txBox="1"/>
          <p:nvPr/>
        </p:nvSpPr>
        <p:spPr>
          <a:xfrm>
            <a:off x="395536" y="5877272"/>
            <a:ext cx="472173" cy="360040"/>
          </a:xfrm>
          <a:prstGeom prst="rect">
            <a:avLst/>
          </a:prstGeom>
        </p:spPr>
        <p:txBody>
          <a:bodyPr vert="horz" wrap="square" lIns="91440" tIns="45720" rIns="91440" bIns="45720" rtlCol="0" anchor="ctr">
            <a:noAutofit/>
          </a:bodyPr>
          <a:lstStyle/>
          <a:p>
            <a:r>
              <a:rPr lang="el-GR" b="1" dirty="0" smtClean="0">
                <a:latin typeface="+mj-lt"/>
              </a:rPr>
              <a:t>[4]</a:t>
            </a:r>
          </a:p>
        </p:txBody>
      </p:sp>
      <p:sp>
        <p:nvSpPr>
          <p:cNvPr id="9" name="TextBox 8"/>
          <p:cNvSpPr txBox="1"/>
          <p:nvPr/>
        </p:nvSpPr>
        <p:spPr>
          <a:xfrm>
            <a:off x="8348299" y="5877272"/>
            <a:ext cx="472173" cy="360040"/>
          </a:xfrm>
          <a:prstGeom prst="rect">
            <a:avLst/>
          </a:prstGeom>
        </p:spPr>
        <p:txBody>
          <a:bodyPr vert="horz" wrap="square" lIns="91440" tIns="45720" rIns="91440" bIns="45720" rtlCol="0" anchor="ctr">
            <a:noAutofit/>
          </a:bodyPr>
          <a:lstStyle/>
          <a:p>
            <a:r>
              <a:rPr lang="el-GR" b="1" dirty="0" smtClean="0">
                <a:latin typeface="+mj-lt"/>
              </a:rPr>
              <a:t>[5]</a:t>
            </a:r>
          </a:p>
        </p:txBody>
      </p:sp>
    </p:spTree>
    <p:custDataLst>
      <p:tags r:id="rId1"/>
    </p:custDataLst>
    <p:extLst>
      <p:ext uri="{BB962C8B-B14F-4D97-AF65-F5344CB8AC3E}">
        <p14:creationId xmlns:p14="http://schemas.microsoft.com/office/powerpoint/2010/main" val="83354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1792288" y="5733256"/>
            <a:ext cx="5486400" cy="438944"/>
          </a:xfrm>
        </p:spPr>
        <p:txBody>
          <a:bodyPr>
            <a:normAutofit/>
          </a:bodyPr>
          <a:lstStyle/>
          <a:p>
            <a:pPr algn="ctr"/>
            <a:r>
              <a:rPr lang="el-GR" sz="2200" dirty="0"/>
              <a:t>1ο </a:t>
            </a:r>
            <a:r>
              <a:rPr lang="el-GR" sz="2200" dirty="0" smtClean="0"/>
              <a:t>Δημοτικό Παγκρατίου</a:t>
            </a:r>
            <a:endParaRPr lang="el-GR" sz="2200" dirty="0"/>
          </a:p>
        </p:txBody>
      </p:sp>
      <p:sp>
        <p:nvSpPr>
          <p:cNvPr id="2" name="Title 1"/>
          <p:cNvSpPr>
            <a:spLocks noGrp="1"/>
          </p:cNvSpPr>
          <p:nvPr>
            <p:ph type="title"/>
          </p:nvPr>
        </p:nvSpPr>
        <p:spPr/>
        <p:txBody>
          <a:bodyPr>
            <a:normAutofit fontScale="90000"/>
          </a:bodyPr>
          <a:lstStyle/>
          <a:p>
            <a:r>
              <a:rPr lang="el-GR" dirty="0" smtClean="0"/>
              <a:t>Δείγματα </a:t>
            </a:r>
            <a:r>
              <a:rPr lang="el-GR" dirty="0"/>
              <a:t>τέχνης </a:t>
            </a:r>
            <a:r>
              <a:rPr lang="el-GR" dirty="0" smtClean="0"/>
              <a:t>του δρόμου σε σχολεία της Αθήνας (2/2)</a:t>
            </a:r>
            <a:endParaRPr lang="el-GR" dirty="0"/>
          </a:p>
        </p:txBody>
      </p:sp>
      <p:pic>
        <p:nvPicPr>
          <p:cNvPr id="13" name="44 - Εικόνα" descr="Γκράφιτι"/>
          <p:cNvPicPr>
            <a:picLocks noGrp="1" noChangeAspect="1" noChangeArrowheads="1"/>
          </p:cNvPicPr>
          <p:nvPr>
            <p:ph type="pic" idx="1"/>
          </p:nvPr>
        </p:nvPicPr>
        <p:blipFill rotWithShape="1">
          <a:blip r:embed="rId3" cstate="print"/>
          <a:srcRect t="12058" b="2485"/>
          <a:stretch/>
        </p:blipFill>
        <p:spPr bwMode="auto">
          <a:xfrm>
            <a:off x="1383933" y="1905000"/>
            <a:ext cx="6376135" cy="3612232"/>
          </a:xfrm>
          <a:prstGeom prst="rect">
            <a:avLst/>
          </a:prstGeom>
          <a:noFill/>
          <a:ln w="9525">
            <a:noFill/>
            <a:miter lim="800000"/>
            <a:headEnd/>
            <a:tailEnd/>
          </a:ln>
        </p:spPr>
      </p:pic>
      <p:sp>
        <p:nvSpPr>
          <p:cNvPr id="5" name="TextBox 4"/>
          <p:cNvSpPr txBox="1"/>
          <p:nvPr/>
        </p:nvSpPr>
        <p:spPr>
          <a:xfrm>
            <a:off x="7772235" y="5157192"/>
            <a:ext cx="472173" cy="360040"/>
          </a:xfrm>
          <a:prstGeom prst="rect">
            <a:avLst/>
          </a:prstGeom>
        </p:spPr>
        <p:txBody>
          <a:bodyPr vert="horz" wrap="square" lIns="91440" tIns="45720" rIns="91440" bIns="45720" rtlCol="0" anchor="ctr">
            <a:noAutofit/>
          </a:bodyPr>
          <a:lstStyle/>
          <a:p>
            <a:r>
              <a:rPr lang="el-GR" b="1" dirty="0" smtClean="0">
                <a:latin typeface="+mj-lt"/>
              </a:rPr>
              <a:t>[6]</a:t>
            </a:r>
          </a:p>
        </p:txBody>
      </p:sp>
    </p:spTree>
    <p:custDataLst>
      <p:tags r:id="rId1"/>
    </p:custDataLst>
    <p:extLst>
      <p:ext uri="{BB962C8B-B14F-4D97-AF65-F5344CB8AC3E}">
        <p14:creationId xmlns:p14="http://schemas.microsoft.com/office/powerpoint/2010/main" val="2244644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Δραστηριότητα</a:t>
            </a:r>
            <a:endParaRPr lang="el-GR" dirty="0"/>
          </a:p>
        </p:txBody>
      </p:sp>
      <p:sp>
        <p:nvSpPr>
          <p:cNvPr id="3" name="Content Placeholder 2"/>
          <p:cNvSpPr>
            <a:spLocks noGrp="1"/>
          </p:cNvSpPr>
          <p:nvPr>
            <p:ph sz="half" idx="1"/>
          </p:nvPr>
        </p:nvSpPr>
        <p:spPr/>
        <p:txBody>
          <a:bodyPr/>
          <a:lstStyle/>
          <a:p>
            <a:pPr marL="0" indent="0">
              <a:buNone/>
            </a:pPr>
            <a:r>
              <a:rPr lang="el-GR" dirty="0"/>
              <a:t>Αποφασίσαμε να εξωραΐσουμε τους εξωτερικούς χώρους του νηπιαγωγείου μας χρησιμοποιώντας χρωματιστές κιμωλίες. </a:t>
            </a:r>
          </a:p>
          <a:p>
            <a:endParaRPr lang="el-GR" dirty="0"/>
          </a:p>
        </p:txBody>
      </p:sp>
      <p:pic>
        <p:nvPicPr>
          <p:cNvPr id="8" name="Εικόνα 3" descr="Αγοράκι ζωγραφίζει με κιμωλίες τοίχο του νηπιαγωγείου."/>
          <p:cNvPicPr>
            <a:picLocks noGrp="1" noChangeAspect="1"/>
          </p:cNvPicPr>
          <p:nvPr>
            <p:ph sz="half" idx="2"/>
          </p:nvPr>
        </p:nvPicPr>
        <p:blipFill rotWithShape="1">
          <a:blip r:embed="rId2" cstate="print"/>
          <a:srcRect l="7817" r="22461"/>
          <a:stretch/>
        </p:blipFill>
        <p:spPr>
          <a:xfrm>
            <a:off x="4648200" y="1691019"/>
            <a:ext cx="4038600" cy="4344324"/>
          </a:xfrm>
          <a:prstGeom prst="rect">
            <a:avLst/>
          </a:prstGeom>
        </p:spPr>
      </p:pic>
    </p:spTree>
    <p:extLst>
      <p:ext uri="{BB962C8B-B14F-4D97-AF65-F5344CB8AC3E}">
        <p14:creationId xmlns:p14="http://schemas.microsoft.com/office/powerpoint/2010/main" val="2496761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1" descr="Οι τοίχοι του νηπιαγωγείου ζωγραφισμένοι με κιμωλίες."/>
          <p:cNvPicPr>
            <a:picLocks noGrp="1" noChangeAspect="1"/>
          </p:cNvPicPr>
          <p:nvPr>
            <p:ph type="pic" idx="1"/>
          </p:nvPr>
        </p:nvPicPr>
        <p:blipFill>
          <a:blip r:embed="rId2" cstate="print"/>
          <a:srcRect t="10616" b="10616"/>
          <a:stretch>
            <a:fillRect/>
          </a:stretch>
        </p:blipFill>
        <p:spPr>
          <a:prstGeom prst="rect">
            <a:avLst/>
          </a:prstGeom>
        </p:spPr>
      </p:pic>
      <p:sp>
        <p:nvSpPr>
          <p:cNvPr id="3" name="Content Placeholder 2"/>
          <p:cNvSpPr>
            <a:spLocks noGrp="1"/>
          </p:cNvSpPr>
          <p:nvPr>
            <p:ph type="body" sz="half" idx="2"/>
          </p:nvPr>
        </p:nvSpPr>
        <p:spPr/>
        <p:txBody>
          <a:bodyPr>
            <a:normAutofit/>
          </a:bodyPr>
          <a:lstStyle/>
          <a:p>
            <a:pPr marL="0" indent="0">
              <a:buNone/>
            </a:pPr>
            <a:r>
              <a:rPr lang="el-GR" sz="2800" dirty="0" smtClean="0"/>
              <a:t>Το </a:t>
            </a:r>
            <a:r>
              <a:rPr lang="el-GR" sz="2800" dirty="0"/>
              <a:t>αποτέλεσμα, αν και όχι μόνιμο, μας ικανοποίησε. </a:t>
            </a:r>
          </a:p>
          <a:p>
            <a:endParaRPr lang="el-GR" sz="2800" dirty="0"/>
          </a:p>
        </p:txBody>
      </p:sp>
      <p:sp>
        <p:nvSpPr>
          <p:cNvPr id="8" name="Title 7"/>
          <p:cNvSpPr>
            <a:spLocks noGrp="1"/>
          </p:cNvSpPr>
          <p:nvPr>
            <p:ph type="title"/>
          </p:nvPr>
        </p:nvSpPr>
        <p:spPr/>
        <p:txBody>
          <a:bodyPr/>
          <a:lstStyle/>
          <a:p>
            <a:r>
              <a:rPr lang="el-GR" dirty="0" smtClean="0"/>
              <a:t>Τελικό αποτέλεσμα</a:t>
            </a:r>
            <a:endParaRPr lang="el-GR" dirty="0"/>
          </a:p>
        </p:txBody>
      </p:sp>
    </p:spTree>
    <p:extLst>
      <p:ext uri="{BB962C8B-B14F-4D97-AF65-F5344CB8AC3E}">
        <p14:creationId xmlns:p14="http://schemas.microsoft.com/office/powerpoint/2010/main" val="340195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7:31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102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5,7,11,12,8,9,"/>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9,2,13,5,"/>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FBA0596F-D6B9-4845-81E6-A8A63E1A999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2510</TotalTime>
  <Words>530</Words>
  <Application>Microsoft Office PowerPoint</Application>
  <PresentationFormat>On-screen Show (4:3)</PresentationFormat>
  <Paragraphs>70</Paragraphs>
  <Slides>15</Slides>
  <Notes>8</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Θέμα του Office</vt:lpstr>
      <vt:lpstr>Το Εικονογραφημένο Βιβλίο στην Προσχολική Εκπαίδευση</vt:lpstr>
      <vt:lpstr>Διδακτική Πρακτική</vt:lpstr>
      <vt:lpstr>Ανάγνωση του βιβλίου</vt:lpstr>
      <vt:lpstr>Προβολή δειγμάτων τέχνης  του δρόμου</vt:lpstr>
      <vt:lpstr>Δείγματα τέχνης του δρόμου σε σχολεία της Αθήνας (1/2)</vt:lpstr>
      <vt:lpstr>Δείγματα τέχνης του δρόμου σε σχολεία της Αθήνας (2/2)</vt:lpstr>
      <vt:lpstr>Δραστηριότητα</vt:lpstr>
      <vt:lpstr>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Είμαι ένας καλλιτέχνης </dc:title>
  <dc:subject>Το Εικονογραφημένο Βιβλίο στην Προσχολική Εκπαίδευση</dc:subject>
  <dc:creator> Αγγελική Γιαννικοπούλου</dc:creator>
  <cp:lastModifiedBy>Smaragda Papadopoulou</cp:lastModifiedBy>
  <cp:revision>277</cp:revision>
  <dcterms:created xsi:type="dcterms:W3CDTF">2012-09-06T09:03:05Z</dcterms:created>
  <dcterms:modified xsi:type="dcterms:W3CDTF">2015-10-28T23:28:34Z</dcterms:modified>
  <cp:category> Τέχνη του Δρόμου - Γκράφιτι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