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7"/>
  </p:notesMasterIdLst>
  <p:sldIdLst>
    <p:sldId id="359" r:id="rId3"/>
    <p:sldId id="365" r:id="rId4"/>
    <p:sldId id="366" r:id="rId5"/>
    <p:sldId id="367" r:id="rId6"/>
    <p:sldId id="368" r:id="rId7"/>
    <p:sldId id="369" r:id="rId8"/>
    <p:sldId id="370" r:id="rId9"/>
    <p:sldId id="371" r:id="rId10"/>
    <p:sldId id="372" r:id="rId11"/>
    <p:sldId id="376" r:id="rId12"/>
    <p:sldId id="373" r:id="rId13"/>
    <p:sldId id="374" r:id="rId14"/>
    <p:sldId id="377" r:id="rId15"/>
    <p:sldId id="378" r:id="rId16"/>
    <p:sldId id="379" r:id="rId17"/>
    <p:sldId id="380" r:id="rId18"/>
    <p:sldId id="381" r:id="rId19"/>
    <p:sldId id="360" r:id="rId20"/>
    <p:sldId id="361" r:id="rId21"/>
    <p:sldId id="362" r:id="rId22"/>
    <p:sldId id="363" r:id="rId23"/>
    <p:sldId id="364" r:id="rId24"/>
    <p:sldId id="382" r:id="rId25"/>
    <p:sldId id="293" r:id="rId26"/>
  </p:sldIdLst>
  <p:sldSz cx="9144000" cy="6858000" type="screen4x3"/>
  <p:notesSz cx="6858000" cy="9144000"/>
  <p:custDataLst>
    <p:tags r:id="rId2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5"/>
            <p14:sldId id="366"/>
            <p14:sldId id="367"/>
            <p14:sldId id="368"/>
            <p14:sldId id="369"/>
            <p14:sldId id="370"/>
            <p14:sldId id="371"/>
            <p14:sldId id="372"/>
            <p14:sldId id="376"/>
            <p14:sldId id="373"/>
            <p14:sldId id="374"/>
            <p14:sldId id="377"/>
            <p14:sldId id="378"/>
            <p14:sldId id="379"/>
            <p14:sldId id="380"/>
            <p14:sldId id="381"/>
            <p14:sldId id="360"/>
            <p14:sldId id="361"/>
            <p14:sldId id="362"/>
            <p14:sldId id="363"/>
            <p14:sldId id="364"/>
            <p14:sldId id="382"/>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21</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22</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23</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6" name="Picture 5"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7" name="Picture 6"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9" name="Picture 8"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8" name="Picture 7"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06405"/>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Μόδα και Εικονογραφημένο Βιβλίο</a:t>
            </a:r>
          </a:p>
        </p:txBody>
      </p:sp>
      <p:pic>
        <p:nvPicPr>
          <p:cNvPr id="7" name="Picture 6" descr="[DECORATIVE]"/>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2.png"/><Relationship Id="rId4" Type="http://schemas.openxmlformats.org/officeDocument/2006/relationships/hyperlink" Target="%5b1%5d%20http:/creativecommons.org/licenses/by-nc-sa/4.0/"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ommons.wikimedia.org/wiki/File:M0354_1951-7-250_1.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reativecommons.org/licenses/by-sa/4.0/" TargetMode="External"/><Relationship Id="rId5" Type="http://schemas.openxmlformats.org/officeDocument/2006/relationships/hyperlink" Target="https://commons.wikimedia.org/wiki/File:Chapellerie_La_Madrassi%C3%A8re_%C3%A0_Vannes_(France).JPG" TargetMode="Externa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755576" y="198884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4.8</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Μόδα και</a:t>
            </a:r>
            <a:r>
              <a:rPr lang="en-US" sz="2800" dirty="0" smtClean="0"/>
              <a:t> </a:t>
            </a:r>
            <a:r>
              <a:rPr lang="el-GR" sz="2800" dirty="0" smtClean="0"/>
              <a:t>Εικονογραφημένο </a:t>
            </a:r>
            <a:r>
              <a:rPr lang="el-GR" sz="2800" dirty="0"/>
              <a:t>Β</a:t>
            </a:r>
            <a:r>
              <a:rPr lang="el-GR" sz="2800" dirty="0" smtClean="0"/>
              <a:t>ιβλίο</a:t>
            </a:r>
            <a:endParaRPr lang="el-GR" sz="2800" dirty="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Φτιάχνοντας </a:t>
            </a:r>
            <a:r>
              <a:rPr lang="el-GR" dirty="0" smtClean="0"/>
              <a:t>καπέλα (2/2)</a:t>
            </a:r>
            <a:endParaRPr lang="el-GR" dirty="0"/>
          </a:p>
        </p:txBody>
      </p:sp>
      <p:sp>
        <p:nvSpPr>
          <p:cNvPr id="3" name="Content Placeholder 2"/>
          <p:cNvSpPr>
            <a:spLocks noGrp="1"/>
          </p:cNvSpPr>
          <p:nvPr>
            <p:ph sz="half" idx="1"/>
          </p:nvPr>
        </p:nvSpPr>
        <p:spPr/>
        <p:txBody>
          <a:bodyPr>
            <a:noAutofit/>
          </a:bodyPr>
          <a:lstStyle/>
          <a:p>
            <a:pPr marL="0" indent="0">
              <a:buNone/>
            </a:pPr>
            <a:r>
              <a:rPr lang="el-GR" dirty="0"/>
              <a:t>Φτιάξαμε τα δικά μας καπέλα με χρωματιστά </a:t>
            </a:r>
            <a:r>
              <a:rPr lang="el-GR" dirty="0" smtClean="0"/>
              <a:t>χαρτιά. </a:t>
            </a:r>
          </a:p>
          <a:p>
            <a:endParaRPr lang="el-GR" dirty="0"/>
          </a:p>
        </p:txBody>
      </p:sp>
      <p:pic>
        <p:nvPicPr>
          <p:cNvPr id="6" name="Content Placeholder 14" descr="Χάρτινα καπέλα."/>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970264" y="1600200"/>
            <a:ext cx="3394472" cy="4525963"/>
          </a:xfrm>
          <a:prstGeom prst="rect">
            <a:avLst/>
          </a:prstGeom>
        </p:spPr>
      </p:pic>
    </p:spTree>
    <p:extLst>
      <p:ext uri="{BB962C8B-B14F-4D97-AF65-F5344CB8AC3E}">
        <p14:creationId xmlns:p14="http://schemas.microsoft.com/office/powerpoint/2010/main" val="962096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έργα των παιδιών (1/3)</a:t>
            </a:r>
            <a:endParaRPr lang="el-GR" dirty="0"/>
          </a:p>
        </p:txBody>
      </p:sp>
      <p:sp>
        <p:nvSpPr>
          <p:cNvPr id="4" name="Content Placeholder 3"/>
          <p:cNvSpPr>
            <a:spLocks noGrp="1"/>
          </p:cNvSpPr>
          <p:nvPr>
            <p:ph sz="half" idx="2"/>
          </p:nvPr>
        </p:nvSpPr>
        <p:spPr/>
        <p:txBody>
          <a:bodyPr>
            <a:normAutofit/>
          </a:bodyPr>
          <a:lstStyle/>
          <a:p>
            <a:pPr marL="0" indent="0">
              <a:buNone/>
            </a:pPr>
            <a:r>
              <a:rPr lang="el-GR" dirty="0" smtClean="0"/>
              <a:t>«Το </a:t>
            </a:r>
            <a:r>
              <a:rPr lang="el-GR" dirty="0"/>
              <a:t>καπέλο της αγάπης</a:t>
            </a:r>
            <a:r>
              <a:rPr lang="el-GR" dirty="0" smtClean="0"/>
              <a:t>»:</a:t>
            </a:r>
            <a:r>
              <a:rPr lang="el-GR" dirty="0"/>
              <a:t/>
            </a:r>
            <a:br>
              <a:rPr lang="el-GR" dirty="0"/>
            </a:br>
            <a:r>
              <a:rPr lang="el-GR" dirty="0"/>
              <a:t>Όποιος φοράει το καπέλο γίνεται πολύ καλός και αγαπάει πολύ όλους τους άλλους. Για αυτό έχω βάλει πάνω και καρδούλες. Έχω βάψει και μωβ τα αυτάκια του καπέλου γιατί είναι το αγαπημένο μου χρώμα.</a:t>
            </a:r>
          </a:p>
        </p:txBody>
      </p:sp>
      <p:pic>
        <p:nvPicPr>
          <p:cNvPr id="5" name="Content Placeholder 3" descr="Καπέλο από πλαστικό πιάτο."/>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467544" y="1628800"/>
            <a:ext cx="3960440" cy="4525963"/>
          </a:xfrm>
          <a:prstGeom prst="rect">
            <a:avLst/>
          </a:prstGeom>
        </p:spPr>
      </p:pic>
    </p:spTree>
    <p:extLst>
      <p:ext uri="{BB962C8B-B14F-4D97-AF65-F5344CB8AC3E}">
        <p14:creationId xmlns:p14="http://schemas.microsoft.com/office/powerpoint/2010/main" val="2400037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έργα των </a:t>
            </a:r>
            <a:r>
              <a:rPr lang="el-GR" dirty="0" smtClean="0"/>
              <a:t>παιδιών (2/3)</a:t>
            </a:r>
            <a:endParaRPr lang="el-GR" dirty="0"/>
          </a:p>
        </p:txBody>
      </p:sp>
      <p:sp>
        <p:nvSpPr>
          <p:cNvPr id="3" name="Content Placeholder 2"/>
          <p:cNvSpPr>
            <a:spLocks noGrp="1"/>
          </p:cNvSpPr>
          <p:nvPr>
            <p:ph sz="half" idx="1"/>
          </p:nvPr>
        </p:nvSpPr>
        <p:spPr>
          <a:xfrm>
            <a:off x="457200" y="1600200"/>
            <a:ext cx="4186808" cy="4525963"/>
          </a:xfrm>
        </p:spPr>
        <p:txBody>
          <a:bodyPr>
            <a:noAutofit/>
          </a:bodyPr>
          <a:lstStyle/>
          <a:p>
            <a:pPr marL="0" indent="0">
              <a:buNone/>
            </a:pPr>
            <a:r>
              <a:rPr lang="el-GR" sz="2600" dirty="0" smtClean="0"/>
              <a:t>«</a:t>
            </a:r>
            <a:r>
              <a:rPr lang="el-GR" sz="2600" dirty="0"/>
              <a:t>Το καπέλο του κακού</a:t>
            </a:r>
            <a:r>
              <a:rPr lang="el-GR" sz="2600" dirty="0" smtClean="0"/>
              <a:t>»:</a:t>
            </a:r>
            <a:r>
              <a:rPr lang="el-GR" sz="2600" dirty="0"/>
              <a:t/>
            </a:r>
            <a:br>
              <a:rPr lang="el-GR" sz="2600" dirty="0"/>
            </a:br>
            <a:r>
              <a:rPr lang="el-GR" sz="2600" dirty="0"/>
              <a:t>Είναι ένα μαγικό καπέλο που το φοράει ένας μάγος που είναι πολύ κακός και μπορεί να κάνει πολλά μαγικά με το καπέλο. Όλα τα μαγικά του όμως είναι πολύ κακά και κάνει σεισμούς και ανεμοστρόβιλους με κουμπιά που έχει πάνω το καπέλο.</a:t>
            </a:r>
          </a:p>
          <a:p>
            <a:pPr marL="0" indent="0">
              <a:buNone/>
            </a:pPr>
            <a:endParaRPr lang="el-GR" sz="2400" dirty="0" smtClean="0"/>
          </a:p>
          <a:p>
            <a:endParaRPr lang="el-GR" sz="2400" dirty="0"/>
          </a:p>
        </p:txBody>
      </p:sp>
      <p:pic>
        <p:nvPicPr>
          <p:cNvPr id="5" name="Θέση περιεχομένου 3" descr="Καπέλο από πράσινο χαρτόνι."/>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970264" y="1600200"/>
            <a:ext cx="3706192" cy="4525963"/>
          </a:xfrm>
          <a:prstGeom prst="rect">
            <a:avLst/>
          </a:prstGeom>
        </p:spPr>
      </p:pic>
    </p:spTree>
    <p:extLst>
      <p:ext uri="{BB962C8B-B14F-4D97-AF65-F5344CB8AC3E}">
        <p14:creationId xmlns:p14="http://schemas.microsoft.com/office/powerpoint/2010/main" val="120343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έργα των </a:t>
            </a:r>
            <a:r>
              <a:rPr lang="el-GR" dirty="0" smtClean="0"/>
              <a:t>παιδιών (3/3)</a:t>
            </a:r>
            <a:endParaRPr lang="el-GR" dirty="0"/>
          </a:p>
        </p:txBody>
      </p:sp>
      <p:sp>
        <p:nvSpPr>
          <p:cNvPr id="4" name="Content Placeholder 3"/>
          <p:cNvSpPr>
            <a:spLocks noGrp="1"/>
          </p:cNvSpPr>
          <p:nvPr>
            <p:ph sz="half" idx="2"/>
          </p:nvPr>
        </p:nvSpPr>
        <p:spPr/>
        <p:txBody>
          <a:bodyPr/>
          <a:lstStyle/>
          <a:p>
            <a:pPr marL="0" indent="0">
              <a:buNone/>
            </a:pPr>
            <a:r>
              <a:rPr lang="el-GR" dirty="0"/>
              <a:t>«Η φωτιά του θανάτου</a:t>
            </a:r>
            <a:r>
              <a:rPr lang="el-GR" dirty="0" smtClean="0"/>
              <a:t>»:</a:t>
            </a:r>
            <a:r>
              <a:rPr lang="el-GR" dirty="0"/>
              <a:t/>
            </a:r>
            <a:br>
              <a:rPr lang="el-GR" dirty="0"/>
            </a:br>
            <a:r>
              <a:rPr lang="el-GR" dirty="0"/>
              <a:t>Είναι το καπέλο ενός πειρατή που πετάει φλόγες στον εισβολέα για να φύγει και να πάει μετά ο πειρατής να πάρει αυτός τον θησαυρό από τη θάλασσα</a:t>
            </a:r>
            <a:r>
              <a:rPr lang="el-GR" dirty="0" smtClean="0"/>
              <a:t>.</a:t>
            </a:r>
            <a:endParaRPr lang="el-GR" dirty="0"/>
          </a:p>
          <a:p>
            <a:endParaRPr lang="el-GR" dirty="0"/>
          </a:p>
        </p:txBody>
      </p:sp>
      <p:pic>
        <p:nvPicPr>
          <p:cNvPr id="5" name="Θέση περιεχομένου 3" descr="Καπέλο από κόκκινο χαρτόνι."/>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rcRect/>
          <a:stretch/>
        </p:blipFill>
        <p:spPr>
          <a:xfrm>
            <a:off x="457200" y="1756328"/>
            <a:ext cx="4038600" cy="4213707"/>
          </a:xfrm>
        </p:spPr>
      </p:pic>
    </p:spTree>
    <p:extLst>
      <p:ext uri="{BB962C8B-B14F-4D97-AF65-F5344CB8AC3E}">
        <p14:creationId xmlns:p14="http://schemas.microsoft.com/office/powerpoint/2010/main" val="2370164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Έκθεση των καπέλων των παιδιών</a:t>
            </a:r>
            <a:endParaRPr lang="el-GR" dirty="0"/>
          </a:p>
        </p:txBody>
      </p:sp>
      <p:sp>
        <p:nvSpPr>
          <p:cNvPr id="4" name="Content Placeholder 3"/>
          <p:cNvSpPr>
            <a:spLocks noGrp="1"/>
          </p:cNvSpPr>
          <p:nvPr>
            <p:ph sz="half" idx="2"/>
          </p:nvPr>
        </p:nvSpPr>
        <p:spPr/>
        <p:txBody>
          <a:bodyPr/>
          <a:lstStyle/>
          <a:p>
            <a:pPr marL="0" indent="0">
              <a:buNone/>
            </a:pPr>
            <a:r>
              <a:rPr lang="el-GR" dirty="0"/>
              <a:t>Η έκθεση των δικών μας καπέλων οδήγησε την κουβέντα στα καπελάδικα.</a:t>
            </a:r>
          </a:p>
          <a:p>
            <a:endParaRPr lang="el-GR" dirty="0"/>
          </a:p>
        </p:txBody>
      </p:sp>
      <p:pic>
        <p:nvPicPr>
          <p:cNvPr id="5" name="Content Placeholder 4" descr="Όλα τα καπέλα που έφταξαν τα παιδιά."/>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467544" y="1628800"/>
            <a:ext cx="4038600" cy="3530005"/>
          </a:xfrm>
          <a:prstGeom prst="rect">
            <a:avLst/>
          </a:prstGeom>
        </p:spPr>
      </p:pic>
    </p:spTree>
    <p:extLst>
      <p:ext uri="{BB962C8B-B14F-4D97-AF65-F5344CB8AC3E}">
        <p14:creationId xmlns:p14="http://schemas.microsoft.com/office/powerpoint/2010/main" val="2614190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Γνωριμία με τα καπελάδικα (1/2)</a:t>
            </a:r>
            <a:endParaRPr lang="el-GR" dirty="0"/>
          </a:p>
        </p:txBody>
      </p:sp>
      <p:sp>
        <p:nvSpPr>
          <p:cNvPr id="3" name="Content Placeholder 2"/>
          <p:cNvSpPr>
            <a:spLocks noGrp="1"/>
          </p:cNvSpPr>
          <p:nvPr>
            <p:ph sz="half" idx="1"/>
          </p:nvPr>
        </p:nvSpPr>
        <p:spPr/>
        <p:txBody>
          <a:bodyPr/>
          <a:lstStyle/>
          <a:p>
            <a:pPr marL="0" indent="0">
              <a:buNone/>
            </a:pPr>
            <a:r>
              <a:rPr lang="el-GR" dirty="0"/>
              <a:t>Είδαμε το καπελάδικο του βιβλίου. </a:t>
            </a:r>
          </a:p>
        </p:txBody>
      </p:sp>
      <p:pic>
        <p:nvPicPr>
          <p:cNvPr id="5" name="Picture 3" descr="Σελίδα του βιβλίου."/>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5076056" y="1700808"/>
            <a:ext cx="3557313" cy="4267581"/>
          </a:xfrm>
          <a:prstGeom prst="rect">
            <a:avLst/>
          </a:prstGeom>
          <a:noFill/>
        </p:spPr>
      </p:pic>
      <p:sp>
        <p:nvSpPr>
          <p:cNvPr id="6" name="TextBox 5"/>
          <p:cNvSpPr txBox="1"/>
          <p:nvPr/>
        </p:nvSpPr>
        <p:spPr>
          <a:xfrm>
            <a:off x="4572000" y="5517232"/>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GB" b="1" dirty="0" smtClean="0">
                <a:latin typeface="+mj-lt"/>
              </a:rPr>
              <a:t>2</a:t>
            </a:r>
            <a:r>
              <a:rPr lang="el-GR" b="1" dirty="0" smtClean="0">
                <a:latin typeface="+mj-lt"/>
              </a:rPr>
              <a:t>]</a:t>
            </a:r>
          </a:p>
        </p:txBody>
      </p:sp>
    </p:spTree>
    <p:custDataLst>
      <p:tags r:id="rId1"/>
    </p:custDataLst>
    <p:extLst>
      <p:ext uri="{BB962C8B-B14F-4D97-AF65-F5344CB8AC3E}">
        <p14:creationId xmlns:p14="http://schemas.microsoft.com/office/powerpoint/2010/main" val="3656065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Γνωριμία με τα καπελάδικα</a:t>
            </a:r>
            <a:r>
              <a:rPr lang="el-GR" dirty="0" smtClean="0"/>
              <a:t> (2/2)</a:t>
            </a:r>
            <a:endParaRPr lang="el-GR" dirty="0"/>
          </a:p>
        </p:txBody>
      </p:sp>
      <p:sp>
        <p:nvSpPr>
          <p:cNvPr id="3" name="Content Placeholder 2"/>
          <p:cNvSpPr>
            <a:spLocks noGrp="1"/>
          </p:cNvSpPr>
          <p:nvPr>
            <p:ph sz="half" idx="1"/>
          </p:nvPr>
        </p:nvSpPr>
        <p:spPr>
          <a:xfrm>
            <a:off x="457200" y="1600200"/>
            <a:ext cx="3538736" cy="4525963"/>
          </a:xfrm>
        </p:spPr>
        <p:txBody>
          <a:bodyPr/>
          <a:lstStyle/>
          <a:p>
            <a:pPr marL="0" indent="0">
              <a:buNone/>
            </a:pPr>
            <a:r>
              <a:rPr lang="el-GR" dirty="0"/>
              <a:t>Συγκεντρώσαμε και είδαμε φωτογραφίες από καπελάδικα και </a:t>
            </a:r>
            <a:r>
              <a:rPr lang="el-GR" dirty="0" smtClean="0"/>
              <a:t>καπελιέρες.</a:t>
            </a:r>
            <a:endParaRPr lang="el-GR" dirty="0"/>
          </a:p>
        </p:txBody>
      </p:sp>
      <p:pic>
        <p:nvPicPr>
          <p:cNvPr id="1026" name="Picture 2" descr="Καπελάδικο"/>
          <p:cNvPicPr>
            <a:picLocks noGrp="1"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bwMode="auto">
          <a:xfrm>
            <a:off x="4242113" y="1772816"/>
            <a:ext cx="4512503" cy="33843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Καπελιέρα"/>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39553" y="3594336"/>
            <a:ext cx="2016224" cy="2354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587659" y="5661248"/>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GB" b="1" dirty="0" smtClean="0">
                <a:latin typeface="+mj-lt"/>
              </a:rPr>
              <a:t>3</a:t>
            </a:r>
            <a:r>
              <a:rPr lang="el-GR" b="1" dirty="0" smtClean="0">
                <a:latin typeface="+mj-lt"/>
              </a:rPr>
              <a:t>]</a:t>
            </a:r>
          </a:p>
        </p:txBody>
      </p:sp>
      <p:sp>
        <p:nvSpPr>
          <p:cNvPr id="7" name="TextBox 6"/>
          <p:cNvSpPr txBox="1"/>
          <p:nvPr/>
        </p:nvSpPr>
        <p:spPr>
          <a:xfrm>
            <a:off x="8420307" y="5229200"/>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GB" b="1" dirty="0">
                <a:latin typeface="+mj-lt"/>
              </a:rPr>
              <a:t>4</a:t>
            </a:r>
            <a:r>
              <a:rPr lang="el-GR" b="1" dirty="0" smtClean="0">
                <a:latin typeface="+mj-lt"/>
              </a:rPr>
              <a:t>]</a:t>
            </a:r>
          </a:p>
        </p:txBody>
      </p:sp>
    </p:spTree>
    <p:custDataLst>
      <p:tags r:id="rId1"/>
    </p:custDataLst>
    <p:extLst>
      <p:ext uri="{BB962C8B-B14F-4D97-AF65-F5344CB8AC3E}">
        <p14:creationId xmlns:p14="http://schemas.microsoft.com/office/powerpoint/2010/main" val="111628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δικό μας καπελάδικο</a:t>
            </a:r>
            <a:endParaRPr lang="el-GR" dirty="0"/>
          </a:p>
        </p:txBody>
      </p:sp>
      <p:sp>
        <p:nvSpPr>
          <p:cNvPr id="3" name="Content Placeholder 2"/>
          <p:cNvSpPr>
            <a:spLocks noGrp="1"/>
          </p:cNvSpPr>
          <p:nvPr>
            <p:ph sz="half" idx="1"/>
          </p:nvPr>
        </p:nvSpPr>
        <p:spPr>
          <a:xfrm>
            <a:off x="457200" y="1600201"/>
            <a:ext cx="4038600" cy="1396752"/>
          </a:xfrm>
        </p:spPr>
        <p:txBody>
          <a:bodyPr/>
          <a:lstStyle/>
          <a:p>
            <a:pPr marL="0" indent="0">
              <a:buNone/>
            </a:pPr>
            <a:r>
              <a:rPr lang="el-GR" dirty="0"/>
              <a:t>Τέλος, δημιουργήσαμε μια ταμπέλα από πηλό για το δικό μας καπελάδικο.</a:t>
            </a:r>
          </a:p>
        </p:txBody>
      </p:sp>
      <p:pic>
        <p:nvPicPr>
          <p:cNvPr id="5" name="Picture 4" descr="Πλάθοντας τον πηλό."/>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1560" y="3212976"/>
            <a:ext cx="3096344" cy="2600320"/>
          </a:xfrm>
          <a:prstGeom prst="rect">
            <a:avLst/>
          </a:prstGeom>
        </p:spPr>
      </p:pic>
      <p:pic>
        <p:nvPicPr>
          <p:cNvPr id="6" name="Picture 3" descr="Γράφοντας την επιγραφή μας στον πηλό."/>
          <p:cNvPicPr>
            <a:picLocks noGrp="1" noChangeAspect="1"/>
          </p:cNvPicPr>
          <p:nvPr>
            <p:ph sz="half" idx="2"/>
          </p:nvPr>
        </p:nvPicPr>
        <p:blipFill>
          <a:blip r:embed="rId4" cstate="email">
            <a:extLst>
              <a:ext uri="{28A0092B-C50C-407E-A947-70E740481C1C}">
                <a14:useLocalDpi xmlns:a14="http://schemas.microsoft.com/office/drawing/2010/main"/>
              </a:ext>
            </a:extLst>
          </a:blip>
          <a:srcRect/>
          <a:stretch>
            <a:fillRect/>
          </a:stretch>
        </p:blipFill>
        <p:spPr>
          <a:xfrm rot="16200000">
            <a:off x="4848835" y="2054860"/>
            <a:ext cx="4038600" cy="3616641"/>
          </a:xfrm>
          <a:prstGeom prst="rect">
            <a:avLst/>
          </a:prstGeom>
        </p:spPr>
      </p:pic>
    </p:spTree>
    <p:custDataLst>
      <p:tags r:id="rId1"/>
    </p:custDataLst>
    <p:extLst>
      <p:ext uri="{BB962C8B-B14F-4D97-AF65-F5344CB8AC3E}">
        <p14:creationId xmlns:p14="http://schemas.microsoft.com/office/powerpoint/2010/main" val="108305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descr="Εξώφυλλο του βιβλίου."/>
          <p:cNvSpPr>
            <a:spLocks noGrp="1"/>
          </p:cNvSpPr>
          <p:nvPr>
            <p:ph sz="half" idx="1"/>
          </p:nvPr>
        </p:nvSpPr>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p>
          <a:p>
            <a:pPr marL="0" indent="0">
              <a:spcBef>
                <a:spcPts val="0"/>
              </a:spcBef>
              <a:buNone/>
            </a:pPr>
            <a:r>
              <a:rPr lang="el-GR" sz="2400" dirty="0" smtClean="0"/>
              <a:t>Έφη</a:t>
            </a:r>
            <a:r>
              <a:rPr lang="en-GB" sz="2400" dirty="0" smtClean="0"/>
              <a:t> </a:t>
            </a:r>
            <a:r>
              <a:rPr lang="el-GR" sz="2400" dirty="0" smtClean="0"/>
              <a:t>Χολέβα</a:t>
            </a:r>
            <a:r>
              <a:rPr lang="en-GB" sz="2400" dirty="0" smtClean="0"/>
              <a:t>,</a:t>
            </a:r>
            <a:endParaRPr lang="el-GR" sz="2400" dirty="0"/>
          </a:p>
          <a:p>
            <a:pPr marL="0" indent="0">
              <a:spcBef>
                <a:spcPts val="0"/>
              </a:spcBef>
              <a:buNone/>
            </a:pPr>
            <a:r>
              <a:rPr lang="el-GR" sz="2400" dirty="0" smtClean="0"/>
              <a:t>Ανδρούλα</a:t>
            </a:r>
            <a:r>
              <a:rPr lang="en-GB" sz="2400" dirty="0" smtClean="0"/>
              <a:t> </a:t>
            </a:r>
            <a:r>
              <a:rPr lang="el-GR" sz="2400" dirty="0" smtClean="0"/>
              <a:t>Χριστοδούλου</a:t>
            </a:r>
            <a:r>
              <a:rPr lang="en-GB" sz="2400" dirty="0" smtClean="0"/>
              <a:t>.</a:t>
            </a:r>
            <a:endParaRPr lang="el-GR" sz="2400" dirty="0"/>
          </a:p>
          <a:p>
            <a:pPr marL="0" indent="0">
              <a:spcBef>
                <a:spcPts val="1200"/>
              </a:spcBef>
              <a:buNone/>
            </a:pPr>
            <a:r>
              <a:rPr lang="el-GR" altLang="en-US" sz="2400" b="1" dirty="0" smtClean="0"/>
              <a:t>Βιβλίο</a:t>
            </a:r>
            <a:r>
              <a:rPr lang="el-GR" altLang="en-US" sz="2400" dirty="0" smtClean="0"/>
              <a:t>:</a:t>
            </a:r>
            <a:r>
              <a:rPr lang="en-GB" altLang="en-US" sz="2400" dirty="0" smtClean="0"/>
              <a:t> </a:t>
            </a:r>
            <a:r>
              <a:rPr lang="el-GR" altLang="en-US" sz="2400" dirty="0" err="1"/>
              <a:t>Μπουλώτης</a:t>
            </a:r>
            <a:r>
              <a:rPr lang="el-GR" altLang="en-US" sz="2400" dirty="0"/>
              <a:t>, Χρήστος. </a:t>
            </a:r>
            <a:r>
              <a:rPr lang="el-GR" altLang="en-US" sz="2400" b="1" dirty="0"/>
              <a:t>Το ονειροπαρμένο καπέλο </a:t>
            </a:r>
            <a:r>
              <a:rPr lang="el-GR" altLang="en-US" sz="2400" dirty="0"/>
              <a:t>/ Χρήστος </a:t>
            </a:r>
            <a:r>
              <a:rPr lang="el-GR" altLang="en-US" sz="2400" dirty="0" err="1"/>
              <a:t>Μπουλώτης</a:t>
            </a:r>
            <a:r>
              <a:rPr lang="el-GR" altLang="en-US" sz="2400" dirty="0"/>
              <a:t> · εικονογράφηση Μιχάλης </a:t>
            </a:r>
            <a:r>
              <a:rPr lang="el-GR" altLang="en-US" sz="2400" dirty="0" err="1"/>
              <a:t>Κουντούρης</a:t>
            </a:r>
            <a:r>
              <a:rPr lang="el-GR" altLang="en-US" sz="2400" dirty="0"/>
              <a:t>. - Αθήνα : Εκδόσεις Παπαδόπουλος, 2000.</a:t>
            </a:r>
            <a:endParaRPr lang="en-GB" sz="2400" dirty="0"/>
          </a:p>
        </p:txBody>
      </p:sp>
      <p:pic>
        <p:nvPicPr>
          <p:cNvPr id="8" name="Picture 3" descr="Εξώφυλλο του βιβλίου,"/>
          <p:cNvPicPr>
            <a:picLocks noGrp="1" noChangeAspect="1"/>
          </p:cNvPicPr>
          <p:nvPr>
            <p:ph sz="half" idx="2"/>
          </p:nvPr>
        </p:nvPicPr>
        <p:blipFill>
          <a:blip r:embed="rId3" cstate="print"/>
          <a:stretch>
            <a:fillRect/>
          </a:stretch>
        </p:blipFill>
        <p:spPr>
          <a:xfrm>
            <a:off x="5076056" y="1700808"/>
            <a:ext cx="3456802" cy="4115240"/>
          </a:xfrm>
          <a:prstGeom prst="rect">
            <a:avLst/>
          </a:prstGeom>
        </p:spPr>
      </p:pic>
      <p:sp>
        <p:nvSpPr>
          <p:cNvPr id="5" name="TextBox 4"/>
          <p:cNvSpPr txBox="1"/>
          <p:nvPr/>
        </p:nvSpPr>
        <p:spPr>
          <a:xfrm>
            <a:off x="4572000" y="551723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2533643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Έφη</a:t>
            </a:r>
            <a:r>
              <a:rPr lang="en-GB" sz="2000" dirty="0"/>
              <a:t> </a:t>
            </a:r>
            <a:r>
              <a:rPr lang="el-GR" sz="2000" dirty="0"/>
              <a:t>Χολέβα</a:t>
            </a:r>
            <a:r>
              <a:rPr lang="en-GB" sz="2000" dirty="0" smtClean="0"/>
              <a:t>,</a:t>
            </a:r>
            <a:r>
              <a:rPr lang="el-GR" sz="2000" dirty="0" smtClean="0"/>
              <a:t> Ανδρούλα</a:t>
            </a:r>
            <a:r>
              <a:rPr lang="en-GB" sz="2000" dirty="0" smtClean="0"/>
              <a:t> </a:t>
            </a:r>
            <a:r>
              <a:rPr lang="el-GR" sz="2000" dirty="0" smtClean="0"/>
              <a:t>Χριστοδούλου, </a:t>
            </a:r>
            <a:r>
              <a:rPr lang="el-GR" sz="2000" dirty="0"/>
              <a:t>Αγγελική </a:t>
            </a:r>
            <a:r>
              <a:rPr lang="el-GR" sz="2000" dirty="0" err="1" smtClean="0"/>
              <a:t>Γιαννικοπούλου</a:t>
            </a:r>
            <a:r>
              <a:rPr lang="el-GR" sz="2000" dirty="0"/>
              <a:t>. «Το Εικονογραφημένο Βιβλίο στην Προσχολική Εκπαίδευση</a:t>
            </a:r>
            <a:r>
              <a:rPr lang="el-GR" sz="2000" dirty="0" smtClean="0"/>
              <a:t>. </a:t>
            </a:r>
            <a:r>
              <a:rPr lang="el-GR" sz="2000" dirty="0"/>
              <a:t>Μόδα και</a:t>
            </a:r>
            <a:r>
              <a:rPr lang="en-US" sz="2000" dirty="0"/>
              <a:t> </a:t>
            </a:r>
            <a:r>
              <a:rPr lang="el-GR" sz="2000" dirty="0"/>
              <a:t>Εικονογραφημένο Βιβλίο</a:t>
            </a:r>
            <a:r>
              <a:rPr lang="el-GR" sz="2000" dirty="0" smtClean="0"/>
              <a:t>.</a:t>
            </a:r>
            <a:r>
              <a:rPr lang="el-GR" altLang="en-US" sz="2000" b="1" dirty="0"/>
              <a:t> </a:t>
            </a:r>
            <a:r>
              <a:rPr lang="el-GR" altLang="en-US" sz="2000" dirty="0"/>
              <a:t>Το ονειροπαρμένο </a:t>
            </a:r>
            <a:r>
              <a:rPr lang="el-GR" altLang="en-US" sz="2000" dirty="0" smtClean="0"/>
              <a:t>καπέλο</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1354410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a:t>
            </a:r>
            <a:r>
              <a:rPr lang="el-GR" sz="2000" dirty="0"/>
              <a:t>1, 2: Εξώφυλλο και ενδεικτικές σελίδες του βιβλίου «Το ονειροπαρμένο </a:t>
            </a:r>
            <a:r>
              <a:rPr lang="el-GR" sz="2000" dirty="0" smtClean="0"/>
              <a:t>καπέλο» </a:t>
            </a:r>
            <a:r>
              <a:rPr lang="el-GR" sz="2000" dirty="0"/>
              <a:t>/ Χρήστος </a:t>
            </a:r>
            <a:r>
              <a:rPr lang="el-GR" sz="2000" dirty="0" err="1"/>
              <a:t>Μπουλώτης</a:t>
            </a:r>
            <a:r>
              <a:rPr lang="el-GR" sz="2000" dirty="0"/>
              <a:t> · εικονογράφηση Μιχάλης </a:t>
            </a:r>
            <a:r>
              <a:rPr lang="el-GR" sz="2000" dirty="0" err="1"/>
              <a:t>Κουντούρης</a:t>
            </a:r>
            <a:r>
              <a:rPr lang="el-GR" sz="2000" dirty="0"/>
              <a:t>. - Αθήνα : Εκδόσεις Παπαδόπουλος, 2000</a:t>
            </a:r>
            <a:r>
              <a:rPr lang="el-GR" sz="2000" dirty="0" smtClean="0"/>
              <a:t>.</a:t>
            </a:r>
            <a:r>
              <a:rPr lang="el-GR" altLang="en-US" sz="2000" dirty="0" smtClean="0"/>
              <a:t>. </a:t>
            </a:r>
            <a:r>
              <a:rPr lang="en-GB" altLang="en-US" sz="2000" dirty="0" err="1" smtClean="0"/>
              <a:t>Biblionet</a:t>
            </a:r>
            <a:r>
              <a:rPr lang="en-GB" altLang="en-US" sz="2000" dirty="0" smtClean="0"/>
              <a:t>.</a:t>
            </a:r>
            <a:r>
              <a:rPr lang="el-GR" altLang="en-US" sz="2000" dirty="0" smtClean="0"/>
              <a:t> </a:t>
            </a:r>
          </a:p>
          <a:p>
            <a:pPr marL="0" indent="0">
              <a:buNone/>
            </a:pPr>
            <a:r>
              <a:rPr lang="el-GR" altLang="en-US" sz="2000" dirty="0" smtClean="0"/>
              <a:t>Εικόνα 3:</a:t>
            </a:r>
            <a:r>
              <a:rPr lang="en-GB" altLang="en-US" sz="2000" dirty="0" smtClean="0"/>
              <a:t> </a:t>
            </a:r>
            <a:r>
              <a:rPr lang="el-GR" altLang="en-US" sz="2000" dirty="0" smtClean="0">
                <a:hlinkClick r:id="rId3"/>
              </a:rPr>
              <a:t>Καπέλο</a:t>
            </a:r>
            <a:r>
              <a:rPr lang="en-GB" altLang="en-US" sz="2000" dirty="0" smtClean="0"/>
              <a:t>, </a:t>
            </a:r>
            <a:r>
              <a:rPr lang="en-GB" altLang="en-US" sz="2000" dirty="0"/>
              <a:t>Copyright </a:t>
            </a:r>
            <a:r>
              <a:rPr lang="en-US" sz="2000" dirty="0" err="1"/>
              <a:t>Musées</a:t>
            </a:r>
            <a:r>
              <a:rPr lang="en-US" sz="2000" dirty="0"/>
              <a:t> de la </a:t>
            </a:r>
            <a:r>
              <a:rPr lang="en-US" sz="2000" dirty="0" smtClean="0"/>
              <a:t>Haute-</a:t>
            </a:r>
            <a:r>
              <a:rPr lang="en-US" sz="2000" dirty="0" err="1" smtClean="0"/>
              <a:t>Saône</a:t>
            </a:r>
            <a:r>
              <a:rPr lang="en-US" sz="2000" dirty="0"/>
              <a:t>, </a:t>
            </a:r>
            <a:r>
              <a:rPr lang="en-US" sz="2000" dirty="0">
                <a:hlinkClick r:id="rId4"/>
              </a:rPr>
              <a:t>Creative Commons Attribution-Share Alike 3.0 </a:t>
            </a:r>
            <a:r>
              <a:rPr lang="en-US" sz="2000" dirty="0" err="1" smtClean="0">
                <a:hlinkClick r:id="rId4"/>
              </a:rPr>
              <a:t>Unported</a:t>
            </a:r>
            <a:r>
              <a:rPr lang="en-US" sz="2000" dirty="0" smtClean="0"/>
              <a:t>, </a:t>
            </a:r>
            <a:r>
              <a:rPr lang="en-GB" altLang="en-US" sz="2000" dirty="0" smtClean="0"/>
              <a:t>Wikimedia </a:t>
            </a:r>
            <a:r>
              <a:rPr lang="en-GB" altLang="en-US" sz="2000" dirty="0"/>
              <a:t>Commons</a:t>
            </a:r>
            <a:r>
              <a:rPr lang="en-GB" altLang="en-US" sz="2000" dirty="0" smtClean="0"/>
              <a:t>.</a:t>
            </a:r>
            <a:endParaRPr lang="el-GR" altLang="en-US" sz="2000" dirty="0" smtClean="0"/>
          </a:p>
          <a:p>
            <a:pPr marL="0" indent="0">
              <a:buNone/>
            </a:pPr>
            <a:r>
              <a:rPr lang="el-GR" altLang="en-US" sz="2000" dirty="0"/>
              <a:t>Εικόνα </a:t>
            </a:r>
            <a:r>
              <a:rPr lang="en-GB" altLang="en-US" sz="2000" dirty="0" smtClean="0"/>
              <a:t>4</a:t>
            </a:r>
            <a:r>
              <a:rPr lang="el-GR" altLang="en-US" sz="2000" dirty="0" smtClean="0"/>
              <a:t>:</a:t>
            </a:r>
            <a:r>
              <a:rPr lang="en-GB" altLang="en-US" sz="2000" dirty="0" smtClean="0"/>
              <a:t> </a:t>
            </a:r>
            <a:r>
              <a:rPr lang="el-GR" altLang="en-US" sz="2000" dirty="0" smtClean="0">
                <a:hlinkClick r:id="rId5"/>
              </a:rPr>
              <a:t>Καπελάδικο</a:t>
            </a:r>
            <a:r>
              <a:rPr lang="el-GR" altLang="en-US" sz="2000" smtClean="0"/>
              <a:t>, </a:t>
            </a:r>
            <a:r>
              <a:rPr lang="en-GB" altLang="en-US" sz="2000" smtClean="0"/>
              <a:t>Copyright </a:t>
            </a:r>
            <a:r>
              <a:rPr lang="en-GB" altLang="en-US" sz="2000" dirty="0" err="1" smtClean="0"/>
              <a:t>Jordiferrer</a:t>
            </a:r>
            <a:r>
              <a:rPr lang="en-GB" altLang="en-US" sz="2000" dirty="0" smtClean="0"/>
              <a:t>, </a:t>
            </a:r>
            <a:r>
              <a:rPr lang="en-US" altLang="en-US" sz="2000" dirty="0" smtClean="0">
                <a:hlinkClick r:id="rId6"/>
              </a:rPr>
              <a:t>Creative </a:t>
            </a:r>
            <a:r>
              <a:rPr lang="en-US" altLang="en-US" sz="2000" dirty="0">
                <a:hlinkClick r:id="rId6"/>
              </a:rPr>
              <a:t>Commons Attribution-Share Alike 4.0 </a:t>
            </a:r>
            <a:r>
              <a:rPr lang="en-US" altLang="en-US" sz="2000" dirty="0" smtClean="0">
                <a:hlinkClick r:id="rId6"/>
              </a:rPr>
              <a:t>International</a:t>
            </a:r>
            <a:r>
              <a:rPr lang="el-GR" altLang="en-US" sz="2000" dirty="0" smtClean="0"/>
              <a:t>, </a:t>
            </a:r>
            <a:r>
              <a:rPr lang="en-GB" altLang="en-US" sz="2000" dirty="0" smtClean="0"/>
              <a:t>Wikimedia Commons.</a:t>
            </a:r>
          </a:p>
          <a:p>
            <a:pPr marL="0" indent="0">
              <a:buNone/>
            </a:pPr>
            <a:endParaRPr lang="el-GR" altLang="en-US" sz="2000" dirty="0" smtClean="0"/>
          </a:p>
          <a:p>
            <a:pPr marL="0" indent="0">
              <a:buNone/>
            </a:pPr>
            <a:endParaRPr lang="el-GR" sz="2000" dirty="0">
              <a:solidFill>
                <a:srgbClr val="FF0000"/>
              </a:solidFill>
            </a:endParaRPr>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Ανάγνωση του βιβλίου</a:t>
            </a:r>
            <a:endParaRPr lang="el-GR" dirty="0"/>
          </a:p>
        </p:txBody>
      </p:sp>
      <p:sp>
        <p:nvSpPr>
          <p:cNvPr id="3" name="Content Placeholder 2"/>
          <p:cNvSpPr>
            <a:spLocks noGrp="1"/>
          </p:cNvSpPr>
          <p:nvPr>
            <p:ph sz="half" idx="1"/>
          </p:nvPr>
        </p:nvSpPr>
        <p:spPr>
          <a:xfrm>
            <a:off x="457200" y="1600200"/>
            <a:ext cx="3394720" cy="4525963"/>
          </a:xfrm>
        </p:spPr>
        <p:txBody>
          <a:bodyPr/>
          <a:lstStyle/>
          <a:p>
            <a:pPr marL="0" indent="0">
              <a:buNone/>
            </a:pPr>
            <a:r>
              <a:rPr lang="el-GR" dirty="0"/>
              <a:t>Διαβάσαμε το βιβλίο </a:t>
            </a:r>
            <a:r>
              <a:rPr lang="el-GR" dirty="0" smtClean="0"/>
              <a:t>«Το </a:t>
            </a:r>
            <a:r>
              <a:rPr lang="el-GR" dirty="0"/>
              <a:t>ονειροπαρμένο </a:t>
            </a:r>
            <a:r>
              <a:rPr lang="el-GR" dirty="0" smtClean="0"/>
              <a:t>καπέλο» </a:t>
            </a:r>
            <a:r>
              <a:rPr lang="el-GR" dirty="0"/>
              <a:t>του Χρήστου </a:t>
            </a:r>
            <a:r>
              <a:rPr lang="el-GR" dirty="0" err="1"/>
              <a:t>Μπουλώτη</a:t>
            </a:r>
            <a:r>
              <a:rPr lang="el-GR" dirty="0"/>
              <a:t> σε εικονογράφηση Μιχάλη </a:t>
            </a:r>
            <a:r>
              <a:rPr lang="el-GR" dirty="0" err="1"/>
              <a:t>Κουντούρη</a:t>
            </a:r>
            <a:r>
              <a:rPr lang="el-GR" dirty="0"/>
              <a:t>.</a:t>
            </a:r>
          </a:p>
        </p:txBody>
      </p:sp>
      <p:pic>
        <p:nvPicPr>
          <p:cNvPr id="5" name="Content Placeholder 4" descr="Η νηπιαγωγός διαβάζει το βιβλίο."/>
          <p:cNvPicPr>
            <a:picLocks noGrp="1" noChangeAspect="1"/>
          </p:cNvPicPr>
          <p:nvPr>
            <p:ph sz="half" idx="2"/>
          </p:nvPr>
        </p:nvPicPr>
        <p:blipFill rotWithShape="1">
          <a:blip r:embed="rId2" cstate="email">
            <a:extLst>
              <a:ext uri="{28A0092B-C50C-407E-A947-70E740481C1C}">
                <a14:useLocalDpi xmlns:a14="http://schemas.microsoft.com/office/drawing/2010/main"/>
              </a:ext>
            </a:extLst>
          </a:blip>
          <a:srcRect/>
          <a:stretch/>
        </p:blipFill>
        <p:spPr>
          <a:xfrm>
            <a:off x="4390660" y="1628800"/>
            <a:ext cx="4328516" cy="3312368"/>
          </a:xfrm>
          <a:prstGeom prst="rect">
            <a:avLst/>
          </a:prstGeom>
        </p:spPr>
      </p:pic>
    </p:spTree>
    <p:extLst>
      <p:ext uri="{BB962C8B-B14F-4D97-AF65-F5344CB8AC3E}">
        <p14:creationId xmlns:p14="http://schemas.microsoft.com/office/powerpoint/2010/main" val="124466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Ζωντανά καπέλα</a:t>
            </a:r>
            <a:endParaRPr lang="el-GR" dirty="0"/>
          </a:p>
        </p:txBody>
      </p:sp>
      <p:sp>
        <p:nvSpPr>
          <p:cNvPr id="3" name="Content Placeholder 2"/>
          <p:cNvSpPr>
            <a:spLocks noGrp="1"/>
          </p:cNvSpPr>
          <p:nvPr>
            <p:ph sz="half" idx="1"/>
          </p:nvPr>
        </p:nvSpPr>
        <p:spPr/>
        <p:txBody>
          <a:bodyPr/>
          <a:lstStyle/>
          <a:p>
            <a:pPr marL="0" indent="0">
              <a:buNone/>
            </a:pPr>
            <a:r>
              <a:rPr lang="el-GR" dirty="0"/>
              <a:t>Ζωντανεύσαμε το καπέλο μας βάζοντάς του διαφορετικά μάτια, μύτες και στόματα. </a:t>
            </a:r>
            <a:endParaRPr lang="el-GR" dirty="0" smtClean="0"/>
          </a:p>
          <a:p>
            <a:pPr marL="0" indent="0">
              <a:buNone/>
            </a:pPr>
            <a:r>
              <a:rPr lang="el-GR" dirty="0" smtClean="0"/>
              <a:t>Κάθε </a:t>
            </a:r>
            <a:r>
              <a:rPr lang="el-GR" dirty="0"/>
              <a:t>φορά που άλλαζαν τα χαρακτηριστικά το καπέλο μας αισθανόταν </a:t>
            </a:r>
            <a:r>
              <a:rPr lang="el-GR" dirty="0" smtClean="0"/>
              <a:t>αλλιώς!</a:t>
            </a:r>
            <a:endParaRPr lang="el-GR" dirty="0"/>
          </a:p>
        </p:txBody>
      </p:sp>
      <p:pic>
        <p:nvPicPr>
          <p:cNvPr id="5" name="Content Placeholder 5" descr="Καπέλα με μάτια, μύτη, στόμα."/>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970264" y="1600200"/>
            <a:ext cx="3394472" cy="4525963"/>
          </a:xfrm>
        </p:spPr>
      </p:pic>
    </p:spTree>
    <p:extLst>
      <p:ext uri="{BB962C8B-B14F-4D97-AF65-F5344CB8AC3E}">
        <p14:creationId xmlns:p14="http://schemas.microsoft.com/office/powerpoint/2010/main" val="3820927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Τα ζωντανά καπέλα των παιδιών (1/3)</a:t>
            </a:r>
            <a:endParaRPr lang="el-GR" dirty="0"/>
          </a:p>
        </p:txBody>
      </p:sp>
      <p:sp>
        <p:nvSpPr>
          <p:cNvPr id="4" name="Content Placeholder 3"/>
          <p:cNvSpPr>
            <a:spLocks noGrp="1"/>
          </p:cNvSpPr>
          <p:nvPr>
            <p:ph sz="half" idx="2"/>
          </p:nvPr>
        </p:nvSpPr>
        <p:spPr>
          <a:xfrm>
            <a:off x="3491880" y="1600200"/>
            <a:ext cx="5194920" cy="4525963"/>
          </a:xfrm>
        </p:spPr>
        <p:txBody>
          <a:bodyPr/>
          <a:lstStyle/>
          <a:p>
            <a:pPr marL="0" lvl="0" indent="0">
              <a:buNone/>
            </a:pPr>
            <a:r>
              <a:rPr lang="el-GR" dirty="0"/>
              <a:t>Το καπέλο έπαιζε όλη ημέρα με τους φίλους του και είναι πολύ κουρασμένο γιατί είναι αργά και αύριο έχει σχολείο και θέλει να πάει για ύπνο. Είναι τόσο νυσταγμένο που κλείνουν τα μάτια του και χασμουριέται.</a:t>
            </a:r>
          </a:p>
          <a:p>
            <a:endParaRPr lang="el-GR" dirty="0"/>
          </a:p>
        </p:txBody>
      </p:sp>
      <p:pic>
        <p:nvPicPr>
          <p:cNvPr id="5" name="Θέση περιεχομένου 3" descr="Καπέλο με μάτια, μύτη, στόμα."/>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rcRect/>
          <a:stretch/>
        </p:blipFill>
        <p:spPr>
          <a:xfrm>
            <a:off x="539552" y="1556792"/>
            <a:ext cx="2710071" cy="4525963"/>
          </a:xfrm>
        </p:spPr>
      </p:pic>
    </p:spTree>
    <p:extLst>
      <p:ext uri="{BB962C8B-B14F-4D97-AF65-F5344CB8AC3E}">
        <p14:creationId xmlns:p14="http://schemas.microsoft.com/office/powerpoint/2010/main" val="287239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Τα ζωντανά καπέλα των παιδιών </a:t>
            </a:r>
            <a:r>
              <a:rPr lang="el-GR" dirty="0" smtClean="0"/>
              <a:t>(2/3</a:t>
            </a:r>
            <a:r>
              <a:rPr lang="el-GR" dirty="0"/>
              <a:t>)</a:t>
            </a:r>
          </a:p>
        </p:txBody>
      </p:sp>
      <p:sp>
        <p:nvSpPr>
          <p:cNvPr id="4" name="Content Placeholder 3"/>
          <p:cNvSpPr>
            <a:spLocks noGrp="1"/>
          </p:cNvSpPr>
          <p:nvPr>
            <p:ph sz="half" idx="2"/>
          </p:nvPr>
        </p:nvSpPr>
        <p:spPr>
          <a:xfrm>
            <a:off x="2987824" y="1600200"/>
            <a:ext cx="5698976" cy="4525963"/>
          </a:xfrm>
        </p:spPr>
        <p:txBody>
          <a:bodyPr/>
          <a:lstStyle/>
          <a:p>
            <a:pPr marL="0" indent="0">
              <a:buNone/>
            </a:pPr>
            <a:r>
              <a:rPr lang="el-GR" dirty="0" smtClean="0"/>
              <a:t>Το </a:t>
            </a:r>
            <a:r>
              <a:rPr lang="el-GR" dirty="0"/>
              <a:t>καπέλο είδε ένα θησαυρό και θέλει να πάει να τον </a:t>
            </a:r>
            <a:r>
              <a:rPr lang="el-GR" dirty="0" smtClean="0"/>
              <a:t>πάρει, γι’ </a:t>
            </a:r>
            <a:r>
              <a:rPr lang="el-GR" dirty="0"/>
              <a:t>αυτό και τα μάτια του έχουν λεφτά. Μπορεί να είναι το καπέλο του </a:t>
            </a:r>
            <a:r>
              <a:rPr lang="el-GR" dirty="0" err="1"/>
              <a:t>Σκρουτζ</a:t>
            </a:r>
            <a:r>
              <a:rPr lang="el-GR" dirty="0"/>
              <a:t>.</a:t>
            </a:r>
          </a:p>
          <a:p>
            <a:endParaRPr lang="el-GR" dirty="0"/>
          </a:p>
        </p:txBody>
      </p:sp>
      <p:pic>
        <p:nvPicPr>
          <p:cNvPr id="5" name="Θέση περιεχομένου 3" descr="Καπέλο με μάτια, μύτη, στόμα."/>
          <p:cNvPicPr>
            <a:picLocks noGrp="1" noChangeAspect="1"/>
          </p:cNvPicPr>
          <p:nvPr>
            <p:ph sz="half" idx="1"/>
          </p:nvPr>
        </p:nvPicPr>
        <p:blipFill rotWithShape="1">
          <a:blip r:embed="rId2" cstate="email">
            <a:extLst>
              <a:ext uri="{28A0092B-C50C-407E-A947-70E740481C1C}">
                <a14:useLocalDpi xmlns:a14="http://schemas.microsoft.com/office/drawing/2010/main"/>
              </a:ext>
            </a:extLst>
          </a:blip>
          <a:srcRect/>
          <a:stretch/>
        </p:blipFill>
        <p:spPr>
          <a:xfrm>
            <a:off x="467544" y="1556792"/>
            <a:ext cx="2232248" cy="4525963"/>
          </a:xfrm>
          <a:prstGeom prst="rect">
            <a:avLst/>
          </a:prstGeom>
        </p:spPr>
      </p:pic>
    </p:spTree>
    <p:extLst>
      <p:ext uri="{BB962C8B-B14F-4D97-AF65-F5344CB8AC3E}">
        <p14:creationId xmlns:p14="http://schemas.microsoft.com/office/powerpoint/2010/main" val="141460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Τα ζωντανά καπέλα των παιδιών </a:t>
            </a:r>
            <a:r>
              <a:rPr lang="el-GR" dirty="0" smtClean="0"/>
              <a:t>(3/3</a:t>
            </a:r>
            <a:r>
              <a:rPr lang="el-GR" dirty="0"/>
              <a:t>)</a:t>
            </a:r>
          </a:p>
        </p:txBody>
      </p:sp>
      <p:sp>
        <p:nvSpPr>
          <p:cNvPr id="4" name="Content Placeholder 3"/>
          <p:cNvSpPr>
            <a:spLocks noGrp="1"/>
          </p:cNvSpPr>
          <p:nvPr>
            <p:ph sz="half" idx="2"/>
          </p:nvPr>
        </p:nvSpPr>
        <p:spPr>
          <a:xfrm>
            <a:off x="3059832" y="1600200"/>
            <a:ext cx="5626968" cy="4525963"/>
          </a:xfrm>
        </p:spPr>
        <p:txBody>
          <a:bodyPr/>
          <a:lstStyle/>
          <a:p>
            <a:pPr marL="0" indent="0">
              <a:buNone/>
            </a:pPr>
            <a:r>
              <a:rPr lang="el-GR" dirty="0"/>
              <a:t>Το καπέλο είναι θυμωμένο γιατί το πλήγωσαν πολύ και πια δεν είναι λυπημένο, είναι θυμωμένο! Γιατί τα άλλα παιδιά δεν παίζουν μαζί του στο πάρκο και έχει θυμώσει πολύ μαζί τους.</a:t>
            </a:r>
          </a:p>
          <a:p>
            <a:endParaRPr lang="el-GR" dirty="0"/>
          </a:p>
        </p:txBody>
      </p:sp>
      <p:pic>
        <p:nvPicPr>
          <p:cNvPr id="5" name="Picture 8" descr="Καπέλο με μάτια, μύτη, στόμα."/>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467544" y="1556792"/>
            <a:ext cx="2376264" cy="4525963"/>
          </a:xfrm>
          <a:prstGeom prst="rect">
            <a:avLst/>
          </a:prstGeom>
        </p:spPr>
      </p:pic>
    </p:spTree>
    <p:extLst>
      <p:ext uri="{BB962C8B-B14F-4D97-AF65-F5344CB8AC3E}">
        <p14:creationId xmlns:p14="http://schemas.microsoft.com/office/powerpoint/2010/main" val="2564139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Ζωγραφίζοντας καπέλα</a:t>
            </a:r>
            <a:endParaRPr lang="el-GR" dirty="0"/>
          </a:p>
        </p:txBody>
      </p:sp>
      <p:sp>
        <p:nvSpPr>
          <p:cNvPr id="3" name="Content Placeholder 2"/>
          <p:cNvSpPr>
            <a:spLocks noGrp="1"/>
          </p:cNvSpPr>
          <p:nvPr>
            <p:ph sz="half" idx="1"/>
          </p:nvPr>
        </p:nvSpPr>
        <p:spPr>
          <a:xfrm>
            <a:off x="457200" y="1600200"/>
            <a:ext cx="3682752" cy="4525963"/>
          </a:xfrm>
        </p:spPr>
        <p:txBody>
          <a:bodyPr/>
          <a:lstStyle/>
          <a:p>
            <a:pPr marL="0" indent="0">
              <a:buNone/>
            </a:pPr>
            <a:r>
              <a:rPr lang="el-GR" dirty="0"/>
              <a:t>Είδαμε όμορφα καπέλα και ζωγραφίσαμε άλλα ακόμη ομορφότερα. </a:t>
            </a:r>
          </a:p>
        </p:txBody>
      </p:sp>
      <p:pic>
        <p:nvPicPr>
          <p:cNvPr id="5" name="Picture 3" descr="Παιδική ζωγραφιά με καπέλα."/>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rot="16200000">
            <a:off x="4496917" y="1702941"/>
            <a:ext cx="4038600" cy="4320481"/>
          </a:xfrm>
          <a:prstGeom prst="rect">
            <a:avLst/>
          </a:prstGeom>
        </p:spPr>
      </p:pic>
    </p:spTree>
    <p:extLst>
      <p:ext uri="{BB962C8B-B14F-4D97-AF65-F5344CB8AC3E}">
        <p14:creationId xmlns:p14="http://schemas.microsoft.com/office/powerpoint/2010/main" val="3943321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Φτιάχνοντας καπέλα (1/2)</a:t>
            </a:r>
            <a:endParaRPr lang="el-GR" dirty="0"/>
          </a:p>
        </p:txBody>
      </p:sp>
      <p:sp>
        <p:nvSpPr>
          <p:cNvPr id="3" name="Content Placeholder 2"/>
          <p:cNvSpPr>
            <a:spLocks noGrp="1"/>
          </p:cNvSpPr>
          <p:nvPr>
            <p:ph sz="half" idx="1"/>
          </p:nvPr>
        </p:nvSpPr>
        <p:spPr/>
        <p:txBody>
          <a:bodyPr/>
          <a:lstStyle/>
          <a:p>
            <a:pPr marL="0" indent="0">
              <a:buNone/>
            </a:pPr>
            <a:r>
              <a:rPr lang="el-GR" dirty="0"/>
              <a:t>Φτιάξαμε τα δικά μας </a:t>
            </a:r>
            <a:r>
              <a:rPr lang="el-GR" dirty="0" smtClean="0"/>
              <a:t>καπέλα με </a:t>
            </a:r>
            <a:r>
              <a:rPr lang="el-GR" dirty="0"/>
              <a:t>πλαστικά πιάτα.</a:t>
            </a:r>
          </a:p>
        </p:txBody>
      </p:sp>
      <p:pic>
        <p:nvPicPr>
          <p:cNvPr id="5" name="Picture 9" descr="Καπέλα από πλαστικά πιάτα"/>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4499992" y="1600200"/>
            <a:ext cx="4176464" cy="4525963"/>
          </a:xfrm>
          <a:prstGeom prst="rect">
            <a:avLst/>
          </a:prstGeom>
        </p:spPr>
      </p:pic>
    </p:spTree>
    <p:extLst>
      <p:ext uri="{BB962C8B-B14F-4D97-AF65-F5344CB8AC3E}">
        <p14:creationId xmlns:p14="http://schemas.microsoft.com/office/powerpoint/2010/main" val="17543828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 name="ZHAW.ACCESSIBILITYADDIN.CHECKTIMEDATE" val="10/29/2015 1:26:49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8,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5,6,"/>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1026,1027,6,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5,6,"/>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5B6C524-DB0C-490D-885F-D5BEF544DDF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2678</TotalTime>
  <Words>761</Words>
  <Application>Microsoft Office PowerPoint</Application>
  <PresentationFormat>On-screen Show (4:3)</PresentationFormat>
  <Paragraphs>84</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Θέμα του Office</vt:lpstr>
      <vt:lpstr>Το Εικονογραφημένο Βιβλίο στην Προσχολική Εκπαίδευση</vt:lpstr>
      <vt:lpstr>Διδακτική Πρακτική</vt:lpstr>
      <vt:lpstr>Ανάγνωση του βιβλίου</vt:lpstr>
      <vt:lpstr>Ζωντανά καπέλα</vt:lpstr>
      <vt:lpstr>Τα ζωντανά καπέλα των παιδιών (1/3)</vt:lpstr>
      <vt:lpstr>Τα ζωντανά καπέλα των παιδιών (2/3)</vt:lpstr>
      <vt:lpstr>Τα ζωντανά καπέλα των παιδιών (3/3)</vt:lpstr>
      <vt:lpstr>Ζωγραφίζοντας καπέλα</vt:lpstr>
      <vt:lpstr>Φτιάχνοντας καπέλα (1/2)</vt:lpstr>
      <vt:lpstr>Φτιάχνοντας καπέλα (2/2)</vt:lpstr>
      <vt:lpstr>Τα έργα των παιδιών (1/3)</vt:lpstr>
      <vt:lpstr>Τα έργα των παιδιών (2/3)</vt:lpstr>
      <vt:lpstr>Τα έργα των παιδιών (3/3)</vt:lpstr>
      <vt:lpstr>Έκθεση των καπέλων των παιδιών</vt:lpstr>
      <vt:lpstr>Γνωριμία με τα καπελάδικα (1/2)</vt:lpstr>
      <vt:lpstr>Γνωριμία με τα καπελάδικα (2/2)</vt:lpstr>
      <vt:lpstr>Το δικό μας καπελάδικο</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ονειροπαρμένο καπέλο</dc:title>
  <dc:subject>Το Εικονογραφημένο Βιβλίο στην Προσχολική Εκπαίδευση</dc:subject>
  <dc:creator> Αγγελική Γιαννικοπούλου</dc:creator>
  <cp:lastModifiedBy>Smaragda Papadopoulou</cp:lastModifiedBy>
  <cp:revision>301</cp:revision>
  <dcterms:created xsi:type="dcterms:W3CDTF">2012-09-06T09:03:05Z</dcterms:created>
  <dcterms:modified xsi:type="dcterms:W3CDTF">2015-10-28T23:28:44Z</dcterms:modified>
  <cp:category>Μόδα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