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1"/>
  </p:notesMasterIdLst>
  <p:sldIdLst>
    <p:sldId id="359" r:id="rId3"/>
    <p:sldId id="365" r:id="rId4"/>
    <p:sldId id="366" r:id="rId5"/>
    <p:sldId id="367" r:id="rId6"/>
    <p:sldId id="368" r:id="rId7"/>
    <p:sldId id="369" r:id="rId8"/>
    <p:sldId id="372" r:id="rId9"/>
    <p:sldId id="373" r:id="rId10"/>
    <p:sldId id="374" r:id="rId11"/>
    <p:sldId id="375" r:id="rId12"/>
    <p:sldId id="360" r:id="rId13"/>
    <p:sldId id="361" r:id="rId14"/>
    <p:sldId id="362" r:id="rId15"/>
    <p:sldId id="363" r:id="rId16"/>
    <p:sldId id="364" r:id="rId17"/>
    <p:sldId id="377" r:id="rId18"/>
    <p:sldId id="293" r:id="rId19"/>
    <p:sldId id="376" r:id="rId20"/>
  </p:sldIdLst>
  <p:sldSz cx="9144000" cy="6858000" type="screen4x3"/>
  <p:notesSz cx="6858000" cy="9144000"/>
  <p:custDataLst>
    <p:tags r:id="rId2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5"/>
            <p14:sldId id="366"/>
            <p14:sldId id="367"/>
            <p14:sldId id="368"/>
            <p14:sldId id="369"/>
            <p14:sldId id="372"/>
            <p14:sldId id="373"/>
            <p14:sldId id="374"/>
            <p14:sldId id="375"/>
            <p14:sldId id="360"/>
            <p14:sldId id="361"/>
            <p14:sldId id="362"/>
            <p14:sldId id="363"/>
            <p14:sldId id="364"/>
            <p14:sldId id="377"/>
          </p14:sldIdLst>
        </p14:section>
        <p14:section name="Untitled Section" id="{0F1CB131-A6BD-43D0-B8D4-1F27CEF7A05E}">
          <p14:sldIdLst>
            <p14:sldId id="293"/>
            <p14:sldId id="376"/>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112" d="100"/>
          <a:sy n="112" d="100"/>
        </p:scale>
        <p:origin x="-16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14</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15</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16</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9" name="Picture 8"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8" name="Picture 7"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06405"/>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15.png"/><Relationship Id="rId4" Type="http://schemas.openxmlformats.org/officeDocument/2006/relationships/hyperlink" Target="%5b1%5d%20http:/creativecommons.org/licenses/by-nc-sa/4.0/"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biblionet.gr/book/124666/%CE%9C%CE%B1%CE%BD%CE%B9%CE%AC,_%CE%A7%CF%81%CE%B9%CF%83%CF%84%CE%AF%CE%BD%CE%B1/%CE%A3%CF%84%CE%B1%CF%87%CF%84%CE%BF%CF%80%CE%BF%CF%8D%CF%84%CE%B5%CF%82_%CF%84%CE%BF%CF%85_%CE%BA%CF%8C%CF%83%CE%BC%CE%BF%CF%85" TargetMode="External"/><Relationship Id="rId7" Type="http://schemas.openxmlformats.org/officeDocument/2006/relationships/hyperlink" Target="http://www.modcloth.com/shop/shoes-heels/a-fish-called-wander-hee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hilaryrobinson.co.uk/book/cinder-wellie/" TargetMode="External"/><Relationship Id="rId5" Type="http://schemas.openxmlformats.org/officeDocument/2006/relationships/hyperlink" Target="http://www.harpercollins.com/9780688162955/cinder-edna" TargetMode="External"/><Relationship Id="rId4" Type="http://schemas.openxmlformats.org/officeDocument/2006/relationships/hyperlink" Target="https://www.colourbox.com/image/traditional-arabic-shoes-for-sale-in-dubai-image-339230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dailymail.co.uk/femail/article-2570229/Jimmy-Choux-Designer-creates-amazing-shoes-look-like-mouthwatering-cakes-buttercream-sprinkles-chocolate-cherries-theyll-cost-200.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pixabay.com/en/shoe-high-heels-fashion-elegance-310420/" TargetMode="External"/><Relationship Id="rId4" Type="http://schemas.openxmlformats.org/officeDocument/2006/relationships/hyperlink" Target="http://www.likecool.com/Lego_Shoes_by_nbsp_artist_Finn_Stone--Shoe--Style.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5.xml"/><Relationship Id="rId1" Type="http://schemas.openxmlformats.org/officeDocument/2006/relationships/tags" Target="../tags/tag5.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5.xml"/><Relationship Id="rId1" Type="http://schemas.openxmlformats.org/officeDocument/2006/relationships/tags" Target="../tags/tag7.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755576" y="198884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4.8</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Μόδα και</a:t>
            </a:r>
            <a:r>
              <a:rPr lang="en-US" sz="2800" dirty="0" smtClean="0"/>
              <a:t> </a:t>
            </a:r>
            <a:r>
              <a:rPr lang="el-GR" sz="2800" dirty="0" smtClean="0"/>
              <a:t>Εικονογραφημένο </a:t>
            </a:r>
            <a:r>
              <a:rPr lang="el-GR" sz="2800" dirty="0"/>
              <a:t>Β</a:t>
            </a:r>
            <a:r>
              <a:rPr lang="el-GR" sz="2800" dirty="0" smtClean="0"/>
              <a:t>ιβλίο</a:t>
            </a:r>
            <a:endParaRPr lang="el-GR" sz="2800" dirty="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Τα έργα των παιδιών </a:t>
            </a:r>
            <a:r>
              <a:rPr lang="el-GR" dirty="0" smtClean="0"/>
              <a:t>(3/3</a:t>
            </a:r>
            <a:r>
              <a:rPr lang="el-GR" dirty="0"/>
              <a:t>)</a:t>
            </a:r>
          </a:p>
        </p:txBody>
      </p:sp>
      <p:sp>
        <p:nvSpPr>
          <p:cNvPr id="4" name="Content Placeholder 3"/>
          <p:cNvSpPr>
            <a:spLocks noGrp="1"/>
          </p:cNvSpPr>
          <p:nvPr>
            <p:ph sz="half" idx="2"/>
          </p:nvPr>
        </p:nvSpPr>
        <p:spPr>
          <a:xfrm>
            <a:off x="3419872" y="1600200"/>
            <a:ext cx="5266928" cy="4525963"/>
          </a:xfrm>
        </p:spPr>
        <p:txBody>
          <a:bodyPr/>
          <a:lstStyle/>
          <a:p>
            <a:pPr marL="0" indent="0">
              <a:buNone/>
            </a:pPr>
            <a:r>
              <a:rPr lang="el-GR" dirty="0"/>
              <a:t>Η </a:t>
            </a:r>
            <a:r>
              <a:rPr lang="el-GR" dirty="0" err="1" smtClean="0"/>
              <a:t>Πουπουλοπούτα</a:t>
            </a:r>
            <a:r>
              <a:rPr lang="el-GR" dirty="0" smtClean="0"/>
              <a:t> </a:t>
            </a:r>
            <a:r>
              <a:rPr lang="el-GR" dirty="0"/>
              <a:t>ζει στα ψηλά δέντρα και η κακιά μητριά τη βάζει να καθαρίζει και όλες τις φωλιές των πουλιών. </a:t>
            </a:r>
          </a:p>
          <a:p>
            <a:endParaRPr lang="el-GR" dirty="0"/>
          </a:p>
        </p:txBody>
      </p:sp>
      <p:pic>
        <p:nvPicPr>
          <p:cNvPr id="5" name="Picture 2" descr="Παπούτσι με πούπουλα"/>
          <p:cNvPicPr>
            <a:picLocks noGrp="1" noChangeAspect="1" noChangeArrowheads="1"/>
          </p:cNvPicPr>
          <p:nvPr>
            <p:ph sz="half" idx="1"/>
          </p:nvPr>
        </p:nvPicPr>
        <p:blipFill>
          <a:blip r:embed="rId2" cstate="screen">
            <a:extLst>
              <a:ext uri="{28A0092B-C50C-407E-A947-70E740481C1C}">
                <a14:useLocalDpi xmlns:a14="http://schemas.microsoft.com/office/drawing/2010/main"/>
              </a:ext>
            </a:extLst>
          </a:blip>
          <a:srcRect/>
          <a:stretch>
            <a:fillRect/>
          </a:stretch>
        </p:blipFill>
        <p:spPr bwMode="auto">
          <a:xfrm>
            <a:off x="467544" y="1628800"/>
            <a:ext cx="271557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451153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Βεατρίκη </a:t>
            </a:r>
            <a:r>
              <a:rPr lang="el-GR" sz="2000" dirty="0" err="1" smtClean="0"/>
              <a:t>Βεντουράκη</a:t>
            </a:r>
            <a:r>
              <a:rPr lang="el-GR" sz="2000" dirty="0" smtClean="0"/>
              <a:t>, Αγγελική </a:t>
            </a:r>
            <a:r>
              <a:rPr lang="el-GR" sz="2000" dirty="0" err="1" smtClean="0"/>
              <a:t>Γιαννικοπούλου</a:t>
            </a:r>
            <a:r>
              <a:rPr lang="el-GR" sz="2000" dirty="0"/>
              <a:t>. «Το Εικονογραφημένο Βιβλίο στην Προσχολική Εκπαίδευση</a:t>
            </a:r>
            <a:r>
              <a:rPr lang="el-GR" sz="2000" dirty="0" smtClean="0"/>
              <a:t>. </a:t>
            </a:r>
            <a:r>
              <a:rPr lang="el-GR" sz="2000" dirty="0"/>
              <a:t>Μόδα και</a:t>
            </a:r>
            <a:r>
              <a:rPr lang="en-US" sz="2000" dirty="0"/>
              <a:t> </a:t>
            </a:r>
            <a:r>
              <a:rPr lang="el-GR" sz="2000" dirty="0"/>
              <a:t>Εικονογραφημένο Βιβλίο. Σταχτοπούτες του </a:t>
            </a:r>
            <a:r>
              <a:rPr lang="el-GR" sz="2000" dirty="0" smtClean="0"/>
              <a:t>κόσμου».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3" tooltip="Ανοιχτό Μάθημα: Το Εικονογραφημένο Βιβλίο στην Προσχολική Εκπαίδευση"/>
              </a:rPr>
              <a:t>http://opencourses.uoa.gr/courses/ECD5/</a:t>
            </a:r>
            <a:r>
              <a:rPr lang="el-GR" sz="2000" dirty="0" smtClean="0"/>
              <a:t>.</a:t>
            </a:r>
            <a:endParaRPr lang="el-GR" sz="2000" dirty="0"/>
          </a:p>
          <a:p>
            <a:pPr fontAlgn="auto">
              <a:spcAft>
                <a:spcPts val="0"/>
              </a:spcAft>
              <a:defRPr/>
            </a:pPr>
            <a:endParaRPr lang="el-GR" sz="2000" dirty="0"/>
          </a:p>
        </p:txBody>
      </p:sp>
    </p:spTree>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1215836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Σημείωμα Χρήσης Έργων </a:t>
            </a:r>
            <a:r>
              <a:rPr lang="el-GR" dirty="0" smtClean="0"/>
              <a:t>Τρίτων</a:t>
            </a:r>
            <a:r>
              <a:rPr lang="en-US" dirty="0" smtClean="0"/>
              <a:t> (1/2)</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a:t>Εικόνα 1: Εξώφυλλο του βιβλίου «</a:t>
            </a:r>
            <a:r>
              <a:rPr lang="el-GR" sz="2000" u="sng" dirty="0">
                <a:hlinkClick r:id="rId3"/>
              </a:rPr>
              <a:t>Σταχτοπούτες του κόσμου</a:t>
            </a:r>
            <a:r>
              <a:rPr lang="el-GR" sz="2000" dirty="0"/>
              <a:t>» / Χριστίνα </a:t>
            </a:r>
            <a:r>
              <a:rPr lang="el-GR" sz="2000" dirty="0" err="1"/>
              <a:t>Μανιά</a:t>
            </a:r>
            <a:r>
              <a:rPr lang="el-GR" sz="2000" dirty="0"/>
              <a:t> · εικονογράφηση Γιώργος Σγουρός. - 1η </a:t>
            </a:r>
            <a:r>
              <a:rPr lang="el-GR" sz="2000" dirty="0" err="1"/>
              <a:t>έκδ</a:t>
            </a:r>
            <a:r>
              <a:rPr lang="el-GR" sz="2000" dirty="0"/>
              <a:t>. - Αθήνα : </a:t>
            </a:r>
            <a:r>
              <a:rPr lang="el-GR" sz="2000" dirty="0" err="1"/>
              <a:t>IntroBooks</a:t>
            </a:r>
            <a:r>
              <a:rPr lang="el-GR" sz="2000" dirty="0"/>
              <a:t>, 2007. </a:t>
            </a:r>
            <a:r>
              <a:rPr lang="en-GB" sz="2000" dirty="0" err="1"/>
              <a:t>Biblionet</a:t>
            </a:r>
            <a:r>
              <a:rPr lang="el-GR" sz="2000" dirty="0"/>
              <a:t>.</a:t>
            </a:r>
          </a:p>
          <a:p>
            <a:pPr marL="0" indent="0">
              <a:buNone/>
            </a:pPr>
            <a:r>
              <a:rPr lang="el-GR" sz="2000" dirty="0"/>
              <a:t>Εικόνα 2: </a:t>
            </a:r>
            <a:r>
              <a:rPr lang="el-GR" sz="2000" u="sng" dirty="0">
                <a:hlinkClick r:id="rId4"/>
              </a:rPr>
              <a:t>Παραδοσιακά Αραβικά Παπούτσια</a:t>
            </a:r>
            <a:r>
              <a:rPr lang="el-GR" sz="2000" dirty="0"/>
              <a:t>, </a:t>
            </a:r>
            <a:r>
              <a:rPr lang="en-GB" sz="2000" dirty="0" err="1"/>
              <a:t>Colourbox</a:t>
            </a:r>
            <a:r>
              <a:rPr lang="el-GR" sz="2000" dirty="0"/>
              <a:t>, </a:t>
            </a:r>
            <a:r>
              <a:rPr lang="en-GB" sz="2000" dirty="0"/>
              <a:t>All rights reserved</a:t>
            </a:r>
            <a:r>
              <a:rPr lang="el-GR" sz="2000" dirty="0"/>
              <a:t>.</a:t>
            </a:r>
          </a:p>
          <a:p>
            <a:pPr marL="0" indent="0">
              <a:buNone/>
            </a:pPr>
            <a:r>
              <a:rPr lang="el-GR" sz="2000" dirty="0"/>
              <a:t>Εικόνα </a:t>
            </a:r>
            <a:r>
              <a:rPr lang="en-US" sz="2000" dirty="0"/>
              <a:t>3: </a:t>
            </a:r>
            <a:r>
              <a:rPr lang="el-GR" sz="2000" dirty="0"/>
              <a:t>Εξώφυλλο του βιβλίου </a:t>
            </a:r>
            <a:r>
              <a:rPr lang="en-US" sz="2000" dirty="0"/>
              <a:t>«</a:t>
            </a:r>
            <a:r>
              <a:rPr lang="en-US" sz="2000" u="sng" dirty="0">
                <a:hlinkClick r:id="rId5"/>
              </a:rPr>
              <a:t>Cinder Edna</a:t>
            </a:r>
            <a:r>
              <a:rPr lang="en-US" sz="2000" dirty="0"/>
              <a:t>» by Ellen Jackson, HarperCollins. </a:t>
            </a:r>
            <a:r>
              <a:rPr lang="en-GB" sz="2000" dirty="0"/>
              <a:t>All rights reserved.</a:t>
            </a:r>
            <a:endParaRPr lang="el-GR" sz="2000" dirty="0"/>
          </a:p>
          <a:p>
            <a:pPr marL="0" indent="0">
              <a:buNone/>
            </a:pPr>
            <a:r>
              <a:rPr lang="el-GR" sz="2000" dirty="0"/>
              <a:t>Εικόνα </a:t>
            </a:r>
            <a:r>
              <a:rPr lang="en-US" sz="2000" dirty="0"/>
              <a:t>4: </a:t>
            </a:r>
            <a:r>
              <a:rPr lang="el-GR" sz="2000" dirty="0"/>
              <a:t>Εξώφυλλο του βιβλίου </a:t>
            </a:r>
            <a:r>
              <a:rPr lang="en-US" sz="2000" dirty="0"/>
              <a:t>«</a:t>
            </a:r>
            <a:r>
              <a:rPr lang="en-US" sz="2000" u="sng" dirty="0">
                <a:hlinkClick r:id="rId6"/>
              </a:rPr>
              <a:t>Cinder Wellie</a:t>
            </a:r>
            <a:r>
              <a:rPr lang="en-US" sz="2000" dirty="0"/>
              <a:t>» by Hilary Robinson, Franklin Watts. </a:t>
            </a:r>
            <a:r>
              <a:rPr lang="en-GB" sz="2000" dirty="0"/>
              <a:t>All rights reserved.</a:t>
            </a:r>
            <a:endParaRPr lang="el-GR" sz="2000" dirty="0"/>
          </a:p>
          <a:p>
            <a:pPr marL="0" indent="0">
              <a:buNone/>
            </a:pPr>
            <a:r>
              <a:rPr lang="el-GR" sz="2000" dirty="0"/>
              <a:t>Εικόνα</a:t>
            </a:r>
            <a:r>
              <a:rPr lang="en-GB" sz="2000" dirty="0"/>
              <a:t> 5: </a:t>
            </a:r>
            <a:r>
              <a:rPr lang="el-GR" sz="2000" u="sng" dirty="0">
                <a:hlinkClick r:id="rId7"/>
              </a:rPr>
              <a:t>Παπούτσια Ψάρι</a:t>
            </a:r>
            <a:r>
              <a:rPr lang="en-GB" sz="2000" dirty="0"/>
              <a:t>, Copyright </a:t>
            </a:r>
            <a:r>
              <a:rPr lang="en-GB" sz="2000" dirty="0" err="1"/>
              <a:t>Modcloth</a:t>
            </a:r>
            <a:r>
              <a:rPr lang="en-GB" sz="2000" dirty="0"/>
              <a:t>. All rights reserved. </a:t>
            </a:r>
            <a:r>
              <a:rPr lang="en-GB" sz="2000" dirty="0" err="1"/>
              <a:t>Modcloth</a:t>
            </a:r>
            <a:r>
              <a:rPr lang="en-US" sz="2000" dirty="0" smtClean="0"/>
              <a:t>.</a:t>
            </a:r>
            <a:endParaRPr lang="el-GR"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Σημείωμα Χρήσης Έργων Τρίτων </a:t>
            </a:r>
            <a:r>
              <a:rPr lang="el-GR" dirty="0" smtClean="0"/>
              <a:t>(</a:t>
            </a:r>
            <a:r>
              <a:rPr lang="en-US" dirty="0" smtClean="0"/>
              <a:t>2</a:t>
            </a:r>
            <a:r>
              <a:rPr lang="el-GR" dirty="0" smtClean="0"/>
              <a:t>/2</a:t>
            </a:r>
            <a:r>
              <a:rPr lang="el-GR" dirty="0"/>
              <a:t>)</a:t>
            </a:r>
          </a:p>
        </p:txBody>
      </p:sp>
      <p:sp>
        <p:nvSpPr>
          <p:cNvPr id="3" name="Content Placeholder 2"/>
          <p:cNvSpPr>
            <a:spLocks noGrp="1"/>
          </p:cNvSpPr>
          <p:nvPr>
            <p:ph idx="1"/>
          </p:nvPr>
        </p:nvSpPr>
        <p:spPr/>
        <p:txBody>
          <a:bodyPr>
            <a:noAutofit/>
          </a:bodyPr>
          <a:lstStyle/>
          <a:p>
            <a:pPr marL="0" indent="0">
              <a:buNone/>
            </a:pPr>
            <a:r>
              <a:rPr lang="el-GR" sz="2000" dirty="0" smtClean="0"/>
              <a:t>Εικόνα</a:t>
            </a:r>
            <a:r>
              <a:rPr lang="en-GB" sz="2000" dirty="0" smtClean="0"/>
              <a:t> </a:t>
            </a:r>
            <a:r>
              <a:rPr lang="en-GB" sz="2000" dirty="0"/>
              <a:t>6: </a:t>
            </a:r>
            <a:r>
              <a:rPr lang="el-GR" sz="2000" u="sng" dirty="0">
                <a:hlinkClick r:id="rId3"/>
              </a:rPr>
              <a:t>Παπούτσι Τούρτα</a:t>
            </a:r>
            <a:r>
              <a:rPr lang="en-GB" sz="2000" dirty="0"/>
              <a:t>, Copyright Chris Campbell</a:t>
            </a:r>
            <a:r>
              <a:rPr lang="en-US" sz="2000" dirty="0"/>
              <a:t>. </a:t>
            </a:r>
            <a:r>
              <a:rPr lang="en-GB" sz="2000" dirty="0"/>
              <a:t>All rights reserved. </a:t>
            </a:r>
            <a:r>
              <a:rPr lang="en-US" sz="2000" dirty="0"/>
              <a:t>Daily Mail.</a:t>
            </a:r>
            <a:endParaRPr lang="el-GR" sz="2000" dirty="0"/>
          </a:p>
          <a:p>
            <a:pPr marL="0" indent="0">
              <a:buNone/>
            </a:pPr>
            <a:r>
              <a:rPr lang="el-GR" sz="2000" dirty="0"/>
              <a:t>Εικόνα </a:t>
            </a:r>
            <a:r>
              <a:rPr lang="en-GB" sz="2000" dirty="0"/>
              <a:t>7</a:t>
            </a:r>
            <a:r>
              <a:rPr lang="en-US" sz="2000" dirty="0"/>
              <a:t>: </a:t>
            </a:r>
            <a:r>
              <a:rPr lang="el-GR" sz="2000" u="sng" dirty="0">
                <a:hlinkClick r:id="rId4"/>
              </a:rPr>
              <a:t>Παπούτσια </a:t>
            </a:r>
            <a:r>
              <a:rPr lang="en-GB" sz="2000" u="sng" dirty="0">
                <a:hlinkClick r:id="rId4"/>
              </a:rPr>
              <a:t>Lego</a:t>
            </a:r>
            <a:r>
              <a:rPr lang="en-GB" sz="2000" dirty="0"/>
              <a:t>, Copyright Finn Stone. All rights reserved. </a:t>
            </a:r>
            <a:r>
              <a:rPr lang="en-GB" sz="2000" dirty="0" err="1"/>
              <a:t>Likecool</a:t>
            </a:r>
            <a:r>
              <a:rPr lang="en-GB" sz="2000" dirty="0"/>
              <a:t>.</a:t>
            </a:r>
            <a:endParaRPr lang="el-GR" sz="2000" dirty="0"/>
          </a:p>
          <a:p>
            <a:pPr marL="0" indent="0">
              <a:buNone/>
            </a:pPr>
            <a:r>
              <a:rPr lang="el-GR" sz="2000" dirty="0"/>
              <a:t>Εικόνα</a:t>
            </a:r>
            <a:r>
              <a:rPr lang="en-US" sz="2000" dirty="0"/>
              <a:t> 8: </a:t>
            </a:r>
            <a:r>
              <a:rPr lang="el-GR" sz="2000" u="sng" dirty="0">
                <a:hlinkClick r:id="rId5"/>
              </a:rPr>
              <a:t>Παπούτσι</a:t>
            </a:r>
            <a:r>
              <a:rPr lang="en-US" sz="2000" dirty="0"/>
              <a:t>, CC0 Public Domain, </a:t>
            </a:r>
            <a:r>
              <a:rPr lang="en-GB" sz="2000" dirty="0" err="1"/>
              <a:t>Pixabay</a:t>
            </a:r>
            <a:r>
              <a:rPr lang="en-GB" sz="2000" dirty="0"/>
              <a:t>.</a:t>
            </a:r>
            <a:endParaRPr lang="el-GR" sz="2000" dirty="0"/>
          </a:p>
        </p:txBody>
      </p:sp>
    </p:spTree>
    <p:extLst>
      <p:ext uri="{BB962C8B-B14F-4D97-AF65-F5344CB8AC3E}">
        <p14:creationId xmlns:p14="http://schemas.microsoft.com/office/powerpoint/2010/main" val="857767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n-US" dirty="0"/>
              <a:t>Διδακτική Πρακτική</a:t>
            </a:r>
            <a:endParaRPr lang="en-GB" dirty="0"/>
          </a:p>
        </p:txBody>
      </p:sp>
      <p:sp>
        <p:nvSpPr>
          <p:cNvPr id="7" name="Θέση περιεχομένου 6"/>
          <p:cNvSpPr>
            <a:spLocks noGrp="1"/>
          </p:cNvSpPr>
          <p:nvPr>
            <p:ph sz="half" idx="1"/>
          </p:nvPr>
        </p:nvSpPr>
        <p:spPr/>
        <p:txBody>
          <a:bodyPr>
            <a:noAutofit/>
          </a:bodyPr>
          <a:lstStyle/>
          <a:p>
            <a:pPr marL="0" indent="0">
              <a:buNone/>
            </a:pPr>
            <a:r>
              <a:rPr lang="el-GR" sz="2400" b="1" dirty="0"/>
              <a:t>Διδακτική </a:t>
            </a:r>
            <a:r>
              <a:rPr lang="el-GR" sz="2400" b="1" dirty="0" smtClean="0"/>
              <a:t>πρακτική</a:t>
            </a:r>
            <a:r>
              <a:rPr lang="en-GB" sz="2400" dirty="0" smtClean="0"/>
              <a:t>:</a:t>
            </a:r>
            <a:r>
              <a:rPr lang="el-GR" sz="2400" dirty="0" smtClean="0"/>
              <a:t> </a:t>
            </a:r>
          </a:p>
          <a:p>
            <a:pPr marL="0" indent="0">
              <a:spcBef>
                <a:spcPts val="0"/>
              </a:spcBef>
              <a:buNone/>
            </a:pPr>
            <a:r>
              <a:rPr lang="el-GR" sz="2400" dirty="0"/>
              <a:t>Βεατρίκη </a:t>
            </a:r>
            <a:r>
              <a:rPr lang="el-GR" sz="2400" dirty="0" err="1" smtClean="0"/>
              <a:t>Βεντουράκη</a:t>
            </a:r>
            <a:r>
              <a:rPr lang="el-GR" sz="2400" dirty="0" smtClean="0"/>
              <a:t>.</a:t>
            </a:r>
            <a:endParaRPr lang="en-GB" sz="2400" dirty="0" smtClean="0"/>
          </a:p>
          <a:p>
            <a:pPr marL="0" indent="0">
              <a:spcBef>
                <a:spcPts val="1200"/>
              </a:spcBef>
              <a:buNone/>
            </a:pPr>
            <a:r>
              <a:rPr lang="el-GR" sz="2400" b="1" dirty="0" smtClean="0"/>
              <a:t>«Δείξε </a:t>
            </a:r>
            <a:r>
              <a:rPr lang="el-GR" sz="2400" b="1" dirty="0"/>
              <a:t>μου το παπούτσι σου να σου πω ποιος </a:t>
            </a:r>
            <a:r>
              <a:rPr lang="el-GR" sz="2400" b="1" dirty="0" smtClean="0"/>
              <a:t>είσαι.»</a:t>
            </a:r>
            <a:endParaRPr lang="el-GR" sz="2400" b="1" dirty="0"/>
          </a:p>
          <a:p>
            <a:pPr marL="0" indent="0">
              <a:spcBef>
                <a:spcPts val="1200"/>
              </a:spcBef>
              <a:buNone/>
            </a:pPr>
            <a:r>
              <a:rPr lang="el-GR" altLang="en-US" sz="2400" b="1" dirty="0" smtClean="0"/>
              <a:t>Βιβλίο</a:t>
            </a:r>
            <a:r>
              <a:rPr lang="el-GR" altLang="en-US" sz="2400" dirty="0" smtClean="0"/>
              <a:t>:</a:t>
            </a:r>
            <a:r>
              <a:rPr lang="en-GB" altLang="en-US" sz="2400" dirty="0" smtClean="0"/>
              <a:t> </a:t>
            </a:r>
            <a:r>
              <a:rPr lang="el-GR" altLang="en-US" sz="2400" dirty="0" err="1"/>
              <a:t>Μανιά</a:t>
            </a:r>
            <a:r>
              <a:rPr lang="el-GR" altLang="en-US" sz="2400" dirty="0"/>
              <a:t>, Χριστίνα. </a:t>
            </a:r>
            <a:r>
              <a:rPr lang="el-GR" altLang="en-US" sz="2400" b="1" dirty="0"/>
              <a:t>Σταχτοπούτες του κόσμου </a:t>
            </a:r>
            <a:r>
              <a:rPr lang="el-GR" altLang="en-US" sz="2400" dirty="0"/>
              <a:t>/ Χριστίνα </a:t>
            </a:r>
            <a:r>
              <a:rPr lang="el-GR" altLang="en-US" sz="2400" dirty="0" err="1"/>
              <a:t>Μανιά</a:t>
            </a:r>
            <a:r>
              <a:rPr lang="el-GR" altLang="en-US" sz="2400" dirty="0"/>
              <a:t> · εικονογράφηση Γιώργος Σγουρός. - 1η </a:t>
            </a:r>
            <a:r>
              <a:rPr lang="el-GR" altLang="en-US" sz="2400" dirty="0" err="1"/>
              <a:t>έκδ</a:t>
            </a:r>
            <a:r>
              <a:rPr lang="el-GR" altLang="en-US" sz="2400" dirty="0"/>
              <a:t>. - Αθήνα : </a:t>
            </a:r>
            <a:r>
              <a:rPr lang="el-GR" altLang="en-US" sz="2400" dirty="0" err="1"/>
              <a:t>IntroBooks</a:t>
            </a:r>
            <a:r>
              <a:rPr lang="el-GR" altLang="en-US" sz="2400" dirty="0"/>
              <a:t>, 2007.</a:t>
            </a:r>
            <a:endParaRPr lang="en-GB" sz="2400" dirty="0"/>
          </a:p>
        </p:txBody>
      </p:sp>
      <p:pic>
        <p:nvPicPr>
          <p:cNvPr id="8" name="Picture 2" descr="Εξώφυλλο."/>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r="-800"/>
          <a:stretch>
            <a:fillRect/>
          </a:stretch>
        </p:blipFill>
        <p:spPr bwMode="auto">
          <a:xfrm>
            <a:off x="5148063" y="1772816"/>
            <a:ext cx="3273137"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060267" y="5373216"/>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a:latin typeface="+mj-lt"/>
              </a:rPr>
              <a:t>1</a:t>
            </a:r>
            <a:r>
              <a:rPr lang="el-GR" b="1" dirty="0" smtClean="0">
                <a:latin typeface="+mj-lt"/>
              </a:rPr>
              <a:t>]</a:t>
            </a:r>
          </a:p>
        </p:txBody>
      </p:sp>
    </p:spTree>
    <p:custDataLst>
      <p:tags r:id="rId1"/>
    </p:custDataLst>
    <p:extLst>
      <p:ext uri="{BB962C8B-B14F-4D97-AF65-F5344CB8AC3E}">
        <p14:creationId xmlns:p14="http://schemas.microsoft.com/office/powerpoint/2010/main" val="2533643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Προβολή εικόνων (1/</a:t>
            </a:r>
            <a:r>
              <a:rPr lang="en-US" dirty="0" smtClean="0"/>
              <a:t>4</a:t>
            </a:r>
            <a:r>
              <a:rPr lang="el-GR" dirty="0" smtClean="0"/>
              <a:t>)</a:t>
            </a:r>
            <a:endParaRPr lang="el-GR" dirty="0"/>
          </a:p>
        </p:txBody>
      </p:sp>
      <p:sp>
        <p:nvSpPr>
          <p:cNvPr id="3" name="Content Placeholder 2"/>
          <p:cNvSpPr>
            <a:spLocks noGrp="1"/>
          </p:cNvSpPr>
          <p:nvPr>
            <p:ph sz="half" idx="1"/>
          </p:nvPr>
        </p:nvSpPr>
        <p:spPr/>
        <p:txBody>
          <a:bodyPr/>
          <a:lstStyle/>
          <a:p>
            <a:pPr marL="0" indent="0">
              <a:buNone/>
            </a:pPr>
            <a:r>
              <a:rPr lang="el-GR" dirty="0"/>
              <a:t>Είδαμε εικόνες, όπου το διαφορετικό παπούτσι της Σταχτοπούτας αντιστοιχούσε σε ένα κορίτσι με πολύ διαφορετικά χαρακτηριστικά. </a:t>
            </a:r>
          </a:p>
          <a:p>
            <a:endParaRPr lang="el-GR" dirty="0"/>
          </a:p>
        </p:txBody>
      </p:sp>
      <p:sp>
        <p:nvSpPr>
          <p:cNvPr id="6" name="TextBox 3"/>
          <p:cNvSpPr txBox="1">
            <a:spLocks noChangeArrowheads="1"/>
          </p:cNvSpPr>
          <p:nvPr/>
        </p:nvSpPr>
        <p:spPr bwMode="auto">
          <a:xfrm>
            <a:off x="2647198" y="5661248"/>
            <a:ext cx="25728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l-GR" altLang="el-GR" sz="2400" dirty="0"/>
              <a:t>Από την </a:t>
            </a:r>
            <a:r>
              <a:rPr lang="el-GR" altLang="el-GR" sz="2400" dirty="0" smtClean="0"/>
              <a:t>Ανατολή</a:t>
            </a:r>
            <a:r>
              <a:rPr lang="en-GB" altLang="el-GR" sz="2400" dirty="0" smtClean="0"/>
              <a:t>.</a:t>
            </a:r>
            <a:endParaRPr lang="el-GR" altLang="el-GR" sz="2400" dirty="0"/>
          </a:p>
        </p:txBody>
      </p:sp>
      <p:sp>
        <p:nvSpPr>
          <p:cNvPr id="7" name="TextBox 6"/>
          <p:cNvSpPr txBox="1"/>
          <p:nvPr/>
        </p:nvSpPr>
        <p:spPr>
          <a:xfrm>
            <a:off x="8244407" y="5762873"/>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smtClean="0">
                <a:latin typeface="+mj-lt"/>
              </a:rPr>
              <a:t>2</a:t>
            </a:r>
            <a:r>
              <a:rPr lang="el-GR" b="1" dirty="0" smtClean="0">
                <a:latin typeface="+mj-lt"/>
              </a:rPr>
              <a:t>]</a:t>
            </a:r>
          </a:p>
        </p:txBody>
      </p:sp>
      <p:sp>
        <p:nvSpPr>
          <p:cNvPr id="9" name="AutoShape 5" descr="data:image/jpeg;base64,R0lGODlhAQABAIAAAP///wAAACH5BAEAAAAALAAAAAABAAEAAAICRAEA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3079" name="Picture 7" descr="Stock image of 'Traditional Arabic shoes for sale in Dubai'"/>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5196562" y="1600200"/>
            <a:ext cx="2941875" cy="452596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765658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Προβολή εικόνων </a:t>
            </a:r>
            <a:r>
              <a:rPr lang="el-GR" dirty="0" smtClean="0"/>
              <a:t>(2/</a:t>
            </a:r>
            <a:r>
              <a:rPr lang="en-US" dirty="0" smtClean="0"/>
              <a:t>4</a:t>
            </a:r>
            <a:r>
              <a:rPr lang="el-GR" dirty="0" smtClean="0"/>
              <a:t>)</a:t>
            </a:r>
            <a:endParaRPr lang="el-GR" dirty="0"/>
          </a:p>
        </p:txBody>
      </p:sp>
      <p:sp>
        <p:nvSpPr>
          <p:cNvPr id="6" name="Text Placeholder 5"/>
          <p:cNvSpPr>
            <a:spLocks noGrp="1"/>
          </p:cNvSpPr>
          <p:nvPr>
            <p:ph type="body" idx="1"/>
          </p:nvPr>
        </p:nvSpPr>
        <p:spPr/>
        <p:txBody>
          <a:bodyPr/>
          <a:lstStyle/>
          <a:p>
            <a:r>
              <a:rPr lang="el-GR" b="0" dirty="0"/>
              <a:t>Δυναμικό </a:t>
            </a:r>
            <a:r>
              <a:rPr lang="el-GR" b="0" dirty="0" smtClean="0"/>
              <a:t>κορίτσι</a:t>
            </a:r>
            <a:endParaRPr lang="el-GR" b="0" dirty="0"/>
          </a:p>
        </p:txBody>
      </p:sp>
      <p:sp>
        <p:nvSpPr>
          <p:cNvPr id="8" name="Text Placeholder 7"/>
          <p:cNvSpPr>
            <a:spLocks noGrp="1"/>
          </p:cNvSpPr>
          <p:nvPr>
            <p:ph type="body" sz="quarter" idx="3"/>
          </p:nvPr>
        </p:nvSpPr>
        <p:spPr/>
        <p:txBody>
          <a:bodyPr/>
          <a:lstStyle/>
          <a:p>
            <a:r>
              <a:rPr lang="el-GR" b="0" dirty="0"/>
              <a:t>Εργατικό </a:t>
            </a:r>
            <a:r>
              <a:rPr lang="el-GR" b="0" dirty="0" smtClean="0"/>
              <a:t>κορίτσι</a:t>
            </a:r>
            <a:endParaRPr lang="el-GR" b="0" dirty="0"/>
          </a:p>
        </p:txBody>
      </p:sp>
      <p:pic>
        <p:nvPicPr>
          <p:cNvPr id="10" name="Picture 3" descr="Εξώφυλλο του βιβλίου «Cinder Edna» "/>
          <p:cNvPicPr>
            <a:picLocks noGrp="1" noChangeAspect="1" noChangeArrowheads="1"/>
          </p:cNvPicPr>
          <p:nvPr>
            <p:ph sz="half" idx="2"/>
          </p:nvPr>
        </p:nvPicPr>
        <p:blipFill>
          <a:blip r:embed="rId3">
            <a:extLst>
              <a:ext uri="{28A0092B-C50C-407E-A947-70E740481C1C}">
                <a14:useLocalDpi xmlns:a14="http://schemas.microsoft.com/office/drawing/2010/main"/>
              </a:ext>
            </a:extLst>
          </a:blip>
          <a:srcRect/>
          <a:stretch>
            <a:fillRect/>
          </a:stretch>
        </p:blipFill>
        <p:spPr bwMode="auto">
          <a:xfrm>
            <a:off x="611560" y="2276872"/>
            <a:ext cx="3022022" cy="387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Εξώφυλλο του βιβλίου «Cinder Wellie»"/>
          <p:cNvPicPr>
            <a:picLocks noGrp="1" noChangeAspect="1" noChangeArrowheads="1"/>
          </p:cNvPicPr>
          <p:nvPr>
            <p:ph sz="quarter" idx="4"/>
          </p:nvPr>
        </p:nvPicPr>
        <p:blipFill>
          <a:blip r:embed="rId4">
            <a:extLst>
              <a:ext uri="{28A0092B-C50C-407E-A947-70E740481C1C}">
                <a14:useLocalDpi xmlns:a14="http://schemas.microsoft.com/office/drawing/2010/main"/>
              </a:ext>
            </a:extLst>
          </a:blip>
          <a:srcRect/>
          <a:stretch>
            <a:fillRect/>
          </a:stretch>
        </p:blipFill>
        <p:spPr bwMode="auto">
          <a:xfrm>
            <a:off x="4716016" y="2348880"/>
            <a:ext cx="2736304" cy="3830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595771" y="5805264"/>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a:latin typeface="+mj-lt"/>
              </a:rPr>
              <a:t>3</a:t>
            </a:r>
            <a:r>
              <a:rPr lang="el-GR" b="1" dirty="0" smtClean="0">
                <a:latin typeface="+mj-lt"/>
              </a:rPr>
              <a:t>]</a:t>
            </a:r>
          </a:p>
        </p:txBody>
      </p:sp>
      <p:sp>
        <p:nvSpPr>
          <p:cNvPr id="9" name="TextBox 8"/>
          <p:cNvSpPr txBox="1"/>
          <p:nvPr/>
        </p:nvSpPr>
        <p:spPr>
          <a:xfrm>
            <a:off x="7412195" y="5805264"/>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a:latin typeface="+mj-lt"/>
              </a:rPr>
              <a:t>4</a:t>
            </a:r>
            <a:r>
              <a:rPr lang="el-GR" b="1" dirty="0" smtClean="0">
                <a:latin typeface="+mj-lt"/>
              </a:rPr>
              <a:t>]</a:t>
            </a:r>
          </a:p>
        </p:txBody>
      </p:sp>
    </p:spTree>
    <p:custDataLst>
      <p:tags r:id="rId1"/>
    </p:custDataLst>
    <p:extLst>
      <p:ext uri="{BB962C8B-B14F-4D97-AF65-F5344CB8AC3E}">
        <p14:creationId xmlns:p14="http://schemas.microsoft.com/office/powerpoint/2010/main" val="117645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l-GR" dirty="0"/>
              <a:t>Προβολή εικόνων </a:t>
            </a:r>
            <a:r>
              <a:rPr lang="el-GR" dirty="0" smtClean="0"/>
              <a:t>(3/</a:t>
            </a:r>
            <a:r>
              <a:rPr lang="en-US" dirty="0" smtClean="0"/>
              <a:t>4</a:t>
            </a:r>
            <a:r>
              <a:rPr lang="el-GR" dirty="0" smtClean="0"/>
              <a:t>)</a:t>
            </a:r>
            <a:endParaRPr lang="el-GR" dirty="0"/>
          </a:p>
        </p:txBody>
      </p:sp>
      <p:sp>
        <p:nvSpPr>
          <p:cNvPr id="13" name="Content Placeholder 12"/>
          <p:cNvSpPr>
            <a:spLocks noGrp="1"/>
          </p:cNvSpPr>
          <p:nvPr>
            <p:ph sz="half" idx="1"/>
          </p:nvPr>
        </p:nvSpPr>
        <p:spPr/>
        <p:txBody>
          <a:bodyPr>
            <a:noAutofit/>
          </a:bodyPr>
          <a:lstStyle/>
          <a:p>
            <a:pPr marL="0" indent="0">
              <a:buNone/>
            </a:pPr>
            <a:r>
              <a:rPr lang="el-GR" dirty="0"/>
              <a:t>Μετά δείξαμε εικόνες διαφόρων περίεργων παπουτσιών και τα παιδιά μίλησαν για τις αντίστοιχες </a:t>
            </a:r>
            <a:r>
              <a:rPr lang="el-GR" dirty="0" smtClean="0"/>
              <a:t>Σταχτοπούτες.</a:t>
            </a:r>
            <a:r>
              <a:rPr lang="en-GB" dirty="0" smtClean="0"/>
              <a:t> </a:t>
            </a:r>
            <a:r>
              <a:rPr lang="el-GR" dirty="0" smtClean="0"/>
              <a:t>Πώς </a:t>
            </a:r>
            <a:r>
              <a:rPr lang="el-GR" dirty="0"/>
              <a:t>θα ήταν; </a:t>
            </a:r>
            <a:r>
              <a:rPr lang="en-GB" dirty="0"/>
              <a:t> </a:t>
            </a:r>
            <a:r>
              <a:rPr lang="el-GR" dirty="0" smtClean="0"/>
              <a:t>Τι </a:t>
            </a:r>
            <a:r>
              <a:rPr lang="el-GR" dirty="0"/>
              <a:t>θα έκανε; </a:t>
            </a:r>
            <a:r>
              <a:rPr lang="el-GR" dirty="0" smtClean="0"/>
              <a:t>Τα </a:t>
            </a:r>
            <a:r>
              <a:rPr lang="el-GR" dirty="0"/>
              <a:t>ίδια δημιούργησαν τις δικές τους σύνθετες λέξεις για να αναφερθούν σε αυτές. </a:t>
            </a:r>
          </a:p>
          <a:p>
            <a:endParaRPr lang="el-GR" dirty="0"/>
          </a:p>
        </p:txBody>
      </p:sp>
      <p:sp>
        <p:nvSpPr>
          <p:cNvPr id="20" name="TextBox 3"/>
          <p:cNvSpPr txBox="1">
            <a:spLocks noChangeArrowheads="1"/>
          </p:cNvSpPr>
          <p:nvPr/>
        </p:nvSpPr>
        <p:spPr bwMode="auto">
          <a:xfrm>
            <a:off x="4932040" y="5445224"/>
            <a:ext cx="37444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l-GR" altLang="el-GR" sz="2400" dirty="0" err="1" smtClean="0">
                <a:latin typeface="+mj-lt"/>
              </a:rPr>
              <a:t>Ψαροπούτα</a:t>
            </a:r>
            <a:endParaRPr lang="el-GR" altLang="el-GR" sz="2400" dirty="0">
              <a:latin typeface="+mj-lt"/>
            </a:endParaRPr>
          </a:p>
        </p:txBody>
      </p:sp>
      <p:pic>
        <p:nvPicPr>
          <p:cNvPr id="2050" name="Picture 2" descr="A Fish Called Wander Heel by Irregular Choice - Mid, Mixed Media, Print with Animals, Party, Quirky, Nautical, Multi, Statement, Critters"/>
          <p:cNvPicPr>
            <a:picLocks noGrp="1" noChangeAspect="1" noChangeArrowheads="1"/>
          </p:cNvPicPr>
          <p:nvPr>
            <p:ph sz="half" idx="2"/>
          </p:nvPr>
        </p:nvPicPr>
        <p:blipFill rotWithShape="1">
          <a:blip r:embed="rId3" cstate="screen">
            <a:extLst>
              <a:ext uri="{28A0092B-C50C-407E-A947-70E740481C1C}">
                <a14:useLocalDpi xmlns:a14="http://schemas.microsoft.com/office/drawing/2010/main"/>
              </a:ext>
            </a:extLst>
          </a:blip>
          <a:srcRect/>
          <a:stretch/>
        </p:blipFill>
        <p:spPr bwMode="auto">
          <a:xfrm>
            <a:off x="5220072" y="1700808"/>
            <a:ext cx="3168174" cy="33575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117054" y="5013176"/>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smtClean="0">
                <a:latin typeface="+mj-lt"/>
              </a:rPr>
              <a:t>5</a:t>
            </a:r>
            <a:r>
              <a:rPr lang="el-GR" b="1" dirty="0" smtClean="0">
                <a:latin typeface="+mj-lt"/>
              </a:rPr>
              <a:t>]</a:t>
            </a:r>
          </a:p>
        </p:txBody>
      </p:sp>
    </p:spTree>
    <p:custDataLst>
      <p:tags r:id="rId1"/>
    </p:custDataLst>
    <p:extLst>
      <p:ext uri="{BB962C8B-B14F-4D97-AF65-F5344CB8AC3E}">
        <p14:creationId xmlns:p14="http://schemas.microsoft.com/office/powerpoint/2010/main" val="149447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l-GR" dirty="0"/>
              <a:t>Προβολή εικόνων </a:t>
            </a:r>
            <a:r>
              <a:rPr lang="el-GR" dirty="0" smtClean="0"/>
              <a:t>(4/</a:t>
            </a:r>
            <a:r>
              <a:rPr lang="en-US" dirty="0" smtClean="0"/>
              <a:t>4</a:t>
            </a:r>
            <a:r>
              <a:rPr lang="el-GR" dirty="0" smtClean="0"/>
              <a:t>)</a:t>
            </a:r>
            <a:endParaRPr lang="el-GR" dirty="0"/>
          </a:p>
        </p:txBody>
      </p:sp>
      <p:sp>
        <p:nvSpPr>
          <p:cNvPr id="8" name="Text Placeholder 7"/>
          <p:cNvSpPr>
            <a:spLocks noGrp="1"/>
          </p:cNvSpPr>
          <p:nvPr>
            <p:ph type="body" idx="1"/>
          </p:nvPr>
        </p:nvSpPr>
        <p:spPr/>
        <p:txBody>
          <a:bodyPr/>
          <a:lstStyle/>
          <a:p>
            <a:r>
              <a:rPr lang="el-GR" b="0" dirty="0" err="1"/>
              <a:t>Τουρτοπούτα</a:t>
            </a:r>
            <a:endParaRPr lang="el-GR" b="0" dirty="0"/>
          </a:p>
        </p:txBody>
      </p:sp>
      <p:sp>
        <p:nvSpPr>
          <p:cNvPr id="10" name="Text Placeholder 9"/>
          <p:cNvSpPr>
            <a:spLocks noGrp="1"/>
          </p:cNvSpPr>
          <p:nvPr>
            <p:ph type="body" sz="quarter" idx="3"/>
          </p:nvPr>
        </p:nvSpPr>
        <p:spPr/>
        <p:txBody>
          <a:bodyPr/>
          <a:lstStyle/>
          <a:p>
            <a:r>
              <a:rPr lang="el-GR" b="0" dirty="0" err="1"/>
              <a:t>Λεγκοπούτα</a:t>
            </a:r>
            <a:endParaRPr lang="el-GR" b="0" dirty="0"/>
          </a:p>
        </p:txBody>
      </p:sp>
      <p:pic>
        <p:nvPicPr>
          <p:cNvPr id="1026" name="Picture 2" descr="παπούτσια lego"/>
          <p:cNvPicPr>
            <a:picLocks noGrp="1" noChangeAspect="1" noChangeArrowheads="1"/>
          </p:cNvPicPr>
          <p:nvPr>
            <p:ph sz="quarter" idx="4"/>
          </p:nvPr>
        </p:nvPicPr>
        <p:blipFill>
          <a:blip r:embed="rId3" cstate="screen">
            <a:extLst>
              <a:ext uri="{28A0092B-C50C-407E-A947-70E740481C1C}">
                <a14:useLocalDpi xmlns:a14="http://schemas.microsoft.com/office/drawing/2010/main"/>
              </a:ext>
            </a:extLst>
          </a:blip>
          <a:srcRect/>
          <a:stretch>
            <a:fillRect/>
          </a:stretch>
        </p:blipFill>
        <p:spPr bwMode="auto">
          <a:xfrm>
            <a:off x="4645025" y="2348880"/>
            <a:ext cx="4041775" cy="303133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Παπούτσια Τούρτα"/>
          <p:cNvPicPr>
            <a:picLocks noGrp="1" noChangeAspect="1" noChangeArrowheads="1"/>
          </p:cNvPicPr>
          <p:nvPr>
            <p:ph sz="half" idx="2"/>
          </p:nvPr>
        </p:nvPicPr>
        <p:blipFill>
          <a:blip r:embed="rId4" cstate="screen">
            <a:extLst>
              <a:ext uri="{28A0092B-C50C-407E-A947-70E740481C1C}">
                <a14:useLocalDpi xmlns:a14="http://schemas.microsoft.com/office/drawing/2010/main"/>
              </a:ext>
            </a:extLst>
          </a:blip>
          <a:srcRect/>
          <a:stretch>
            <a:fillRect/>
          </a:stretch>
        </p:blipFill>
        <p:spPr bwMode="auto">
          <a:xfrm>
            <a:off x="467544" y="2276873"/>
            <a:ext cx="3384376" cy="3175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3" name="TextBox 12"/>
          <p:cNvSpPr txBox="1"/>
          <p:nvPr/>
        </p:nvSpPr>
        <p:spPr>
          <a:xfrm>
            <a:off x="467544" y="5445224"/>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smtClean="0">
                <a:latin typeface="+mj-lt"/>
              </a:rPr>
              <a:t>6</a:t>
            </a:r>
            <a:r>
              <a:rPr lang="el-GR" b="1" dirty="0" smtClean="0">
                <a:latin typeface="+mj-lt"/>
              </a:rPr>
              <a:t>]</a:t>
            </a:r>
          </a:p>
        </p:txBody>
      </p:sp>
      <p:sp>
        <p:nvSpPr>
          <p:cNvPr id="15" name="TextBox 14"/>
          <p:cNvSpPr txBox="1"/>
          <p:nvPr/>
        </p:nvSpPr>
        <p:spPr>
          <a:xfrm>
            <a:off x="8316416" y="5373216"/>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a:latin typeface="+mj-lt"/>
              </a:rPr>
              <a:t>7</a:t>
            </a:r>
            <a:r>
              <a:rPr lang="el-GR" b="1" dirty="0" smtClean="0">
                <a:latin typeface="+mj-lt"/>
              </a:rPr>
              <a:t>]</a:t>
            </a:r>
          </a:p>
        </p:txBody>
      </p:sp>
    </p:spTree>
    <p:custDataLst>
      <p:tags r:id="rId1"/>
    </p:custDataLst>
    <p:extLst>
      <p:ext uri="{BB962C8B-B14F-4D97-AF65-F5344CB8AC3E}">
        <p14:creationId xmlns:p14="http://schemas.microsoft.com/office/powerpoint/2010/main" val="156522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l-GR" dirty="0" smtClean="0"/>
              <a:t>Εικαστική δραστηριότητα</a:t>
            </a:r>
            <a:endParaRPr lang="el-GR" dirty="0"/>
          </a:p>
        </p:txBody>
      </p:sp>
      <p:sp>
        <p:nvSpPr>
          <p:cNvPr id="8" name="Content Placeholder 7"/>
          <p:cNvSpPr>
            <a:spLocks noGrp="1"/>
          </p:cNvSpPr>
          <p:nvPr>
            <p:ph sz="half" idx="1"/>
          </p:nvPr>
        </p:nvSpPr>
        <p:spPr/>
        <p:txBody>
          <a:bodyPr/>
          <a:lstStyle/>
          <a:p>
            <a:pPr marL="0" indent="0">
              <a:buNone/>
            </a:pPr>
            <a:r>
              <a:rPr lang="el-GR" dirty="0"/>
              <a:t>Στη συνέχεια πρότειναν να δημιουργήσουν τα δικά τους παπούτσια για τις δικές τους Σταχτοπούτες. </a:t>
            </a:r>
          </a:p>
          <a:p>
            <a:endParaRPr lang="el-GR" dirty="0"/>
          </a:p>
        </p:txBody>
      </p:sp>
      <p:pic>
        <p:nvPicPr>
          <p:cNvPr id="1030" name="Picture 6" descr="Παπούτσι, Ψηλά Τακούνια"/>
          <p:cNvPicPr>
            <a:picLocks noGrp="1" noChangeAspect="1" noChangeArrowheads="1"/>
          </p:cNvPicPr>
          <p:nvPr>
            <p:ph sz="half" idx="2"/>
          </p:nvPr>
        </p:nvPicPr>
        <p:blipFill>
          <a:blip r:embed="rId3">
            <a:extLst>
              <a:ext uri="{28A0092B-C50C-407E-A947-70E740481C1C}">
                <a14:useLocalDpi xmlns:a14="http://schemas.microsoft.com/office/drawing/2010/main"/>
              </a:ext>
            </a:extLst>
          </a:blip>
          <a:srcRect/>
          <a:stretch>
            <a:fillRect/>
          </a:stretch>
        </p:blipFill>
        <p:spPr bwMode="auto">
          <a:xfrm>
            <a:off x="4788024" y="1628800"/>
            <a:ext cx="3444383" cy="295232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884368" y="4869160"/>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a:latin typeface="+mj-lt"/>
              </a:rPr>
              <a:t>8</a:t>
            </a:r>
            <a:r>
              <a:rPr lang="el-GR" b="1" dirty="0" smtClean="0">
                <a:latin typeface="+mj-lt"/>
              </a:rPr>
              <a:t>]</a:t>
            </a:r>
          </a:p>
        </p:txBody>
      </p:sp>
    </p:spTree>
    <p:custDataLst>
      <p:tags r:id="rId1"/>
    </p:custDataLst>
    <p:extLst>
      <p:ext uri="{BB962C8B-B14F-4D97-AF65-F5344CB8AC3E}">
        <p14:creationId xmlns:p14="http://schemas.microsoft.com/office/powerpoint/2010/main" val="2067629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Τα έργα των παιδιών (1/3)</a:t>
            </a:r>
            <a:endParaRPr lang="el-GR" dirty="0"/>
          </a:p>
        </p:txBody>
      </p:sp>
      <p:sp>
        <p:nvSpPr>
          <p:cNvPr id="4" name="Content Placeholder 3"/>
          <p:cNvSpPr>
            <a:spLocks noGrp="1"/>
          </p:cNvSpPr>
          <p:nvPr>
            <p:ph sz="half" idx="2"/>
          </p:nvPr>
        </p:nvSpPr>
        <p:spPr>
          <a:xfrm>
            <a:off x="3419872" y="1600200"/>
            <a:ext cx="5266928" cy="4525963"/>
          </a:xfrm>
        </p:spPr>
        <p:txBody>
          <a:bodyPr/>
          <a:lstStyle/>
          <a:p>
            <a:pPr marL="0" indent="0">
              <a:buNone/>
            </a:pPr>
            <a:r>
              <a:rPr lang="el-GR" dirty="0"/>
              <a:t>Η </a:t>
            </a:r>
            <a:r>
              <a:rPr lang="el-GR" dirty="0" err="1"/>
              <a:t>Θαλασσοπούτα</a:t>
            </a:r>
            <a:r>
              <a:rPr lang="el-GR" dirty="0"/>
              <a:t> ζει στη θάλασσα και η κακιά μητριά τη βάζει να καθαρίζει ψάρια. </a:t>
            </a:r>
          </a:p>
          <a:p>
            <a:endParaRPr lang="el-GR" dirty="0"/>
          </a:p>
        </p:txBody>
      </p:sp>
      <p:pic>
        <p:nvPicPr>
          <p:cNvPr id="5" name="Picture 2" descr="Παπούτσι με κοχύλια"/>
          <p:cNvPicPr>
            <a:picLocks noGrp="1" noChangeAspect="1" noChangeArrowheads="1"/>
          </p:cNvPicPr>
          <p:nvPr>
            <p:ph sz="half" idx="1"/>
          </p:nvPr>
        </p:nvPicPr>
        <p:blipFill>
          <a:blip r:embed="rId2" cstate="screen">
            <a:extLst>
              <a:ext uri="{28A0092B-C50C-407E-A947-70E740481C1C}">
                <a14:useLocalDpi xmlns:a14="http://schemas.microsoft.com/office/drawing/2010/main"/>
              </a:ext>
            </a:extLst>
          </a:blip>
          <a:srcRect/>
          <a:stretch>
            <a:fillRect/>
          </a:stretch>
        </p:blipFill>
        <p:spPr bwMode="auto">
          <a:xfrm>
            <a:off x="467544" y="1556792"/>
            <a:ext cx="271557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3771573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Τα έργα των παιδιών </a:t>
            </a:r>
            <a:r>
              <a:rPr lang="el-GR" dirty="0" smtClean="0"/>
              <a:t>(2/3</a:t>
            </a:r>
            <a:r>
              <a:rPr lang="el-GR" dirty="0"/>
              <a:t>)</a:t>
            </a:r>
          </a:p>
        </p:txBody>
      </p:sp>
      <p:sp>
        <p:nvSpPr>
          <p:cNvPr id="4" name="Content Placeholder 3"/>
          <p:cNvSpPr>
            <a:spLocks noGrp="1"/>
          </p:cNvSpPr>
          <p:nvPr>
            <p:ph sz="half" idx="2"/>
          </p:nvPr>
        </p:nvSpPr>
        <p:spPr>
          <a:xfrm>
            <a:off x="3419872" y="1600200"/>
            <a:ext cx="5266928" cy="4525963"/>
          </a:xfrm>
        </p:spPr>
        <p:txBody>
          <a:bodyPr/>
          <a:lstStyle/>
          <a:p>
            <a:pPr marL="0" indent="0">
              <a:buNone/>
            </a:pPr>
            <a:r>
              <a:rPr lang="el-GR" dirty="0"/>
              <a:t>Η </a:t>
            </a:r>
            <a:r>
              <a:rPr lang="el-GR" dirty="0" err="1"/>
              <a:t>Ουρανιοτοξοπούτα</a:t>
            </a:r>
            <a:r>
              <a:rPr lang="el-GR" dirty="0"/>
              <a:t> ζει στον ουρανό και η κακιά μητριά τη βάζει να γυαλίζει όλα τα αστέρια το βράδυ. </a:t>
            </a:r>
          </a:p>
          <a:p>
            <a:endParaRPr lang="el-GR" dirty="0"/>
          </a:p>
        </p:txBody>
      </p:sp>
      <p:pic>
        <p:nvPicPr>
          <p:cNvPr id="5" name="Picture 2" descr="Παπούτσι με χρυσόσκονη"/>
          <p:cNvPicPr>
            <a:picLocks noGrp="1" noChangeAspect="1" noChangeArrowheads="1"/>
          </p:cNvPicPr>
          <p:nvPr>
            <p:ph sz="half" idx="1"/>
          </p:nvPr>
        </p:nvPicPr>
        <p:blipFill>
          <a:blip r:embed="rId2" cstate="screen">
            <a:extLst>
              <a:ext uri="{28A0092B-C50C-407E-A947-70E740481C1C}">
                <a14:useLocalDpi xmlns:a14="http://schemas.microsoft.com/office/drawing/2010/main"/>
              </a:ext>
            </a:extLst>
          </a:blip>
          <a:srcRect/>
          <a:stretch>
            <a:fillRect/>
          </a:stretch>
        </p:blipFill>
        <p:spPr bwMode="auto">
          <a:xfrm>
            <a:off x="467544" y="1556792"/>
            <a:ext cx="271557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6239719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ZHAW.ACCESSIBILITYADDIN.CHECKTIMEDATE" val="10/29/2015 1:25:47 AM"/>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7,8,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3,6,7,9,3079,"/>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5,6,8,10,11,7,9,"/>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16,13,20,2050,8,"/>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7,8,10,1026,11,13,15,"/>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7,8,1030,5,"/>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86487921-2F62-4A01-8C0D-0B027A3BF975}">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2554</TotalTime>
  <Words>735</Words>
  <Application>Microsoft Office PowerPoint</Application>
  <PresentationFormat>On-screen Show (4:3)</PresentationFormat>
  <Paragraphs>84</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Θέμα του Office</vt:lpstr>
      <vt:lpstr>Το Εικονογραφημένο Βιβλίο στην Προσχολική Εκπαίδευση</vt:lpstr>
      <vt:lpstr>Διδακτική Πρακτική</vt:lpstr>
      <vt:lpstr>Προβολή εικόνων (1/4)</vt:lpstr>
      <vt:lpstr>Προβολή εικόνων (2/4)</vt:lpstr>
      <vt:lpstr>Προβολή εικόνων (3/4)</vt:lpstr>
      <vt:lpstr>Προβολή εικόνων (4/4)</vt:lpstr>
      <vt:lpstr>Εικαστική δραστηριότητα</vt:lpstr>
      <vt:lpstr>Τα έργα των παιδιών (1/3)</vt:lpstr>
      <vt:lpstr>Τα έργα των παιδιών (2/3)</vt:lpstr>
      <vt:lpstr>Τα έργα των παιδιών (3/3)</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 (1/2)</vt:lpstr>
      <vt:lpstr>Σημείωμα Χρήσης Έργων Τρίτων (2/2)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Σταχτοπούτες του κόσμου </dc:title>
  <dc:subject>Το Εικονογραφημένο Βιβλίο στην Προσχολική Εκπαίδευση</dc:subject>
  <dc:creator> Αγγελική Γιαννικοπούλου</dc:creator>
  <cp:lastModifiedBy>Smaragda Papadopoulou</cp:lastModifiedBy>
  <cp:revision>290</cp:revision>
  <dcterms:created xsi:type="dcterms:W3CDTF">2012-09-06T09:03:05Z</dcterms:created>
  <dcterms:modified xsi:type="dcterms:W3CDTF">2015-10-28T23:28:57Z</dcterms:modified>
  <cp:category> Μόδα και Εικονογραφημένο Βιβλίο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