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9"/>
  </p:notesMasterIdLst>
  <p:sldIdLst>
    <p:sldId id="359" r:id="rId3"/>
    <p:sldId id="365" r:id="rId4"/>
    <p:sldId id="366" r:id="rId5"/>
    <p:sldId id="367" r:id="rId6"/>
    <p:sldId id="369" r:id="rId7"/>
    <p:sldId id="370" r:id="rId8"/>
    <p:sldId id="371" r:id="rId9"/>
    <p:sldId id="372" r:id="rId10"/>
    <p:sldId id="373" r:id="rId11"/>
    <p:sldId id="360" r:id="rId12"/>
    <p:sldId id="361" r:id="rId13"/>
    <p:sldId id="362" r:id="rId14"/>
    <p:sldId id="363" r:id="rId15"/>
    <p:sldId id="364" r:id="rId16"/>
    <p:sldId id="374" r:id="rId17"/>
    <p:sldId id="293" r:id="rId18"/>
  </p:sldIdLst>
  <p:sldSz cx="9144000" cy="6858000" type="screen4x3"/>
  <p:notesSz cx="6858000" cy="9144000"/>
  <p:custDataLst>
    <p:tags r:id="rId20"/>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359"/>
            <p14:sldId id="365"/>
            <p14:sldId id="366"/>
            <p14:sldId id="367"/>
            <p14:sldId id="369"/>
            <p14:sldId id="370"/>
            <p14:sldId id="371"/>
            <p14:sldId id="372"/>
            <p14:sldId id="373"/>
            <p14:sldId id="360"/>
            <p14:sldId id="361"/>
            <p14:sldId id="362"/>
            <p14:sldId id="363"/>
            <p14:sldId id="364"/>
            <p14:sldId id="374"/>
          </p14:sldIdLst>
        </p14:section>
        <p14:section name="Untitled Section" id="{0F1CB131-A6BD-43D0-B8D4-1F27CEF7A05E}">
          <p14:sldIdLst>
            <p14:sldId id="293"/>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112" d="100"/>
          <a:sy n="112" d="100"/>
        </p:scale>
        <p:origin x="-165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29/10/2015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n-US" altLang="en-US" dirty="0" smtClean="0">
              <a:solidFill>
                <a:srgbClr val="FF0000"/>
              </a:solidFill>
            </a:endParaRPr>
          </a:p>
        </p:txBody>
      </p:sp>
      <p:sp>
        <p:nvSpPr>
          <p:cNvPr id="11268"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100EA80-8CC4-4187-A2BA-9FA8D171ECDD}" type="slidenum">
              <a:rPr lang="el-GR" altLang="en-US"/>
              <a:pPr fontAlgn="base">
                <a:spcBef>
                  <a:spcPct val="0"/>
                </a:spcBef>
                <a:spcAft>
                  <a:spcPct val="0"/>
                </a:spcAft>
              </a:pPr>
              <a:t>1</a:t>
            </a:fld>
            <a:endParaRPr lang="el-GR" altLang="en-US" dirty="0"/>
          </a:p>
        </p:txBody>
      </p:sp>
    </p:spTree>
    <p:extLst>
      <p:ext uri="{BB962C8B-B14F-4D97-AF65-F5344CB8AC3E}">
        <p14:creationId xmlns:p14="http://schemas.microsoft.com/office/powerpoint/2010/main" val="2701427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7220AF9-E629-48ED-BFC2-6E03C5A63111}" type="slidenum">
              <a:rPr lang="el-GR" altLang="en-US"/>
              <a:pPr fontAlgn="base">
                <a:spcBef>
                  <a:spcPct val="0"/>
                </a:spcBef>
                <a:spcAft>
                  <a:spcPct val="0"/>
                </a:spcAft>
              </a:pPr>
              <a:t>13</a:t>
            </a:fld>
            <a:endParaRPr lang="el-GR" altLang="en-US"/>
          </a:p>
        </p:txBody>
      </p:sp>
    </p:spTree>
    <p:extLst>
      <p:ext uri="{BB962C8B-B14F-4D97-AF65-F5344CB8AC3E}">
        <p14:creationId xmlns:p14="http://schemas.microsoft.com/office/powerpoint/2010/main" val="1171534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4F57B82-55D5-48B6-A7B9-861FC58016DE}" type="slidenum">
              <a:rPr lang="el-GR" altLang="en-US"/>
              <a:pPr fontAlgn="base">
                <a:spcBef>
                  <a:spcPct val="0"/>
                </a:spcBef>
                <a:spcAft>
                  <a:spcPct val="0"/>
                </a:spcAft>
              </a:pPr>
              <a:t>14</a:t>
            </a:fld>
            <a:endParaRPr lang="el-GR" altLang="en-US"/>
          </a:p>
        </p:txBody>
      </p:sp>
    </p:spTree>
    <p:extLst>
      <p:ext uri="{BB962C8B-B14F-4D97-AF65-F5344CB8AC3E}">
        <p14:creationId xmlns:p14="http://schemas.microsoft.com/office/powerpoint/2010/main" val="11509966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6550092-985A-4DAB-B8BD-652609C8C1CA}" type="slidenum">
              <a:rPr lang="el-GR" altLang="en-US"/>
              <a:pPr fontAlgn="base">
                <a:spcBef>
                  <a:spcPct val="0"/>
                </a:spcBef>
                <a:spcAft>
                  <a:spcPct val="0"/>
                </a:spcAft>
              </a:pPr>
              <a:t>15</a:t>
            </a:fld>
            <a:endParaRPr lang="el-GR" altLang="en-US"/>
          </a:p>
        </p:txBody>
      </p:sp>
    </p:spTree>
    <p:extLst>
      <p:ext uri="{BB962C8B-B14F-4D97-AF65-F5344CB8AC3E}">
        <p14:creationId xmlns:p14="http://schemas.microsoft.com/office/powerpoint/2010/main" val="36057643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2145123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Μόδα και Εικονογραφημένο Βιβλίο</a:t>
            </a:r>
          </a:p>
        </p:txBody>
      </p:sp>
      <p:pic>
        <p:nvPicPr>
          <p:cNvPr id="6" name="Picture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Μόδα και Εικονογραφημένο Βιβλίο</a:t>
            </a:r>
          </a:p>
        </p:txBody>
      </p:sp>
      <p:pic>
        <p:nvPicPr>
          <p:cNvPr id="6" name="Picture 5" descr="[DECORATIVE]"/>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Μόδα και Εικονογραφημένο Βιβλίο</a:t>
            </a:r>
          </a:p>
        </p:txBody>
      </p:sp>
      <p:pic>
        <p:nvPicPr>
          <p:cNvPr id="7" name="Picture 6" descr="[DECORATIVE]"/>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Μόδα και Εικονογραφημένο Βιβλίο</a:t>
            </a:r>
          </a:p>
        </p:txBody>
      </p:sp>
      <p:pic>
        <p:nvPicPr>
          <p:cNvPr id="9" name="Picture 8" descr="[DECORATIVE]"/>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Μόδα και Εικονογραφημένο Βιβλίο</a:t>
            </a:r>
          </a:p>
        </p:txBody>
      </p:sp>
      <p:pic>
        <p:nvPicPr>
          <p:cNvPr id="5" name="Picture 4"/>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Μόδα και Εικονογραφημένο Βιβλίο</a:t>
            </a:r>
          </a:p>
        </p:txBody>
      </p:sp>
      <p:pic>
        <p:nvPicPr>
          <p:cNvPr id="8" name="Picture 7" descr="[DECORATIVE]"/>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06405"/>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Μόδα και Εικονογραφημένο Βιβλίο</a:t>
            </a:r>
          </a:p>
        </p:txBody>
      </p:sp>
      <p:pic>
        <p:nvPicPr>
          <p:cNvPr id="7" name="Picture 6" descr="[DECORATIVE]"/>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12.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opencourses.uoa.gr/courses/ECD5/"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13.png"/><Relationship Id="rId4" Type="http://schemas.openxmlformats.org/officeDocument/2006/relationships/hyperlink" Target="%5b1%5d%20http:/creativecommons.org/licenses/by-nc-sa/4.0/"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biblionet.gr/book/192045/Klassen,_Jon/%CE%91%CF%85%CF%84%CF%8C_%CE%B4%CE%B5%CE%BD_%CE%B5%CE%AF%CE%BD%CE%B1%CE%B9_%CF%84%CE%BF_%CE%BA%CE%B1%CF%80%CE%AD%CE%BB%CE%BF_%CE%BC%CE%BF%CF%85"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pixabay.com/en/hand-thumb-nicholas-cap-finger-541427/" TargetMode="External"/><Relationship Id="rId5" Type="http://schemas.openxmlformats.org/officeDocument/2006/relationships/hyperlink" Target="https://pixabay.com/en/female-woman-silhouette-abstract-921865/" TargetMode="External"/><Relationship Id="rId4" Type="http://schemas.openxmlformats.org/officeDocument/2006/relationships/hyperlink" Target="https://pixabay.com/en/fedora-hat-clothing-fashion-retro-145402/"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4.xml"/><Relationship Id="rId1" Type="http://schemas.openxmlformats.org/officeDocument/2006/relationships/tags" Target="../tags/tag5.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6" descr="Λογότυπο Εθνικόν και Καποδιστριακόν Πανεπιστήμιον Αθηνών"/>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179388" y="404813"/>
            <a:ext cx="4148137"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Τίτλος 1"/>
          <p:cNvSpPr>
            <a:spLocks noGrp="1"/>
          </p:cNvSpPr>
          <p:nvPr>
            <p:ph type="ctrTitle"/>
          </p:nvPr>
        </p:nvSpPr>
        <p:spPr>
          <a:xfrm>
            <a:off x="755576" y="1988840"/>
            <a:ext cx="7772400" cy="1470025"/>
          </a:xfrm>
        </p:spPr>
        <p:txBody>
          <a:bodyPr/>
          <a:lstStyle/>
          <a:p>
            <a:r>
              <a:rPr lang="el-GR" altLang="en-US" sz="4000" dirty="0" smtClean="0"/>
              <a:t>Το Εικονογραφημένο Βιβλίο στην Προσχολική Εκπαίδευση</a:t>
            </a:r>
            <a:endParaRPr lang="el-GR" altLang="en-US" sz="4000" dirty="0" smtClean="0">
              <a:solidFill>
                <a:srgbClr val="5075BC"/>
              </a:solidFill>
            </a:endParaRPr>
          </a:p>
        </p:txBody>
      </p:sp>
      <p:sp>
        <p:nvSpPr>
          <p:cNvPr id="3" name="Υπότιτλος 2"/>
          <p:cNvSpPr>
            <a:spLocks noGrp="1"/>
          </p:cNvSpPr>
          <p:nvPr>
            <p:ph type="subTitle" idx="1"/>
          </p:nvPr>
        </p:nvSpPr>
        <p:spPr>
          <a:xfrm>
            <a:off x="684213" y="3384550"/>
            <a:ext cx="7775575" cy="1752600"/>
          </a:xfrm>
        </p:spPr>
        <p:txBody>
          <a:bodyPr rtlCol="0">
            <a:noAutofit/>
          </a:bodyPr>
          <a:lstStyle/>
          <a:p>
            <a:pPr fontAlgn="auto">
              <a:spcAft>
                <a:spcPts val="0"/>
              </a:spcAft>
              <a:defRPr/>
            </a:pPr>
            <a:r>
              <a:rPr lang="el-GR" sz="2800" dirty="0" smtClean="0">
                <a:solidFill>
                  <a:srgbClr val="5075BC"/>
                </a:solidFill>
                <a:latin typeface="+mj-lt"/>
                <a:ea typeface="+mj-ea"/>
                <a:cs typeface="+mj-cs"/>
              </a:rPr>
              <a:t>Ενότητα </a:t>
            </a:r>
            <a:r>
              <a:rPr lang="en-US" sz="2800" dirty="0" smtClean="0">
                <a:solidFill>
                  <a:srgbClr val="5075BC"/>
                </a:solidFill>
                <a:latin typeface="+mj-lt"/>
                <a:ea typeface="+mj-ea"/>
                <a:cs typeface="+mj-cs"/>
              </a:rPr>
              <a:t>4.8</a:t>
            </a:r>
            <a:r>
              <a:rPr lang="el-GR" sz="2800" dirty="0" smtClean="0">
                <a:solidFill>
                  <a:srgbClr val="5075BC"/>
                </a:solidFill>
                <a:latin typeface="+mj-lt"/>
                <a:ea typeface="+mj-ea"/>
                <a:cs typeface="+mj-cs"/>
              </a:rPr>
              <a:t>:</a:t>
            </a:r>
            <a:r>
              <a:rPr lang="en-US" sz="2800" dirty="0">
                <a:solidFill>
                  <a:srgbClr val="5075BC"/>
                </a:solidFill>
                <a:latin typeface="+mj-lt"/>
                <a:ea typeface="+mj-ea"/>
                <a:cs typeface="+mj-cs"/>
              </a:rPr>
              <a:t> </a:t>
            </a:r>
            <a:r>
              <a:rPr lang="el-GR" sz="2800" dirty="0" smtClean="0"/>
              <a:t>Μόδα και</a:t>
            </a:r>
            <a:r>
              <a:rPr lang="en-US" sz="2800" dirty="0" smtClean="0"/>
              <a:t> </a:t>
            </a:r>
            <a:r>
              <a:rPr lang="el-GR" sz="2800" dirty="0" smtClean="0"/>
              <a:t>Εικονογραφημένο </a:t>
            </a:r>
            <a:r>
              <a:rPr lang="el-GR" sz="2800" dirty="0"/>
              <a:t>Β</a:t>
            </a:r>
            <a:r>
              <a:rPr lang="el-GR" sz="2800" dirty="0" smtClean="0"/>
              <a:t>ιβλίο</a:t>
            </a:r>
            <a:endParaRPr lang="el-GR" sz="2800" dirty="0"/>
          </a:p>
          <a:p>
            <a:pPr fontAlgn="auto">
              <a:spcAft>
                <a:spcPts val="0"/>
              </a:spcAft>
              <a:defRPr/>
            </a:pPr>
            <a:endParaRPr lang="el-GR" sz="2800" dirty="0" smtClean="0"/>
          </a:p>
          <a:p>
            <a:pPr fontAlgn="auto">
              <a:spcAft>
                <a:spcPts val="0"/>
              </a:spcAft>
              <a:defRPr/>
            </a:pPr>
            <a:r>
              <a:rPr lang="el-GR" sz="2800" dirty="0" smtClean="0"/>
              <a:t>Αγγελική Γιαννικοπούλου</a:t>
            </a:r>
          </a:p>
          <a:p>
            <a:pPr fontAlgn="auto">
              <a:spcAft>
                <a:spcPts val="0"/>
              </a:spcAft>
              <a:defRPr/>
            </a:pPr>
            <a:r>
              <a:rPr lang="el-GR" sz="2800" dirty="0" smtClean="0"/>
              <a:t>Τμήμα </a:t>
            </a:r>
            <a:r>
              <a:rPr lang="el-GR" sz="2800" dirty="0"/>
              <a:t>Εκπαίδευσης και Αγωγής στην Προσχολική Ηλικία (ΤΕΑΠΗ)</a:t>
            </a:r>
            <a:endParaRPr lang="en-US" sz="2800" dirty="0" smtClean="0"/>
          </a:p>
          <a:p>
            <a:pPr fontAlgn="auto">
              <a:spcAft>
                <a:spcPts val="0"/>
              </a:spcAft>
              <a:defRPr/>
            </a:pPr>
            <a:endParaRPr lang="el-GR" sz="2800" dirty="0" smtClean="0"/>
          </a:p>
        </p:txBody>
      </p:sp>
    </p:spTree>
    <p:custDataLst>
      <p:tags r:id="rId1"/>
    </p:custDataLst>
    <p:extLst>
      <p:ext uri="{BB962C8B-B14F-4D97-AF65-F5344CB8AC3E}">
        <p14:creationId xmlns:p14="http://schemas.microsoft.com/office/powerpoint/2010/main" val="2714677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στο πλαίσιο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619672" y="4653136"/>
            <a:ext cx="5501640" cy="1386840"/>
          </a:xfrm>
          <a:prstGeom prst="rect">
            <a:avLst/>
          </a:prstGeom>
        </p:spPr>
      </p:pic>
    </p:spTree>
    <p:custDataLst>
      <p:tags r:id="rId1"/>
    </p:custDataLst>
    <p:extLst>
      <p:ext uri="{BB962C8B-B14F-4D97-AF65-F5344CB8AC3E}">
        <p14:creationId xmlns:p14="http://schemas.microsoft.com/office/powerpoint/2010/main" val="6850587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28596526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234220" y="1556792"/>
            <a:ext cx="8586252" cy="4525963"/>
          </a:xfrm>
        </p:spPr>
        <p:txBody>
          <a:bodyPr>
            <a:normAutofit/>
          </a:bodyPr>
          <a:lstStyle/>
          <a:p>
            <a:pPr marL="0" indent="0">
              <a:buNone/>
            </a:pPr>
            <a:r>
              <a:rPr lang="el-GR" sz="2000" dirty="0" smtClean="0"/>
              <a:t>Το </a:t>
            </a:r>
            <a:r>
              <a:rPr lang="el-GR" sz="2000" dirty="0"/>
              <a:t>παρόν έργο αποτελεί την έκδοση </a:t>
            </a:r>
            <a:r>
              <a:rPr lang="el-GR" sz="2000" dirty="0" smtClean="0"/>
              <a:t>1.0.  </a:t>
            </a:r>
            <a:endParaRPr lang="el-GR" sz="2000" dirty="0"/>
          </a:p>
        </p:txBody>
      </p:sp>
    </p:spTree>
    <p:extLst>
      <p:ext uri="{BB962C8B-B14F-4D97-AF65-F5344CB8AC3E}">
        <p14:creationId xmlns:p14="http://schemas.microsoft.com/office/powerpoint/2010/main" val="993698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l-GR" altLang="en-US" smtClean="0"/>
              <a:t>Σημείωμα Αναφοράς</a:t>
            </a:r>
          </a:p>
        </p:txBody>
      </p:sp>
      <p:sp>
        <p:nvSpPr>
          <p:cNvPr id="3" name="Content Placeholder 2"/>
          <p:cNvSpPr>
            <a:spLocks noGrp="1"/>
          </p:cNvSpPr>
          <p:nvPr>
            <p:ph idx="1"/>
          </p:nvPr>
        </p:nvSpPr>
        <p:spPr>
          <a:xfrm>
            <a:off x="463550" y="1557338"/>
            <a:ext cx="8229600" cy="4525962"/>
          </a:xfrm>
        </p:spPr>
        <p:txBody>
          <a:bodyPr rtlCol="0">
            <a:normAutofit/>
          </a:bodyPr>
          <a:lstStyle/>
          <a:p>
            <a:pPr marL="0" indent="0">
              <a:buNone/>
              <a:defRPr/>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sz="2000" dirty="0" smtClean="0"/>
              <a:t>Αγγελική </a:t>
            </a:r>
            <a:r>
              <a:rPr lang="el-GR" sz="2000" dirty="0" err="1" smtClean="0"/>
              <a:t>Γιαννικοπούλου</a:t>
            </a:r>
            <a:r>
              <a:rPr lang="el-GR" sz="2000" dirty="0" smtClean="0"/>
              <a:t> 2015. </a:t>
            </a:r>
            <a:r>
              <a:rPr lang="el-GR" sz="2000" dirty="0"/>
              <a:t>Κωνσταντίνα </a:t>
            </a:r>
            <a:r>
              <a:rPr lang="el-GR" sz="2000" dirty="0" smtClean="0"/>
              <a:t>Πούρου-</a:t>
            </a:r>
            <a:r>
              <a:rPr lang="el-GR" sz="2000" dirty="0" err="1" smtClean="0"/>
              <a:t>Λεπίπα</a:t>
            </a:r>
            <a:r>
              <a:rPr lang="el-GR" sz="2000" smtClean="0"/>
              <a:t>, Αγγελική </a:t>
            </a:r>
            <a:r>
              <a:rPr lang="el-GR" sz="2000" dirty="0" err="1" smtClean="0"/>
              <a:t>Γιαννικοπούλου</a:t>
            </a:r>
            <a:r>
              <a:rPr lang="el-GR" sz="2000" dirty="0"/>
              <a:t>. «Το Εικονογραφημένο Βιβλίο στην Προσχολική Εκπαίδευση</a:t>
            </a:r>
            <a:r>
              <a:rPr lang="el-GR" sz="2000" dirty="0" smtClean="0"/>
              <a:t>. </a:t>
            </a:r>
            <a:r>
              <a:rPr lang="el-GR" sz="2000" dirty="0"/>
              <a:t>Μόδα και</a:t>
            </a:r>
            <a:r>
              <a:rPr lang="en-US" sz="2000" dirty="0"/>
              <a:t> </a:t>
            </a:r>
            <a:r>
              <a:rPr lang="el-GR" sz="2000" dirty="0"/>
              <a:t>Εικονογραφημένο Βιβλίο</a:t>
            </a:r>
            <a:r>
              <a:rPr lang="el-GR" sz="2000" dirty="0" smtClean="0"/>
              <a:t>.</a:t>
            </a:r>
            <a:r>
              <a:rPr lang="en-US" sz="2000" dirty="0" smtClean="0"/>
              <a:t> </a:t>
            </a:r>
            <a:r>
              <a:rPr lang="el-GR" sz="2000" dirty="0"/>
              <a:t>Αυτό δεν είναι το καπέλο μου». Έκδοση: </a:t>
            </a:r>
            <a:r>
              <a:rPr lang="el-GR" sz="2000" dirty="0" smtClean="0"/>
              <a:t>1.0</a:t>
            </a:r>
            <a:r>
              <a:rPr lang="el-GR" sz="2000" dirty="0"/>
              <a:t>. Αθήνα </a:t>
            </a:r>
            <a:r>
              <a:rPr lang="el-GR" sz="2000" dirty="0" smtClean="0"/>
              <a:t>2015. </a:t>
            </a:r>
            <a:r>
              <a:rPr lang="el-GR" sz="2000" dirty="0"/>
              <a:t>Διαθέσιμο από τη δικτυακή διεύθυνση: </a:t>
            </a:r>
            <a:r>
              <a:rPr lang="en-GB" sz="2000" dirty="0">
                <a:hlinkClick r:id="rId3" tooltip="Ανοιχτό Μάθημα: Το Εικονογραφημένο Βιβλίο στην Προσχολική Εκπαίδευση"/>
              </a:rPr>
              <a:t>http://opencourses.uoa.gr/courses/ECD5/</a:t>
            </a:r>
            <a:r>
              <a:rPr lang="el-GR" sz="2000" dirty="0" smtClean="0"/>
              <a:t>.</a:t>
            </a:r>
            <a:endParaRPr lang="el-GR" sz="2000" dirty="0"/>
          </a:p>
        </p:txBody>
      </p:sp>
    </p:spTree>
    <p:extLst>
      <p:ext uri="{BB962C8B-B14F-4D97-AF65-F5344CB8AC3E}">
        <p14:creationId xmlns:p14="http://schemas.microsoft.com/office/powerpoint/2010/main" val="1029222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161925"/>
            <a:ext cx="8229600" cy="1143000"/>
          </a:xfrm>
        </p:spPr>
        <p:txBody>
          <a:bodyPr/>
          <a:lstStyle/>
          <a:p>
            <a:r>
              <a:rPr lang="el-GR" altLang="en-US" smtClean="0"/>
              <a:t>Σημείωμα Αδειοδότησης</a:t>
            </a:r>
          </a:p>
        </p:txBody>
      </p:sp>
      <p:sp>
        <p:nvSpPr>
          <p:cNvPr id="34819" name="Content Placeholder 2"/>
          <p:cNvSpPr>
            <a:spLocks noGrp="1"/>
          </p:cNvSpPr>
          <p:nvPr>
            <p:ph idx="1"/>
          </p:nvPr>
        </p:nvSpPr>
        <p:spPr>
          <a:xfrm>
            <a:off x="107950" y="765175"/>
            <a:ext cx="8928100" cy="1439863"/>
          </a:xfrm>
        </p:spPr>
        <p:txBody>
          <a:bodyPr>
            <a:normAutofit fontScale="92500" lnSpcReduction="10000"/>
          </a:bodyPr>
          <a:lstStyle/>
          <a:p>
            <a:pPr marL="0" indent="0">
              <a:buFont typeface="Arial" panose="020B0604020202020204" pitchFamily="34" charset="0"/>
              <a:buNone/>
            </a:pPr>
            <a:r>
              <a:rPr lang="el-GR" altLang="en-US" sz="2000" smtClean="0"/>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και τα οποία αναφέρονται μαζί με τους όρους χρήσης τους στο «Σημείωμα Χρήσης Έργων Τρίτων».                     </a:t>
            </a:r>
          </a:p>
          <a:p>
            <a:pPr marL="0" indent="0">
              <a:buFont typeface="Arial" panose="020B0604020202020204" pitchFamily="34" charset="0"/>
              <a:buNone/>
            </a:pPr>
            <a:endParaRPr lang="el-GR" altLang="en-US" sz="2000" smtClean="0"/>
          </a:p>
        </p:txBody>
      </p:sp>
      <p:pic>
        <p:nvPicPr>
          <p:cNvPr id="34820" name="Picture 22" descr="Λογότυπο για Άδειες χρήσης Creative Commons BY-NC-ND">
            <a:hlinkClick r:id="rId4"/>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p>
            <a:pPr eaLnBrk="1" fontAlgn="auto" hangingPunct="1">
              <a:spcBef>
                <a:spcPts val="0"/>
              </a:spcBef>
              <a:spcAft>
                <a:spcPts val="0"/>
              </a:spcAft>
              <a:defRPr/>
            </a:pPr>
            <a:r>
              <a:rPr lang="el-GR" dirty="0">
                <a:latin typeface="+mn-lt"/>
              </a:rPr>
              <a:t>[1] http://creativecommons.org/licenses/by-nc-sa/4.0/ </a:t>
            </a:r>
            <a:endParaRPr lang="en-US" dirty="0">
              <a:latin typeface="+mn-lt"/>
            </a:endParaRPr>
          </a:p>
          <a:p>
            <a:pPr eaLnBrk="1" fontAlgn="auto" hangingPunct="1">
              <a:spcBef>
                <a:spcPts val="0"/>
              </a:spcBef>
              <a:spcAft>
                <a:spcPts val="0"/>
              </a:spcAft>
              <a:defRPr/>
            </a:pPr>
            <a:endParaRPr lang="el-GR" dirty="0">
              <a:latin typeface="+mn-lt"/>
            </a:endParaRPr>
          </a:p>
          <a:p>
            <a:pPr eaLnBrk="1" fontAlgn="auto" hangingPunct="1">
              <a:spcBef>
                <a:spcPts val="0"/>
              </a:spcBef>
              <a:spcAft>
                <a:spcPts val="0"/>
              </a:spcAft>
              <a:defRPr/>
            </a:pPr>
            <a:r>
              <a:rPr lang="el-GR" dirty="0">
                <a:latin typeface="+mn-lt"/>
              </a:rPr>
              <a:t>Ως </a:t>
            </a:r>
            <a:r>
              <a:rPr lang="el-GR" b="1" dirty="0">
                <a:latin typeface="+mn-lt"/>
              </a:rPr>
              <a:t>Μη Εμπορική</a:t>
            </a:r>
            <a:r>
              <a:rPr lang="el-GR" dirty="0">
                <a:latin typeface="+mn-lt"/>
              </a:rPr>
              <a:t> ορίζεται η χρήση:</a:t>
            </a:r>
          </a:p>
          <a:p>
            <a:pPr marL="342900" indent="-342900" eaLnBrk="1" fontAlgn="auto" hangingPunct="1">
              <a:spcBef>
                <a:spcPts val="0"/>
              </a:spcBef>
              <a:spcAft>
                <a:spcPts val="0"/>
              </a:spcAft>
              <a:buFont typeface="Arial" panose="020B0604020202020204" pitchFamily="34" charset="0"/>
              <a:buChar char="•"/>
              <a:defRPr/>
            </a:pPr>
            <a:r>
              <a:rPr lang="el-GR" dirty="0">
                <a:latin typeface="+mn-lt"/>
              </a:rPr>
              <a:t>που δεν περιλαμβάνει άμεσο ή έμμεσο οικονομικό όφελος από τη χρήση του έργου, για τον διανομέα του έργου και </a:t>
            </a:r>
            <a:r>
              <a:rPr lang="el-GR" dirty="0" err="1">
                <a:latin typeface="+mn-lt"/>
              </a:rPr>
              <a:t>αδειοδόχο</a:t>
            </a:r>
            <a:r>
              <a:rPr lang="el-GR" dirty="0">
                <a:latin typeface="+mn-lt"/>
              </a:rPr>
              <a:t>.</a:t>
            </a:r>
          </a:p>
          <a:p>
            <a:pPr marL="342900" indent="-342900" eaLnBrk="1" fontAlgn="auto" hangingPunct="1">
              <a:spcBef>
                <a:spcPts val="0"/>
              </a:spcBef>
              <a:spcAft>
                <a:spcPts val="0"/>
              </a:spcAft>
              <a:buFont typeface="Arial" panose="020B0604020202020204" pitchFamily="34" charset="0"/>
              <a:buChar char="•"/>
              <a:defRP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indent="-342900" eaLnBrk="1" fontAlgn="auto" hangingPunct="1">
              <a:spcBef>
                <a:spcPts val="0"/>
              </a:spcBef>
              <a:spcAft>
                <a:spcPts val="0"/>
              </a:spcAft>
              <a:buFont typeface="Arial" panose="020B0604020202020204" pitchFamily="34" charset="0"/>
              <a:buChar char="•"/>
              <a:defRPr/>
            </a:pPr>
            <a:r>
              <a:rPr lang="el-GR" dirty="0">
                <a:latin typeface="+mn-lt"/>
              </a:rPr>
              <a:t>που</a:t>
            </a:r>
            <a:r>
              <a:rPr lang="en-GB" dirty="0">
                <a:latin typeface="+mn-lt"/>
              </a:rPr>
              <a:t> </a:t>
            </a:r>
            <a:r>
              <a:rPr lang="el-GR" dirty="0">
                <a:latin typeface="+mn-lt"/>
              </a:rPr>
              <a:t>δεν προσπορίζει στον διανομέα του έργου και</a:t>
            </a:r>
            <a:r>
              <a:rPr lang="en-GB" dirty="0">
                <a:latin typeface="+mn-lt"/>
              </a:rPr>
              <a:t> </a:t>
            </a:r>
            <a:r>
              <a:rPr lang="el-GR" dirty="0" err="1">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τόπο.</a:t>
            </a:r>
            <a:endParaRPr lang="en-US" dirty="0">
              <a:latin typeface="+mn-lt"/>
            </a:endParaRPr>
          </a:p>
          <a:p>
            <a:pPr marL="342900" indent="-342900" eaLnBrk="1" fontAlgn="auto" hangingPunct="1">
              <a:spcBef>
                <a:spcPts val="0"/>
              </a:spcBef>
              <a:spcAft>
                <a:spcPts val="0"/>
              </a:spcAft>
              <a:buFont typeface="Arial" panose="020B0604020202020204" pitchFamily="34" charset="0"/>
              <a:buChar char="•"/>
              <a:defRPr/>
            </a:pPr>
            <a:endParaRPr lang="el-GR" dirty="0">
              <a:latin typeface="+mn-lt"/>
            </a:endParaRPr>
          </a:p>
          <a:p>
            <a:pPr eaLnBrk="1" fontAlgn="auto" hangingPunct="1">
              <a:spcBef>
                <a:spcPts val="0"/>
              </a:spcBef>
              <a:spcAft>
                <a:spcPts val="0"/>
              </a:spcAft>
              <a:defRPr/>
            </a:pPr>
            <a:r>
              <a:rPr lang="el-GR" dirty="0">
                <a:latin typeface="+mn-lt"/>
              </a:rPr>
              <a:t>Ο δικαιούχος μπορεί να παρέχει στον </a:t>
            </a:r>
            <a:r>
              <a:rPr lang="el-GR" dirty="0" err="1">
                <a:latin typeface="+mn-lt"/>
              </a:rPr>
              <a:t>αδειοδόχο</a:t>
            </a:r>
            <a:r>
              <a:rPr lang="el-GR" dirty="0">
                <a:latin typeface="+mn-lt"/>
              </a:rPr>
              <a:t> ξεχωριστή άδεια να χρησιμοποιεί το έργο για εμπορική χρήση, εφόσον αυτό του ζητηθεί.</a:t>
            </a:r>
          </a:p>
        </p:txBody>
      </p:sp>
    </p:spTree>
    <p:custDataLst>
      <p:tags r:id="rId1"/>
    </p:custDataLst>
    <p:extLst>
      <p:ext uri="{BB962C8B-B14F-4D97-AF65-F5344CB8AC3E}">
        <p14:creationId xmlns:p14="http://schemas.microsoft.com/office/powerpoint/2010/main" val="18086976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l-GR" altLang="en-US" smtClean="0"/>
              <a:t>Διατήρηση Σημειωμάτων</a:t>
            </a:r>
          </a:p>
        </p:txBody>
      </p:sp>
      <p:sp>
        <p:nvSpPr>
          <p:cNvPr id="3" name="Content Placeholder 2"/>
          <p:cNvSpPr>
            <a:spLocks noGrp="1"/>
          </p:cNvSpPr>
          <p:nvPr>
            <p:ph idx="1"/>
          </p:nvPr>
        </p:nvSpPr>
        <p:spPr>
          <a:xfrm>
            <a:off x="463550" y="1557338"/>
            <a:ext cx="8229600" cy="4525962"/>
          </a:xfrm>
        </p:spPr>
        <p:txBody>
          <a:bodyPr rtlCol="0">
            <a:normAutofit/>
          </a:bodyPr>
          <a:lstStyle/>
          <a:p>
            <a:pPr marL="0" indent="0" fontAlgn="auto">
              <a:spcAft>
                <a:spcPts val="0"/>
              </a:spcAft>
              <a:buFont typeface="Arial" panose="020B0604020202020204" pitchFamily="34" charset="0"/>
              <a:buNone/>
              <a:defRPr/>
            </a:pPr>
            <a:r>
              <a:rPr lang="el-GR" sz="2400" dirty="0" smtClean="0"/>
              <a:t>Οποιαδήποτε </a:t>
            </a:r>
            <a:r>
              <a:rPr lang="el-GR" sz="2400" dirty="0"/>
              <a:t>αναπαραγωγή ή διασκευή του υλικού θα πρέπει να συμπεριλαμβάνει:</a:t>
            </a:r>
          </a:p>
          <a:p>
            <a:pPr lvl="1" fontAlgn="auto">
              <a:spcAft>
                <a:spcPts val="0"/>
              </a:spcAft>
              <a:buFont typeface="Wingdings" panose="05000000000000000000" pitchFamily="2" charset="2"/>
              <a:buChar char="§"/>
              <a:defRPr/>
            </a:pPr>
            <a:r>
              <a:rPr lang="el-GR" sz="2000" dirty="0" smtClean="0"/>
              <a:t>το Σημείωμα Αν</a:t>
            </a:r>
            <a:r>
              <a:rPr lang="en-US" sz="2000" dirty="0" smtClean="0"/>
              <a:t>α</a:t>
            </a:r>
            <a:r>
              <a:rPr lang="el-GR" sz="2000" dirty="0" smtClean="0"/>
              <a:t>φοράς,</a:t>
            </a:r>
            <a:endParaRPr lang="el-GR" sz="2000" dirty="0"/>
          </a:p>
          <a:p>
            <a:pPr lvl="1" fontAlgn="auto">
              <a:spcAft>
                <a:spcPts val="0"/>
              </a:spcAft>
              <a:buFont typeface="Wingdings" panose="05000000000000000000" pitchFamily="2" charset="2"/>
              <a:buChar char="§"/>
              <a:defRPr/>
            </a:pPr>
            <a:r>
              <a:rPr lang="el-GR" sz="2000" dirty="0"/>
              <a:t>τ</a:t>
            </a:r>
            <a:r>
              <a:rPr lang="el-GR" sz="2000" dirty="0" smtClean="0"/>
              <a:t>ο Σημείωμα </a:t>
            </a:r>
            <a:r>
              <a:rPr lang="el-GR" sz="2000" dirty="0" err="1" smtClean="0"/>
              <a:t>Αδειοδότησης</a:t>
            </a:r>
            <a:r>
              <a:rPr lang="el-GR" sz="2000" dirty="0" smtClean="0"/>
              <a:t>,</a:t>
            </a:r>
            <a:endParaRPr lang="el-GR" sz="2000" dirty="0"/>
          </a:p>
          <a:p>
            <a:pPr lvl="1" fontAlgn="auto">
              <a:spcAft>
                <a:spcPts val="0"/>
              </a:spcAft>
              <a:buFont typeface="Wingdings" panose="05000000000000000000" pitchFamily="2" charset="2"/>
              <a:buChar char="§"/>
              <a:defRPr/>
            </a:pPr>
            <a:r>
              <a:rPr lang="el-GR" sz="2000" dirty="0" smtClean="0"/>
              <a:t>τη δήλωση Διατήρησης Σημειωμάτων,</a:t>
            </a:r>
            <a:endParaRPr lang="el-GR" sz="2000" dirty="0"/>
          </a:p>
          <a:p>
            <a:pPr lvl="1" fontAlgn="auto">
              <a:spcAft>
                <a:spcPts val="0"/>
              </a:spcAft>
              <a:buFont typeface="Wingdings" panose="05000000000000000000" pitchFamily="2" charset="2"/>
              <a:buChar char="§"/>
              <a:defRPr/>
            </a:pPr>
            <a:r>
              <a:rPr lang="el-GR" sz="2000" dirty="0"/>
              <a:t>τ</a:t>
            </a:r>
            <a:r>
              <a:rPr lang="el-GR" sz="2000" dirty="0" smtClean="0"/>
              <a:t>ο Σημείωμα Χρήσης Έργων Τρίτων </a:t>
            </a:r>
            <a:r>
              <a:rPr lang="el-GR" sz="2000" dirty="0"/>
              <a:t>(εφόσον υπάρχει</a:t>
            </a:r>
            <a:r>
              <a:rPr lang="el-GR" sz="2000" dirty="0" smtClean="0"/>
              <a:t>),</a:t>
            </a:r>
            <a:endParaRPr lang="el-GR" sz="2000" dirty="0"/>
          </a:p>
          <a:p>
            <a:pPr marL="0" indent="0" fontAlgn="auto">
              <a:spcAft>
                <a:spcPts val="0"/>
              </a:spcAft>
              <a:buFont typeface="Arial" panose="020B0604020202020204" pitchFamily="34" charset="0"/>
              <a:buNone/>
              <a:defRPr/>
            </a:pPr>
            <a:r>
              <a:rPr lang="el-GR" sz="2400" dirty="0"/>
              <a:t>μαζί με τους </a:t>
            </a:r>
            <a:r>
              <a:rPr lang="el-GR" sz="2400" dirty="0" smtClean="0"/>
              <a:t>συνοδευτικούς </a:t>
            </a:r>
            <a:r>
              <a:rPr lang="el-GR" sz="2400" dirty="0" err="1" smtClean="0"/>
              <a:t>υπερσυνδέσμους</a:t>
            </a:r>
            <a:r>
              <a:rPr lang="el-GR" sz="2400" dirty="0"/>
              <a:t>.</a:t>
            </a:r>
          </a:p>
          <a:p>
            <a:pPr fontAlgn="auto">
              <a:spcAft>
                <a:spcPts val="0"/>
              </a:spcAft>
              <a:defRPr/>
            </a:pPr>
            <a:endParaRPr lang="el-GR" sz="2000" dirty="0"/>
          </a:p>
        </p:txBody>
      </p:sp>
    </p:spTree>
    <p:extLst>
      <p:ext uri="{BB962C8B-B14F-4D97-AF65-F5344CB8AC3E}">
        <p14:creationId xmlns:p14="http://schemas.microsoft.com/office/powerpoint/2010/main" val="4813021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dirty="0"/>
              <a:t>Σημείωμα Χρήσης Έργων </a:t>
            </a:r>
            <a:r>
              <a:rPr lang="el-GR" dirty="0" smtClean="0"/>
              <a:t>Τρίτων</a:t>
            </a:r>
            <a:endParaRPr lang="el-GR" dirty="0"/>
          </a:p>
        </p:txBody>
      </p:sp>
      <p:sp>
        <p:nvSpPr>
          <p:cNvPr id="3" name="Content Placeholder 2"/>
          <p:cNvSpPr>
            <a:spLocks noGrp="1"/>
          </p:cNvSpPr>
          <p:nvPr>
            <p:ph idx="1"/>
          </p:nvPr>
        </p:nvSpPr>
        <p:spPr/>
        <p:txBody>
          <a:bodyPr>
            <a:noAutofit/>
          </a:bodyPr>
          <a:lstStyle/>
          <a:p>
            <a:pPr marL="0" indent="0">
              <a:buNone/>
            </a:pPr>
            <a:r>
              <a:rPr lang="el-GR" sz="2000" dirty="0" smtClean="0"/>
              <a:t>Το </a:t>
            </a:r>
            <a:r>
              <a:rPr lang="el-GR" sz="2000" dirty="0"/>
              <a:t>Έργο αυτό κάνει χρήση των ακόλουθων έργων:</a:t>
            </a:r>
          </a:p>
          <a:p>
            <a:pPr marL="0" indent="0">
              <a:buNone/>
            </a:pPr>
            <a:r>
              <a:rPr lang="el-GR" altLang="en-US" sz="2000" dirty="0" smtClean="0"/>
              <a:t>Εικόνα 1: Εξώφυλλο του βιβλίου «</a:t>
            </a:r>
            <a:r>
              <a:rPr lang="el-GR" altLang="en-US" sz="2000" dirty="0" smtClean="0">
                <a:hlinkClick r:id="rId3"/>
              </a:rPr>
              <a:t>Αυτό </a:t>
            </a:r>
            <a:r>
              <a:rPr lang="el-GR" altLang="en-US" sz="2000" dirty="0">
                <a:hlinkClick r:id="rId3"/>
              </a:rPr>
              <a:t>δεν είναι το καπέλο </a:t>
            </a:r>
            <a:r>
              <a:rPr lang="el-GR" altLang="en-US" sz="2000" dirty="0" smtClean="0">
                <a:hlinkClick r:id="rId3"/>
              </a:rPr>
              <a:t>μου</a:t>
            </a:r>
            <a:r>
              <a:rPr lang="el-GR" altLang="en-US" sz="2000" dirty="0" smtClean="0"/>
              <a:t>» </a:t>
            </a:r>
            <a:r>
              <a:rPr lang="el-GR" altLang="en-US" sz="2000" dirty="0"/>
              <a:t>/ </a:t>
            </a:r>
            <a:r>
              <a:rPr lang="el-GR" altLang="en-US" sz="2000" dirty="0" err="1"/>
              <a:t>Jon</a:t>
            </a:r>
            <a:r>
              <a:rPr lang="el-GR" altLang="en-US" sz="2000" dirty="0"/>
              <a:t> </a:t>
            </a:r>
            <a:r>
              <a:rPr lang="el-GR" altLang="en-US" sz="2000" dirty="0" err="1"/>
              <a:t>Klassen</a:t>
            </a:r>
            <a:r>
              <a:rPr lang="el-GR" altLang="en-US" sz="2000" dirty="0"/>
              <a:t> · μετάφραση Γιώργος </a:t>
            </a:r>
            <a:r>
              <a:rPr lang="el-GR" altLang="en-US" sz="2000" dirty="0" err="1"/>
              <a:t>Κουραβέλος</a:t>
            </a:r>
            <a:r>
              <a:rPr lang="el-GR" altLang="en-US" sz="2000" dirty="0"/>
              <a:t> · εικονογράφηση </a:t>
            </a:r>
            <a:r>
              <a:rPr lang="el-GR" altLang="en-US" sz="2000" dirty="0" err="1"/>
              <a:t>Jon</a:t>
            </a:r>
            <a:r>
              <a:rPr lang="el-GR" altLang="en-US" sz="2000" dirty="0"/>
              <a:t> </a:t>
            </a:r>
            <a:r>
              <a:rPr lang="el-GR" altLang="en-US" sz="2000" dirty="0" err="1"/>
              <a:t>Klassen</a:t>
            </a:r>
            <a:r>
              <a:rPr lang="el-GR" altLang="en-US" sz="2000" dirty="0"/>
              <a:t>. - 1η </a:t>
            </a:r>
            <a:r>
              <a:rPr lang="el-GR" altLang="en-US" sz="2000" dirty="0" err="1"/>
              <a:t>έκδ</a:t>
            </a:r>
            <a:r>
              <a:rPr lang="el-GR" altLang="en-US" sz="2000" dirty="0"/>
              <a:t>. - Αθήνα : Κόκκινο, 2013</a:t>
            </a:r>
            <a:r>
              <a:rPr lang="el-GR" altLang="en-US" sz="2000" dirty="0" smtClean="0"/>
              <a:t>. </a:t>
            </a:r>
            <a:r>
              <a:rPr lang="en-GB" altLang="en-US" sz="2000" dirty="0" err="1" smtClean="0"/>
              <a:t>Biblionet</a:t>
            </a:r>
            <a:r>
              <a:rPr lang="en-GB" altLang="en-US" sz="2000" dirty="0" smtClean="0"/>
              <a:t>.</a:t>
            </a:r>
            <a:endParaRPr lang="el-GR" altLang="en-US" sz="2000" dirty="0" smtClean="0"/>
          </a:p>
          <a:p>
            <a:pPr marL="0" indent="0">
              <a:buNone/>
            </a:pPr>
            <a:r>
              <a:rPr lang="el-GR" sz="2000" dirty="0" smtClean="0"/>
              <a:t>Εικόνα 2: </a:t>
            </a:r>
            <a:r>
              <a:rPr lang="el-GR" sz="2000" dirty="0" smtClean="0">
                <a:hlinkClick r:id="rId4"/>
              </a:rPr>
              <a:t>Λευκό Καπέλο</a:t>
            </a:r>
            <a:r>
              <a:rPr lang="el-GR" sz="2000" dirty="0" smtClean="0"/>
              <a:t>, </a:t>
            </a:r>
            <a:r>
              <a:rPr lang="en-US" sz="2000" dirty="0"/>
              <a:t>CC0 Public </a:t>
            </a:r>
            <a:r>
              <a:rPr lang="en-US" sz="2000" dirty="0" smtClean="0"/>
              <a:t>Domain</a:t>
            </a:r>
            <a:r>
              <a:rPr lang="el-GR" sz="2000" dirty="0" smtClean="0"/>
              <a:t>, </a:t>
            </a:r>
            <a:r>
              <a:rPr lang="en-GB" sz="2000" dirty="0" err="1" smtClean="0"/>
              <a:t>Pixabay</a:t>
            </a:r>
            <a:r>
              <a:rPr lang="el-GR" sz="2000" dirty="0" smtClean="0"/>
              <a:t>.</a:t>
            </a:r>
            <a:endParaRPr lang="en-GB" sz="2000" dirty="0" smtClean="0"/>
          </a:p>
          <a:p>
            <a:pPr marL="0" indent="0">
              <a:buNone/>
            </a:pPr>
            <a:r>
              <a:rPr lang="el-GR" sz="2000" dirty="0" smtClean="0"/>
              <a:t>Εικόνα 3: </a:t>
            </a:r>
            <a:r>
              <a:rPr lang="el-GR" sz="2000" dirty="0" smtClean="0">
                <a:hlinkClick r:id="rId5"/>
              </a:rPr>
              <a:t>Γυναίκα με καπέλο</a:t>
            </a:r>
            <a:r>
              <a:rPr lang="el-GR" sz="2000" dirty="0" smtClean="0"/>
              <a:t>, </a:t>
            </a:r>
            <a:r>
              <a:rPr lang="en-US" sz="2000" dirty="0"/>
              <a:t>CC0 Public Domain</a:t>
            </a:r>
            <a:r>
              <a:rPr lang="el-GR" sz="2000" dirty="0"/>
              <a:t>, </a:t>
            </a:r>
            <a:r>
              <a:rPr lang="en-GB" sz="2000" dirty="0" err="1"/>
              <a:t>Pixabay</a:t>
            </a:r>
            <a:r>
              <a:rPr lang="el-GR" sz="2000" dirty="0" smtClean="0"/>
              <a:t>.</a:t>
            </a:r>
          </a:p>
          <a:p>
            <a:pPr marL="0" indent="0">
              <a:buNone/>
            </a:pPr>
            <a:r>
              <a:rPr lang="el-GR" sz="2000" dirty="0" smtClean="0"/>
              <a:t>Εικόνα 4: </a:t>
            </a:r>
            <a:r>
              <a:rPr lang="el-GR" sz="2000" dirty="0" smtClean="0">
                <a:hlinkClick r:id="rId6"/>
              </a:rPr>
              <a:t>Καπελάκι</a:t>
            </a:r>
            <a:r>
              <a:rPr lang="el-GR" sz="2000" dirty="0"/>
              <a:t>, </a:t>
            </a:r>
            <a:r>
              <a:rPr lang="en-US" sz="2000" dirty="0"/>
              <a:t>CC0 Public Domain</a:t>
            </a:r>
            <a:r>
              <a:rPr lang="el-GR" sz="2000" dirty="0"/>
              <a:t>, </a:t>
            </a:r>
            <a:r>
              <a:rPr lang="en-GB" sz="2000" dirty="0" err="1"/>
              <a:t>Pixabay</a:t>
            </a:r>
            <a:r>
              <a:rPr lang="el-GR" sz="2000" dirty="0"/>
              <a:t>.</a:t>
            </a:r>
          </a:p>
          <a:p>
            <a:pPr marL="0" indent="0">
              <a:buNone/>
            </a:pPr>
            <a:endParaRPr lang="en-GB" sz="2000" dirty="0"/>
          </a:p>
          <a:p>
            <a:pPr marL="0" indent="0">
              <a:buNone/>
            </a:pPr>
            <a:endParaRPr lang="en-GB" sz="2000" dirty="0"/>
          </a:p>
        </p:txBody>
      </p:sp>
    </p:spTree>
    <p:extLst>
      <p:ext uri="{BB962C8B-B14F-4D97-AF65-F5344CB8AC3E}">
        <p14:creationId xmlns:p14="http://schemas.microsoft.com/office/powerpoint/2010/main" val="23530459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altLang="en-US" dirty="0"/>
              <a:t>Διδακτική Πρακτική</a:t>
            </a:r>
            <a:endParaRPr lang="en-GB" dirty="0"/>
          </a:p>
        </p:txBody>
      </p:sp>
      <p:sp>
        <p:nvSpPr>
          <p:cNvPr id="7" name="Θέση περιεχομένου 6"/>
          <p:cNvSpPr>
            <a:spLocks noGrp="1"/>
          </p:cNvSpPr>
          <p:nvPr>
            <p:ph sz="half" idx="1"/>
          </p:nvPr>
        </p:nvSpPr>
        <p:spPr/>
        <p:txBody>
          <a:bodyPr>
            <a:noAutofit/>
          </a:bodyPr>
          <a:lstStyle/>
          <a:p>
            <a:pPr marL="0" indent="0">
              <a:buNone/>
            </a:pPr>
            <a:r>
              <a:rPr lang="el-GR" sz="2400" b="1" dirty="0"/>
              <a:t>Διδακτική </a:t>
            </a:r>
            <a:r>
              <a:rPr lang="el-GR" sz="2400" b="1" dirty="0" smtClean="0"/>
              <a:t>πρακτική</a:t>
            </a:r>
            <a:r>
              <a:rPr lang="en-GB" sz="2400" dirty="0" smtClean="0"/>
              <a:t>:</a:t>
            </a:r>
            <a:r>
              <a:rPr lang="el-GR" sz="2400" dirty="0" smtClean="0"/>
              <a:t> </a:t>
            </a:r>
          </a:p>
          <a:p>
            <a:pPr marL="0" indent="0">
              <a:spcBef>
                <a:spcPts val="0"/>
              </a:spcBef>
              <a:buNone/>
            </a:pPr>
            <a:r>
              <a:rPr lang="el-GR" sz="2400" dirty="0"/>
              <a:t>Κωνσταντίνα </a:t>
            </a:r>
            <a:r>
              <a:rPr lang="el-GR" sz="2400" dirty="0" smtClean="0"/>
              <a:t>Πούρου-</a:t>
            </a:r>
            <a:r>
              <a:rPr lang="el-GR" sz="2400" dirty="0" err="1" smtClean="0"/>
              <a:t>Λεπίπα</a:t>
            </a:r>
            <a:r>
              <a:rPr lang="en-GB" sz="2400" dirty="0" smtClean="0"/>
              <a:t>.</a:t>
            </a:r>
            <a:endParaRPr lang="el-GR" sz="2400" dirty="0"/>
          </a:p>
          <a:p>
            <a:pPr marL="0" indent="0">
              <a:spcBef>
                <a:spcPts val="1200"/>
              </a:spcBef>
              <a:buNone/>
            </a:pPr>
            <a:r>
              <a:rPr lang="el-GR" altLang="en-US" sz="2400" b="1" dirty="0" smtClean="0"/>
              <a:t>Βιβλίο</a:t>
            </a:r>
            <a:r>
              <a:rPr lang="el-GR" altLang="en-US" sz="2400" dirty="0" smtClean="0"/>
              <a:t>:</a:t>
            </a:r>
            <a:r>
              <a:rPr lang="en-GB" altLang="en-US" sz="2400" dirty="0" smtClean="0"/>
              <a:t> </a:t>
            </a:r>
            <a:r>
              <a:rPr lang="el-GR" altLang="en-US" sz="2400" dirty="0" err="1"/>
              <a:t>Klassen</a:t>
            </a:r>
            <a:r>
              <a:rPr lang="el-GR" altLang="en-US" sz="2400" dirty="0"/>
              <a:t>, </a:t>
            </a:r>
            <a:r>
              <a:rPr lang="el-GR" altLang="en-US" sz="2400" dirty="0" err="1"/>
              <a:t>Jon</a:t>
            </a:r>
            <a:r>
              <a:rPr lang="el-GR" altLang="en-US" sz="2400" dirty="0"/>
              <a:t>. </a:t>
            </a:r>
            <a:r>
              <a:rPr lang="el-GR" altLang="en-US" sz="2400" b="1" dirty="0"/>
              <a:t>Αυτό δεν είναι το καπέλο μου</a:t>
            </a:r>
            <a:r>
              <a:rPr lang="el-GR" altLang="en-US" sz="2400" dirty="0"/>
              <a:t> / </a:t>
            </a:r>
            <a:r>
              <a:rPr lang="el-GR" altLang="en-US" sz="2400" dirty="0" err="1"/>
              <a:t>Jon</a:t>
            </a:r>
            <a:r>
              <a:rPr lang="el-GR" altLang="en-US" sz="2400" dirty="0"/>
              <a:t> </a:t>
            </a:r>
            <a:r>
              <a:rPr lang="el-GR" altLang="en-US" sz="2400" dirty="0" err="1"/>
              <a:t>Klassen</a:t>
            </a:r>
            <a:r>
              <a:rPr lang="el-GR" altLang="en-US" sz="2400" dirty="0"/>
              <a:t> · μετάφραση Γιώργος </a:t>
            </a:r>
            <a:r>
              <a:rPr lang="el-GR" altLang="en-US" sz="2400" dirty="0" err="1"/>
              <a:t>Κουραβέλος</a:t>
            </a:r>
            <a:r>
              <a:rPr lang="el-GR" altLang="en-US" sz="2400" dirty="0"/>
              <a:t> · εικονογράφηση </a:t>
            </a:r>
            <a:r>
              <a:rPr lang="el-GR" altLang="en-US" sz="2400" dirty="0" err="1"/>
              <a:t>Jon</a:t>
            </a:r>
            <a:r>
              <a:rPr lang="el-GR" altLang="en-US" sz="2400" dirty="0"/>
              <a:t> </a:t>
            </a:r>
            <a:r>
              <a:rPr lang="el-GR" altLang="en-US" sz="2400" dirty="0" err="1"/>
              <a:t>Klassen</a:t>
            </a:r>
            <a:r>
              <a:rPr lang="el-GR" altLang="en-US" sz="2400" dirty="0"/>
              <a:t>. - 1η </a:t>
            </a:r>
            <a:r>
              <a:rPr lang="el-GR" altLang="en-US" sz="2400" dirty="0" err="1"/>
              <a:t>έκδ</a:t>
            </a:r>
            <a:r>
              <a:rPr lang="el-GR" altLang="en-US" sz="2400" dirty="0"/>
              <a:t>. - Αθήνα : Κόκκινο, 2013</a:t>
            </a:r>
            <a:r>
              <a:rPr lang="el-GR" altLang="en-US" sz="2400" dirty="0" smtClean="0"/>
              <a:t>.</a:t>
            </a:r>
            <a:endParaRPr lang="en-GB" sz="2400" dirty="0"/>
          </a:p>
        </p:txBody>
      </p:sp>
      <p:pic>
        <p:nvPicPr>
          <p:cNvPr id="6" name="Picture 2" descr="Εξώφυλλο του βιβλίου"/>
          <p:cNvPicPr>
            <a:picLocks noGrp="1" noChangeAspect="1" noChangeArrowheads="1"/>
          </p:cNvPicPr>
          <p:nvPr>
            <p:ph sz="half" idx="2"/>
          </p:nvPr>
        </p:nvPicPr>
        <p:blipFill>
          <a:blip r:embed="rId3" cstate="print"/>
          <a:srcRect/>
          <a:stretch>
            <a:fillRect/>
          </a:stretch>
        </p:blipFill>
        <p:spPr bwMode="auto">
          <a:xfrm>
            <a:off x="4932040" y="2348880"/>
            <a:ext cx="3308476" cy="2448272"/>
          </a:xfrm>
          <a:prstGeom prst="rect">
            <a:avLst/>
          </a:prstGeom>
          <a:noFill/>
        </p:spPr>
      </p:pic>
      <p:sp>
        <p:nvSpPr>
          <p:cNvPr id="5" name="TextBox 4"/>
          <p:cNvSpPr txBox="1"/>
          <p:nvPr/>
        </p:nvSpPr>
        <p:spPr>
          <a:xfrm>
            <a:off x="7884368" y="4869160"/>
            <a:ext cx="472173" cy="360040"/>
          </a:xfrm>
          <a:prstGeom prst="rect">
            <a:avLst/>
          </a:prstGeom>
        </p:spPr>
        <p:txBody>
          <a:bodyPr vert="horz" wrap="square" lIns="91440" tIns="45720" rIns="91440" bIns="45720" rtlCol="0" anchor="ctr">
            <a:noAutofit/>
          </a:bodyPr>
          <a:lstStyle/>
          <a:p>
            <a:r>
              <a:rPr lang="el-GR" b="1" dirty="0" smtClean="0">
                <a:latin typeface="+mj-lt"/>
              </a:rPr>
              <a:t>[1]</a:t>
            </a:r>
          </a:p>
        </p:txBody>
      </p:sp>
    </p:spTree>
    <p:custDataLst>
      <p:tags r:id="rId1"/>
    </p:custDataLst>
    <p:extLst>
      <p:ext uri="{BB962C8B-B14F-4D97-AF65-F5344CB8AC3E}">
        <p14:creationId xmlns:p14="http://schemas.microsoft.com/office/powerpoint/2010/main" val="25336435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Ανάγνωση του βιβλίου</a:t>
            </a:r>
            <a:endParaRPr lang="el-GR" dirty="0"/>
          </a:p>
        </p:txBody>
      </p:sp>
      <p:sp>
        <p:nvSpPr>
          <p:cNvPr id="3" name="Content Placeholder 2"/>
          <p:cNvSpPr>
            <a:spLocks noGrp="1"/>
          </p:cNvSpPr>
          <p:nvPr>
            <p:ph sz="half" idx="1"/>
          </p:nvPr>
        </p:nvSpPr>
        <p:spPr/>
        <p:txBody>
          <a:bodyPr/>
          <a:lstStyle/>
          <a:p>
            <a:pPr marL="0" indent="0">
              <a:buNone/>
            </a:pPr>
            <a:r>
              <a:rPr lang="el-GR" dirty="0"/>
              <a:t>Διαβάσαμε το βιβλίο </a:t>
            </a:r>
            <a:r>
              <a:rPr lang="el-GR" dirty="0" smtClean="0"/>
              <a:t>«Αυτό </a:t>
            </a:r>
            <a:r>
              <a:rPr lang="el-GR" dirty="0"/>
              <a:t>δεν είναι το καπέλο </a:t>
            </a:r>
            <a:r>
              <a:rPr lang="el-GR" dirty="0" smtClean="0"/>
              <a:t>μου» </a:t>
            </a:r>
            <a:r>
              <a:rPr lang="el-GR" dirty="0"/>
              <a:t>και εκφράσαμε τις απόψεις μας για το τι έγινε στο τέλος.</a:t>
            </a:r>
          </a:p>
          <a:p>
            <a:endParaRPr lang="el-GR" dirty="0"/>
          </a:p>
        </p:txBody>
      </p:sp>
      <p:pic>
        <p:nvPicPr>
          <p:cNvPr id="5" name="3 - Θέση περιεχομένου" descr="Η νηπιαγωγός διαβάζει το βιβλίο."/>
          <p:cNvPicPr>
            <a:picLocks noGrp="1" noChangeAspect="1"/>
          </p:cNvPicPr>
          <p:nvPr>
            <p:ph sz="half" idx="2"/>
          </p:nvPr>
        </p:nvPicPr>
        <p:blipFill>
          <a:blip r:embed="rId2" cstate="email">
            <a:extLst>
              <a:ext uri="{28A0092B-C50C-407E-A947-70E740481C1C}">
                <a14:useLocalDpi xmlns:a14="http://schemas.microsoft.com/office/drawing/2010/main"/>
              </a:ext>
            </a:extLst>
          </a:blip>
          <a:srcRect t="-1370"/>
          <a:stretch>
            <a:fillRect/>
          </a:stretch>
        </p:blipFill>
        <p:spPr>
          <a:xfrm>
            <a:off x="4648200" y="1817952"/>
            <a:ext cx="4038600" cy="4090459"/>
          </a:xfrm>
          <a:prstGeom prst="rect">
            <a:avLst/>
          </a:prstGeom>
        </p:spPr>
      </p:pic>
    </p:spTree>
    <p:extLst>
      <p:ext uri="{BB962C8B-B14F-4D97-AF65-F5344CB8AC3E}">
        <p14:creationId xmlns:p14="http://schemas.microsoft.com/office/powerpoint/2010/main" val="1117106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Παιχνίδι με καπέλα</a:t>
            </a:r>
            <a:r>
              <a:rPr lang="en-GB" dirty="0" smtClean="0"/>
              <a:t> (1/3)</a:t>
            </a:r>
            <a:endParaRPr lang="el-GR" dirty="0"/>
          </a:p>
        </p:txBody>
      </p:sp>
      <p:sp>
        <p:nvSpPr>
          <p:cNvPr id="3" name="Content Placeholder 2"/>
          <p:cNvSpPr>
            <a:spLocks noGrp="1"/>
          </p:cNvSpPr>
          <p:nvPr>
            <p:ph sz="half" idx="1"/>
          </p:nvPr>
        </p:nvSpPr>
        <p:spPr/>
        <p:txBody>
          <a:bodyPr>
            <a:normAutofit/>
          </a:bodyPr>
          <a:lstStyle/>
          <a:p>
            <a:pPr marL="0" indent="0">
              <a:buNone/>
            </a:pPr>
            <a:r>
              <a:rPr lang="el-GR" dirty="0"/>
              <a:t>Επειδή το βιβλίο μιλάει για ένα καπέλο που το φορά πότε ένα μικρούλι ψαράκι και πότε μια τεράστια φάλαινα, παίξαμε με τα παιδιά με καπέλα διαφορετικών μεγεθών: τ</a:t>
            </a:r>
            <a:r>
              <a:rPr lang="el-GR" dirty="0" smtClean="0"/>
              <a:t>ο </a:t>
            </a:r>
            <a:r>
              <a:rPr lang="el-GR" dirty="0"/>
              <a:t>καπέλο ενός ανθρώπου και το καπέλο της  Τοσοδούλας. </a:t>
            </a:r>
          </a:p>
          <a:p>
            <a:endParaRPr lang="el-GR" dirty="0"/>
          </a:p>
        </p:txBody>
      </p:sp>
      <p:pic>
        <p:nvPicPr>
          <p:cNvPr id="2050" name="Picture 2" descr="Καπέλο λευκό."/>
          <p:cNvPicPr>
            <a:picLocks noGrp="1" noChangeAspect="1" noChangeArrowheads="1"/>
          </p:cNvPicPr>
          <p:nvPr>
            <p:ph sz="half" idx="2"/>
          </p:nvPr>
        </p:nvPicPr>
        <p:blipFill>
          <a:blip r:embed="rId3" cstate="email">
            <a:extLst>
              <a:ext uri="{28A0092B-C50C-407E-A947-70E740481C1C}">
                <a14:useLocalDpi xmlns:a14="http://schemas.microsoft.com/office/drawing/2010/main"/>
              </a:ext>
            </a:extLst>
          </a:blip>
          <a:srcRect/>
          <a:stretch>
            <a:fillRect/>
          </a:stretch>
        </p:blipFill>
        <p:spPr bwMode="auto">
          <a:xfrm>
            <a:off x="4932040" y="1988840"/>
            <a:ext cx="3691029" cy="252028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132275" y="4653136"/>
            <a:ext cx="472173" cy="360040"/>
          </a:xfrm>
          <a:prstGeom prst="rect">
            <a:avLst/>
          </a:prstGeom>
        </p:spPr>
        <p:txBody>
          <a:bodyPr vert="horz" wrap="square" lIns="91440" tIns="45720" rIns="91440" bIns="45720" rtlCol="0" anchor="ctr">
            <a:noAutofit/>
          </a:bodyPr>
          <a:lstStyle/>
          <a:p>
            <a:r>
              <a:rPr lang="el-GR" b="1" dirty="0" smtClean="0">
                <a:latin typeface="+mj-lt"/>
              </a:rPr>
              <a:t>[</a:t>
            </a:r>
            <a:r>
              <a:rPr lang="en-US" b="1" dirty="0" smtClean="0">
                <a:latin typeface="+mj-lt"/>
              </a:rPr>
              <a:t>2</a:t>
            </a:r>
            <a:r>
              <a:rPr lang="el-GR" b="1" dirty="0" smtClean="0">
                <a:latin typeface="+mj-lt"/>
              </a:rPr>
              <a:t>]</a:t>
            </a:r>
          </a:p>
        </p:txBody>
      </p:sp>
    </p:spTree>
    <p:custDataLst>
      <p:tags r:id="rId1"/>
    </p:custDataLst>
    <p:extLst>
      <p:ext uri="{BB962C8B-B14F-4D97-AF65-F5344CB8AC3E}">
        <p14:creationId xmlns:p14="http://schemas.microsoft.com/office/powerpoint/2010/main" val="3903581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Παιχνίδι με καπέλα</a:t>
            </a:r>
            <a:r>
              <a:rPr lang="en-GB" dirty="0"/>
              <a:t> </a:t>
            </a:r>
            <a:r>
              <a:rPr lang="en-GB" dirty="0" smtClean="0"/>
              <a:t>(2/3</a:t>
            </a:r>
            <a:r>
              <a:rPr lang="en-GB" dirty="0"/>
              <a:t>)</a:t>
            </a:r>
            <a:endParaRPr lang="el-GR" dirty="0"/>
          </a:p>
        </p:txBody>
      </p:sp>
      <p:sp>
        <p:nvSpPr>
          <p:cNvPr id="4" name="Content Placeholder 3"/>
          <p:cNvSpPr>
            <a:spLocks noGrp="1"/>
          </p:cNvSpPr>
          <p:nvPr>
            <p:ph sz="half" idx="2"/>
          </p:nvPr>
        </p:nvSpPr>
        <p:spPr>
          <a:xfrm>
            <a:off x="3491880" y="1600200"/>
            <a:ext cx="5194920" cy="4525963"/>
          </a:xfrm>
        </p:spPr>
        <p:txBody>
          <a:bodyPr/>
          <a:lstStyle/>
          <a:p>
            <a:pPr marL="0" indent="0">
              <a:buNone/>
            </a:pPr>
            <a:r>
              <a:rPr lang="el-GR" dirty="0"/>
              <a:t>Εστιάζουμε στην ανταλλαγή των καπέλων. Για την Τοσοδούλα το καπέλο χρησιμεύει για </a:t>
            </a:r>
            <a:r>
              <a:rPr lang="el-GR" dirty="0" smtClean="0"/>
              <a:t>σπίτι.</a:t>
            </a:r>
            <a:endParaRPr lang="el-GR" dirty="0"/>
          </a:p>
          <a:p>
            <a:endParaRPr lang="el-GR" dirty="0"/>
          </a:p>
        </p:txBody>
      </p:sp>
      <p:pic>
        <p:nvPicPr>
          <p:cNvPr id="5" name="3 - Θέση περιεχομένου" descr="Η νηπιαγωγός δείχνει τα καπέλα της Τοσοδούλας και το δικό μας."/>
          <p:cNvPicPr>
            <a:picLocks noGrp="1" noChangeAspect="1"/>
          </p:cNvPicPr>
          <p:nvPr>
            <p:ph sz="half" idx="1"/>
          </p:nvPr>
        </p:nvPicPr>
        <p:blipFill>
          <a:blip r:embed="rId2" cstate="email">
            <a:extLst>
              <a:ext uri="{28A0092B-C50C-407E-A947-70E740481C1C}">
                <a14:useLocalDpi xmlns:a14="http://schemas.microsoft.com/office/drawing/2010/main"/>
              </a:ext>
            </a:extLst>
          </a:blip>
          <a:srcRect/>
          <a:stretch>
            <a:fillRect/>
          </a:stretch>
        </p:blipFill>
        <p:spPr>
          <a:xfrm>
            <a:off x="755576" y="1628800"/>
            <a:ext cx="2448272" cy="4392488"/>
          </a:xfrm>
          <a:prstGeom prst="rect">
            <a:avLst/>
          </a:prstGeom>
        </p:spPr>
      </p:pic>
    </p:spTree>
    <p:extLst>
      <p:ext uri="{BB962C8B-B14F-4D97-AF65-F5344CB8AC3E}">
        <p14:creationId xmlns:p14="http://schemas.microsoft.com/office/powerpoint/2010/main" val="3042931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Παιχνίδι με καπέλα</a:t>
            </a:r>
            <a:r>
              <a:rPr lang="en-GB" dirty="0"/>
              <a:t> </a:t>
            </a:r>
            <a:r>
              <a:rPr lang="en-GB" dirty="0" smtClean="0"/>
              <a:t>(3/3</a:t>
            </a:r>
            <a:r>
              <a:rPr lang="en-GB" dirty="0"/>
              <a:t>)</a:t>
            </a:r>
            <a:endParaRPr lang="el-GR" dirty="0"/>
          </a:p>
        </p:txBody>
      </p:sp>
      <p:sp>
        <p:nvSpPr>
          <p:cNvPr id="4" name="Content Placeholder 3"/>
          <p:cNvSpPr>
            <a:spLocks noGrp="1"/>
          </p:cNvSpPr>
          <p:nvPr>
            <p:ph sz="half" idx="2"/>
          </p:nvPr>
        </p:nvSpPr>
        <p:spPr/>
        <p:txBody>
          <a:bodyPr/>
          <a:lstStyle/>
          <a:p>
            <a:pPr marL="0" indent="0">
              <a:buNone/>
            </a:pPr>
            <a:r>
              <a:rPr lang="el-GR" dirty="0"/>
              <a:t>Για μας το δικό της καπέλο είναι δακτυλήθρα. </a:t>
            </a:r>
          </a:p>
        </p:txBody>
      </p:sp>
      <p:pic>
        <p:nvPicPr>
          <p:cNvPr id="5" name="3 - Θέση περιεχομένου" descr="Η νηπιαγωγός δείχνει τα καπέλα της Τοσοδούλας και το δικό μας."/>
          <p:cNvPicPr>
            <a:picLocks noGrp="1" noChangeAspect="1"/>
          </p:cNvPicPr>
          <p:nvPr>
            <p:ph sz="half" idx="1"/>
          </p:nvPr>
        </p:nvPicPr>
        <p:blipFill>
          <a:blip r:embed="rId2" cstate="email">
            <a:extLst>
              <a:ext uri="{28A0092B-C50C-407E-A947-70E740481C1C}">
                <a14:useLocalDpi xmlns:a14="http://schemas.microsoft.com/office/drawing/2010/main"/>
              </a:ext>
            </a:extLst>
          </a:blip>
          <a:srcRect/>
          <a:stretch>
            <a:fillRect/>
          </a:stretch>
        </p:blipFill>
        <p:spPr>
          <a:xfrm>
            <a:off x="539552" y="1772815"/>
            <a:ext cx="3888432" cy="3756751"/>
          </a:xfrm>
        </p:spPr>
      </p:pic>
    </p:spTree>
    <p:extLst>
      <p:ext uri="{BB962C8B-B14F-4D97-AF65-F5344CB8AC3E}">
        <p14:creationId xmlns:p14="http://schemas.microsoft.com/office/powerpoint/2010/main" val="798956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Μεγάλα και μικρά καπέλα</a:t>
            </a:r>
            <a:endParaRPr lang="el-GR" dirty="0"/>
          </a:p>
        </p:txBody>
      </p:sp>
      <p:sp>
        <p:nvSpPr>
          <p:cNvPr id="3" name="Content Placeholder 2"/>
          <p:cNvSpPr>
            <a:spLocks noGrp="1"/>
          </p:cNvSpPr>
          <p:nvPr>
            <p:ph sz="half" idx="1"/>
          </p:nvPr>
        </p:nvSpPr>
        <p:spPr/>
        <p:txBody>
          <a:bodyPr/>
          <a:lstStyle/>
          <a:p>
            <a:pPr marL="0" indent="0">
              <a:buNone/>
            </a:pPr>
            <a:r>
              <a:rPr lang="el-GR" dirty="0"/>
              <a:t>Βρήκαμε και στο διαδίκτυο τεράστια και λιλιπούτεια καπέλα.</a:t>
            </a:r>
          </a:p>
          <a:p>
            <a:endParaRPr lang="el-GR" dirty="0"/>
          </a:p>
        </p:txBody>
      </p:sp>
      <p:pic>
        <p:nvPicPr>
          <p:cNvPr id="8" name="Picture 2" descr="Μεγάλο καπέλο"/>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flipH="1">
            <a:off x="611560" y="3356991"/>
            <a:ext cx="2941971" cy="247769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μικρούλι καπελάκι"/>
          <p:cNvPicPr>
            <a:picLocks noGrp="1" noChangeAspect="1" noChangeArrowheads="1"/>
          </p:cNvPicPr>
          <p:nvPr>
            <p:ph sz="half" idx="2"/>
          </p:nvPr>
        </p:nvPicPr>
        <p:blipFill rotWithShape="1">
          <a:blip r:embed="rId4" cstate="email">
            <a:extLst>
              <a:ext uri="{28A0092B-C50C-407E-A947-70E740481C1C}">
                <a14:useLocalDpi xmlns:a14="http://schemas.microsoft.com/office/drawing/2010/main"/>
              </a:ext>
            </a:extLst>
          </a:blip>
          <a:srcRect/>
          <a:stretch/>
        </p:blipFill>
        <p:spPr bwMode="auto">
          <a:xfrm>
            <a:off x="4860032" y="1628800"/>
            <a:ext cx="3649724" cy="405773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203848" y="5517232"/>
            <a:ext cx="472173" cy="360040"/>
          </a:xfrm>
          <a:prstGeom prst="rect">
            <a:avLst/>
          </a:prstGeom>
        </p:spPr>
        <p:txBody>
          <a:bodyPr vert="horz" wrap="square" lIns="91440" tIns="45720" rIns="91440" bIns="45720" rtlCol="0" anchor="ctr">
            <a:noAutofit/>
          </a:bodyPr>
          <a:lstStyle/>
          <a:p>
            <a:r>
              <a:rPr lang="el-GR" b="1" dirty="0" smtClean="0">
                <a:latin typeface="+mj-lt"/>
              </a:rPr>
              <a:t>[</a:t>
            </a:r>
            <a:r>
              <a:rPr lang="en-US" b="1" dirty="0">
                <a:latin typeface="+mj-lt"/>
              </a:rPr>
              <a:t>3</a:t>
            </a:r>
            <a:r>
              <a:rPr lang="el-GR" b="1" dirty="0" smtClean="0">
                <a:latin typeface="+mj-lt"/>
              </a:rPr>
              <a:t>]</a:t>
            </a:r>
          </a:p>
        </p:txBody>
      </p:sp>
      <p:sp>
        <p:nvSpPr>
          <p:cNvPr id="9" name="TextBox 8"/>
          <p:cNvSpPr txBox="1"/>
          <p:nvPr/>
        </p:nvSpPr>
        <p:spPr>
          <a:xfrm>
            <a:off x="8028384" y="5733256"/>
            <a:ext cx="472173" cy="360040"/>
          </a:xfrm>
          <a:prstGeom prst="rect">
            <a:avLst/>
          </a:prstGeom>
        </p:spPr>
        <p:txBody>
          <a:bodyPr vert="horz" wrap="square" lIns="91440" tIns="45720" rIns="91440" bIns="45720" rtlCol="0" anchor="ctr">
            <a:noAutofit/>
          </a:bodyPr>
          <a:lstStyle/>
          <a:p>
            <a:r>
              <a:rPr lang="el-GR" b="1" dirty="0" smtClean="0">
                <a:latin typeface="+mj-lt"/>
              </a:rPr>
              <a:t>[</a:t>
            </a:r>
            <a:r>
              <a:rPr lang="en-US" b="1" dirty="0">
                <a:latin typeface="+mj-lt"/>
              </a:rPr>
              <a:t>4</a:t>
            </a:r>
            <a:r>
              <a:rPr lang="el-GR" b="1" dirty="0" smtClean="0">
                <a:latin typeface="+mj-lt"/>
              </a:rPr>
              <a:t>]</a:t>
            </a:r>
          </a:p>
        </p:txBody>
      </p:sp>
    </p:spTree>
    <p:custDataLst>
      <p:tags r:id="rId1"/>
    </p:custDataLst>
    <p:extLst>
      <p:ext uri="{BB962C8B-B14F-4D97-AF65-F5344CB8AC3E}">
        <p14:creationId xmlns:p14="http://schemas.microsoft.com/office/powerpoint/2010/main" val="3201312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Τα έργα των παιδιών</a:t>
            </a:r>
            <a:r>
              <a:rPr lang="en-GB" dirty="0" smtClean="0"/>
              <a:t> (1/2)</a:t>
            </a:r>
            <a:endParaRPr lang="el-GR" dirty="0"/>
          </a:p>
        </p:txBody>
      </p:sp>
      <p:sp>
        <p:nvSpPr>
          <p:cNvPr id="3" name="Content Placeholder 2"/>
          <p:cNvSpPr>
            <a:spLocks noGrp="1"/>
          </p:cNvSpPr>
          <p:nvPr>
            <p:ph sz="half" idx="1"/>
          </p:nvPr>
        </p:nvSpPr>
        <p:spPr/>
        <p:txBody>
          <a:bodyPr/>
          <a:lstStyle/>
          <a:p>
            <a:pPr marL="0" indent="0">
              <a:buNone/>
            </a:pPr>
            <a:r>
              <a:rPr lang="el-GR" dirty="0"/>
              <a:t>Τέλος, τα παιδιά έβαλαν καπέλα στους αγαπημένους τους ήρωες</a:t>
            </a:r>
            <a:r>
              <a:rPr lang="el-GR" dirty="0" smtClean="0"/>
              <a:t>.</a:t>
            </a:r>
          </a:p>
          <a:p>
            <a:pPr marL="0" indent="0">
              <a:buNone/>
            </a:pPr>
            <a:r>
              <a:rPr lang="el-GR" dirty="0" smtClean="0"/>
              <a:t>Π.χ. Ένα </a:t>
            </a:r>
            <a:r>
              <a:rPr lang="el-GR" dirty="0"/>
              <a:t>καπέλο με φτερό ταιριάζει στον Ντόναλντ </a:t>
            </a:r>
            <a:r>
              <a:rPr lang="el-GR" dirty="0" err="1"/>
              <a:t>Ντακ</a:t>
            </a:r>
            <a:r>
              <a:rPr lang="el-GR" dirty="0"/>
              <a:t>.</a:t>
            </a:r>
          </a:p>
          <a:p>
            <a:pPr marL="0" indent="0">
              <a:buNone/>
            </a:pPr>
            <a:r>
              <a:rPr lang="el-GR" dirty="0" smtClean="0"/>
              <a:t> </a:t>
            </a:r>
            <a:endParaRPr lang="el-GR" dirty="0"/>
          </a:p>
          <a:p>
            <a:endParaRPr lang="el-GR" dirty="0"/>
          </a:p>
        </p:txBody>
      </p:sp>
      <p:pic>
        <p:nvPicPr>
          <p:cNvPr id="5" name="3 - Θέση περιεχομένου" descr="Παιδική ζωγραφιά"/>
          <p:cNvPicPr>
            <a:picLocks noGrp="1" noChangeAspect="1"/>
          </p:cNvPicPr>
          <p:nvPr>
            <p:ph sz="half" idx="2"/>
          </p:nvPr>
        </p:nvPicPr>
        <p:blipFill>
          <a:blip r:embed="rId2" cstate="email">
            <a:extLst>
              <a:ext uri="{28A0092B-C50C-407E-A947-70E740481C1C}">
                <a14:useLocalDpi xmlns:a14="http://schemas.microsoft.com/office/drawing/2010/main"/>
              </a:ext>
            </a:extLst>
          </a:blip>
          <a:srcRect/>
          <a:stretch>
            <a:fillRect/>
          </a:stretch>
        </p:blipFill>
        <p:spPr>
          <a:xfrm>
            <a:off x="4982094" y="1841110"/>
            <a:ext cx="3370811" cy="4044142"/>
          </a:xfrm>
          <a:prstGeom prst="rect">
            <a:avLst/>
          </a:prstGeom>
        </p:spPr>
      </p:pic>
    </p:spTree>
    <p:extLst>
      <p:ext uri="{BB962C8B-B14F-4D97-AF65-F5344CB8AC3E}">
        <p14:creationId xmlns:p14="http://schemas.microsoft.com/office/powerpoint/2010/main" val="1760258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Τα έργα των </a:t>
            </a:r>
            <a:r>
              <a:rPr lang="el-GR" dirty="0" smtClean="0"/>
              <a:t>παιδιών</a:t>
            </a:r>
            <a:r>
              <a:rPr lang="en-GB" dirty="0" smtClean="0"/>
              <a:t> (2/2)</a:t>
            </a:r>
            <a:endParaRPr lang="el-GR" dirty="0"/>
          </a:p>
        </p:txBody>
      </p:sp>
      <p:sp>
        <p:nvSpPr>
          <p:cNvPr id="4" name="Content Placeholder 3"/>
          <p:cNvSpPr>
            <a:spLocks noGrp="1"/>
          </p:cNvSpPr>
          <p:nvPr>
            <p:ph sz="half" idx="2"/>
          </p:nvPr>
        </p:nvSpPr>
        <p:spPr/>
        <p:txBody>
          <a:bodyPr/>
          <a:lstStyle/>
          <a:p>
            <a:pPr marL="0" indent="0">
              <a:buNone/>
            </a:pPr>
            <a:r>
              <a:rPr lang="el-GR" dirty="0" smtClean="0"/>
              <a:t>Και </a:t>
            </a:r>
            <a:r>
              <a:rPr lang="el-GR" dirty="0"/>
              <a:t>φυσικά η Σταχτοπούτα φοράει ένα καπέλο γοβάκι. </a:t>
            </a:r>
          </a:p>
          <a:p>
            <a:endParaRPr lang="el-GR" dirty="0"/>
          </a:p>
        </p:txBody>
      </p:sp>
      <p:pic>
        <p:nvPicPr>
          <p:cNvPr id="5" name="3 - Θέση περιεχομένου" descr="Παιδική ζωγραφιά"/>
          <p:cNvPicPr>
            <a:picLocks noGrp="1" noChangeAspect="1"/>
          </p:cNvPicPr>
          <p:nvPr>
            <p:ph sz="half" idx="1"/>
          </p:nvPr>
        </p:nvPicPr>
        <p:blipFill>
          <a:blip r:embed="rId2" cstate="email">
            <a:extLst>
              <a:ext uri="{28A0092B-C50C-407E-A947-70E740481C1C}">
                <a14:useLocalDpi xmlns:a14="http://schemas.microsoft.com/office/drawing/2010/main"/>
              </a:ext>
            </a:extLst>
          </a:blip>
          <a:srcRect/>
          <a:stretch>
            <a:fillRect/>
          </a:stretch>
        </p:blipFill>
        <p:spPr>
          <a:xfrm>
            <a:off x="604057" y="1628800"/>
            <a:ext cx="3842283" cy="4358283"/>
          </a:xfrm>
          <a:prstGeom prst="rect">
            <a:avLst/>
          </a:prstGeom>
        </p:spPr>
      </p:pic>
    </p:spTree>
    <p:extLst>
      <p:ext uri="{BB962C8B-B14F-4D97-AF65-F5344CB8AC3E}">
        <p14:creationId xmlns:p14="http://schemas.microsoft.com/office/powerpoint/2010/main" val="18657917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6"/>
  <p:tag name="ZHAW.ACCESSIBILITYADDIN.CHECKTIMEDATE" val="10/29/2015 1:25:29 AM"/>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10242,10243,3,"/>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4,7,6,5,"/>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2,3,2050,5,"/>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2,3,8,1030,7,9,"/>
</p:tagLst>
</file>

<file path=ppt/tags/tag6.xml><?xml version="1.0" encoding="utf-8"?>
<p:tagLst xmlns:a="http://schemas.openxmlformats.org/drawingml/2006/main" xmlns:r="http://schemas.openxmlformats.org/officeDocument/2006/relationships" xmlns:p="http://schemas.openxmlformats.org/presentationml/2006/main">
  <p:tag name="ZHAW.ACCESSIBILITYADDIN.READINGORDER" val="2,3,7,"/>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34818,34819,34820,6,"/>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8E91C7B5-2CD7-48C4-A425-1DE57B5D0E12}">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3242</TotalTime>
  <Words>622</Words>
  <Application>Microsoft Office PowerPoint</Application>
  <PresentationFormat>On-screen Show (4:3)</PresentationFormat>
  <Paragraphs>69</Paragraphs>
  <Slides>16</Slides>
  <Notes>8</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Θέμα του Office</vt:lpstr>
      <vt:lpstr>Το Εικονογραφημένο Βιβλίο στην Προσχολική Εκπαίδευση</vt:lpstr>
      <vt:lpstr>Διδακτική Πρακτική</vt:lpstr>
      <vt:lpstr>Ανάγνωση του βιβλίου</vt:lpstr>
      <vt:lpstr>Παιχνίδι με καπέλα (1/3)</vt:lpstr>
      <vt:lpstr>Παιχνίδι με καπέλα (2/3)</vt:lpstr>
      <vt:lpstr>Παιχνίδι με καπέλα (3/3)</vt:lpstr>
      <vt:lpstr>Μεγάλα και μικρά καπέλα</vt:lpstr>
      <vt:lpstr>Τα έργα των παιδιών (1/2)</vt:lpstr>
      <vt:lpstr>Τα έργα των παιδιών (2/2)</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lpstr>Σημείωμα Χρήσης Έργων Τρίτων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Αυτό δεν είναι το καπέλο μου </dc:title>
  <dc:subject>Το Εικονογραφημένο Βιβλίο στην Προσχολική Εκπαίδευση</dc:subject>
  <dc:creator> Αγγελική Γιαννικοπούλου</dc:creator>
  <cp:lastModifiedBy>Smaragda Papadopoulou</cp:lastModifiedBy>
  <cp:revision>291</cp:revision>
  <dcterms:created xsi:type="dcterms:W3CDTF">2012-09-06T09:03:05Z</dcterms:created>
  <dcterms:modified xsi:type="dcterms:W3CDTF">2015-10-28T23:29:00Z</dcterms:modified>
  <cp:category>Μόδα και Εικονογραφημένο Βιβλίο</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48D6367A-068E-49CD-898C-DB9748BADC41</vt:lpwstr>
  </property>
  <property fmtid="{D5CDD505-2E9C-101B-9397-08002B2CF9AE}" pid="3" name="ArticulatePath">
    <vt:lpwstr>New</vt:lpwstr>
  </property>
</Properties>
</file>