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2"/>
  </p:notesMasterIdLst>
  <p:sldIdLst>
    <p:sldId id="359" r:id="rId3"/>
    <p:sldId id="365" r:id="rId4"/>
    <p:sldId id="366" r:id="rId5"/>
    <p:sldId id="367" r:id="rId6"/>
    <p:sldId id="368" r:id="rId7"/>
    <p:sldId id="369" r:id="rId8"/>
    <p:sldId id="371" r:id="rId9"/>
    <p:sldId id="374" r:id="rId10"/>
    <p:sldId id="375" r:id="rId11"/>
    <p:sldId id="376" r:id="rId12"/>
    <p:sldId id="377" r:id="rId13"/>
    <p:sldId id="378" r:id="rId14"/>
    <p:sldId id="379" r:id="rId15"/>
    <p:sldId id="380" r:id="rId16"/>
    <p:sldId id="381" r:id="rId17"/>
    <p:sldId id="382" r:id="rId18"/>
    <p:sldId id="372" r:id="rId19"/>
    <p:sldId id="373" r:id="rId20"/>
    <p:sldId id="384" r:id="rId21"/>
    <p:sldId id="385" r:id="rId22"/>
    <p:sldId id="386" r:id="rId23"/>
    <p:sldId id="387" r:id="rId24"/>
    <p:sldId id="360" r:id="rId25"/>
    <p:sldId id="361" r:id="rId26"/>
    <p:sldId id="362" r:id="rId27"/>
    <p:sldId id="363" r:id="rId28"/>
    <p:sldId id="364" r:id="rId29"/>
    <p:sldId id="383" r:id="rId30"/>
    <p:sldId id="293" r:id="rId31"/>
  </p:sldIdLst>
  <p:sldSz cx="9144000" cy="6858000" type="screen4x3"/>
  <p:notesSz cx="6858000" cy="9144000"/>
  <p:custDataLst>
    <p:tags r:id="rId33"/>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359"/>
            <p14:sldId id="365"/>
            <p14:sldId id="366"/>
            <p14:sldId id="367"/>
            <p14:sldId id="368"/>
            <p14:sldId id="369"/>
            <p14:sldId id="371"/>
            <p14:sldId id="374"/>
            <p14:sldId id="375"/>
            <p14:sldId id="376"/>
            <p14:sldId id="377"/>
            <p14:sldId id="378"/>
            <p14:sldId id="379"/>
            <p14:sldId id="380"/>
            <p14:sldId id="381"/>
            <p14:sldId id="382"/>
            <p14:sldId id="372"/>
            <p14:sldId id="373"/>
            <p14:sldId id="384"/>
            <p14:sldId id="385"/>
            <p14:sldId id="386"/>
            <p14:sldId id="387"/>
            <p14:sldId id="360"/>
            <p14:sldId id="361"/>
            <p14:sldId id="362"/>
            <p14:sldId id="363"/>
            <p14:sldId id="364"/>
            <p14:sldId id="383"/>
          </p14:sldIdLst>
        </p14:section>
        <p14:section name="Untitled Section" id="{0F1CB131-A6BD-43D0-B8D4-1F27CEF7A05E}">
          <p14:sldIdLst>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75BC"/>
    <a:srgbClr val="4F81BD"/>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99309" autoAdjust="0"/>
  </p:normalViewPr>
  <p:slideViewPr>
    <p:cSldViewPr>
      <p:cViewPr varScale="1">
        <p:scale>
          <a:sx n="54" d="100"/>
          <a:sy n="54" d="100"/>
        </p:scale>
        <p:origin x="-90" y="-13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29/10/2015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en-US" altLang="en-US" dirty="0" smtClean="0">
              <a:solidFill>
                <a:srgbClr val="FF0000"/>
              </a:solidFill>
            </a:endParaRP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00EA80-8CC4-4187-A2BA-9FA8D171ECDD}" type="slidenum">
              <a:rPr lang="el-GR" altLang="en-US"/>
              <a:pPr fontAlgn="base">
                <a:spcBef>
                  <a:spcPct val="0"/>
                </a:spcBef>
                <a:spcAft>
                  <a:spcPct val="0"/>
                </a:spcAft>
              </a:pPr>
              <a:t>1</a:t>
            </a:fld>
            <a:endParaRPr lang="el-GR" altLang="en-US" dirty="0"/>
          </a:p>
        </p:txBody>
      </p:sp>
    </p:spTree>
    <p:extLst>
      <p:ext uri="{BB962C8B-B14F-4D97-AF65-F5344CB8AC3E}">
        <p14:creationId xmlns:p14="http://schemas.microsoft.com/office/powerpoint/2010/main" val="27014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23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25</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220AF9-E629-48ED-BFC2-6E03C5A63111}" type="slidenum">
              <a:rPr lang="el-GR" altLang="en-US"/>
              <a:pPr fontAlgn="base">
                <a:spcBef>
                  <a:spcPct val="0"/>
                </a:spcBef>
                <a:spcAft>
                  <a:spcPct val="0"/>
                </a:spcAft>
              </a:pPr>
              <a:t>26</a:t>
            </a:fld>
            <a:endParaRPr lang="el-GR" altLang="en-US"/>
          </a:p>
        </p:txBody>
      </p:sp>
    </p:spTree>
    <p:extLst>
      <p:ext uri="{BB962C8B-B14F-4D97-AF65-F5344CB8AC3E}">
        <p14:creationId xmlns:p14="http://schemas.microsoft.com/office/powerpoint/2010/main" val="11715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27</a:t>
            </a:fld>
            <a:endParaRPr lang="el-GR" altLang="en-US"/>
          </a:p>
        </p:txBody>
      </p:sp>
    </p:spTree>
    <p:extLst>
      <p:ext uri="{BB962C8B-B14F-4D97-AF65-F5344CB8AC3E}">
        <p14:creationId xmlns:p14="http://schemas.microsoft.com/office/powerpoint/2010/main" val="115099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28</a:t>
            </a:fld>
            <a:endParaRPr lang="el-GR" altLang="en-US"/>
          </a:p>
        </p:txBody>
      </p:sp>
    </p:spTree>
    <p:extLst>
      <p:ext uri="{BB962C8B-B14F-4D97-AF65-F5344CB8AC3E}">
        <p14:creationId xmlns:p14="http://schemas.microsoft.com/office/powerpoint/2010/main" val="3605764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29</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06405"/>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Μόδα και Εικονογραφημένο Βιβλίο</a:t>
            </a: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hyperlink" Target="http://opencourses.uoa.gr/courses/ECD5/"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0.png"/><Relationship Id="rId4" Type="http://schemas.openxmlformats.org/officeDocument/2006/relationships/hyperlink" Target="%5b1%5d%20http:/creativecommons.org/licenses/by-nc-sa/4.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hyperlink" Target="https://pixabay.com/en/photos/?q=red+clothes&amp;image_type=&amp;cat=&amp;order=" TargetMode="External"/><Relationship Id="rId4" Type="http://schemas.openxmlformats.org/officeDocument/2006/relationships/hyperlink" Target="http://www.biblionet.gr/book/159663/McKee,_David/%CE%88%CE%BB%CE%BC%CE%B5%CF%8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8.xml"/><Relationship Id="rId1" Type="http://schemas.openxmlformats.org/officeDocument/2006/relationships/tags" Target="../tags/tag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Λογότυπο Εθνικόν και Καποδιστριακόν Πανεπιστήμιον Αθηνών"/>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Τίτλος 1"/>
          <p:cNvSpPr>
            <a:spLocks noGrp="1"/>
          </p:cNvSpPr>
          <p:nvPr>
            <p:ph type="ctrTitle"/>
          </p:nvPr>
        </p:nvSpPr>
        <p:spPr>
          <a:xfrm>
            <a:off x="755576" y="1988840"/>
            <a:ext cx="7772400" cy="1470025"/>
          </a:xfrm>
        </p:spPr>
        <p:txBody>
          <a:bodyPr/>
          <a:lstStyle/>
          <a:p>
            <a:r>
              <a:rPr lang="el-GR" altLang="en-US" sz="4000" dirty="0" smtClean="0"/>
              <a:t>Το Εικονογραφημένο Βιβλίο στην Προσχολική Εκπαίδευση</a:t>
            </a:r>
            <a:endParaRPr lang="el-GR" altLang="en-US" sz="4000" dirty="0" smtClean="0">
              <a:solidFill>
                <a:srgbClr val="5075BC"/>
              </a:solidFill>
            </a:endParaRPr>
          </a:p>
        </p:txBody>
      </p:sp>
      <p:sp>
        <p:nvSpPr>
          <p:cNvPr id="3" name="Υπότιτλος 2"/>
          <p:cNvSpPr>
            <a:spLocks noGrp="1"/>
          </p:cNvSpPr>
          <p:nvPr>
            <p:ph type="subTitle" idx="1"/>
          </p:nvPr>
        </p:nvSpPr>
        <p:spPr>
          <a:xfrm>
            <a:off x="684213" y="3384550"/>
            <a:ext cx="7775575" cy="1752600"/>
          </a:xfrm>
        </p:spPr>
        <p:txBody>
          <a:bodyPr rtlCol="0">
            <a:noAutofit/>
          </a:bodyPr>
          <a:lstStyle/>
          <a:p>
            <a:pPr fontAlgn="auto">
              <a:spcAft>
                <a:spcPts val="0"/>
              </a:spcAft>
              <a:defRPr/>
            </a:pPr>
            <a:r>
              <a:rPr lang="el-GR" sz="2800" dirty="0" smtClean="0">
                <a:solidFill>
                  <a:srgbClr val="5075BC"/>
                </a:solidFill>
                <a:latin typeface="+mj-lt"/>
                <a:ea typeface="+mj-ea"/>
                <a:cs typeface="+mj-cs"/>
              </a:rPr>
              <a:t>Ενότητα </a:t>
            </a:r>
            <a:r>
              <a:rPr lang="en-US" sz="2800" dirty="0" smtClean="0">
                <a:solidFill>
                  <a:srgbClr val="5075BC"/>
                </a:solidFill>
                <a:latin typeface="+mj-lt"/>
                <a:ea typeface="+mj-ea"/>
                <a:cs typeface="+mj-cs"/>
              </a:rPr>
              <a:t>4.8</a:t>
            </a:r>
            <a:r>
              <a:rPr lang="el-GR" sz="2800" dirty="0" smtClean="0">
                <a:solidFill>
                  <a:srgbClr val="5075BC"/>
                </a:solidFill>
                <a:latin typeface="+mj-lt"/>
                <a:ea typeface="+mj-ea"/>
                <a:cs typeface="+mj-cs"/>
              </a:rPr>
              <a:t>:</a:t>
            </a:r>
            <a:r>
              <a:rPr lang="en-US" sz="2800" dirty="0" smtClean="0">
                <a:solidFill>
                  <a:srgbClr val="5075BC"/>
                </a:solidFill>
                <a:latin typeface="+mj-lt"/>
                <a:ea typeface="+mj-ea"/>
                <a:cs typeface="+mj-cs"/>
              </a:rPr>
              <a:t> </a:t>
            </a:r>
            <a:r>
              <a:rPr lang="el-GR" sz="2800" dirty="0" smtClean="0"/>
              <a:t>Μόδα και</a:t>
            </a:r>
            <a:r>
              <a:rPr lang="en-US" sz="2800" dirty="0" smtClean="0"/>
              <a:t> </a:t>
            </a:r>
            <a:r>
              <a:rPr lang="el-GR" sz="2800" dirty="0" smtClean="0"/>
              <a:t>Εικονογραφημένο </a:t>
            </a:r>
            <a:r>
              <a:rPr lang="el-GR" sz="2800" dirty="0"/>
              <a:t>Β</a:t>
            </a:r>
            <a:r>
              <a:rPr lang="el-GR" sz="2800" dirty="0" smtClean="0"/>
              <a:t>ιβλίο</a:t>
            </a:r>
            <a:endParaRPr lang="el-GR" sz="2800" dirty="0"/>
          </a:p>
          <a:p>
            <a:pPr fontAlgn="auto">
              <a:spcAft>
                <a:spcPts val="0"/>
              </a:spcAft>
              <a:defRPr/>
            </a:pPr>
            <a:endParaRPr lang="el-GR" sz="2800" dirty="0" smtClean="0"/>
          </a:p>
          <a:p>
            <a:pPr fontAlgn="auto">
              <a:spcAft>
                <a:spcPts val="0"/>
              </a:spcAft>
              <a:defRPr/>
            </a:pPr>
            <a:r>
              <a:rPr lang="el-GR" sz="2800" dirty="0" smtClean="0"/>
              <a:t>Αγγελική Γιαννικοπούλου</a:t>
            </a:r>
          </a:p>
          <a:p>
            <a:pPr fontAlgn="auto">
              <a:spcAft>
                <a:spcPts val="0"/>
              </a:spcAft>
              <a:defRPr/>
            </a:pPr>
            <a:r>
              <a:rPr lang="el-GR" sz="2800" dirty="0" smtClean="0"/>
              <a:t>Τμήμα </a:t>
            </a:r>
            <a:r>
              <a:rPr lang="el-GR" sz="2800" dirty="0"/>
              <a:t>Εκπαίδευσης και Αγωγής στην Προσχολική Ηλικία (ΤΕΑΠΗ)</a:t>
            </a:r>
            <a:endParaRPr lang="en-US" sz="2800" dirty="0" smtClean="0"/>
          </a:p>
          <a:p>
            <a:pPr fontAlgn="auto">
              <a:spcAft>
                <a:spcPts val="0"/>
              </a:spcAft>
              <a:defRPr/>
            </a:pPr>
            <a:endParaRPr lang="el-GR" sz="2800" dirty="0" smtClean="0"/>
          </a:p>
        </p:txBody>
      </p:sp>
    </p:spTree>
    <p:custDataLst>
      <p:tags r:id="rId1"/>
    </p:custDataLst>
    <p:extLst>
      <p:ext uri="{BB962C8B-B14F-4D97-AF65-F5344CB8AC3E}">
        <p14:creationId xmlns:p14="http://schemas.microsoft.com/office/powerpoint/2010/main" val="271467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(3/9</a:t>
            </a:r>
            <a:r>
              <a:rPr lang="el-GR" dirty="0"/>
              <a:t>)</a:t>
            </a:r>
          </a:p>
        </p:txBody>
      </p:sp>
      <p:pic>
        <p:nvPicPr>
          <p:cNvPr id="5" name="Picture 2" descr="μπότες"/>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719710" y="1448643"/>
            <a:ext cx="3528393" cy="3888710"/>
          </a:xfrm>
          <a:prstGeom prst="rect">
            <a:avLst/>
          </a:prstGeom>
        </p:spPr>
      </p:pic>
      <p:pic>
        <p:nvPicPr>
          <p:cNvPr id="6" name="Picture 2" descr="φιόγκος"/>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rot="5400000">
            <a:off x="4968042" y="1448782"/>
            <a:ext cx="3528393" cy="3888432"/>
          </a:xfrm>
          <a:prstGeom prst="rect">
            <a:avLst/>
          </a:prstGeom>
        </p:spPr>
      </p:pic>
    </p:spTree>
    <p:custDataLst>
      <p:tags r:id="rId1"/>
    </p:custDataLst>
    <p:extLst>
      <p:ext uri="{BB962C8B-B14F-4D97-AF65-F5344CB8AC3E}">
        <p14:creationId xmlns:p14="http://schemas.microsoft.com/office/powerpoint/2010/main" val="33920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(4/9</a:t>
            </a:r>
            <a:r>
              <a:rPr lang="el-GR" dirty="0"/>
              <a:t>)</a:t>
            </a:r>
          </a:p>
        </p:txBody>
      </p:sp>
      <p:pic>
        <p:nvPicPr>
          <p:cNvPr id="5" name="Picture 1" descr="σκούφος"/>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580281" y="1660080"/>
            <a:ext cx="3528393" cy="3753868"/>
          </a:xfrm>
          <a:prstGeom prst="rect">
            <a:avLst/>
          </a:prstGeom>
        </p:spPr>
      </p:pic>
      <p:pic>
        <p:nvPicPr>
          <p:cNvPr id="6" name="Picture 2" descr="γάντια"/>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a:off x="4427984" y="1772816"/>
            <a:ext cx="4217659" cy="3528392"/>
          </a:xfrm>
          <a:prstGeom prst="rect">
            <a:avLst/>
          </a:prstGeom>
        </p:spPr>
      </p:pic>
    </p:spTree>
    <p:custDataLst>
      <p:tags r:id="rId1"/>
    </p:custDataLst>
    <p:extLst>
      <p:ext uri="{BB962C8B-B14F-4D97-AF65-F5344CB8AC3E}">
        <p14:creationId xmlns:p14="http://schemas.microsoft.com/office/powerpoint/2010/main" val="292751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(5/9</a:t>
            </a:r>
            <a:r>
              <a:rPr lang="el-GR" dirty="0"/>
              <a:t>)</a:t>
            </a:r>
          </a:p>
        </p:txBody>
      </p:sp>
      <p:pic>
        <p:nvPicPr>
          <p:cNvPr id="5" name="Picture 1" descr="μαγιώ"/>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330741" y="1909618"/>
            <a:ext cx="4320482" cy="4046877"/>
          </a:xfrm>
          <a:prstGeom prst="rect">
            <a:avLst/>
          </a:prstGeom>
        </p:spPr>
      </p:pic>
      <p:pic>
        <p:nvPicPr>
          <p:cNvPr id="6" name="Picture 1" descr="καπέλο"/>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a:off x="4644008" y="1772816"/>
            <a:ext cx="3740992" cy="4320480"/>
          </a:xfrm>
          <a:prstGeom prst="rect">
            <a:avLst/>
          </a:prstGeom>
        </p:spPr>
      </p:pic>
    </p:spTree>
    <p:custDataLst>
      <p:tags r:id="rId1"/>
    </p:custDataLst>
    <p:extLst>
      <p:ext uri="{BB962C8B-B14F-4D97-AF65-F5344CB8AC3E}">
        <p14:creationId xmlns:p14="http://schemas.microsoft.com/office/powerpoint/2010/main" val="330705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(6/9</a:t>
            </a:r>
            <a:r>
              <a:rPr lang="el-GR" dirty="0"/>
              <a:t>)</a:t>
            </a:r>
          </a:p>
        </p:txBody>
      </p:sp>
      <p:pic>
        <p:nvPicPr>
          <p:cNvPr id="5" name="Picture 3" descr="φιογκάκι"/>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240507" y="2336850"/>
            <a:ext cx="4440436" cy="3024336"/>
          </a:xfrm>
          <a:prstGeom prst="rect">
            <a:avLst/>
          </a:prstGeom>
        </p:spPr>
      </p:pic>
      <p:pic>
        <p:nvPicPr>
          <p:cNvPr id="6" name="Picture 1" descr="τσάντακι"/>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rot="5400000">
            <a:off x="3992454" y="1344248"/>
            <a:ext cx="4392488" cy="4961591"/>
          </a:xfrm>
          <a:prstGeom prst="rect">
            <a:avLst/>
          </a:prstGeom>
        </p:spPr>
      </p:pic>
    </p:spTree>
    <p:custDataLst>
      <p:tags r:id="rId1"/>
    </p:custDataLst>
    <p:extLst>
      <p:ext uri="{BB962C8B-B14F-4D97-AF65-F5344CB8AC3E}">
        <p14:creationId xmlns:p14="http://schemas.microsoft.com/office/powerpoint/2010/main" val="1300787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(7/9</a:t>
            </a:r>
            <a:r>
              <a:rPr lang="el-GR" dirty="0"/>
              <a:t>)</a:t>
            </a:r>
          </a:p>
        </p:txBody>
      </p:sp>
      <p:pic>
        <p:nvPicPr>
          <p:cNvPr id="5" name="Picture 3" descr="κολιέ"/>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rot="5400000">
            <a:off x="260218" y="1908133"/>
            <a:ext cx="4447097" cy="3888433"/>
          </a:xfrm>
          <a:prstGeom prst="rect">
            <a:avLst/>
          </a:prstGeom>
        </p:spPr>
      </p:pic>
      <p:pic>
        <p:nvPicPr>
          <p:cNvPr id="6" name="Picture 2" descr="κολιέ"/>
          <p:cNvPicPr>
            <a:picLocks noGrp="1" noChangeAspect="1" noChangeArrowheads="1"/>
          </p:cNvPicPr>
          <p:nvPr>
            <p:ph sz="half" idx="2"/>
          </p:nvPr>
        </p:nvPicPr>
        <p:blipFill>
          <a:blip r:embed="rId4" cstate="print">
            <a:extLst>
              <a:ext uri="{28A0092B-C50C-407E-A947-70E740481C1C}">
                <a14:useLocalDpi xmlns:a14="http://schemas.microsoft.com/office/drawing/2010/main"/>
              </a:ext>
            </a:extLst>
          </a:blip>
          <a:srcRect/>
          <a:stretch>
            <a:fillRect/>
          </a:stretch>
        </p:blipFill>
        <p:spPr bwMode="auto">
          <a:xfrm>
            <a:off x="4571999" y="1628800"/>
            <a:ext cx="413110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1706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l-GR" dirty="0"/>
              <a:t>Ρούχα «</a:t>
            </a:r>
            <a:r>
              <a:rPr lang="el-GR" dirty="0" err="1"/>
              <a:t>Έλμερ</a:t>
            </a:r>
            <a:r>
              <a:rPr lang="el-GR" dirty="0"/>
              <a:t>» </a:t>
            </a:r>
            <a:r>
              <a:rPr lang="el-GR" dirty="0" smtClean="0"/>
              <a:t>(8/9</a:t>
            </a:r>
            <a:r>
              <a:rPr lang="el-GR" dirty="0"/>
              <a:t>)</a:t>
            </a:r>
          </a:p>
        </p:txBody>
      </p:sp>
      <p:pic>
        <p:nvPicPr>
          <p:cNvPr id="11" name="Content Placeholder 10" descr="ρολόι, γραβάτα, φουλάρι"/>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99142" y="1696038"/>
            <a:ext cx="7558415" cy="4248561"/>
          </a:xfrm>
        </p:spPr>
      </p:pic>
    </p:spTree>
    <p:custDataLst>
      <p:tags r:id="rId1"/>
    </p:custDataLst>
    <p:extLst>
      <p:ext uri="{BB962C8B-B14F-4D97-AF65-F5344CB8AC3E}">
        <p14:creationId xmlns:p14="http://schemas.microsoft.com/office/powerpoint/2010/main" val="204859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Ρούχα «</a:t>
            </a:r>
            <a:r>
              <a:rPr lang="el-GR" dirty="0" err="1"/>
              <a:t>Έλμερ</a:t>
            </a:r>
            <a:r>
              <a:rPr lang="el-GR" dirty="0"/>
              <a:t>» </a:t>
            </a:r>
            <a:r>
              <a:rPr lang="el-GR" dirty="0" smtClean="0"/>
              <a:t>(9/9</a:t>
            </a:r>
            <a:r>
              <a:rPr lang="el-GR" dirty="0"/>
              <a:t>)</a:t>
            </a:r>
          </a:p>
        </p:txBody>
      </p:sp>
      <p:pic>
        <p:nvPicPr>
          <p:cNvPr id="9" name="Content Placeholder 8" descr="γυαλιά, βραχιόλια"/>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24676" y="1839283"/>
            <a:ext cx="7107348" cy="3962072"/>
          </a:xfrm>
        </p:spPr>
      </p:pic>
    </p:spTree>
    <p:custDataLst>
      <p:tags r:id="rId1"/>
    </p:custDataLst>
    <p:extLst>
      <p:ext uri="{BB962C8B-B14F-4D97-AF65-F5344CB8AC3E}">
        <p14:creationId xmlns:p14="http://schemas.microsoft.com/office/powerpoint/2010/main" val="309871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p:txBody>
          <a:bodyPr>
            <a:normAutofit/>
          </a:bodyPr>
          <a:lstStyle/>
          <a:p>
            <a:r>
              <a:rPr lang="en-US" dirty="0" smtClean="0"/>
              <a:t>Elmer Collection 2014-2015</a:t>
            </a:r>
            <a:endParaRPr lang="el-GR" dirty="0"/>
          </a:p>
        </p:txBody>
      </p:sp>
      <p:pic>
        <p:nvPicPr>
          <p:cNvPr id="7" name="Content Placeholder 3" descr="όλα τα ρούχα της σειράς Έλμερ"/>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1200766" y="1557338"/>
            <a:ext cx="6755167" cy="4525962"/>
          </a:xfrm>
        </p:spPr>
      </p:pic>
    </p:spTree>
    <p:custDataLst>
      <p:tags r:id="rId1"/>
    </p:custDataLst>
    <p:extLst>
      <p:ext uri="{BB962C8B-B14F-4D97-AF65-F5344CB8AC3E}">
        <p14:creationId xmlns:p14="http://schemas.microsoft.com/office/powerpoint/2010/main" val="254258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Δοκιμαστήριο</a:t>
            </a:r>
            <a:endParaRPr lang="el-GR" dirty="0"/>
          </a:p>
        </p:txBody>
      </p:sp>
      <p:sp>
        <p:nvSpPr>
          <p:cNvPr id="5" name="Content Placeholder 4"/>
          <p:cNvSpPr>
            <a:spLocks noGrp="1"/>
          </p:cNvSpPr>
          <p:nvPr>
            <p:ph sz="half" idx="1"/>
          </p:nvPr>
        </p:nvSpPr>
        <p:spPr/>
        <p:txBody>
          <a:bodyPr/>
          <a:lstStyle/>
          <a:p>
            <a:pPr marL="0" indent="0">
              <a:buNone/>
            </a:pPr>
            <a:r>
              <a:rPr lang="el-GR" dirty="0"/>
              <a:t>Τα παιδιά διασκέδασαν δοκιμάζοντας τα ρούχα και τα αξεσουάρ που έφτιαξαν. Η πρωτοβουλία τους αυτή μας έδωσε την ιδέα να οργανώσουμε μια παρουσίαση της </a:t>
            </a:r>
            <a:r>
              <a:rPr lang="el-GR" dirty="0" smtClean="0"/>
              <a:t>κολεξιόν </a:t>
            </a:r>
            <a:r>
              <a:rPr lang="el-GR" dirty="0"/>
              <a:t>του </a:t>
            </a:r>
            <a:r>
              <a:rPr lang="el-GR" dirty="0" err="1"/>
              <a:t>Έλμερ</a:t>
            </a:r>
            <a:r>
              <a:rPr lang="el-GR" dirty="0"/>
              <a:t>, για την επόμενη μέρα</a:t>
            </a:r>
            <a:r>
              <a:rPr lang="el-GR" dirty="0" smtClean="0"/>
              <a:t>.</a:t>
            </a:r>
            <a:endParaRPr lang="el-GR" dirty="0"/>
          </a:p>
          <a:p>
            <a:endParaRPr lang="el-GR" dirty="0"/>
          </a:p>
        </p:txBody>
      </p:sp>
      <p:pic>
        <p:nvPicPr>
          <p:cNvPr id="9" name="Content Placeholder 8" descr="τα παιδιά κρατούν τα ρούχα που έφτιαξαν σαν να τα δοκιμάζουν"/>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48200" y="1737220"/>
            <a:ext cx="4038600" cy="4251923"/>
          </a:xfrm>
        </p:spPr>
      </p:pic>
    </p:spTree>
    <p:custDataLst>
      <p:tags r:id="rId1"/>
    </p:custDataLst>
    <p:extLst>
      <p:ext uri="{BB962C8B-B14F-4D97-AF65-F5344CB8AC3E}">
        <p14:creationId xmlns:p14="http://schemas.microsoft.com/office/powerpoint/2010/main" val="2344006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Προετοιμασία για επίδειξη μόδας (1/3)</a:t>
            </a:r>
            <a:endParaRPr lang="el-GR" dirty="0"/>
          </a:p>
        </p:txBody>
      </p:sp>
      <p:sp>
        <p:nvSpPr>
          <p:cNvPr id="3" name="Content Placeholder 2"/>
          <p:cNvSpPr>
            <a:spLocks noGrp="1"/>
          </p:cNvSpPr>
          <p:nvPr>
            <p:ph sz="half" idx="1"/>
          </p:nvPr>
        </p:nvSpPr>
        <p:spPr>
          <a:xfrm>
            <a:off x="457200" y="1600200"/>
            <a:ext cx="3034680" cy="4525963"/>
          </a:xfrm>
        </p:spPr>
        <p:txBody>
          <a:bodyPr/>
          <a:lstStyle/>
          <a:p>
            <a:pPr marL="0" indent="0">
              <a:buNone/>
            </a:pPr>
            <a:r>
              <a:rPr lang="el-GR" dirty="0"/>
              <a:t>Παρακολουθήσαμε βίντεο επίδειξης μόδας και δείξαμε στα παιδιά πώς περπατούν </a:t>
            </a:r>
            <a:r>
              <a:rPr lang="el-GR" dirty="0" smtClean="0"/>
              <a:t>σε </a:t>
            </a:r>
            <a:r>
              <a:rPr lang="el-GR" dirty="0"/>
              <a:t>μια επίδειξη μόδας.</a:t>
            </a:r>
          </a:p>
          <a:p>
            <a:endParaRPr lang="el-GR" dirty="0"/>
          </a:p>
        </p:txBody>
      </p:sp>
      <p:pic>
        <p:nvPicPr>
          <p:cNvPr id="1026" name="Picture 2" descr="Η νηπιαγωγός κάνει πασαρέλ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707904" y="1844824"/>
            <a:ext cx="4974704" cy="363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324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altLang="en-US" dirty="0"/>
              <a:t>Διδακτική Πρακτική</a:t>
            </a:r>
            <a:endParaRPr lang="en-GB" dirty="0"/>
          </a:p>
        </p:txBody>
      </p:sp>
      <p:sp>
        <p:nvSpPr>
          <p:cNvPr id="7" name="Θέση περιεχομένου 6"/>
          <p:cNvSpPr>
            <a:spLocks noGrp="1"/>
          </p:cNvSpPr>
          <p:nvPr>
            <p:ph sz="half" idx="1"/>
          </p:nvPr>
        </p:nvSpPr>
        <p:spPr/>
        <p:txBody>
          <a:bodyPr>
            <a:noAutofit/>
          </a:bodyPr>
          <a:lstStyle/>
          <a:p>
            <a:pPr marL="0" indent="0">
              <a:buNone/>
            </a:pPr>
            <a:r>
              <a:rPr lang="el-GR" sz="2400" b="1" dirty="0"/>
              <a:t>Διδακτική </a:t>
            </a:r>
            <a:r>
              <a:rPr lang="el-GR" sz="2400" b="1" dirty="0" smtClean="0"/>
              <a:t>πρακτική</a:t>
            </a:r>
            <a:r>
              <a:rPr lang="en-GB" sz="2400" dirty="0" smtClean="0"/>
              <a:t>:</a:t>
            </a:r>
            <a:r>
              <a:rPr lang="el-GR" sz="2400" dirty="0" smtClean="0"/>
              <a:t> </a:t>
            </a:r>
          </a:p>
          <a:p>
            <a:pPr marL="0" indent="0">
              <a:spcBef>
                <a:spcPts val="0"/>
              </a:spcBef>
              <a:buNone/>
            </a:pPr>
            <a:r>
              <a:rPr lang="el-GR" sz="2400" dirty="0"/>
              <a:t>Αθηνά-Δήμητρα </a:t>
            </a:r>
            <a:r>
              <a:rPr lang="el-GR" sz="2400" dirty="0" err="1" smtClean="0"/>
              <a:t>Γκιόκα</a:t>
            </a:r>
            <a:r>
              <a:rPr lang="en-GB" sz="2400" dirty="0" smtClean="0"/>
              <a:t>,</a:t>
            </a:r>
            <a:endParaRPr lang="el-GR" sz="2400" dirty="0"/>
          </a:p>
          <a:p>
            <a:pPr marL="0" indent="0">
              <a:spcBef>
                <a:spcPts val="0"/>
              </a:spcBef>
              <a:buNone/>
            </a:pPr>
            <a:r>
              <a:rPr lang="el-GR" sz="2400" dirty="0"/>
              <a:t>Μαργαρίτα-Μαρία </a:t>
            </a:r>
            <a:r>
              <a:rPr lang="el-GR" sz="2400" dirty="0" err="1" smtClean="0"/>
              <a:t>Δίζου</a:t>
            </a:r>
            <a:r>
              <a:rPr lang="en-GB" sz="2400" dirty="0" smtClean="0"/>
              <a:t>.</a:t>
            </a:r>
            <a:endParaRPr lang="el-GR" sz="2400" dirty="0"/>
          </a:p>
          <a:p>
            <a:pPr marL="0" indent="0">
              <a:spcBef>
                <a:spcPts val="1200"/>
              </a:spcBef>
              <a:buNone/>
            </a:pPr>
            <a:r>
              <a:rPr lang="el-GR" sz="2400" b="1" dirty="0"/>
              <a:t>Μόδα εμπνευσμένη από </a:t>
            </a:r>
            <a:r>
              <a:rPr lang="el-GR" sz="2400" b="1" dirty="0" err="1"/>
              <a:t>παραμυθικούς</a:t>
            </a:r>
            <a:r>
              <a:rPr lang="el-GR" sz="2400" b="1" dirty="0"/>
              <a:t> </a:t>
            </a:r>
            <a:r>
              <a:rPr lang="el-GR" sz="2400" b="1" dirty="0" smtClean="0"/>
              <a:t>ήρωες.</a:t>
            </a:r>
            <a:endParaRPr lang="el-GR" sz="2400" b="1" dirty="0"/>
          </a:p>
          <a:p>
            <a:pPr marL="0" indent="0">
              <a:spcBef>
                <a:spcPts val="1200"/>
              </a:spcBef>
              <a:spcAft>
                <a:spcPts val="600"/>
              </a:spcAft>
              <a:buNone/>
            </a:pPr>
            <a:r>
              <a:rPr lang="el-GR" altLang="en-US" sz="2400" b="1" dirty="0" smtClean="0"/>
              <a:t>Βιβλίο</a:t>
            </a:r>
            <a:r>
              <a:rPr lang="el-GR" altLang="en-US" sz="2400" dirty="0" smtClean="0"/>
              <a:t>:</a:t>
            </a:r>
            <a:r>
              <a:rPr lang="en-GB" altLang="en-US" sz="2400" dirty="0" smtClean="0"/>
              <a:t> </a:t>
            </a:r>
            <a:r>
              <a:rPr lang="el-GR" altLang="en-US" sz="2400" dirty="0"/>
              <a:t>: </a:t>
            </a:r>
            <a:r>
              <a:rPr lang="el-GR" altLang="en-US" sz="2400" dirty="0" err="1"/>
              <a:t>McKee</a:t>
            </a:r>
            <a:r>
              <a:rPr lang="el-GR" altLang="en-US" sz="2400" dirty="0"/>
              <a:t>, </a:t>
            </a:r>
            <a:r>
              <a:rPr lang="el-GR" altLang="en-US" sz="2400" dirty="0" err="1"/>
              <a:t>David</a:t>
            </a:r>
            <a:r>
              <a:rPr lang="el-GR" altLang="en-US" sz="2400" dirty="0"/>
              <a:t>. </a:t>
            </a:r>
            <a:r>
              <a:rPr lang="el-GR" altLang="en-US" sz="2400" b="1" dirty="0" err="1"/>
              <a:t>Έλμερ</a:t>
            </a:r>
            <a:r>
              <a:rPr lang="el-GR" altLang="en-US" sz="2400" b="1" dirty="0"/>
              <a:t> </a:t>
            </a:r>
            <a:r>
              <a:rPr lang="el-GR" altLang="en-US" sz="2400" dirty="0"/>
              <a:t>/ </a:t>
            </a:r>
            <a:r>
              <a:rPr lang="el-GR" altLang="en-US" sz="2400" dirty="0" err="1"/>
              <a:t>Ντέιβιντ</a:t>
            </a:r>
            <a:r>
              <a:rPr lang="el-GR" altLang="en-US" sz="2400" dirty="0"/>
              <a:t> Μακ Κι · μετάφραση Αθηνά Ανδρουτσοπούλου · εικονογράφηση </a:t>
            </a:r>
            <a:r>
              <a:rPr lang="el-GR" altLang="en-US" sz="2400" dirty="0" err="1"/>
              <a:t>Ντέιβιντ</a:t>
            </a:r>
            <a:r>
              <a:rPr lang="el-GR" altLang="en-US" sz="2400" dirty="0"/>
              <a:t> Μακ Κι. - Αθήνα : Εκδόσεις Πατάκη, 2010.</a:t>
            </a:r>
            <a:endParaRPr lang="en-GB" altLang="en-US" sz="2400" dirty="0"/>
          </a:p>
        </p:txBody>
      </p:sp>
      <p:pic>
        <p:nvPicPr>
          <p:cNvPr id="6" name="Picture 4" descr="Εξώφυλλο"/>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rot="5400000">
            <a:off x="5079094" y="1769778"/>
            <a:ext cx="3089349" cy="3527474"/>
          </a:xfrm>
          <a:prstGeom prst="rect">
            <a:avLst/>
          </a:prstGeom>
          <a:ln>
            <a:noFill/>
          </a:ln>
          <a:effectLst/>
        </p:spPr>
      </p:pic>
      <p:sp>
        <p:nvSpPr>
          <p:cNvPr id="5" name="TextBox 4"/>
          <p:cNvSpPr txBox="1"/>
          <p:nvPr/>
        </p:nvSpPr>
        <p:spPr>
          <a:xfrm>
            <a:off x="7956376" y="5157192"/>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spTree>
    <p:custDataLst>
      <p:tags r:id="rId1"/>
    </p:custDataLst>
    <p:extLst>
      <p:ext uri="{BB962C8B-B14F-4D97-AF65-F5344CB8AC3E}">
        <p14:creationId xmlns:p14="http://schemas.microsoft.com/office/powerpoint/2010/main" val="2533643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Προετοιμασία για επίδειξη μόδας </a:t>
            </a:r>
            <a:r>
              <a:rPr lang="el-GR" dirty="0" smtClean="0"/>
              <a:t>(2/3)</a:t>
            </a:r>
            <a:endParaRPr lang="el-GR" dirty="0"/>
          </a:p>
        </p:txBody>
      </p:sp>
      <p:sp>
        <p:nvSpPr>
          <p:cNvPr id="3" name="Content Placeholder 2"/>
          <p:cNvSpPr>
            <a:spLocks noGrp="1"/>
          </p:cNvSpPr>
          <p:nvPr>
            <p:ph sz="half" idx="1"/>
          </p:nvPr>
        </p:nvSpPr>
        <p:spPr/>
        <p:txBody>
          <a:bodyPr/>
          <a:lstStyle/>
          <a:p>
            <a:pPr marL="0" indent="0">
              <a:buNone/>
            </a:pPr>
            <a:r>
              <a:rPr lang="el-GR" dirty="0"/>
              <a:t>Μάθαμε και να περπατάμε πάνω στη γραμμή χωρίς να την κοιτάμε. Δεν ήταν πάντα τόσο εύκολο. </a:t>
            </a:r>
          </a:p>
          <a:p>
            <a:endParaRPr lang="el-GR" dirty="0"/>
          </a:p>
        </p:txBody>
      </p:sp>
      <p:pic>
        <p:nvPicPr>
          <p:cNvPr id="2050" name="Picture 2" descr="Τα παιδιά κάνουν πασαρέλ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1628800"/>
            <a:ext cx="3312368" cy="4421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146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p:txBody>
          <a:bodyPr/>
          <a:lstStyle/>
          <a:p>
            <a:r>
              <a:rPr lang="el-GR" sz="2800" dirty="0"/>
              <a:t>Κάθε παιδί διάλεξε αυτό που ήθελε να φορέσει</a:t>
            </a:r>
            <a:r>
              <a:rPr lang="en-GB" sz="2800" dirty="0"/>
              <a:t>.</a:t>
            </a:r>
            <a:endParaRPr lang="el-GR" sz="2800" dirty="0"/>
          </a:p>
          <a:p>
            <a:endParaRPr lang="el-GR" dirty="0"/>
          </a:p>
        </p:txBody>
      </p:sp>
      <p:sp>
        <p:nvSpPr>
          <p:cNvPr id="5" name="Title 4"/>
          <p:cNvSpPr>
            <a:spLocks noGrp="1"/>
          </p:cNvSpPr>
          <p:nvPr>
            <p:ph type="title"/>
          </p:nvPr>
        </p:nvSpPr>
        <p:spPr/>
        <p:txBody>
          <a:bodyPr>
            <a:normAutofit fontScale="90000"/>
          </a:bodyPr>
          <a:lstStyle/>
          <a:p>
            <a:r>
              <a:rPr lang="el-GR" dirty="0"/>
              <a:t>Προετοιμασία για επίδειξη μόδας </a:t>
            </a:r>
            <a:r>
              <a:rPr lang="el-GR" dirty="0" smtClean="0"/>
              <a:t>(3/3)</a:t>
            </a:r>
            <a:endParaRPr lang="el-GR" dirty="0"/>
          </a:p>
        </p:txBody>
      </p:sp>
      <p:pic>
        <p:nvPicPr>
          <p:cNvPr id="7" name="Content Placeholder 6" descr="Τα παιδιά διαλέγουν ρούχα."/>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3659199" y="1557338"/>
            <a:ext cx="4943451" cy="4608512"/>
          </a:xfrm>
          <a:prstGeom prst="rect">
            <a:avLst/>
          </a:prstGeom>
          <a:ln>
            <a:noFill/>
          </a:ln>
          <a:effectLst/>
        </p:spPr>
      </p:pic>
    </p:spTree>
    <p:extLst>
      <p:ext uri="{BB962C8B-B14F-4D97-AF65-F5344CB8AC3E}">
        <p14:creationId xmlns:p14="http://schemas.microsoft.com/office/powerpoint/2010/main" val="2319929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Τα παιδιά περιμένουν να ξεκινήσει η επίδειξη μόδας."/>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340" r="11567"/>
          <a:stretch/>
        </p:blipFill>
        <p:spPr>
          <a:xfrm rot="5400000">
            <a:off x="4305292" y="2039524"/>
            <a:ext cx="4575106" cy="3753658"/>
          </a:xfrm>
        </p:spPr>
      </p:pic>
      <p:sp>
        <p:nvSpPr>
          <p:cNvPr id="3" name="Text Placeholder 2"/>
          <p:cNvSpPr>
            <a:spLocks noGrp="1"/>
          </p:cNvSpPr>
          <p:nvPr>
            <p:ph type="body" sz="half" idx="2"/>
          </p:nvPr>
        </p:nvSpPr>
        <p:spPr>
          <a:xfrm>
            <a:off x="457200" y="1556792"/>
            <a:ext cx="4042792" cy="4608512"/>
          </a:xfrm>
        </p:spPr>
        <p:txBody>
          <a:bodyPr>
            <a:normAutofit/>
          </a:bodyPr>
          <a:lstStyle/>
          <a:p>
            <a:r>
              <a:rPr lang="el-GR" sz="2800" dirty="0"/>
              <a:t>Στα παρασκήνια, περιμένοντας να ξεκινήσει η μουσική για να αρχίσει η  επίδειξη...</a:t>
            </a:r>
          </a:p>
          <a:p>
            <a:endParaRPr lang="el-GR" sz="2800" dirty="0"/>
          </a:p>
        </p:txBody>
      </p:sp>
      <p:sp>
        <p:nvSpPr>
          <p:cNvPr id="4" name="Title 3"/>
          <p:cNvSpPr>
            <a:spLocks noGrp="1"/>
          </p:cNvSpPr>
          <p:nvPr>
            <p:ph type="title"/>
          </p:nvPr>
        </p:nvSpPr>
        <p:spPr/>
        <p:txBody>
          <a:bodyPr/>
          <a:lstStyle/>
          <a:p>
            <a:r>
              <a:rPr lang="el-GR" dirty="0" smtClean="0"/>
              <a:t>Στα παρασκήνια</a:t>
            </a:r>
            <a:endParaRPr lang="el-GR" dirty="0"/>
          </a:p>
        </p:txBody>
      </p:sp>
    </p:spTree>
    <p:extLst>
      <p:ext uri="{BB962C8B-B14F-4D97-AF65-F5344CB8AC3E}">
        <p14:creationId xmlns:p14="http://schemas.microsoft.com/office/powerpoint/2010/main" val="757697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685058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859652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p:txBody>
      </p:sp>
    </p:spTree>
    <p:custDataLst>
      <p:tags r:id="rId1"/>
    </p:custDataLst>
    <p:extLst>
      <p:ext uri="{BB962C8B-B14F-4D97-AF65-F5344CB8AC3E}">
        <p14:creationId xmlns:p14="http://schemas.microsoft.com/office/powerpoint/2010/main" val="99369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l-GR" altLang="en-US" smtClean="0"/>
              <a:t>Σημείωμα Αναφοράς</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a:spcBef>
                <a:spcPts val="0"/>
              </a:spcBef>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Γιαννικοπούλου</a:t>
            </a:r>
            <a:r>
              <a:rPr lang="el-GR" sz="2000" dirty="0" smtClean="0"/>
              <a:t> 2015. </a:t>
            </a:r>
            <a:r>
              <a:rPr lang="el-GR" sz="2000" dirty="0"/>
              <a:t>Αθηνά-Δήμητρα </a:t>
            </a:r>
            <a:r>
              <a:rPr lang="el-GR" sz="2000" dirty="0" err="1"/>
              <a:t>Γκιόκα</a:t>
            </a:r>
            <a:r>
              <a:rPr lang="en-GB" sz="2000" dirty="0" smtClean="0"/>
              <a:t>,</a:t>
            </a:r>
            <a:r>
              <a:rPr lang="el-GR" sz="2000" dirty="0" smtClean="0"/>
              <a:t> Μαργαρίτα-Μαρία </a:t>
            </a:r>
            <a:r>
              <a:rPr lang="el-GR" sz="2000" dirty="0" err="1" smtClean="0"/>
              <a:t>Δίζου</a:t>
            </a:r>
            <a:r>
              <a:rPr lang="el-GR" sz="2000" dirty="0" smtClean="0"/>
              <a:t>, Αγγελική </a:t>
            </a:r>
            <a:r>
              <a:rPr lang="el-GR" sz="2000" dirty="0" err="1" smtClean="0"/>
              <a:t>Γιαννικοπούλου</a:t>
            </a:r>
            <a:r>
              <a:rPr lang="el-GR" sz="2000" dirty="0"/>
              <a:t>. «Το Εικονογραφημένο Βιβλίο στην Προσχολική Εκπαίδευση</a:t>
            </a:r>
            <a:r>
              <a:rPr lang="el-GR" sz="2000" dirty="0" smtClean="0"/>
              <a:t>. </a:t>
            </a:r>
            <a:r>
              <a:rPr lang="el-GR" sz="2000" dirty="0"/>
              <a:t>Μόδα και</a:t>
            </a:r>
            <a:r>
              <a:rPr lang="en-US" sz="2000" dirty="0"/>
              <a:t> </a:t>
            </a:r>
            <a:r>
              <a:rPr lang="el-GR" sz="2000" dirty="0"/>
              <a:t>Εικονογραφημένο Βιβλίο</a:t>
            </a:r>
            <a:r>
              <a:rPr lang="el-GR" sz="2000" dirty="0" smtClean="0"/>
              <a:t>.</a:t>
            </a:r>
            <a:r>
              <a:rPr lang="en-US" sz="2000" dirty="0" smtClean="0"/>
              <a:t> </a:t>
            </a:r>
            <a:r>
              <a:rPr lang="el-GR" sz="2000" dirty="0" err="1" smtClean="0"/>
              <a:t>Έλμερ</a:t>
            </a:r>
            <a:r>
              <a:rPr lang="el-GR" sz="2000" dirty="0" smtClean="0"/>
              <a:t>».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διεύθυνση: </a:t>
            </a:r>
            <a:r>
              <a:rPr lang="en-GB" sz="2000" dirty="0">
                <a:hlinkClick r:id="rId4" tooltip="Ανοιχτό Μάθημα: Το Εικονογραφημένο Βιβλίο στην Προσχολική Εκπαίδευση"/>
              </a:rPr>
              <a:t>http://opencourses.uoa.gr/courses/ECD5/</a:t>
            </a:r>
            <a:r>
              <a:rPr lang="el-GR" sz="2000" dirty="0" smtClean="0"/>
              <a:t>.</a:t>
            </a:r>
            <a:endParaRPr lang="el-GR" sz="2000" dirty="0"/>
          </a:p>
          <a:p>
            <a:pPr fontAlgn="auto">
              <a:spcAft>
                <a:spcPts val="0"/>
              </a:spcAft>
              <a:defRPr/>
            </a:pPr>
            <a:endParaRPr lang="el-GR" sz="2000" dirty="0"/>
          </a:p>
        </p:txBody>
      </p:sp>
    </p:spTree>
    <p:custDataLst>
      <p:tags r:id="rId1"/>
    </p:custDataLst>
    <p:extLst>
      <p:ext uri="{BB962C8B-B14F-4D97-AF65-F5344CB8AC3E}">
        <p14:creationId xmlns:p14="http://schemas.microsoft.com/office/powerpoint/2010/main" val="102922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1808697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828317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a:t>
            </a:r>
            <a:r>
              <a:rPr lang="el-GR" sz="2000" dirty="0" smtClean="0"/>
              <a:t>1: </a:t>
            </a:r>
            <a:r>
              <a:rPr lang="el-GR" sz="2000" dirty="0"/>
              <a:t>Εξώφυλλο του βιβλίου «</a:t>
            </a:r>
            <a:r>
              <a:rPr lang="el-GR" sz="2000" dirty="0" err="1">
                <a:hlinkClick r:id="rId4"/>
              </a:rPr>
              <a:t>Έλμερ</a:t>
            </a:r>
            <a:r>
              <a:rPr lang="el-GR" sz="2000" dirty="0"/>
              <a:t>» / </a:t>
            </a:r>
            <a:r>
              <a:rPr lang="el-GR" sz="2000" dirty="0" err="1"/>
              <a:t>Ντέιβιντ</a:t>
            </a:r>
            <a:r>
              <a:rPr lang="el-GR" sz="2000" dirty="0"/>
              <a:t> Μακ Κι · μετάφραση Αθηνά Ανδρουτσοπούλου · εικονογράφηση </a:t>
            </a:r>
            <a:r>
              <a:rPr lang="el-GR" sz="2000" dirty="0" err="1"/>
              <a:t>Ντέιβιντ</a:t>
            </a:r>
            <a:r>
              <a:rPr lang="el-GR" sz="2000" dirty="0"/>
              <a:t> Μακ Κι. - Αθήνα : Εκδόσεις Πατάκη, 2010.</a:t>
            </a:r>
            <a:r>
              <a:rPr lang="en-GB" sz="2000" dirty="0"/>
              <a:t> </a:t>
            </a:r>
            <a:r>
              <a:rPr lang="en-GB" sz="2000" dirty="0" err="1"/>
              <a:t>Biblionet</a:t>
            </a:r>
            <a:r>
              <a:rPr lang="en-GB" sz="2000" dirty="0" smtClean="0"/>
              <a:t>.</a:t>
            </a:r>
            <a:endParaRPr lang="el-GR" sz="2000" dirty="0" smtClean="0"/>
          </a:p>
          <a:p>
            <a:pPr marL="0" indent="0">
              <a:buNone/>
            </a:pPr>
            <a:r>
              <a:rPr lang="el-GR" sz="2000" dirty="0" smtClean="0"/>
              <a:t>Εικόνα 2: </a:t>
            </a:r>
            <a:r>
              <a:rPr lang="el-GR" sz="2000" dirty="0" smtClean="0">
                <a:hlinkClick r:id="rId5"/>
              </a:rPr>
              <a:t>Κόκκινα ρούχα</a:t>
            </a:r>
            <a:r>
              <a:rPr lang="el-GR" sz="2000" dirty="0" smtClean="0"/>
              <a:t>, </a:t>
            </a:r>
            <a:r>
              <a:rPr lang="en-US" sz="2000" dirty="0"/>
              <a:t>CC0 Public Domain, </a:t>
            </a:r>
            <a:r>
              <a:rPr lang="en-US" sz="2000" dirty="0" err="1"/>
              <a:t>Pixabay</a:t>
            </a:r>
            <a:r>
              <a:rPr lang="en-US" sz="2000" dirty="0" smtClean="0"/>
              <a:t>.</a:t>
            </a:r>
            <a:endParaRPr lang="el-GR" sz="2000" dirty="0"/>
          </a:p>
        </p:txBody>
      </p:sp>
    </p:spTree>
    <p:custDataLst>
      <p:tags r:id="rId1"/>
    </p:custDataLst>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57201" y="1556792"/>
            <a:ext cx="2602632" cy="4608512"/>
          </a:xfrm>
        </p:spPr>
        <p:txBody>
          <a:bodyPr/>
          <a:lstStyle/>
          <a:p>
            <a:r>
              <a:rPr lang="el-GR" sz="2400" dirty="0"/>
              <a:t>Διαβάσαμε το βιβλίο «</a:t>
            </a:r>
            <a:r>
              <a:rPr lang="el-GR" sz="2400" dirty="0" err="1"/>
              <a:t>Έλμερ</a:t>
            </a:r>
            <a:r>
              <a:rPr lang="el-GR" sz="2400" dirty="0" smtClean="0"/>
              <a:t>»</a:t>
            </a:r>
            <a:r>
              <a:rPr lang="en-GB" sz="2400" dirty="0" smtClean="0"/>
              <a:t>.</a:t>
            </a:r>
            <a:endParaRPr lang="el-GR" sz="2400" dirty="0"/>
          </a:p>
          <a:p>
            <a:endParaRPr lang="el-GR" dirty="0"/>
          </a:p>
        </p:txBody>
      </p:sp>
      <p:sp>
        <p:nvSpPr>
          <p:cNvPr id="5" name="Title 4"/>
          <p:cNvSpPr>
            <a:spLocks noGrp="1"/>
          </p:cNvSpPr>
          <p:nvPr>
            <p:ph type="title"/>
          </p:nvPr>
        </p:nvSpPr>
        <p:spPr/>
        <p:txBody>
          <a:bodyPr/>
          <a:lstStyle/>
          <a:p>
            <a:r>
              <a:rPr lang="el-GR" dirty="0" smtClean="0"/>
              <a:t>Ανάγνωση του βιβλίου</a:t>
            </a:r>
            <a:endParaRPr lang="el-GR" dirty="0"/>
          </a:p>
        </p:txBody>
      </p:sp>
      <p:pic>
        <p:nvPicPr>
          <p:cNvPr id="8" name="Content Placeholder 7" descr="Η νηπιαγωγός διαβάζει το βιβλίο."/>
          <p:cNvPicPr>
            <a:picLocks noGrp="1" noChangeAspect="1"/>
          </p:cNvPicPr>
          <p:nvPr>
            <p:ph idx="1"/>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3203848" y="1772816"/>
            <a:ext cx="5474746" cy="3742832"/>
          </a:xfrm>
          <a:prstGeom prst="rect">
            <a:avLst/>
          </a:prstGeom>
          <a:ln>
            <a:noFill/>
          </a:ln>
          <a:effectLst/>
        </p:spPr>
      </p:pic>
    </p:spTree>
    <p:custDataLst>
      <p:tags r:id="rId1"/>
    </p:custDataLst>
    <p:extLst>
      <p:ext uri="{BB962C8B-B14F-4D97-AF65-F5344CB8AC3E}">
        <p14:creationId xmlns:p14="http://schemas.microsoft.com/office/powerpoint/2010/main" val="923405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Συζήτηση</a:t>
            </a:r>
            <a:endParaRPr lang="el-GR" dirty="0"/>
          </a:p>
        </p:txBody>
      </p:sp>
      <p:sp>
        <p:nvSpPr>
          <p:cNvPr id="6" name="Content Placeholder 5"/>
          <p:cNvSpPr>
            <a:spLocks noGrp="1"/>
          </p:cNvSpPr>
          <p:nvPr>
            <p:ph sz="half" idx="1"/>
          </p:nvPr>
        </p:nvSpPr>
        <p:spPr/>
        <p:txBody>
          <a:bodyPr/>
          <a:lstStyle/>
          <a:p>
            <a:pPr marL="0" indent="0">
              <a:buNone/>
            </a:pPr>
            <a:r>
              <a:rPr lang="el-GR" dirty="0" smtClean="0"/>
              <a:t>Μετά </a:t>
            </a:r>
            <a:r>
              <a:rPr lang="el-GR" dirty="0"/>
              <a:t>μιλώντας για μόδα ρωτήσαμε τα παιδιά ποια </a:t>
            </a:r>
            <a:r>
              <a:rPr lang="el-GR" dirty="0" err="1"/>
              <a:t>παραμυθική</a:t>
            </a:r>
            <a:r>
              <a:rPr lang="el-GR" dirty="0"/>
              <a:t> ηρωίδα είχε στο νου του ο σχεδιαστής όταν δημιουργούσε αυτά τα ρούχα</a:t>
            </a:r>
            <a:r>
              <a:rPr lang="el-GR" dirty="0" smtClean="0"/>
              <a:t>.</a:t>
            </a:r>
          </a:p>
          <a:p>
            <a:pPr marL="0" indent="0">
              <a:buNone/>
            </a:pPr>
            <a:r>
              <a:rPr lang="el-GR" dirty="0"/>
              <a:t>Τα παιδιά ομόφωνα απάντησαν την «Κοκκινοσκουφίτσα».</a:t>
            </a:r>
          </a:p>
          <a:p>
            <a:pPr marL="0" indent="0">
              <a:buNone/>
            </a:pPr>
            <a:endParaRPr lang="el-GR" dirty="0" smtClean="0"/>
          </a:p>
          <a:p>
            <a:endParaRPr lang="el-GR" dirty="0"/>
          </a:p>
        </p:txBody>
      </p:sp>
      <p:pic>
        <p:nvPicPr>
          <p:cNvPr id="9" name="Content Placeholder 8" descr="κόκκινα ρούχα"/>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48200" y="2099130"/>
            <a:ext cx="4038600" cy="3528102"/>
          </a:xfrm>
        </p:spPr>
      </p:pic>
      <p:sp>
        <p:nvSpPr>
          <p:cNvPr id="7" name="TextBox 6"/>
          <p:cNvSpPr txBox="1"/>
          <p:nvPr/>
        </p:nvSpPr>
        <p:spPr>
          <a:xfrm>
            <a:off x="8244408" y="5733256"/>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spTree>
    <p:custDataLst>
      <p:tags r:id="rId1"/>
    </p:custDataLst>
    <p:extLst>
      <p:ext uri="{BB962C8B-B14F-4D97-AF65-F5344CB8AC3E}">
        <p14:creationId xmlns:p14="http://schemas.microsoft.com/office/powerpoint/2010/main" val="67979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Σειρά ρούχων «</a:t>
            </a:r>
            <a:r>
              <a:rPr lang="el-GR" dirty="0" err="1" smtClean="0"/>
              <a:t>Έλμερ</a:t>
            </a:r>
            <a:r>
              <a:rPr lang="el-GR" dirty="0" smtClean="0"/>
              <a:t>» (1/2)</a:t>
            </a:r>
            <a:endParaRPr lang="el-GR" dirty="0"/>
          </a:p>
        </p:txBody>
      </p:sp>
      <p:sp>
        <p:nvSpPr>
          <p:cNvPr id="3" name="Content Placeholder 2"/>
          <p:cNvSpPr>
            <a:spLocks noGrp="1"/>
          </p:cNvSpPr>
          <p:nvPr>
            <p:ph sz="half" idx="1"/>
          </p:nvPr>
        </p:nvSpPr>
        <p:spPr>
          <a:xfrm>
            <a:off x="457200" y="1600200"/>
            <a:ext cx="3394720" cy="4525963"/>
          </a:xfrm>
        </p:spPr>
        <p:txBody>
          <a:bodyPr>
            <a:noAutofit/>
          </a:bodyPr>
          <a:lstStyle/>
          <a:p>
            <a:pPr marL="0" indent="0">
              <a:buNone/>
            </a:pPr>
            <a:r>
              <a:rPr lang="el-GR" dirty="0"/>
              <a:t>Ας φτιάξουμε μια σειρά ρούχων και αξεσουάρ που να θυμίζει τον </a:t>
            </a:r>
            <a:r>
              <a:rPr lang="el-GR" dirty="0" err="1"/>
              <a:t>Έλμερ</a:t>
            </a:r>
            <a:r>
              <a:rPr lang="el-GR" dirty="0"/>
              <a:t>. Πώς θα ήταν;</a:t>
            </a:r>
          </a:p>
          <a:p>
            <a:endParaRPr lang="el-GR" dirty="0"/>
          </a:p>
        </p:txBody>
      </p:sp>
      <p:sp>
        <p:nvSpPr>
          <p:cNvPr id="4" name="Content Placeholder 3"/>
          <p:cNvSpPr>
            <a:spLocks noGrp="1"/>
          </p:cNvSpPr>
          <p:nvPr>
            <p:ph sz="half" idx="2"/>
          </p:nvPr>
        </p:nvSpPr>
        <p:spPr>
          <a:xfrm>
            <a:off x="3851920" y="1600200"/>
            <a:ext cx="4834880" cy="4525963"/>
          </a:xfrm>
        </p:spPr>
        <p:txBody>
          <a:bodyPr>
            <a:noAutofit/>
          </a:bodyPr>
          <a:lstStyle/>
          <a:p>
            <a:pPr>
              <a:spcBef>
                <a:spcPts val="600"/>
              </a:spcBef>
            </a:pPr>
            <a:r>
              <a:rPr lang="el-GR" sz="2700" dirty="0"/>
              <a:t>«</a:t>
            </a:r>
            <a:r>
              <a:rPr lang="el-GR" sz="2700" dirty="0" smtClean="0"/>
              <a:t>Πολύχρωμα.»</a:t>
            </a:r>
            <a:endParaRPr lang="el-GR" sz="2700" dirty="0"/>
          </a:p>
          <a:p>
            <a:pPr>
              <a:spcBef>
                <a:spcPts val="600"/>
              </a:spcBef>
            </a:pPr>
            <a:r>
              <a:rPr lang="el-GR" sz="2700" dirty="0"/>
              <a:t>«Με </a:t>
            </a:r>
            <a:r>
              <a:rPr lang="el-GR" sz="2700" dirty="0" err="1"/>
              <a:t>ό,τι</a:t>
            </a:r>
            <a:r>
              <a:rPr lang="el-GR" sz="2700" dirty="0"/>
              <a:t> χρώματα </a:t>
            </a:r>
            <a:r>
              <a:rPr lang="el-GR" sz="2700" dirty="0" smtClean="0"/>
              <a:t>υπάρχουν.»</a:t>
            </a:r>
            <a:endParaRPr lang="el-GR" sz="2700" dirty="0"/>
          </a:p>
          <a:p>
            <a:pPr>
              <a:spcBef>
                <a:spcPts val="600"/>
              </a:spcBef>
            </a:pPr>
            <a:r>
              <a:rPr lang="el-GR" sz="2700" dirty="0"/>
              <a:t>«Με πολύχρωμα </a:t>
            </a:r>
            <a:r>
              <a:rPr lang="el-GR" sz="2700" dirty="0" smtClean="0"/>
              <a:t>τετράγωνα.»</a:t>
            </a:r>
            <a:endParaRPr lang="el-GR" sz="2700" dirty="0"/>
          </a:p>
          <a:p>
            <a:pPr>
              <a:spcBef>
                <a:spcPts val="600"/>
              </a:spcBef>
            </a:pPr>
            <a:r>
              <a:rPr lang="el-GR" sz="2700" dirty="0"/>
              <a:t>«Πολύ </a:t>
            </a:r>
            <a:r>
              <a:rPr lang="el-GR" sz="2700" dirty="0" smtClean="0"/>
              <a:t>αστεία.»</a:t>
            </a:r>
            <a:endParaRPr lang="el-GR" sz="2700" dirty="0"/>
          </a:p>
          <a:p>
            <a:pPr>
              <a:spcBef>
                <a:spcPts val="600"/>
              </a:spcBef>
            </a:pPr>
            <a:r>
              <a:rPr lang="el-GR" sz="2700" dirty="0"/>
              <a:t>«</a:t>
            </a:r>
            <a:r>
              <a:rPr lang="el-GR" sz="2700" dirty="0" smtClean="0"/>
              <a:t>Παρδαλά.»</a:t>
            </a:r>
            <a:endParaRPr lang="el-GR" sz="2700" dirty="0"/>
          </a:p>
          <a:p>
            <a:pPr marL="0" indent="0">
              <a:spcBef>
                <a:spcPts val="600"/>
              </a:spcBef>
              <a:buNone/>
            </a:pPr>
            <a:r>
              <a:rPr lang="el-GR" sz="2700" dirty="0" smtClean="0"/>
              <a:t>Τα </a:t>
            </a:r>
            <a:r>
              <a:rPr lang="el-GR" sz="2700" dirty="0"/>
              <a:t>περισσότερα παιδιά ψήφισαν τελικά να χρησιμοποιήσουμε τα χρωματιστά τετράγωνα.</a:t>
            </a:r>
          </a:p>
          <a:p>
            <a:pPr>
              <a:spcBef>
                <a:spcPts val="600"/>
              </a:spcBef>
            </a:pPr>
            <a:endParaRPr lang="el-GR" sz="2700" dirty="0"/>
          </a:p>
        </p:txBody>
      </p:sp>
    </p:spTree>
    <p:custDataLst>
      <p:tags r:id="rId1"/>
    </p:custDataLst>
    <p:extLst>
      <p:ext uri="{BB962C8B-B14F-4D97-AF65-F5344CB8AC3E}">
        <p14:creationId xmlns:p14="http://schemas.microsoft.com/office/powerpoint/2010/main" val="3141196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Σειρά ρούχων «</a:t>
            </a:r>
            <a:r>
              <a:rPr lang="el-GR" dirty="0" err="1"/>
              <a:t>Έλμερ</a:t>
            </a:r>
            <a:r>
              <a:rPr lang="el-GR" dirty="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a:t>Τι θα περιλαμβάνει η </a:t>
            </a:r>
            <a:r>
              <a:rPr lang="el-GR" sz="2600" dirty="0" smtClean="0"/>
              <a:t>κολεξιόν </a:t>
            </a:r>
            <a:r>
              <a:rPr lang="el-GR" sz="2600" dirty="0"/>
              <a:t>του </a:t>
            </a:r>
            <a:r>
              <a:rPr lang="el-GR" sz="2600" dirty="0" err="1"/>
              <a:t>Έλμερ</a:t>
            </a:r>
            <a:r>
              <a:rPr lang="el-GR" sz="2600" dirty="0"/>
              <a:t>;</a:t>
            </a:r>
          </a:p>
          <a:p>
            <a:pPr marL="285750" indent="-285750"/>
            <a:r>
              <a:rPr lang="el-GR" sz="2600" dirty="0"/>
              <a:t>«</a:t>
            </a:r>
            <a:r>
              <a:rPr lang="el-GR" sz="2600" dirty="0" smtClean="0"/>
              <a:t>Μπλούζα.»</a:t>
            </a:r>
            <a:endParaRPr lang="el-GR" sz="2600" dirty="0"/>
          </a:p>
          <a:p>
            <a:pPr marL="285750" indent="-285750"/>
            <a:r>
              <a:rPr lang="el-GR" sz="2600" dirty="0"/>
              <a:t>«</a:t>
            </a:r>
            <a:r>
              <a:rPr lang="el-GR" sz="2600" dirty="0" smtClean="0"/>
              <a:t>Σορτσάκι.»</a:t>
            </a:r>
            <a:endParaRPr lang="el-GR" sz="2600" dirty="0"/>
          </a:p>
          <a:p>
            <a:pPr marL="285750" indent="-285750"/>
            <a:r>
              <a:rPr lang="el-GR" sz="2600" dirty="0"/>
              <a:t>«</a:t>
            </a:r>
            <a:r>
              <a:rPr lang="el-GR" sz="2600" dirty="0" smtClean="0"/>
              <a:t>Φούστα.»</a:t>
            </a:r>
            <a:endParaRPr lang="el-GR" sz="2600" dirty="0"/>
          </a:p>
          <a:p>
            <a:pPr marL="285750" indent="-285750"/>
            <a:r>
              <a:rPr lang="el-GR" sz="2600" dirty="0"/>
              <a:t>«</a:t>
            </a:r>
            <a:r>
              <a:rPr lang="el-GR" sz="2600" dirty="0" smtClean="0"/>
              <a:t>Παπούτσια.»</a:t>
            </a:r>
            <a:endParaRPr lang="el-GR" sz="2600" dirty="0"/>
          </a:p>
          <a:p>
            <a:pPr marL="285750" indent="-285750"/>
            <a:r>
              <a:rPr lang="el-GR" sz="2600" dirty="0"/>
              <a:t>«</a:t>
            </a:r>
            <a:r>
              <a:rPr lang="el-GR" sz="2600" dirty="0" err="1" smtClean="0"/>
              <a:t>Μαγιώ</a:t>
            </a:r>
            <a:r>
              <a:rPr lang="el-GR" sz="2600" dirty="0" smtClean="0"/>
              <a:t>.»</a:t>
            </a:r>
            <a:endParaRPr lang="el-GR" sz="2600" dirty="0"/>
          </a:p>
          <a:p>
            <a:pPr marL="285750" indent="-285750"/>
            <a:r>
              <a:rPr lang="el-GR" sz="2600" dirty="0"/>
              <a:t>«</a:t>
            </a:r>
            <a:r>
              <a:rPr lang="el-GR" sz="2600" dirty="0" smtClean="0"/>
              <a:t>Τσάντα.»</a:t>
            </a:r>
            <a:endParaRPr lang="el-GR" sz="2600" dirty="0"/>
          </a:p>
          <a:p>
            <a:pPr marL="285750" indent="-285750"/>
            <a:r>
              <a:rPr lang="el-GR" sz="2600" dirty="0"/>
              <a:t>«</a:t>
            </a:r>
            <a:r>
              <a:rPr lang="el-GR" sz="2600" dirty="0" smtClean="0"/>
              <a:t>Γυαλιά.»</a:t>
            </a:r>
            <a:endParaRPr lang="el-GR" sz="2600" dirty="0"/>
          </a:p>
          <a:p>
            <a:pPr marL="285750" indent="-285750"/>
            <a:r>
              <a:rPr lang="el-GR" sz="2600" dirty="0"/>
              <a:t>«</a:t>
            </a:r>
            <a:r>
              <a:rPr lang="el-GR" sz="2600" dirty="0" smtClean="0"/>
              <a:t>Ρολόι.»</a:t>
            </a:r>
            <a:endParaRPr lang="el-GR" sz="2600" dirty="0"/>
          </a:p>
          <a:p>
            <a:endParaRPr lang="el-GR" sz="2600" dirty="0"/>
          </a:p>
        </p:txBody>
      </p:sp>
      <p:sp>
        <p:nvSpPr>
          <p:cNvPr id="4" name="Content Placeholder 3"/>
          <p:cNvSpPr>
            <a:spLocks noGrp="1"/>
          </p:cNvSpPr>
          <p:nvPr>
            <p:ph sz="half" idx="2"/>
          </p:nvPr>
        </p:nvSpPr>
        <p:spPr/>
        <p:txBody>
          <a:bodyPr>
            <a:normAutofit fontScale="92500" lnSpcReduction="10000"/>
          </a:bodyPr>
          <a:lstStyle/>
          <a:p>
            <a:r>
              <a:rPr lang="el-GR" dirty="0"/>
              <a:t>«</a:t>
            </a:r>
            <a:r>
              <a:rPr lang="el-GR" dirty="0" smtClean="0"/>
              <a:t>Φουλάρι.»</a:t>
            </a:r>
          </a:p>
          <a:p>
            <a:pPr marL="285750" lvl="0" indent="-285750"/>
            <a:r>
              <a:rPr lang="el-GR" dirty="0">
                <a:solidFill>
                  <a:prstClr val="black"/>
                </a:solidFill>
              </a:rPr>
              <a:t>«</a:t>
            </a:r>
            <a:r>
              <a:rPr lang="el-GR" dirty="0" smtClean="0">
                <a:solidFill>
                  <a:prstClr val="black"/>
                </a:solidFill>
              </a:rPr>
              <a:t>Ζώνη.»</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Κορδέλα.»</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Κολιέ.»</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Βραχιόλι.»</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Παπιγιόν.»</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Καπέλο.»</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Σκούφο.»</a:t>
            </a:r>
            <a:endParaRPr lang="el-GR" dirty="0">
              <a:solidFill>
                <a:prstClr val="black"/>
              </a:solidFill>
            </a:endParaRPr>
          </a:p>
          <a:p>
            <a:pPr marL="285750" lvl="0" indent="-285750"/>
            <a:r>
              <a:rPr lang="el-GR" dirty="0">
                <a:solidFill>
                  <a:prstClr val="black"/>
                </a:solidFill>
              </a:rPr>
              <a:t>«</a:t>
            </a:r>
            <a:r>
              <a:rPr lang="el-GR" dirty="0" smtClean="0">
                <a:solidFill>
                  <a:prstClr val="black"/>
                </a:solidFill>
              </a:rPr>
              <a:t>Γάντια.»</a:t>
            </a:r>
            <a:endParaRPr lang="en-US" dirty="0">
              <a:solidFill>
                <a:prstClr val="black"/>
              </a:solidFill>
            </a:endParaRPr>
          </a:p>
          <a:p>
            <a:pPr marL="285750" lvl="0" indent="-285750"/>
            <a:r>
              <a:rPr lang="el-GR" dirty="0">
                <a:solidFill>
                  <a:prstClr val="black"/>
                </a:solidFill>
              </a:rPr>
              <a:t>«</a:t>
            </a:r>
            <a:r>
              <a:rPr lang="el-GR" dirty="0" smtClean="0">
                <a:solidFill>
                  <a:prstClr val="black"/>
                </a:solidFill>
              </a:rPr>
              <a:t>Γραβάτα.»</a:t>
            </a:r>
            <a:endParaRPr lang="el-GR" dirty="0">
              <a:solidFill>
                <a:prstClr val="black"/>
              </a:solidFill>
            </a:endParaRPr>
          </a:p>
          <a:p>
            <a:endParaRPr lang="el-GR" dirty="0"/>
          </a:p>
          <a:p>
            <a:endParaRPr lang="el-GR" dirty="0"/>
          </a:p>
        </p:txBody>
      </p:sp>
    </p:spTree>
    <p:custDataLst>
      <p:tags r:id="rId1"/>
    </p:custDataLst>
    <p:extLst>
      <p:ext uri="{BB962C8B-B14F-4D97-AF65-F5344CB8AC3E}">
        <p14:creationId xmlns:p14="http://schemas.microsoft.com/office/powerpoint/2010/main" val="3129242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Τα παιδιά σχεδιάζουν ρούχα Έλμερ."/>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75050" y="1700808"/>
            <a:ext cx="5111750" cy="4293173"/>
          </a:xfrm>
        </p:spPr>
      </p:pic>
      <p:sp>
        <p:nvSpPr>
          <p:cNvPr id="7" name="Text Placeholder 6"/>
          <p:cNvSpPr>
            <a:spLocks noGrp="1"/>
          </p:cNvSpPr>
          <p:nvPr>
            <p:ph type="body" sz="half" idx="2"/>
          </p:nvPr>
        </p:nvSpPr>
        <p:spPr/>
        <p:txBody>
          <a:bodyPr/>
          <a:lstStyle/>
          <a:p>
            <a:r>
              <a:rPr lang="el-GR" sz="2800" dirty="0"/>
              <a:t>Σχεδιαστές μόδας εν </a:t>
            </a:r>
            <a:r>
              <a:rPr lang="el-GR" sz="2800" dirty="0" smtClean="0"/>
              <a:t>δράσει.</a:t>
            </a:r>
            <a:endParaRPr lang="el-GR" sz="2800" dirty="0"/>
          </a:p>
          <a:p>
            <a:endParaRPr lang="el-GR" dirty="0"/>
          </a:p>
        </p:txBody>
      </p:sp>
      <p:sp>
        <p:nvSpPr>
          <p:cNvPr id="5" name="Title 4"/>
          <p:cNvSpPr>
            <a:spLocks noGrp="1"/>
          </p:cNvSpPr>
          <p:nvPr>
            <p:ph type="title"/>
          </p:nvPr>
        </p:nvSpPr>
        <p:spPr/>
        <p:txBody>
          <a:bodyPr/>
          <a:lstStyle/>
          <a:p>
            <a:r>
              <a:rPr lang="el-GR" dirty="0" smtClean="0"/>
              <a:t>Σχεδιαστές μόδας</a:t>
            </a:r>
            <a:endParaRPr lang="el-GR" dirty="0"/>
          </a:p>
        </p:txBody>
      </p:sp>
    </p:spTree>
    <p:custDataLst>
      <p:tags r:id="rId1"/>
    </p:custDataLst>
    <p:extLst>
      <p:ext uri="{BB962C8B-B14F-4D97-AF65-F5344CB8AC3E}">
        <p14:creationId xmlns:p14="http://schemas.microsoft.com/office/powerpoint/2010/main" val="201434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Ρούχα </a:t>
            </a:r>
            <a:r>
              <a:rPr lang="el-GR" dirty="0"/>
              <a:t>«</a:t>
            </a:r>
            <a:r>
              <a:rPr lang="el-GR" dirty="0" err="1"/>
              <a:t>Έλμερ</a:t>
            </a:r>
            <a:r>
              <a:rPr lang="el-GR" dirty="0" smtClean="0"/>
              <a:t>» (1/9)</a:t>
            </a:r>
            <a:endParaRPr lang="el-GR" dirty="0"/>
          </a:p>
        </p:txBody>
      </p:sp>
      <p:pic>
        <p:nvPicPr>
          <p:cNvPr id="8" name="Content Placeholder 7" descr="Βερμούδα"/>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795686" y="1700808"/>
            <a:ext cx="3887126" cy="3672408"/>
          </a:xfrm>
          <a:prstGeom prst="rect">
            <a:avLst/>
          </a:prstGeom>
        </p:spPr>
      </p:pic>
      <p:pic>
        <p:nvPicPr>
          <p:cNvPr id="9" name="Content Placeholder 8" descr="Μπλούζα"/>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rot="5400000">
            <a:off x="4736070" y="1864881"/>
            <a:ext cx="3672409" cy="3344266"/>
          </a:xfrm>
          <a:prstGeom prst="rect">
            <a:avLst/>
          </a:prstGeom>
        </p:spPr>
      </p:pic>
    </p:spTree>
    <p:custDataLst>
      <p:tags r:id="rId1"/>
    </p:custDataLst>
    <p:extLst>
      <p:ext uri="{BB962C8B-B14F-4D97-AF65-F5344CB8AC3E}">
        <p14:creationId xmlns:p14="http://schemas.microsoft.com/office/powerpoint/2010/main" val="1626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Ρούχα «</a:t>
            </a:r>
            <a:r>
              <a:rPr lang="el-GR" dirty="0" err="1"/>
              <a:t>Έλμερ</a:t>
            </a:r>
            <a:r>
              <a:rPr lang="el-GR" dirty="0"/>
              <a:t>» </a:t>
            </a:r>
            <a:r>
              <a:rPr lang="el-GR" dirty="0" smtClean="0"/>
              <a:t>(2/9</a:t>
            </a:r>
            <a:r>
              <a:rPr lang="el-GR" dirty="0"/>
              <a:t>)</a:t>
            </a:r>
          </a:p>
        </p:txBody>
      </p:sp>
      <p:pic>
        <p:nvPicPr>
          <p:cNvPr id="5" name="Content Placeholder 4" descr="φούστα"/>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539552" y="1700808"/>
            <a:ext cx="3832004" cy="3744416"/>
          </a:xfrm>
          <a:prstGeom prst="rect">
            <a:avLst/>
          </a:prstGeom>
        </p:spPr>
      </p:pic>
      <p:pic>
        <p:nvPicPr>
          <p:cNvPr id="6" name="Content Placeholder 5" descr="πσπούτσια"/>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a:stretch/>
        </p:blipFill>
        <p:spPr>
          <a:xfrm>
            <a:off x="4572000" y="1700808"/>
            <a:ext cx="3901086" cy="3744416"/>
          </a:xfrm>
          <a:prstGeom prst="rect">
            <a:avLst/>
          </a:prstGeom>
        </p:spPr>
      </p:pic>
    </p:spTree>
    <p:custDataLst>
      <p:tags r:id="rId1"/>
    </p:custDataLst>
    <p:extLst>
      <p:ext uri="{BB962C8B-B14F-4D97-AF65-F5344CB8AC3E}">
        <p14:creationId xmlns:p14="http://schemas.microsoft.com/office/powerpoint/2010/main" val="37395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 name="ZHAW.ACCESSIBILITYADDIN.CHECKTIMEDATE" val="10/29/2015 1:44:15 AM"/>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42,10243,3,"/>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2,3,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4,7,6,5,"/>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5,6,9,7,"/>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661BFF79-3C7F-4FA0-9EF9-4AE0903D14CB}">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2593</TotalTime>
  <Words>777</Words>
  <Application>Microsoft Office PowerPoint</Application>
  <PresentationFormat>On-screen Show (4:3)</PresentationFormat>
  <Paragraphs>106</Paragraphs>
  <Slides>29</Slides>
  <Notes>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Θέμα του Office</vt:lpstr>
      <vt:lpstr>Το Εικονογραφημένο Βιβλίο στην Προσχολική Εκπαίδευση</vt:lpstr>
      <vt:lpstr>Διδακτική Πρακτική</vt:lpstr>
      <vt:lpstr>Ανάγνωση του βιβλίου</vt:lpstr>
      <vt:lpstr>Συζήτηση</vt:lpstr>
      <vt:lpstr>Σειρά ρούχων «Έλμερ» (1/2)</vt:lpstr>
      <vt:lpstr>Σειρά ρούχων «Έλμερ» (2/2)</vt:lpstr>
      <vt:lpstr>Σχεδιαστές μόδας</vt:lpstr>
      <vt:lpstr>Ρούχα «Έλμερ» (1/9)</vt:lpstr>
      <vt:lpstr>Ρούχα «Έλμερ» (2/9)</vt:lpstr>
      <vt:lpstr>Ρούχα «Έλμερ» (3/9)</vt:lpstr>
      <vt:lpstr>Ρούχα «Έλμερ» (4/9)</vt:lpstr>
      <vt:lpstr>Ρούχα «Έλμερ» (5/9)</vt:lpstr>
      <vt:lpstr>Ρούχα «Έλμερ» (6/9)</vt:lpstr>
      <vt:lpstr>Ρούχα «Έλμερ» (7/9)</vt:lpstr>
      <vt:lpstr>Ρούχα «Έλμερ» (8/9)</vt:lpstr>
      <vt:lpstr>Ρούχα «Έλμερ» (9/9)</vt:lpstr>
      <vt:lpstr>Elmer Collection 2014-2015</vt:lpstr>
      <vt:lpstr>Δοκιμαστήριο</vt:lpstr>
      <vt:lpstr>Προετοιμασία για επίδειξη μόδας (1/3)</vt:lpstr>
      <vt:lpstr>Προετοιμασία για επίδειξη μόδας (2/3)</vt:lpstr>
      <vt:lpstr>Προετοιμασία για επίδειξη μόδας (3/3)</vt:lpstr>
      <vt:lpstr>Στα παρασκήνια</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Έλμερ </dc:title>
  <dc:subject>Το Εικονογραφημένο Βιβλίο στην Προσχολική Εκπαίδευση</dc:subject>
  <dc:creator> Αγγελική Γιαννικοπούλου</dc:creator>
  <cp:lastModifiedBy>Smaragda Papadopoulou</cp:lastModifiedBy>
  <cp:revision>297</cp:revision>
  <dcterms:created xsi:type="dcterms:W3CDTF">2012-09-06T09:03:05Z</dcterms:created>
  <dcterms:modified xsi:type="dcterms:W3CDTF">2015-10-28T23:44:46Z</dcterms:modified>
  <cp:category>Μόδα και Εικονογραφημένο Βιβλίο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48D6367A-068E-49CD-898C-DB9748BADC41</vt:lpwstr>
  </property>
  <property fmtid="{D5CDD505-2E9C-101B-9397-08002B2CF9AE}" pid="3" name="ArticulatePath">
    <vt:lpwstr>New</vt:lpwstr>
  </property>
</Properties>
</file>