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59" r:id="rId3"/>
    <p:sldId id="365" r:id="rId4"/>
    <p:sldId id="366" r:id="rId5"/>
    <p:sldId id="367" r:id="rId6"/>
    <p:sldId id="368" r:id="rId7"/>
    <p:sldId id="369" r:id="rId8"/>
    <p:sldId id="370" r:id="rId9"/>
    <p:sldId id="371" r:id="rId10"/>
    <p:sldId id="372" r:id="rId11"/>
    <p:sldId id="373" r:id="rId12"/>
    <p:sldId id="374" r:id="rId13"/>
    <p:sldId id="360" r:id="rId14"/>
    <p:sldId id="361" r:id="rId15"/>
    <p:sldId id="362" r:id="rId16"/>
    <p:sldId id="363" r:id="rId17"/>
    <p:sldId id="364" r:id="rId18"/>
    <p:sldId id="375"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74"/>
            <p14:sldId id="360"/>
            <p14:sldId id="361"/>
            <p14:sldId id="362"/>
            <p14:sldId id="363"/>
            <p14:sldId id="364"/>
            <p14:sldId id="375"/>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Linnet_kineograph_1886.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755576" y="198884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n-US" sz="2800" dirty="0">
                <a:solidFill>
                  <a:srgbClr val="5075BC"/>
                </a:solidFill>
                <a:latin typeface="+mj-lt"/>
                <a:ea typeface="+mj-ea"/>
                <a:cs typeface="+mj-cs"/>
              </a:rPr>
              <a:t>7</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Κινηματογράφος και Εικονογραφημένο Βιβλίο</a:t>
            </a:r>
            <a:endParaRPr lang="el-GR" sz="2800" dirty="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Φτιάχνοντας ένα </a:t>
            </a:r>
            <a:r>
              <a:rPr lang="el-GR" dirty="0" err="1"/>
              <a:t>flipbook</a:t>
            </a:r>
            <a:r>
              <a:rPr lang="el-GR" dirty="0"/>
              <a:t> </a:t>
            </a:r>
            <a:r>
              <a:rPr lang="el-GR" dirty="0" smtClean="0"/>
              <a:t>(2/2</a:t>
            </a:r>
            <a:r>
              <a:rPr lang="el-GR" dirty="0"/>
              <a:t>)</a:t>
            </a:r>
          </a:p>
        </p:txBody>
      </p:sp>
      <p:sp>
        <p:nvSpPr>
          <p:cNvPr id="3" name="Content Placeholder 2"/>
          <p:cNvSpPr>
            <a:spLocks noGrp="1"/>
          </p:cNvSpPr>
          <p:nvPr>
            <p:ph sz="half" idx="1"/>
          </p:nvPr>
        </p:nvSpPr>
        <p:spPr/>
        <p:txBody>
          <a:bodyPr/>
          <a:lstStyle/>
          <a:p>
            <a:pPr marL="0" indent="0">
              <a:buNone/>
            </a:pPr>
            <a:r>
              <a:rPr lang="el-GR" dirty="0"/>
              <a:t>Δίπλα του τα παιδιά κόλλησαν μια Αλίκη που μεγάλωνε από σελίδα σε σελίδα. </a:t>
            </a:r>
          </a:p>
          <a:p>
            <a:pPr marL="0" indent="0">
              <a:buNone/>
            </a:pPr>
            <a:endParaRPr lang="el-GR" dirty="0"/>
          </a:p>
        </p:txBody>
      </p:sp>
      <p:pic>
        <p:nvPicPr>
          <p:cNvPr id="5" name="Content Placeholder 4" descr="Τα παιδιά κολλάνε την Αλίκη στις σελίδες του flipbook."/>
          <p:cNvPicPr>
            <a:picLocks noGrp="1" noChangeAspect="1"/>
          </p:cNvPicPr>
          <p:nvPr>
            <p:ph sz="half" idx="2"/>
          </p:nvPr>
        </p:nvPicPr>
        <p:blipFill>
          <a:blip r:embed="rId2" cstate="screen">
            <a:extLst>
              <a:ext uri="{28A0092B-C50C-407E-A947-70E740481C1C}">
                <a14:useLocalDpi xmlns:a14="http://schemas.microsoft.com/office/drawing/2010/main"/>
              </a:ext>
            </a:extLst>
          </a:blip>
          <a:srcRect l="-110"/>
          <a:stretch>
            <a:fillRect/>
          </a:stretch>
        </p:blipFill>
        <p:spPr>
          <a:xfrm>
            <a:off x="4652235" y="1600200"/>
            <a:ext cx="4030530" cy="4525963"/>
          </a:xfrm>
          <a:prstGeom prst="rect">
            <a:avLst/>
          </a:prstGeom>
        </p:spPr>
      </p:pic>
    </p:spTree>
    <p:extLst>
      <p:ext uri="{BB962C8B-B14F-4D97-AF65-F5344CB8AC3E}">
        <p14:creationId xmlns:p14="http://schemas.microsoft.com/office/powerpoint/2010/main" val="315664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τελικό αποτέλεσμα</a:t>
            </a:r>
            <a:endParaRPr lang="el-GR" dirty="0"/>
          </a:p>
        </p:txBody>
      </p:sp>
      <p:sp>
        <p:nvSpPr>
          <p:cNvPr id="3" name="Content Placeholder 2"/>
          <p:cNvSpPr>
            <a:spLocks noGrp="1"/>
          </p:cNvSpPr>
          <p:nvPr>
            <p:ph sz="half" idx="1"/>
          </p:nvPr>
        </p:nvSpPr>
        <p:spPr/>
        <p:txBody>
          <a:bodyPr/>
          <a:lstStyle/>
          <a:p>
            <a:pPr marL="0" indent="0">
              <a:buNone/>
            </a:pPr>
            <a:r>
              <a:rPr lang="el-GR" dirty="0"/>
              <a:t>Το </a:t>
            </a:r>
            <a:r>
              <a:rPr lang="el-GR" dirty="0" err="1"/>
              <a:t>flipbook</a:t>
            </a:r>
            <a:r>
              <a:rPr lang="el-GR" dirty="0"/>
              <a:t> ήταν έτοιμο να το ξεφυλλίσεις, δίνοντας την εντύπωση ότι η Αλίκη μεγαλώνει σταδιακά. </a:t>
            </a:r>
          </a:p>
        </p:txBody>
      </p:sp>
      <p:pic>
        <p:nvPicPr>
          <p:cNvPr id="5" name="Content Placeholder 4" descr="Το flipbook που έφτιαξαν τα παιδιά."/>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t="-167"/>
          <a:stretch/>
        </p:blipFill>
        <p:spPr>
          <a:xfrm>
            <a:off x="4668678" y="1600200"/>
            <a:ext cx="3997643" cy="4525963"/>
          </a:xfrm>
          <a:prstGeom prst="rect">
            <a:avLst/>
          </a:prstGeom>
        </p:spPr>
      </p:pic>
    </p:spTree>
    <p:extLst>
      <p:ext uri="{BB962C8B-B14F-4D97-AF65-F5344CB8AC3E}">
        <p14:creationId xmlns:p14="http://schemas.microsoft.com/office/powerpoint/2010/main" val="335463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Ελένη </a:t>
            </a:r>
            <a:r>
              <a:rPr lang="el-GR" sz="2000" dirty="0" err="1"/>
              <a:t>Τσενεκίδη</a:t>
            </a:r>
            <a:r>
              <a:rPr lang="en-US" sz="2000" dirty="0"/>
              <a:t>,</a:t>
            </a:r>
            <a:r>
              <a:rPr lang="el-GR" sz="2000" dirty="0"/>
              <a:t> Μαριάννα </a:t>
            </a:r>
            <a:r>
              <a:rPr lang="el-GR" sz="2000" dirty="0" err="1" smtClean="0"/>
              <a:t>Ματζίρη</a:t>
            </a:r>
            <a:r>
              <a:rPr lang="el-GR" sz="2000" smtClean="0"/>
              <a:t>, Αγγελική </a:t>
            </a:r>
            <a:r>
              <a:rPr lang="el-GR" sz="2000" dirty="0" err="1"/>
              <a:t>Γιαννικοπούλου</a:t>
            </a:r>
            <a:r>
              <a:rPr lang="el-GR" sz="2000" dirty="0"/>
              <a:t>. «Το Εικονογραφημένο Βιβλίο στην Προσχολική Εκπαίδευση. </a:t>
            </a:r>
            <a:r>
              <a:rPr lang="el-GR" sz="2000" dirty="0" smtClean="0"/>
              <a:t>Κινηματογράφος και Εικονογραφημένο </a:t>
            </a:r>
            <a:r>
              <a:rPr lang="el-GR" sz="2000" dirty="0"/>
              <a:t>Β</a:t>
            </a:r>
            <a:r>
              <a:rPr lang="el-GR" sz="2000" dirty="0" smtClean="0"/>
              <a:t>ιβλίο.</a:t>
            </a:r>
            <a:r>
              <a:rPr lang="en-GB" sz="2000" dirty="0" smtClean="0"/>
              <a:t> </a:t>
            </a:r>
            <a:r>
              <a:rPr lang="el-GR" sz="2000" dirty="0"/>
              <a:t>Η Αλίκη στη χώρα των θαυμάτων: Στην </a:t>
            </a:r>
            <a:r>
              <a:rPr lang="el-GR" sz="2000" dirty="0" err="1"/>
              <a:t>κουνελότρυπα</a:t>
            </a:r>
            <a:r>
              <a:rPr lang="el-GR" sz="2000" dirty="0"/>
              <a:t>». </a:t>
            </a:r>
            <a:r>
              <a:rPr lang="el-GR" sz="2000" dirty="0" smtClean="0"/>
              <a:t>Έκδοση: 1.0. Αθήνα 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3000048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a:t>
            </a:r>
            <a:r>
              <a:rPr lang="en-US" sz="2000" dirty="0"/>
              <a:t> 1: </a:t>
            </a:r>
            <a:r>
              <a:rPr lang="en-US" sz="2000" u="sng" dirty="0" err="1">
                <a:hlinkClick r:id="rId3"/>
              </a:rPr>
              <a:t>Kineograph</a:t>
            </a:r>
            <a:r>
              <a:rPr lang="en-GB" sz="2000" dirty="0"/>
              <a:t>, Public Domain, Wikimedia Commons.</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Ελένη </a:t>
            </a:r>
            <a:r>
              <a:rPr lang="el-GR" sz="2400" dirty="0" err="1" smtClean="0"/>
              <a:t>Τσενεκίδη</a:t>
            </a:r>
            <a:r>
              <a:rPr lang="en-US" sz="2400" dirty="0" smtClean="0"/>
              <a:t>,</a:t>
            </a:r>
            <a:r>
              <a:rPr lang="el-GR" sz="2400" dirty="0"/>
              <a:t> </a:t>
            </a:r>
            <a:r>
              <a:rPr lang="el-GR" sz="2400" dirty="0" smtClean="0"/>
              <a:t>Μαριάννα </a:t>
            </a:r>
            <a:r>
              <a:rPr lang="el-GR" sz="2400" dirty="0" err="1" smtClean="0"/>
              <a:t>Ματζίρη</a:t>
            </a:r>
            <a:r>
              <a:rPr lang="el-GR" sz="2400" dirty="0" smtClean="0"/>
              <a:t>.</a:t>
            </a:r>
            <a:endParaRPr lang="en-GB" sz="2400" dirty="0"/>
          </a:p>
          <a:p>
            <a:pPr marL="0" indent="0">
              <a:spcBef>
                <a:spcPts val="600"/>
              </a:spcBef>
              <a:buNone/>
            </a:pPr>
            <a:r>
              <a:rPr lang="el-GR" sz="2400" b="1" dirty="0"/>
              <a:t>Θέμα</a:t>
            </a:r>
            <a:r>
              <a:rPr lang="el-GR" sz="2400" dirty="0"/>
              <a:t>: Η προϊστορία του κινηματογράφου: Το </a:t>
            </a:r>
            <a:r>
              <a:rPr lang="el-GR" sz="2400" dirty="0" err="1" smtClean="0"/>
              <a:t>flipbook</a:t>
            </a:r>
            <a:r>
              <a:rPr lang="en-GB" sz="2400" dirty="0" smtClean="0"/>
              <a:t>.</a:t>
            </a:r>
            <a:endParaRPr lang="el-GR" sz="2400" dirty="0" smtClean="0"/>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sz="2400" dirty="0" err="1" smtClean="0"/>
              <a:t>Carroll</a:t>
            </a:r>
            <a:r>
              <a:rPr lang="el-GR" sz="2400" dirty="0"/>
              <a:t>, </a:t>
            </a:r>
            <a:r>
              <a:rPr lang="el-GR" sz="2400" dirty="0" err="1"/>
              <a:t>Lewis</a:t>
            </a:r>
            <a:r>
              <a:rPr lang="el-GR" sz="2400" dirty="0"/>
              <a:t>, 1832-1898. </a:t>
            </a:r>
            <a:r>
              <a:rPr lang="el-GR" sz="2400" b="1" dirty="0"/>
              <a:t>Η Αλίκη στη χώρα των </a:t>
            </a:r>
            <a:r>
              <a:rPr lang="el-GR" sz="2400" b="1" dirty="0" smtClean="0"/>
              <a:t>θαυμάτων: </a:t>
            </a:r>
            <a:r>
              <a:rPr lang="el-GR" sz="2400" b="1" dirty="0"/>
              <a:t>Στην </a:t>
            </a:r>
            <a:r>
              <a:rPr lang="el-GR" sz="2400" b="1" dirty="0" err="1"/>
              <a:t>κουνελότρυπα</a:t>
            </a:r>
            <a:r>
              <a:rPr lang="el-GR" sz="2400" b="1" dirty="0"/>
              <a:t> </a:t>
            </a:r>
            <a:r>
              <a:rPr lang="el-GR" sz="2400" dirty="0"/>
              <a:t>/ </a:t>
            </a:r>
            <a:r>
              <a:rPr lang="el-GR" sz="2400" dirty="0" err="1"/>
              <a:t>Λιούις</a:t>
            </a:r>
            <a:r>
              <a:rPr lang="el-GR" sz="2400" dirty="0"/>
              <a:t> </a:t>
            </a:r>
            <a:r>
              <a:rPr lang="el-GR" sz="2400" dirty="0" err="1"/>
              <a:t>Κάρολλ</a:t>
            </a:r>
            <a:r>
              <a:rPr lang="el-GR" sz="2400" dirty="0"/>
              <a:t> · διασκευή </a:t>
            </a:r>
            <a:r>
              <a:rPr lang="el-GR" sz="2400" dirty="0" err="1"/>
              <a:t>Τζο</a:t>
            </a:r>
            <a:r>
              <a:rPr lang="el-GR" sz="2400" dirty="0"/>
              <a:t> </a:t>
            </a:r>
            <a:r>
              <a:rPr lang="el-GR" sz="2400" dirty="0" err="1"/>
              <a:t>Ράτιγκαν</a:t>
            </a:r>
            <a:r>
              <a:rPr lang="el-GR" sz="2400" dirty="0"/>
              <a:t>, Τσαρλς </a:t>
            </a:r>
            <a:r>
              <a:rPr lang="el-GR" sz="2400" dirty="0" err="1"/>
              <a:t>Νάρνμπεργκ</a:t>
            </a:r>
            <a:r>
              <a:rPr lang="el-GR" sz="2400" dirty="0"/>
              <a:t> · μετάφραση Φίλιππος </a:t>
            </a:r>
            <a:r>
              <a:rPr lang="el-GR" sz="2400" dirty="0" err="1"/>
              <a:t>Μανδηλαράς</a:t>
            </a:r>
            <a:r>
              <a:rPr lang="el-GR" sz="2400" dirty="0"/>
              <a:t> · εικονογράφηση </a:t>
            </a:r>
            <a:r>
              <a:rPr lang="el-GR" sz="2400" dirty="0" err="1"/>
              <a:t>Ερίκ</a:t>
            </a:r>
            <a:r>
              <a:rPr lang="el-GR" sz="2400" dirty="0"/>
              <a:t> </a:t>
            </a:r>
            <a:r>
              <a:rPr lang="el-GR" sz="2400" dirty="0" err="1"/>
              <a:t>Πουιμπαρέ</a:t>
            </a:r>
            <a:r>
              <a:rPr lang="el-GR" sz="2400" dirty="0"/>
              <a:t>. - Αθήνα : Εκδόσεις Πατάκη, 2014.</a:t>
            </a:r>
          </a:p>
        </p:txBody>
      </p:sp>
    </p:spTree>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Εισαγωγή</a:t>
            </a:r>
            <a:endParaRPr lang="el-GR" dirty="0"/>
          </a:p>
        </p:txBody>
      </p:sp>
      <p:sp>
        <p:nvSpPr>
          <p:cNvPr id="5" name="Content Placeholder 4"/>
          <p:cNvSpPr>
            <a:spLocks noGrp="1"/>
          </p:cNvSpPr>
          <p:nvPr>
            <p:ph sz="half" idx="1"/>
          </p:nvPr>
        </p:nvSpPr>
        <p:spPr/>
        <p:txBody>
          <a:bodyPr>
            <a:noAutofit/>
          </a:bodyPr>
          <a:lstStyle/>
          <a:p>
            <a:pPr marL="0" indent="0">
              <a:buNone/>
            </a:pPr>
            <a:r>
              <a:rPr lang="el-GR" sz="2400" dirty="0"/>
              <a:t>Για να κατανοήσουν τα παιδιά ότι ο κινηματογράφος εκμεταλλεύτηκε το μετείκασμα για να δώσει την αίσθηση της κίνησης ασχοληθήκαμε με το </a:t>
            </a:r>
            <a:r>
              <a:rPr lang="el-GR" sz="2400" dirty="0" err="1"/>
              <a:t>flipbook</a:t>
            </a:r>
            <a:r>
              <a:rPr lang="el-GR" sz="2400" dirty="0"/>
              <a:t>, το οποίο, επειδή περιέχει εικόνες που διαφέρουν ελάχιστα η μία από την άλλη, δίνει την εντύπωση κίνησης, όταν ξεφυλλιστεί πολύ γρήγορα. </a:t>
            </a:r>
          </a:p>
          <a:p>
            <a:endParaRPr lang="el-GR" sz="2400" dirty="0"/>
          </a:p>
        </p:txBody>
      </p:sp>
      <p:pic>
        <p:nvPicPr>
          <p:cNvPr id="1026" name="Picture 2" descr="flipbook"/>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b="9277"/>
          <a:stretch/>
        </p:blipFill>
        <p:spPr bwMode="auto">
          <a:xfrm>
            <a:off x="4860032" y="1772816"/>
            <a:ext cx="3816424" cy="44728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60267" y="587727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371479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p:txBody>
          <a:bodyPr/>
          <a:lstStyle/>
          <a:p>
            <a:pPr marL="0" indent="0">
              <a:buNone/>
            </a:pPr>
            <a:r>
              <a:rPr lang="el-GR" dirty="0"/>
              <a:t>Διαβάσαμε την Αλίκη στη Χώρα των Θαυμάτων.</a:t>
            </a:r>
          </a:p>
          <a:p>
            <a:endParaRPr lang="el-GR" dirty="0"/>
          </a:p>
        </p:txBody>
      </p:sp>
      <p:pic>
        <p:nvPicPr>
          <p:cNvPr id="5" name="Εικόνα 4" descr="Η νηπιαγωγός διαβάζει το βιβλίο."/>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48200" y="1849140"/>
            <a:ext cx="4038600" cy="4028082"/>
          </a:xfrm>
          <a:prstGeom prst="rect">
            <a:avLst/>
          </a:prstGeom>
        </p:spPr>
      </p:pic>
    </p:spTree>
    <p:extLst>
      <p:ext uri="{BB962C8B-B14F-4D97-AF65-F5344CB8AC3E}">
        <p14:creationId xmlns:p14="http://schemas.microsoft.com/office/powerpoint/2010/main" val="311852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Προβολή ταινιών (1/2)</a:t>
            </a:r>
            <a:endParaRPr lang="el-GR" dirty="0"/>
          </a:p>
        </p:txBody>
      </p:sp>
      <p:sp>
        <p:nvSpPr>
          <p:cNvPr id="3" name="Content Placeholder 2"/>
          <p:cNvSpPr>
            <a:spLocks noGrp="1"/>
          </p:cNvSpPr>
          <p:nvPr>
            <p:ph sz="half" idx="1"/>
          </p:nvPr>
        </p:nvSpPr>
        <p:spPr>
          <a:xfrm>
            <a:off x="457200" y="1600200"/>
            <a:ext cx="3898776" cy="4525963"/>
          </a:xfrm>
        </p:spPr>
        <p:txBody>
          <a:bodyPr/>
          <a:lstStyle/>
          <a:p>
            <a:pPr marL="0" indent="0">
              <a:buNone/>
            </a:pPr>
            <a:r>
              <a:rPr lang="el-GR" dirty="0"/>
              <a:t>Και δώσαμε έμφαση στη σκηνή, όπου η Αλίκη μεγαλώνει απότομα. </a:t>
            </a:r>
          </a:p>
          <a:p>
            <a:pPr marL="0" indent="0">
              <a:buNone/>
            </a:pPr>
            <a:r>
              <a:rPr lang="el-GR" dirty="0"/>
              <a:t>Μάλιστα δείξαμε πώς αποτυπώθηκε σε διάφορες ταινίες. </a:t>
            </a:r>
            <a:endParaRPr lang="el-GR" dirty="0" smtClean="0"/>
          </a:p>
          <a:p>
            <a:pPr marL="0" indent="0">
              <a:buNone/>
            </a:pPr>
            <a:r>
              <a:rPr lang="el-GR" dirty="0"/>
              <a:t>Π.χ. Η Αλίκη στη χώρα των </a:t>
            </a:r>
            <a:r>
              <a:rPr lang="el-GR" dirty="0" smtClean="0"/>
              <a:t>θαυμάτων (</a:t>
            </a:r>
            <a:r>
              <a:rPr lang="el-GR" dirty="0" err="1" smtClean="0"/>
              <a:t>Disney</a:t>
            </a:r>
            <a:r>
              <a:rPr lang="el-GR" dirty="0" smtClean="0"/>
              <a:t>, 1951).</a:t>
            </a:r>
            <a:endParaRPr lang="el-GR" dirty="0"/>
          </a:p>
          <a:p>
            <a:pPr marL="0" indent="0">
              <a:buNone/>
            </a:pPr>
            <a:endParaRPr lang="el-GR" dirty="0" smtClean="0"/>
          </a:p>
          <a:p>
            <a:endParaRPr lang="el-GR" dirty="0"/>
          </a:p>
        </p:txBody>
      </p:sp>
      <p:pic>
        <p:nvPicPr>
          <p:cNvPr id="5" name="Picture 1" descr="στιγμιότυπο από ταινία"/>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4648200" y="1794399"/>
            <a:ext cx="4038600" cy="4137565"/>
          </a:xfrm>
          <a:prstGeom prst="rect">
            <a:avLst/>
          </a:prstGeom>
        </p:spPr>
      </p:pic>
    </p:spTree>
    <p:extLst>
      <p:ext uri="{BB962C8B-B14F-4D97-AF65-F5344CB8AC3E}">
        <p14:creationId xmlns:p14="http://schemas.microsoft.com/office/powerpoint/2010/main" val="23885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Προβολή ταινιών </a:t>
            </a:r>
            <a:r>
              <a:rPr lang="el-GR" dirty="0" smtClean="0"/>
              <a:t>(2/2</a:t>
            </a:r>
            <a:r>
              <a:rPr lang="el-GR" dirty="0"/>
              <a:t>)</a:t>
            </a:r>
          </a:p>
        </p:txBody>
      </p:sp>
      <p:sp>
        <p:nvSpPr>
          <p:cNvPr id="6" name="Text Placeholder 5"/>
          <p:cNvSpPr>
            <a:spLocks noGrp="1"/>
          </p:cNvSpPr>
          <p:nvPr>
            <p:ph type="body" idx="1"/>
            <p:custDataLst>
              <p:tags r:id="rId1"/>
            </p:custDataLst>
          </p:nvPr>
        </p:nvSpPr>
        <p:spPr/>
        <p:txBody>
          <a:bodyPr/>
          <a:lstStyle/>
          <a:p>
            <a:r>
              <a:rPr lang="en-GB" b="0" dirty="0"/>
              <a:t>Alice in </a:t>
            </a:r>
            <a:r>
              <a:rPr lang="en-GB" b="0" dirty="0" smtClean="0"/>
              <a:t>Wonderland</a:t>
            </a:r>
            <a:r>
              <a:rPr lang="el-GR" b="0" dirty="0" smtClean="0"/>
              <a:t> (</a:t>
            </a:r>
            <a:r>
              <a:rPr lang="en-GB" b="0" dirty="0" smtClean="0"/>
              <a:t>1915</a:t>
            </a:r>
            <a:r>
              <a:rPr lang="el-GR" b="0" dirty="0" smtClean="0"/>
              <a:t>)</a:t>
            </a:r>
            <a:endParaRPr lang="en-GB" b="0" dirty="0"/>
          </a:p>
        </p:txBody>
      </p:sp>
      <p:sp>
        <p:nvSpPr>
          <p:cNvPr id="8" name="Text Placeholder 7"/>
          <p:cNvSpPr>
            <a:spLocks noGrp="1"/>
          </p:cNvSpPr>
          <p:nvPr>
            <p:ph type="body" sz="quarter" idx="3"/>
            <p:custDataLst>
              <p:tags r:id="rId2"/>
            </p:custDataLst>
          </p:nvPr>
        </p:nvSpPr>
        <p:spPr/>
        <p:txBody>
          <a:bodyPr>
            <a:normAutofit fontScale="92500" lnSpcReduction="20000"/>
          </a:bodyPr>
          <a:lstStyle/>
          <a:p>
            <a:r>
              <a:rPr lang="en-GB" b="0" dirty="0"/>
              <a:t>Alice in </a:t>
            </a:r>
            <a:r>
              <a:rPr lang="en-GB" b="0" dirty="0" err="1" smtClean="0"/>
              <a:t>Wondeland</a:t>
            </a:r>
            <a:r>
              <a:rPr lang="el-GR" b="0" dirty="0" smtClean="0"/>
              <a:t> (</a:t>
            </a:r>
            <a:r>
              <a:rPr lang="en-GB" b="0" dirty="0" smtClean="0"/>
              <a:t>Disney</a:t>
            </a:r>
            <a:r>
              <a:rPr lang="en-GB" b="0" dirty="0"/>
              <a:t>, Tim </a:t>
            </a:r>
            <a:r>
              <a:rPr lang="en-GB" b="0" dirty="0" smtClean="0"/>
              <a:t>Burton</a:t>
            </a:r>
            <a:r>
              <a:rPr lang="el-GR" b="0" dirty="0"/>
              <a:t>,</a:t>
            </a:r>
            <a:r>
              <a:rPr lang="el-GR" b="0" dirty="0" smtClean="0"/>
              <a:t> 2012)</a:t>
            </a:r>
            <a:endParaRPr lang="en-GB" b="0" dirty="0"/>
          </a:p>
        </p:txBody>
      </p:sp>
      <p:pic>
        <p:nvPicPr>
          <p:cNvPr id="10" name="Εικόνα 4" descr="στιγμιότυπο από ταινία"/>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38163" y="2348879"/>
            <a:ext cx="3878262" cy="3743945"/>
          </a:xfrm>
          <a:prstGeom prst="rect">
            <a:avLst/>
          </a:prstGeom>
        </p:spPr>
      </p:pic>
      <p:pic>
        <p:nvPicPr>
          <p:cNvPr id="11" name="Εικόνα 1" descr="στιγμιότυπο από ταινία"/>
          <p:cNvPicPr>
            <a:picLocks noGrp="1" noChangeAspect="1"/>
          </p:cNvPicPr>
          <p:nvPr>
            <p:ph sz="quarter" idx="4"/>
          </p:nvPr>
        </p:nvPicPr>
        <p:blipFill>
          <a:blip r:embed="rId5" cstate="print"/>
          <a:srcRect/>
          <a:stretch>
            <a:fillRect/>
          </a:stretch>
        </p:blipFill>
        <p:spPr>
          <a:xfrm>
            <a:off x="4644007" y="2348880"/>
            <a:ext cx="4196361" cy="3744416"/>
          </a:xfrm>
          <a:prstGeom prst="rect">
            <a:avLst/>
          </a:prstGeom>
        </p:spPr>
      </p:pic>
    </p:spTree>
    <p:extLst>
      <p:ext uri="{BB962C8B-B14F-4D97-AF65-F5344CB8AC3E}">
        <p14:creationId xmlns:p14="http://schemas.microsoft.com/office/powerpoint/2010/main" val="3899161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Δραστηριότητα (1/2)</a:t>
            </a:r>
            <a:endParaRPr lang="el-GR" dirty="0"/>
          </a:p>
        </p:txBody>
      </p:sp>
      <p:sp>
        <p:nvSpPr>
          <p:cNvPr id="8" name="Content Placeholder 7"/>
          <p:cNvSpPr>
            <a:spLocks noGrp="1"/>
          </p:cNvSpPr>
          <p:nvPr>
            <p:ph sz="half" idx="1"/>
          </p:nvPr>
        </p:nvSpPr>
        <p:spPr>
          <a:xfrm>
            <a:off x="457200" y="1600200"/>
            <a:ext cx="3682752" cy="4525963"/>
          </a:xfrm>
        </p:spPr>
        <p:txBody>
          <a:bodyPr>
            <a:normAutofit/>
          </a:bodyPr>
          <a:lstStyle/>
          <a:p>
            <a:pPr marL="0" indent="0">
              <a:buNone/>
            </a:pPr>
            <a:r>
              <a:rPr lang="el-GR" sz="2600" dirty="0"/>
              <a:t>Φωτοτυπήσαμε τη φιγούρα της Αλίκης σε διάφορα μεγέθη και την τοποθετήσαμε </a:t>
            </a:r>
            <a:r>
              <a:rPr lang="el-GR" sz="2600" dirty="0" smtClean="0"/>
              <a:t>διαδοχικά </a:t>
            </a:r>
            <a:r>
              <a:rPr lang="el-GR" sz="2600" dirty="0"/>
              <a:t>σε </a:t>
            </a:r>
            <a:r>
              <a:rPr lang="el-GR" sz="2600" dirty="0" smtClean="0"/>
              <a:t>ανιούσα κλίμακα.</a:t>
            </a:r>
            <a:endParaRPr lang="el-GR" sz="2600" dirty="0"/>
          </a:p>
        </p:txBody>
      </p:sp>
      <p:pic>
        <p:nvPicPr>
          <p:cNvPr id="11" name="Εικόνα 2" descr="Αγοράκι τοποθετεί την Αλίκη διαδοχικά σε ανιούσα κλίμακα."/>
          <p:cNvPicPr>
            <a:picLocks noGrp="1" noChangeAspect="1"/>
          </p:cNvPicPr>
          <p:nvPr>
            <p:ph sz="half" idx="2"/>
          </p:nvPr>
        </p:nvPicPr>
        <p:blipFill rotWithShape="1">
          <a:blip r:embed="rId2" cstate="print"/>
          <a:srcRect/>
          <a:stretch/>
        </p:blipFill>
        <p:spPr>
          <a:xfrm>
            <a:off x="4355976" y="1772816"/>
            <a:ext cx="4388700" cy="3672408"/>
          </a:xfrm>
          <a:prstGeom prst="rect">
            <a:avLst/>
          </a:prstGeom>
        </p:spPr>
      </p:pic>
    </p:spTree>
    <p:extLst>
      <p:ext uri="{BB962C8B-B14F-4D97-AF65-F5344CB8AC3E}">
        <p14:creationId xmlns:p14="http://schemas.microsoft.com/office/powerpoint/2010/main" val="174891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normAutofit/>
          </a:bodyPr>
          <a:lstStyle/>
          <a:p>
            <a:pPr marL="0" indent="0">
              <a:buNone/>
            </a:pPr>
            <a:r>
              <a:rPr lang="el-GR" sz="2400" dirty="0" smtClean="0"/>
              <a:t>Και σε κατιούσα κλίμακα!</a:t>
            </a:r>
            <a:endParaRPr lang="el-GR" sz="2400" dirty="0"/>
          </a:p>
        </p:txBody>
      </p:sp>
      <p:sp>
        <p:nvSpPr>
          <p:cNvPr id="5" name="Title 4"/>
          <p:cNvSpPr>
            <a:spLocks noGrp="1"/>
          </p:cNvSpPr>
          <p:nvPr>
            <p:ph type="title"/>
          </p:nvPr>
        </p:nvSpPr>
        <p:spPr/>
        <p:txBody>
          <a:bodyPr/>
          <a:lstStyle/>
          <a:p>
            <a:r>
              <a:rPr lang="el-GR" dirty="0"/>
              <a:t>Δραστηριότητα </a:t>
            </a:r>
            <a:r>
              <a:rPr lang="el-GR" dirty="0" smtClean="0"/>
              <a:t>(2/2</a:t>
            </a:r>
            <a:r>
              <a:rPr lang="el-GR" dirty="0"/>
              <a:t>)</a:t>
            </a:r>
          </a:p>
        </p:txBody>
      </p:sp>
      <p:pic>
        <p:nvPicPr>
          <p:cNvPr id="7" name="Εικόνα 3" descr="Η Αλίκη τοποθετημένη σε κατιούσα κλίμακα."/>
          <p:cNvPicPr>
            <a:picLocks noGrp="1" noChangeAspect="1"/>
          </p:cNvPicPr>
          <p:nvPr>
            <p:ph type="pic" idx="1"/>
          </p:nvPr>
        </p:nvPicPr>
        <p:blipFill>
          <a:blip r:embed="rId2" cstate="screen">
            <a:extLst>
              <a:ext uri="{28A0092B-C50C-407E-A947-70E740481C1C}">
                <a14:useLocalDpi xmlns:a14="http://schemas.microsoft.com/office/drawing/2010/main"/>
              </a:ext>
            </a:extLst>
          </a:blip>
          <a:srcRect t="8005" b="8005"/>
          <a:stretch>
            <a:fillRect/>
          </a:stretch>
        </p:blipFill>
        <p:spPr>
          <a:prstGeom prst="rect">
            <a:avLst/>
          </a:prstGeom>
        </p:spPr>
      </p:pic>
    </p:spTree>
    <p:extLst>
      <p:ext uri="{BB962C8B-B14F-4D97-AF65-F5344CB8AC3E}">
        <p14:creationId xmlns:p14="http://schemas.microsoft.com/office/powerpoint/2010/main" val="250937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Φτιάχνοντας ένα </a:t>
            </a:r>
            <a:r>
              <a:rPr lang="el-GR" dirty="0" err="1" smtClean="0"/>
              <a:t>flipbook</a:t>
            </a:r>
            <a:r>
              <a:rPr lang="el-GR" dirty="0" smtClean="0"/>
              <a:t> (1/2)</a:t>
            </a:r>
            <a:endParaRPr lang="el-GR" dirty="0"/>
          </a:p>
        </p:txBody>
      </p:sp>
      <p:sp>
        <p:nvSpPr>
          <p:cNvPr id="6" name="Content Placeholder 5"/>
          <p:cNvSpPr>
            <a:spLocks noGrp="1"/>
          </p:cNvSpPr>
          <p:nvPr>
            <p:ph sz="half" idx="1"/>
          </p:nvPr>
        </p:nvSpPr>
        <p:spPr/>
        <p:txBody>
          <a:bodyPr/>
          <a:lstStyle/>
          <a:p>
            <a:pPr marL="0" indent="0">
              <a:buNone/>
            </a:pPr>
            <a:r>
              <a:rPr lang="el-GR" dirty="0"/>
              <a:t>Το επόμενο στάδιο ήταν να φτιαχτεί ένα </a:t>
            </a:r>
            <a:r>
              <a:rPr lang="el-GR" dirty="0" err="1"/>
              <a:t>flipbook</a:t>
            </a:r>
            <a:r>
              <a:rPr lang="el-GR" dirty="0"/>
              <a:t>, όπου σε κάθε σελίδα επαναλαμβανόταν ένα σταθερό σε μέγεθος τραπέζι. </a:t>
            </a:r>
          </a:p>
        </p:txBody>
      </p:sp>
      <p:pic>
        <p:nvPicPr>
          <p:cNvPr id="8" name="Content Placeholder 7" descr="Σελίδα flipbook."/>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rot="-5400000">
            <a:off x="4640932" y="1846957"/>
            <a:ext cx="4038600" cy="4032448"/>
          </a:xfrm>
          <a:prstGeom prst="rect">
            <a:avLst/>
          </a:prstGeom>
        </p:spPr>
      </p:pic>
    </p:spTree>
    <p:extLst>
      <p:ext uri="{BB962C8B-B14F-4D97-AF65-F5344CB8AC3E}">
        <p14:creationId xmlns:p14="http://schemas.microsoft.com/office/powerpoint/2010/main" val="1599248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3:41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5,1026,6,"/>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37869DD-822F-41BA-A7FD-C9AE1D483F9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2537</TotalTime>
  <Words>626</Words>
  <Application>Microsoft Office PowerPoint</Application>
  <PresentationFormat>On-screen Show (4:3)</PresentationFormat>
  <Paragraphs>69</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Εισαγωγή</vt:lpstr>
      <vt:lpstr>Ανάγνωση του βιβλίου</vt:lpstr>
      <vt:lpstr>Προβολή ταινιών (1/2)</vt:lpstr>
      <vt:lpstr>Προβολή ταινιών (2/2)</vt:lpstr>
      <vt:lpstr>Δραστηριότητα (1/2)</vt:lpstr>
      <vt:lpstr>Δραστηριότητα (2/2)</vt:lpstr>
      <vt:lpstr>Φτιάχνοντας ένα flipbook (1/2)</vt:lpstr>
      <vt:lpstr>Φτιάχνοντας ένα flipbook (2/2)</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Αλίκη στη χώρα των θαυμάτων: Στην κουνελότρυπα</dc:title>
  <dc:subject>Το Εικονογραφημένο Βιβλίο στην Προσχολική Εκπαίδευση</dc:subject>
  <dc:creator> Αγγελική Γιαννικοπούλου</dc:creator>
  <cp:lastModifiedBy>Smaragda Papadopoulou</cp:lastModifiedBy>
  <cp:revision>291</cp:revision>
  <dcterms:created xsi:type="dcterms:W3CDTF">2012-09-06T09:03:05Z</dcterms:created>
  <dcterms:modified xsi:type="dcterms:W3CDTF">2015-10-28T23:25:14Z</dcterms:modified>
  <cp:category> Κινηματογράφος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