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359" r:id="rId3"/>
    <p:sldId id="366" r:id="rId4"/>
    <p:sldId id="365" r:id="rId5"/>
    <p:sldId id="367" r:id="rId6"/>
    <p:sldId id="368" r:id="rId7"/>
    <p:sldId id="369" r:id="rId8"/>
    <p:sldId id="370" r:id="rId9"/>
    <p:sldId id="371" r:id="rId10"/>
    <p:sldId id="360" r:id="rId11"/>
    <p:sldId id="361" r:id="rId12"/>
    <p:sldId id="362" r:id="rId13"/>
    <p:sldId id="363" r:id="rId14"/>
    <p:sldId id="364" r:id="rId15"/>
    <p:sldId id="372" r:id="rId16"/>
    <p:sldId id="293" r:id="rId17"/>
  </p:sldIdLst>
  <p:sldSz cx="9144000" cy="6858000" type="screen4x3"/>
  <p:notesSz cx="6858000" cy="9144000"/>
  <p:custDataLst>
    <p:tags r:id="rId1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65"/>
            <p14:sldId id="367"/>
            <p14:sldId id="368"/>
            <p14:sldId id="369"/>
            <p14:sldId id="370"/>
            <p14:sldId id="371"/>
            <p14:sldId id="360"/>
            <p14:sldId id="361"/>
            <p14:sldId id="362"/>
            <p14:sldId id="363"/>
            <p14:sldId id="364"/>
            <p14:sldId id="372"/>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2" d="100"/>
          <a:sy n="112"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12</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13</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14</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Χορός και Εικονογραφημένο Βιβλίο</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Χορός και Εικονογραφημένο Βιβλίο</a:t>
            </a:r>
          </a:p>
        </p:txBody>
      </p:sp>
      <p:pic>
        <p:nvPicPr>
          <p:cNvPr id="6" name="Picture 5" descr="[DECORATIV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Χορός και Εικονογραφημένο Βιβλίο</a:t>
            </a:r>
          </a:p>
        </p:txBody>
      </p:sp>
      <p:pic>
        <p:nvPicPr>
          <p:cNvPr id="7" name="Picture 6" descr="[DECORATIV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Χορός και Εικονογραφημένο Βιβλίο</a:t>
            </a:r>
          </a:p>
        </p:txBody>
      </p:sp>
      <p:pic>
        <p:nvPicPr>
          <p:cNvPr id="9" name="Picture 8" descr="[DECORATIV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Χορός και Εικονογραφημένο Βιβλίο</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Χορός και Εικονογραφημένο Βιβλίο</a:t>
            </a:r>
          </a:p>
        </p:txBody>
      </p:sp>
      <p:pic>
        <p:nvPicPr>
          <p:cNvPr id="8" name="Picture 7" descr="[DECORATIV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Χορός και Εικονογραφημένο Βιβλίο</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3"/>
    </p:custDataLst>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hyperlink" Target="http://opencourses.uoa.gr/courses/ECD5/"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12.png"/><Relationship Id="rId4" Type="http://schemas.openxmlformats.org/officeDocument/2006/relationships/hyperlink" Target="%5b1%5d%20http:/creativecommons.org/licenses/by-nc-sa/4.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hyperlink" Target="https://pixabay.com/en/african-girl-woman-dancing-black-160206/" TargetMode="External"/><Relationship Id="rId4" Type="http://schemas.openxmlformats.org/officeDocument/2006/relationships/hyperlink" Target="http://www.biblionet.gr/book/181808/%CE%A0%CE%AD%CF%84%CF%81%CE%BF%CE%B2%CE%B9%CF%84%CF%82_-_%CE%91%CE%BD%CE%B4%CF%81%CE%BF%CF%85%CF%84%CF%83%CE%BF%CF%80%CE%BF%CF%8D%CE%BB%CE%BF%CF%85,_%CE%9B%CF%8C%CF%84%CE%B7/%CE%A0%CE%B1%CF%81%CE%B1%CE%BC%CF%8D%CE%B8%CE%B9%CE%B1_%CE%B1%CF%80%CF%8C_%CF%84%CE%B7%CE%BD_%CE%91%CF%86%CF%81%CE%B9%CE%BA%CE%A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4.6</a:t>
            </a:r>
            <a:r>
              <a:rPr lang="el-GR" sz="2800" dirty="0" smtClean="0">
                <a:solidFill>
                  <a:srgbClr val="5075BC"/>
                </a:solidFill>
                <a:latin typeface="+mj-lt"/>
                <a:ea typeface="+mj-ea"/>
                <a:cs typeface="+mj-cs"/>
              </a:rPr>
              <a:t>: </a:t>
            </a:r>
            <a:r>
              <a:rPr lang="el-GR" sz="2800" dirty="0">
                <a:latin typeface="+mj-lt"/>
                <a:ea typeface="+mj-ea"/>
                <a:cs typeface="+mj-cs"/>
              </a:rPr>
              <a:t>Χορός </a:t>
            </a:r>
            <a:r>
              <a:rPr lang="el-GR" sz="2800" dirty="0" smtClean="0">
                <a:latin typeface="+mj-lt"/>
                <a:ea typeface="+mj-ea"/>
                <a:cs typeface="+mj-cs"/>
              </a:rPr>
              <a:t>και Εικονογραφημένο </a:t>
            </a:r>
            <a:r>
              <a:rPr lang="el-GR" sz="2800" dirty="0">
                <a:latin typeface="+mj-lt"/>
                <a:ea typeface="+mj-ea"/>
                <a:cs typeface="+mj-cs"/>
              </a:rPr>
              <a:t>Β</a:t>
            </a:r>
            <a:r>
              <a:rPr lang="el-GR" sz="2800" dirty="0" smtClean="0">
                <a:latin typeface="+mj-lt"/>
                <a:ea typeface="+mj-ea"/>
                <a:cs typeface="+mj-cs"/>
              </a:rPr>
              <a:t>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2015. </a:t>
            </a:r>
            <a:r>
              <a:rPr lang="el-GR" sz="2000" dirty="0" err="1"/>
              <a:t>Εμμανουέλα</a:t>
            </a:r>
            <a:r>
              <a:rPr lang="el-GR" sz="2000" dirty="0"/>
              <a:t>  </a:t>
            </a:r>
            <a:r>
              <a:rPr lang="el-GR" sz="2000" dirty="0" err="1" smtClean="0"/>
              <a:t>Βεϊνόγλου</a:t>
            </a:r>
            <a:r>
              <a:rPr lang="el-GR" sz="2000" dirty="0" smtClean="0"/>
              <a:t>, Αγγελική </a:t>
            </a:r>
            <a:r>
              <a:rPr lang="el-GR" sz="2000" dirty="0" err="1"/>
              <a:t>Γιαννικοπούλου</a:t>
            </a:r>
            <a:r>
              <a:rPr lang="el-GR" sz="2000" dirty="0"/>
              <a:t>. «Το Εικονογραφημένο Βιβλίο στην Προσχολική Εκπαίδευση. Χορός και Εικονογραφημένο </a:t>
            </a:r>
            <a:r>
              <a:rPr lang="el-GR" sz="2000" dirty="0" smtClean="0"/>
              <a:t>Βιβλίο</a:t>
            </a:r>
            <a:r>
              <a:rPr lang="el-GR" sz="2000" dirty="0"/>
              <a:t>. Παραμύθια από την </a:t>
            </a:r>
            <a:r>
              <a:rPr lang="el-GR" sz="2000" dirty="0" smtClean="0"/>
              <a:t>Αφρική: </a:t>
            </a:r>
            <a:r>
              <a:rPr lang="el-GR" sz="2000" dirty="0"/>
              <a:t>Ο </a:t>
            </a:r>
            <a:r>
              <a:rPr lang="el-GR" sz="2000" dirty="0" err="1"/>
              <a:t>Γιόμο</a:t>
            </a:r>
            <a:r>
              <a:rPr lang="el-GR" sz="2000" dirty="0"/>
              <a:t>, η χελώνα κι ο </a:t>
            </a:r>
            <a:r>
              <a:rPr lang="el-GR" sz="2000" dirty="0" smtClean="0"/>
              <a:t>ήλιος». Έκδοση: 1.0. Αθήνα 2015</a:t>
            </a:r>
            <a:r>
              <a:rPr lang="el-GR" sz="2000" dirty="0"/>
              <a:t>. Διαθέσιμο από τη δικτυακή διεύθυνση: </a:t>
            </a:r>
            <a:r>
              <a:rPr lang="en-GB" sz="2000" dirty="0">
                <a:hlinkClick r:id="rId4" tooltip="Ανοιχτό Μάθημα: Το Εικονογραφημένο Βιβλίο στην Προσχολική Εκπαίδευση"/>
              </a:rPr>
              <a:t>http://opencourses.uoa.gr/courses/ECD5/</a:t>
            </a:r>
            <a:r>
              <a:rPr lang="el-GR" sz="2000" dirty="0"/>
              <a:t>.</a:t>
            </a:r>
          </a:p>
          <a:p>
            <a:pPr marL="0" indent="0">
              <a:buNone/>
              <a:defRPr/>
            </a:pPr>
            <a:endParaRPr lang="el-GR" sz="2000" dirty="0" smtClean="0"/>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2106618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Εξώφυλλο του βιβλίου «</a:t>
            </a:r>
            <a:r>
              <a:rPr lang="el-GR" sz="2000" dirty="0" smtClean="0">
                <a:hlinkClick r:id="rId4"/>
              </a:rPr>
              <a:t>Παραμύθια </a:t>
            </a:r>
            <a:r>
              <a:rPr lang="el-GR" sz="2000" dirty="0">
                <a:hlinkClick r:id="rId4"/>
              </a:rPr>
              <a:t>από την </a:t>
            </a:r>
            <a:r>
              <a:rPr lang="el-GR" sz="2000" dirty="0" smtClean="0">
                <a:hlinkClick r:id="rId4"/>
              </a:rPr>
              <a:t>Αφρική: </a:t>
            </a:r>
            <a:r>
              <a:rPr lang="el-GR" sz="2000" dirty="0">
                <a:hlinkClick r:id="rId4"/>
              </a:rPr>
              <a:t>Ο </a:t>
            </a:r>
            <a:r>
              <a:rPr lang="el-GR" sz="2000" dirty="0" err="1">
                <a:hlinkClick r:id="rId4"/>
              </a:rPr>
              <a:t>Γιόμο</a:t>
            </a:r>
            <a:r>
              <a:rPr lang="el-GR" sz="2000" dirty="0">
                <a:hlinkClick r:id="rId4"/>
              </a:rPr>
              <a:t>, η χελώνα κι ο </a:t>
            </a:r>
            <a:r>
              <a:rPr lang="el-GR" sz="2000" dirty="0" smtClean="0">
                <a:hlinkClick r:id="rId4"/>
              </a:rPr>
              <a:t>ήλιος</a:t>
            </a:r>
            <a:r>
              <a:rPr lang="el-GR" sz="2000" dirty="0" smtClean="0"/>
              <a:t>» </a:t>
            </a:r>
            <a:r>
              <a:rPr lang="el-GR" sz="2000" dirty="0"/>
              <a:t>/ </a:t>
            </a:r>
            <a:r>
              <a:rPr lang="el-GR" sz="2000" dirty="0" err="1"/>
              <a:t>Λότη</a:t>
            </a:r>
            <a:r>
              <a:rPr lang="el-GR" sz="2000" dirty="0"/>
              <a:t> Πέτροβιτς - Ανδρουτσοπούλου · εικονογράφηση Αλέκος </a:t>
            </a:r>
            <a:r>
              <a:rPr lang="el-GR" sz="2000" dirty="0" err="1"/>
              <a:t>Φουντουκλής</a:t>
            </a:r>
            <a:r>
              <a:rPr lang="el-GR" sz="2000" dirty="0"/>
              <a:t>. - Αθήνα : Εκδόσεις Πατάκη, 2012</a:t>
            </a:r>
            <a:r>
              <a:rPr lang="el-GR" sz="2000" dirty="0" smtClean="0"/>
              <a:t>.</a:t>
            </a:r>
          </a:p>
          <a:p>
            <a:pPr marL="0" indent="0">
              <a:buNone/>
            </a:pPr>
            <a:r>
              <a:rPr lang="el-GR" sz="2000" dirty="0" smtClean="0"/>
              <a:t>Εικόνα 2: </a:t>
            </a:r>
            <a:r>
              <a:rPr lang="el-GR" sz="2000" dirty="0" smtClean="0">
                <a:hlinkClick r:id="rId5"/>
              </a:rPr>
              <a:t>Αφρικάνικος χορός</a:t>
            </a:r>
            <a:r>
              <a:rPr lang="el-GR" sz="2000" dirty="0" smtClean="0"/>
              <a:t>, </a:t>
            </a:r>
            <a:r>
              <a:rPr lang="en-GB" sz="2000" dirty="0"/>
              <a:t>CC0 Public </a:t>
            </a:r>
            <a:r>
              <a:rPr lang="en-GB" sz="2000" dirty="0" smtClean="0"/>
              <a:t>Domain</a:t>
            </a:r>
            <a:r>
              <a:rPr lang="el-GR" sz="2000" dirty="0" smtClean="0"/>
              <a:t>, </a:t>
            </a:r>
            <a:r>
              <a:rPr lang="en-US" sz="2000" dirty="0" err="1" smtClean="0"/>
              <a:t>Pixabay</a:t>
            </a:r>
            <a:r>
              <a:rPr lang="en-US" sz="2000" dirty="0" smtClean="0"/>
              <a:t>.</a:t>
            </a:r>
            <a:endParaRPr lang="el-GR"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smtClean="0"/>
              <a:t>Διδακτική Πρακτική</a:t>
            </a:r>
            <a:endParaRPr lang="en-GB" altLang="en-US" smtClean="0"/>
          </a:p>
        </p:txBody>
      </p:sp>
      <p:sp>
        <p:nvSpPr>
          <p:cNvPr id="12291" name="Θέση περιεχομένου 6"/>
          <p:cNvSpPr>
            <a:spLocks noGrp="1"/>
          </p:cNvSpPr>
          <p:nvPr>
            <p:ph sz="half" idx="1"/>
          </p:nvPr>
        </p:nvSpPr>
        <p:spPr/>
        <p:txBody>
          <a:bodyPr/>
          <a:lstStyle/>
          <a:p>
            <a:pPr marL="0" indent="0">
              <a:buFont typeface="Arial" panose="020B0604020202020204" pitchFamily="34" charset="0"/>
              <a:buNone/>
            </a:pPr>
            <a:r>
              <a:rPr lang="el-GR" altLang="en-US" sz="2400" b="1" dirty="0" smtClean="0"/>
              <a:t>Διδακτική πρακτική</a:t>
            </a:r>
            <a:r>
              <a:rPr lang="en-GB" altLang="en-US" sz="2400" dirty="0" smtClean="0"/>
              <a:t>:</a:t>
            </a:r>
            <a:endParaRPr lang="el-GR" altLang="en-US" sz="2400" dirty="0" smtClean="0"/>
          </a:p>
          <a:p>
            <a:pPr marL="0" indent="0">
              <a:spcBef>
                <a:spcPts val="0"/>
              </a:spcBef>
              <a:buFont typeface="Arial" panose="020B0604020202020204" pitchFamily="34" charset="0"/>
              <a:buNone/>
            </a:pPr>
            <a:r>
              <a:rPr lang="el-GR" sz="2400" dirty="0" err="1" smtClean="0"/>
              <a:t>Εμμανουέλα</a:t>
            </a:r>
            <a:r>
              <a:rPr lang="el-GR" sz="2400" dirty="0" smtClean="0"/>
              <a:t>  </a:t>
            </a:r>
            <a:r>
              <a:rPr lang="el-GR" sz="2400" dirty="0" err="1" smtClean="0"/>
              <a:t>Βεϊνόγλου</a:t>
            </a:r>
            <a:r>
              <a:rPr lang="el-GR" sz="2400" dirty="0" smtClean="0"/>
              <a:t>.</a:t>
            </a:r>
            <a:endParaRPr lang="en-US" sz="2400" dirty="0"/>
          </a:p>
          <a:p>
            <a:pPr marL="0" indent="0">
              <a:spcBef>
                <a:spcPts val="1200"/>
              </a:spcBef>
              <a:spcAft>
                <a:spcPts val="600"/>
              </a:spcAft>
              <a:buNone/>
            </a:pPr>
            <a:r>
              <a:rPr lang="el-GR" altLang="en-US" sz="2400" b="1" dirty="0" smtClean="0"/>
              <a:t>Βιβλίο</a:t>
            </a:r>
            <a:r>
              <a:rPr lang="el-GR" altLang="en-US" sz="2400" dirty="0" smtClean="0"/>
              <a:t>:</a:t>
            </a:r>
            <a:r>
              <a:rPr lang="en-GB" altLang="en-US" sz="2400" dirty="0" smtClean="0"/>
              <a:t> </a:t>
            </a:r>
            <a:r>
              <a:rPr lang="el-GR" altLang="en-US" sz="2400" dirty="0"/>
              <a:t>Πέτροβιτς - Ανδρουτσοπούλου, </a:t>
            </a:r>
            <a:r>
              <a:rPr lang="el-GR" altLang="en-US" sz="2400" dirty="0" err="1"/>
              <a:t>Λότη</a:t>
            </a:r>
            <a:r>
              <a:rPr lang="el-GR" altLang="en-US" sz="2400" dirty="0"/>
              <a:t>. </a:t>
            </a:r>
            <a:r>
              <a:rPr lang="el-GR" altLang="en-US" sz="2400" b="1" dirty="0"/>
              <a:t>Παραμύθια από την Αφρική : Ο </a:t>
            </a:r>
            <a:r>
              <a:rPr lang="el-GR" altLang="en-US" sz="2400" b="1" dirty="0" err="1"/>
              <a:t>Γιόμο</a:t>
            </a:r>
            <a:r>
              <a:rPr lang="el-GR" altLang="en-US" sz="2400" b="1" dirty="0"/>
              <a:t>, η χελώνα κι ο ήλιος </a:t>
            </a:r>
            <a:r>
              <a:rPr lang="el-GR" altLang="en-US" sz="2400" dirty="0"/>
              <a:t>/ </a:t>
            </a:r>
            <a:r>
              <a:rPr lang="el-GR" altLang="en-US" sz="2400" dirty="0" err="1"/>
              <a:t>Λότη</a:t>
            </a:r>
            <a:r>
              <a:rPr lang="el-GR" altLang="en-US" sz="2400" dirty="0"/>
              <a:t> Πέτροβιτς - Ανδρουτσοπούλου · εικονογράφηση Αλέκος </a:t>
            </a:r>
            <a:r>
              <a:rPr lang="el-GR" altLang="en-US" sz="2400" dirty="0" err="1"/>
              <a:t>Φουντουκλής</a:t>
            </a:r>
            <a:r>
              <a:rPr lang="el-GR" altLang="en-US" sz="2400" dirty="0"/>
              <a:t>. - Αθήνα : Εκδόσεις Πατάκη, 2012.</a:t>
            </a:r>
            <a:endParaRPr lang="en-GB" altLang="en-US" sz="2400" dirty="0" smtClean="0"/>
          </a:p>
        </p:txBody>
      </p:sp>
      <p:pic>
        <p:nvPicPr>
          <p:cNvPr id="6" name="Picture 2" descr="Εξώφυλλο του βιβλίου: Παραμύθια από την Αφρική"/>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047314" y="2134993"/>
            <a:ext cx="3240372" cy="3456377"/>
          </a:xfrm>
          <a:prstGeom prst="rect">
            <a:avLst/>
          </a:prstGeom>
          <a:noFill/>
        </p:spPr>
      </p:pic>
      <p:sp>
        <p:nvSpPr>
          <p:cNvPr id="5" name="TextBox 4"/>
          <p:cNvSpPr txBox="1"/>
          <p:nvPr/>
        </p:nvSpPr>
        <p:spPr>
          <a:xfrm>
            <a:off x="7884368" y="5661248"/>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1822663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Ανάγνωση του βιβλίου</a:t>
            </a:r>
            <a:endParaRPr lang="en-GB" dirty="0"/>
          </a:p>
        </p:txBody>
      </p:sp>
      <p:sp>
        <p:nvSpPr>
          <p:cNvPr id="5" name="Content Placeholder 4"/>
          <p:cNvSpPr>
            <a:spLocks noGrp="1"/>
          </p:cNvSpPr>
          <p:nvPr>
            <p:ph sz="half" idx="1"/>
          </p:nvPr>
        </p:nvSpPr>
        <p:spPr>
          <a:xfrm>
            <a:off x="457200" y="1600200"/>
            <a:ext cx="3178696" cy="4525963"/>
          </a:xfrm>
        </p:spPr>
        <p:txBody>
          <a:bodyPr/>
          <a:lstStyle/>
          <a:p>
            <a:pPr marL="0" indent="0">
              <a:buNone/>
            </a:pPr>
            <a:r>
              <a:rPr lang="el-GR" dirty="0"/>
              <a:t>Διαβάζουμε παραμύθια από το βιβλίο </a:t>
            </a:r>
            <a:r>
              <a:rPr lang="el-GR" dirty="0" smtClean="0"/>
              <a:t>«Παραμύθια </a:t>
            </a:r>
            <a:r>
              <a:rPr lang="el-GR" dirty="0"/>
              <a:t>από την </a:t>
            </a:r>
            <a:r>
              <a:rPr lang="el-GR" dirty="0" smtClean="0"/>
              <a:t>Αφρική». </a:t>
            </a:r>
            <a:endParaRPr lang="en-GB" dirty="0"/>
          </a:p>
        </p:txBody>
      </p:sp>
      <p:pic>
        <p:nvPicPr>
          <p:cNvPr id="7" name="6 - Εικόνα" descr="Η νηπιαγωγός διαβάζει το βιβλίο."/>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3805844" y="1772816"/>
            <a:ext cx="4804756" cy="3456384"/>
          </a:xfrm>
          <a:prstGeom prst="rect">
            <a:avLst/>
          </a:prstGeom>
        </p:spPr>
      </p:pic>
    </p:spTree>
    <p:custDataLst>
      <p:tags r:id="rId1"/>
    </p:custDataLst>
    <p:extLst>
      <p:ext uri="{BB962C8B-B14F-4D97-AF65-F5344CB8AC3E}">
        <p14:creationId xmlns:p14="http://schemas.microsoft.com/office/powerpoint/2010/main" val="2360501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Κατά την ανάγνωση</a:t>
            </a:r>
            <a:endParaRPr lang="en-GB" dirty="0"/>
          </a:p>
        </p:txBody>
      </p:sp>
      <p:sp>
        <p:nvSpPr>
          <p:cNvPr id="3" name="Content Placeholder 2"/>
          <p:cNvSpPr>
            <a:spLocks noGrp="1"/>
          </p:cNvSpPr>
          <p:nvPr>
            <p:ph sz="half" idx="1"/>
          </p:nvPr>
        </p:nvSpPr>
        <p:spPr>
          <a:xfrm>
            <a:off x="457200" y="1600200"/>
            <a:ext cx="3754760" cy="4525963"/>
          </a:xfrm>
        </p:spPr>
        <p:txBody>
          <a:bodyPr/>
          <a:lstStyle/>
          <a:p>
            <a:pPr marL="0" indent="0">
              <a:buNone/>
            </a:pPr>
            <a:r>
              <a:rPr lang="el-GR" dirty="0"/>
              <a:t>Ανάμεσα στα άλλα αναφερόμαστε και στη μουσική και τον χορό της Αφρικής. </a:t>
            </a:r>
          </a:p>
          <a:p>
            <a:endParaRPr lang="en-GB" dirty="0"/>
          </a:p>
        </p:txBody>
      </p:sp>
      <p:sp>
        <p:nvSpPr>
          <p:cNvPr id="5" name="TextBox 4"/>
          <p:cNvSpPr txBox="1"/>
          <p:nvPr/>
        </p:nvSpPr>
        <p:spPr>
          <a:xfrm>
            <a:off x="7380312" y="573325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pic>
        <p:nvPicPr>
          <p:cNvPr id="1026" name="Picture 2" descr="African, Girl, Woman, Dancing, Black, Brown, Colo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355976" y="1628800"/>
            <a:ext cx="3168174" cy="45259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16227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Προβολή εικόνων</a:t>
            </a:r>
            <a:endParaRPr lang="en-GB" dirty="0"/>
          </a:p>
        </p:txBody>
      </p:sp>
      <p:sp>
        <p:nvSpPr>
          <p:cNvPr id="3" name="Content Placeholder 2"/>
          <p:cNvSpPr>
            <a:spLocks noGrp="1"/>
          </p:cNvSpPr>
          <p:nvPr>
            <p:ph sz="half" idx="1"/>
          </p:nvPr>
        </p:nvSpPr>
        <p:spPr>
          <a:xfrm>
            <a:off x="457200" y="1600200"/>
            <a:ext cx="2746648" cy="4525963"/>
          </a:xfrm>
        </p:spPr>
        <p:txBody>
          <a:bodyPr>
            <a:normAutofit/>
          </a:bodyPr>
          <a:lstStyle/>
          <a:p>
            <a:pPr marL="0" indent="0">
              <a:buNone/>
            </a:pPr>
            <a:r>
              <a:rPr lang="el-GR" dirty="0"/>
              <a:t>Τα παιδιά παρατηρούν τα μουσικά όργανα: Κρουστά.</a:t>
            </a:r>
          </a:p>
          <a:p>
            <a:endParaRPr lang="en-GB" dirty="0"/>
          </a:p>
        </p:txBody>
      </p:sp>
      <p:pic>
        <p:nvPicPr>
          <p:cNvPr id="5" name="5 - Θέση περιεχομένου" descr="Τα παιδιά παρατηρούν κια σχολιάζουν εικόνες."/>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3419872" y="1700808"/>
            <a:ext cx="5262736" cy="4061402"/>
          </a:xfrm>
          <a:prstGeom prst="rect">
            <a:avLst/>
          </a:prstGeom>
        </p:spPr>
      </p:pic>
    </p:spTree>
    <p:custDataLst>
      <p:tags r:id="rId1"/>
    </p:custDataLst>
    <p:extLst>
      <p:ext uri="{BB962C8B-B14F-4D97-AF65-F5344CB8AC3E}">
        <p14:creationId xmlns:p14="http://schemas.microsoft.com/office/powerpoint/2010/main" val="3887307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Μίμηση (1/2)</a:t>
            </a:r>
            <a:endParaRPr lang="en-GB" dirty="0"/>
          </a:p>
        </p:txBody>
      </p:sp>
      <p:sp>
        <p:nvSpPr>
          <p:cNvPr id="3" name="Content Placeholder 2"/>
          <p:cNvSpPr>
            <a:spLocks noGrp="1"/>
          </p:cNvSpPr>
          <p:nvPr>
            <p:ph sz="half" idx="1"/>
          </p:nvPr>
        </p:nvSpPr>
        <p:spPr>
          <a:xfrm>
            <a:off x="457200" y="1600200"/>
            <a:ext cx="3034680" cy="4525963"/>
          </a:xfrm>
        </p:spPr>
        <p:txBody>
          <a:bodyPr/>
          <a:lstStyle/>
          <a:p>
            <a:pPr marL="0" indent="0">
              <a:buNone/>
            </a:pPr>
            <a:r>
              <a:rPr lang="el-GR" dirty="0"/>
              <a:t>Τα παιδιά παρατηρούν τα βήματα των χορών και τα συνδυάζουν με καθημερινές </a:t>
            </a:r>
            <a:r>
              <a:rPr lang="el-GR" dirty="0" smtClean="0"/>
              <a:t>εργασίες, </a:t>
            </a:r>
            <a:r>
              <a:rPr lang="el-GR" dirty="0"/>
              <a:t>π</a:t>
            </a:r>
            <a:r>
              <a:rPr lang="el-GR" dirty="0" smtClean="0"/>
              <a:t>.χ. προσευχή</a:t>
            </a:r>
            <a:r>
              <a:rPr lang="en-GB" dirty="0" smtClean="0"/>
              <a:t>.</a:t>
            </a:r>
            <a:endParaRPr lang="el-GR" dirty="0"/>
          </a:p>
          <a:p>
            <a:endParaRPr lang="en-GB" dirty="0"/>
          </a:p>
        </p:txBody>
      </p:sp>
      <p:pic>
        <p:nvPicPr>
          <p:cNvPr id="5" name="6 - Θέση περιεχομένου" descr="Τα παιδιά κάνουν κινήσεις σαν να προσεύχονται."/>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3701201" y="1700808"/>
            <a:ext cx="4894159" cy="3024336"/>
          </a:xfrm>
          <a:prstGeom prst="rect">
            <a:avLst/>
          </a:prstGeom>
        </p:spPr>
      </p:pic>
    </p:spTree>
    <p:custDataLst>
      <p:tags r:id="rId1"/>
    </p:custDataLst>
    <p:extLst>
      <p:ext uri="{BB962C8B-B14F-4D97-AF65-F5344CB8AC3E}">
        <p14:creationId xmlns:p14="http://schemas.microsoft.com/office/powerpoint/2010/main" val="888706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Μίμηση (2/2)</a:t>
            </a:r>
            <a:endParaRPr lang="en-GB" dirty="0"/>
          </a:p>
        </p:txBody>
      </p:sp>
      <p:sp>
        <p:nvSpPr>
          <p:cNvPr id="6" name="Text Placeholder 5"/>
          <p:cNvSpPr>
            <a:spLocks noGrp="1"/>
          </p:cNvSpPr>
          <p:nvPr>
            <p:ph type="body" idx="1"/>
          </p:nvPr>
        </p:nvSpPr>
        <p:spPr/>
        <p:txBody>
          <a:bodyPr/>
          <a:lstStyle/>
          <a:p>
            <a:r>
              <a:rPr lang="el-GR" b="0" dirty="0" smtClean="0"/>
              <a:t>Σκάψιμο</a:t>
            </a:r>
            <a:endParaRPr lang="en-GB" b="0" dirty="0"/>
          </a:p>
        </p:txBody>
      </p:sp>
      <p:sp>
        <p:nvSpPr>
          <p:cNvPr id="8" name="Text Placeholder 7"/>
          <p:cNvSpPr>
            <a:spLocks noGrp="1"/>
          </p:cNvSpPr>
          <p:nvPr>
            <p:ph type="body" sz="quarter" idx="3"/>
          </p:nvPr>
        </p:nvSpPr>
        <p:spPr/>
        <p:txBody>
          <a:bodyPr/>
          <a:lstStyle/>
          <a:p>
            <a:r>
              <a:rPr lang="el-GR" b="0" dirty="0" smtClean="0"/>
              <a:t>Σκαρφάλωμα σε δέντρο</a:t>
            </a:r>
            <a:endParaRPr lang="en-GB" b="0" dirty="0"/>
          </a:p>
        </p:txBody>
      </p:sp>
      <p:pic>
        <p:nvPicPr>
          <p:cNvPr id="11" name="13 - Θέση περιεχομένου" descr="Τα παιδιά κάνουν κινήσεις σαν να σκαρφαλώνουν σε δέντρο."/>
          <p:cNvPicPr>
            <a:picLocks noGrp="1" noChangeAspect="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a:xfrm>
            <a:off x="4644008" y="2348880"/>
            <a:ext cx="4041775" cy="3600400"/>
          </a:xfrm>
          <a:prstGeom prst="rect">
            <a:avLst/>
          </a:prstGeom>
        </p:spPr>
      </p:pic>
      <p:pic>
        <p:nvPicPr>
          <p:cNvPr id="1027" name="Picture 3" descr="Τα παιδιά κάνουν κινήσεις σαν να σκάβουν."/>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459685" y="2318525"/>
            <a:ext cx="4035218" cy="367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829192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Χ</a:t>
            </a:r>
            <a:r>
              <a:rPr lang="el-GR" dirty="0" smtClean="0"/>
              <a:t>ορός</a:t>
            </a:r>
            <a:endParaRPr lang="en-GB" dirty="0"/>
          </a:p>
        </p:txBody>
      </p:sp>
      <p:sp>
        <p:nvSpPr>
          <p:cNvPr id="8" name="Content Placeholder 7"/>
          <p:cNvSpPr>
            <a:spLocks noGrp="1"/>
          </p:cNvSpPr>
          <p:nvPr>
            <p:ph sz="half" idx="1"/>
          </p:nvPr>
        </p:nvSpPr>
        <p:spPr/>
        <p:txBody>
          <a:bodyPr/>
          <a:lstStyle/>
          <a:p>
            <a:pPr marL="0" indent="0">
              <a:buNone/>
            </a:pPr>
            <a:r>
              <a:rPr lang="el-GR" dirty="0"/>
              <a:t>Τέλος τα παιδιά χόρεψαν στους ρυθμούς αφρικανικής μουσικής. </a:t>
            </a:r>
            <a:endParaRPr lang="en-GB" dirty="0"/>
          </a:p>
        </p:txBody>
      </p:sp>
      <p:pic>
        <p:nvPicPr>
          <p:cNvPr id="2050" name="Picture 2" descr="Τα παιδιά κάνουν κινήσεις σαν να χορεύουν."/>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4008" y="1772816"/>
            <a:ext cx="4038600" cy="3869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38560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 name="ZHAW.ACCESSIBILITYADDIN.CHECKTIMEDATE" val="10/29/2015 1:22:45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2290,12291,6,5,"/>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3,5,1026,"/>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C55718B-6396-48D5-BC19-424444349AF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2419</TotalTime>
  <Words>518</Words>
  <Application>Microsoft Office PowerPoint</Application>
  <PresentationFormat>On-screen Show (4:3)</PresentationFormat>
  <Paragraphs>62</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Θέμα του Office</vt:lpstr>
      <vt:lpstr>Το Εικονογραφημένο Βιβλίο στην Προσχολική Εκπαίδευση</vt:lpstr>
      <vt:lpstr>Διδακτική Πρακτική</vt:lpstr>
      <vt:lpstr>Ανάγνωση του βιβλίου</vt:lpstr>
      <vt:lpstr>Κατά την ανάγνωση</vt:lpstr>
      <vt:lpstr>Προβολή εικόνων</vt:lpstr>
      <vt:lpstr>Μίμηση (1/2)</vt:lpstr>
      <vt:lpstr>Μίμηση (2/2)</vt:lpstr>
      <vt:lpstr>Χορός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Παραμύθια από την Αφρική : Ο Γιόμο, η χελώνα κι ο ήλιος</dc:title>
  <dc:subject>Το Εικονογραφημένο Βιβλίο στην Προσχολική Εκπαίδευση</dc:subject>
  <dc:creator> Αγγελική Γιαννικοπούλου</dc:creator>
  <cp:lastModifiedBy>Smaragda Papadopoulou</cp:lastModifiedBy>
  <cp:revision>273</cp:revision>
  <dcterms:created xsi:type="dcterms:W3CDTF">2012-09-06T09:03:05Z</dcterms:created>
  <dcterms:modified xsi:type="dcterms:W3CDTF">2015-10-28T23:29:09Z</dcterms:modified>
  <cp:category>Χορός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