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9"/>
  </p:notesMasterIdLst>
  <p:sldIdLst>
    <p:sldId id="359" r:id="rId3"/>
    <p:sldId id="366" r:id="rId4"/>
    <p:sldId id="368" r:id="rId5"/>
    <p:sldId id="369" r:id="rId6"/>
    <p:sldId id="370" r:id="rId7"/>
    <p:sldId id="371" r:id="rId8"/>
    <p:sldId id="372" r:id="rId9"/>
    <p:sldId id="373" r:id="rId10"/>
    <p:sldId id="374" r:id="rId11"/>
    <p:sldId id="360" r:id="rId12"/>
    <p:sldId id="361" r:id="rId13"/>
    <p:sldId id="362" r:id="rId14"/>
    <p:sldId id="363" r:id="rId15"/>
    <p:sldId id="364" r:id="rId16"/>
    <p:sldId id="375" r:id="rId17"/>
    <p:sldId id="293" r:id="rId18"/>
  </p:sldIdLst>
  <p:sldSz cx="9144000" cy="6858000" type="screen4x3"/>
  <p:notesSz cx="6858000" cy="9144000"/>
  <p:custDataLst>
    <p:tags r:id="rId2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59"/>
            <p14:sldId id="366"/>
            <p14:sldId id="368"/>
            <p14:sldId id="369"/>
            <p14:sldId id="370"/>
            <p14:sldId id="371"/>
            <p14:sldId id="372"/>
            <p14:sldId id="373"/>
            <p14:sldId id="374"/>
            <p14:sldId id="360"/>
            <p14:sldId id="361"/>
            <p14:sldId id="362"/>
            <p14:sldId id="363"/>
            <p14:sldId id="364"/>
            <p14:sldId id="375"/>
          </p14:sldIdLst>
        </p14:section>
        <p14:section name="Untitled Section" id="{0F1CB131-A6BD-43D0-B8D4-1F27CEF7A05E}">
          <p14:sldIdLst>
            <p14:sldId id="29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57" d="100"/>
          <a:sy n="57" d="100"/>
        </p:scale>
        <p:origin x="-321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29/10/2015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n-US" altLang="en-US" dirty="0"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100EA80-8CC4-4187-A2BA-9FA8D171ECDD}" type="slidenum">
              <a:rPr lang="el-GR" altLang="en-US"/>
              <a:pPr fontAlgn="base">
                <a:spcBef>
                  <a:spcPct val="0"/>
                </a:spcBef>
                <a:spcAft>
                  <a:spcPct val="0"/>
                </a:spcAft>
              </a:pPr>
              <a:t>1</a:t>
            </a:fld>
            <a:endParaRPr lang="el-GR" altLang="en-US" dirty="0"/>
          </a:p>
        </p:txBody>
      </p:sp>
    </p:spTree>
    <p:extLst>
      <p:ext uri="{BB962C8B-B14F-4D97-AF65-F5344CB8AC3E}">
        <p14:creationId xmlns:p14="http://schemas.microsoft.com/office/powerpoint/2010/main" val="2701427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7220AF9-E629-48ED-BFC2-6E03C5A63111}" type="slidenum">
              <a:rPr lang="el-GR" altLang="en-US"/>
              <a:pPr fontAlgn="base">
                <a:spcBef>
                  <a:spcPct val="0"/>
                </a:spcBef>
                <a:spcAft>
                  <a:spcPct val="0"/>
                </a:spcAft>
              </a:pPr>
              <a:t>13</a:t>
            </a:fld>
            <a:endParaRPr lang="el-GR" altLang="en-US"/>
          </a:p>
        </p:txBody>
      </p:sp>
    </p:spTree>
    <p:extLst>
      <p:ext uri="{BB962C8B-B14F-4D97-AF65-F5344CB8AC3E}">
        <p14:creationId xmlns:p14="http://schemas.microsoft.com/office/powerpoint/2010/main" val="1171534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4F57B82-55D5-48B6-A7B9-861FC58016DE}" type="slidenum">
              <a:rPr lang="el-GR" altLang="en-US"/>
              <a:pPr fontAlgn="base">
                <a:spcBef>
                  <a:spcPct val="0"/>
                </a:spcBef>
                <a:spcAft>
                  <a:spcPct val="0"/>
                </a:spcAft>
              </a:pPr>
              <a:t>14</a:t>
            </a:fld>
            <a:endParaRPr lang="el-GR" altLang="en-US"/>
          </a:p>
        </p:txBody>
      </p:sp>
    </p:spTree>
    <p:extLst>
      <p:ext uri="{BB962C8B-B14F-4D97-AF65-F5344CB8AC3E}">
        <p14:creationId xmlns:p14="http://schemas.microsoft.com/office/powerpoint/2010/main" val="1150996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6" name="Picture 5" descr="[DECORATIVE]"/>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solidFill>
                  <a:srgbClr val="5075BC"/>
                </a:solidFill>
              </a:rPr>
              <a:t>Φωτογραφία και Εικονογραφημένο Βιβλίο</a:t>
            </a:r>
          </a:p>
        </p:txBody>
      </p:sp>
      <p:pic>
        <p:nvPicPr>
          <p:cNvPr id="7" name="Picture 6" descr="[DECORATIVE]"/>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9" name="Picture 8" descr="[DECORATIVE]"/>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8" name="Picture 7" descr="[DECORATIVE]"/>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Φωτογραφία και Εικονογραφημένο Βιβλίο</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hyperlink" Target="http://opencourses.uoa.gr/courses/ECD5/"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12.png"/><Relationship Id="rId4" Type="http://schemas.openxmlformats.org/officeDocument/2006/relationships/hyperlink" Target="%5b1%5d%20http:/creativecommons.org/licenses/by-nc-sa/4.0/"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hyperlink" Target="https://pixabay.com/en/micro-sd-card-compact-data-digital-72141/" TargetMode="External"/><Relationship Id="rId5" Type="http://schemas.openxmlformats.org/officeDocument/2006/relationships/hyperlink" Target="https://pixabay.com/en/camera-digital-portable-cam-32871/" TargetMode="External"/><Relationship Id="rId4" Type="http://schemas.openxmlformats.org/officeDocument/2006/relationships/hyperlink" Target="https://en.wikipedia.org/wiki/File:CM_flotsam.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VsO2rvnucQw" TargetMode="Externa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s://youtu.be/W56-lephO20" TargetMode="Externa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4.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6" descr="Λογότυπο Εθνικόν και Καποδιστριακόν Πανεπιστήμιον Αθηνών"/>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Τίτλος 1"/>
          <p:cNvSpPr>
            <a:spLocks noGrp="1"/>
          </p:cNvSpPr>
          <p:nvPr>
            <p:ph type="ctrTitle"/>
          </p:nvPr>
        </p:nvSpPr>
        <p:spPr>
          <a:xfrm>
            <a:off x="685800" y="2006600"/>
            <a:ext cx="7772400" cy="1470025"/>
          </a:xfrm>
        </p:spPr>
        <p:txBody>
          <a:bodyPr/>
          <a:lstStyle/>
          <a:p>
            <a:r>
              <a:rPr lang="el-GR" altLang="en-US" sz="4000" dirty="0" smtClean="0"/>
              <a:t>Το Εικονογραφημένο Βιβλίο στην Προσχολική Εκπαίδευση</a:t>
            </a:r>
            <a:endParaRPr lang="el-GR" altLang="en-US" sz="4000" dirty="0" smtClean="0">
              <a:solidFill>
                <a:srgbClr val="5075BC"/>
              </a:solidFill>
            </a:endParaRPr>
          </a:p>
        </p:txBody>
      </p:sp>
      <p:sp>
        <p:nvSpPr>
          <p:cNvPr id="3" name="Υπότιτλος 2"/>
          <p:cNvSpPr>
            <a:spLocks noGrp="1"/>
          </p:cNvSpPr>
          <p:nvPr>
            <p:ph type="subTitle" idx="1"/>
          </p:nvPr>
        </p:nvSpPr>
        <p:spPr>
          <a:xfrm>
            <a:off x="684213" y="3384550"/>
            <a:ext cx="7775575" cy="1752600"/>
          </a:xfrm>
          <a:ln>
            <a:noFill/>
          </a:ln>
        </p:spPr>
        <p:txBody>
          <a:bodyPr rtlCol="0">
            <a:noAutofit/>
          </a:bodyPr>
          <a:lstStyle/>
          <a:p>
            <a:pPr fontAlgn="auto">
              <a:spcAft>
                <a:spcPts val="0"/>
              </a:spcAft>
              <a:defRPr/>
            </a:pPr>
            <a:r>
              <a:rPr lang="el-GR" sz="2800" dirty="0" smtClean="0">
                <a:solidFill>
                  <a:srgbClr val="5075BC"/>
                </a:solidFill>
                <a:latin typeface="+mj-lt"/>
                <a:ea typeface="+mj-ea"/>
                <a:cs typeface="+mj-cs"/>
              </a:rPr>
              <a:t>Ενότητα 4.5: </a:t>
            </a:r>
            <a:r>
              <a:rPr lang="el-GR" sz="2800" dirty="0" smtClean="0">
                <a:latin typeface="+mj-lt"/>
                <a:ea typeface="+mj-ea"/>
                <a:cs typeface="+mj-cs"/>
              </a:rPr>
              <a:t>Φωτογραφία και Εικονογραφημένο </a:t>
            </a:r>
            <a:r>
              <a:rPr lang="el-GR" sz="2800" dirty="0">
                <a:latin typeface="+mj-lt"/>
                <a:ea typeface="+mj-ea"/>
                <a:cs typeface="+mj-cs"/>
              </a:rPr>
              <a:t>Β</a:t>
            </a:r>
            <a:r>
              <a:rPr lang="el-GR" sz="2800" dirty="0" smtClean="0">
                <a:latin typeface="+mj-lt"/>
                <a:ea typeface="+mj-ea"/>
                <a:cs typeface="+mj-cs"/>
              </a:rPr>
              <a:t>ιβλίο</a:t>
            </a:r>
            <a:endParaRPr lang="el-GR" sz="2800" dirty="0">
              <a:latin typeface="+mj-lt"/>
              <a:ea typeface="+mj-ea"/>
              <a:cs typeface="+mj-cs"/>
            </a:endParaRPr>
          </a:p>
          <a:p>
            <a:pPr fontAlgn="auto">
              <a:spcAft>
                <a:spcPts val="0"/>
              </a:spcAft>
              <a:defRPr/>
            </a:pPr>
            <a:endParaRPr lang="el-GR" sz="2800" dirty="0" smtClean="0"/>
          </a:p>
          <a:p>
            <a:pPr fontAlgn="auto">
              <a:spcAft>
                <a:spcPts val="0"/>
              </a:spcAft>
              <a:defRPr/>
            </a:pPr>
            <a:r>
              <a:rPr lang="el-GR" sz="2800" dirty="0" smtClean="0"/>
              <a:t>Αγγελική Γιαννικοπούλου</a:t>
            </a:r>
          </a:p>
          <a:p>
            <a:pPr fontAlgn="auto">
              <a:spcAft>
                <a:spcPts val="0"/>
              </a:spcAft>
              <a:defRPr/>
            </a:pPr>
            <a:r>
              <a:rPr lang="el-GR" sz="2800" dirty="0" smtClean="0"/>
              <a:t>Τμήμα </a:t>
            </a:r>
            <a:r>
              <a:rPr lang="el-GR" sz="2800" dirty="0"/>
              <a:t>Εκπαίδευσης και Αγωγής στην Προσχολική Ηλικία (ΤΕΑΠΗ)</a:t>
            </a:r>
            <a:endParaRPr lang="en-US" sz="2800" dirty="0" smtClean="0"/>
          </a:p>
          <a:p>
            <a:pPr fontAlgn="auto">
              <a:spcAft>
                <a:spcPts val="0"/>
              </a:spcAft>
              <a:defRPr/>
            </a:pPr>
            <a:endParaRPr lang="el-GR" sz="2800" dirty="0" smtClean="0"/>
          </a:p>
        </p:txBody>
      </p:sp>
    </p:spTree>
    <p:custDataLst>
      <p:tags r:id="rId1"/>
    </p:custDataLst>
    <p:extLst>
      <p:ext uri="{BB962C8B-B14F-4D97-AF65-F5344CB8AC3E}">
        <p14:creationId xmlns:p14="http://schemas.microsoft.com/office/powerpoint/2010/main" val="271467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619672" y="4653136"/>
            <a:ext cx="5501640" cy="1386840"/>
          </a:xfrm>
          <a:prstGeom prst="rect">
            <a:avLst/>
          </a:prstGeom>
        </p:spPr>
      </p:pic>
    </p:spTree>
    <p:custDataLst>
      <p:tags r:id="rId1"/>
    </p:custDataLst>
    <p:extLst>
      <p:ext uri="{BB962C8B-B14F-4D97-AF65-F5344CB8AC3E}">
        <p14:creationId xmlns:p14="http://schemas.microsoft.com/office/powerpoint/2010/main" val="685058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2859652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p:txBody>
      </p:sp>
    </p:spTree>
    <p:custDataLst>
      <p:tags r:id="rId1"/>
    </p:custDataLst>
    <p:extLst>
      <p:ext uri="{BB962C8B-B14F-4D97-AF65-F5344CB8AC3E}">
        <p14:creationId xmlns:p14="http://schemas.microsoft.com/office/powerpoint/2010/main" val="99369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l-GR" altLang="en-US" smtClean="0"/>
              <a:t>Σημείωμα Αναφοράς</a:t>
            </a:r>
          </a:p>
        </p:txBody>
      </p:sp>
      <p:sp>
        <p:nvSpPr>
          <p:cNvPr id="3" name="Content Placeholder 2"/>
          <p:cNvSpPr>
            <a:spLocks noGrp="1"/>
          </p:cNvSpPr>
          <p:nvPr>
            <p:ph idx="1"/>
          </p:nvPr>
        </p:nvSpPr>
        <p:spPr>
          <a:xfrm>
            <a:off x="463550" y="1557338"/>
            <a:ext cx="8229600" cy="4525962"/>
          </a:xfrm>
        </p:spPr>
        <p:txBody>
          <a:bodyPr rtlCol="0">
            <a:normAutofit/>
          </a:bodyPr>
          <a:lstStyle/>
          <a:p>
            <a:pPr marL="0" indent="0">
              <a:spcBef>
                <a:spcPts val="0"/>
              </a:spcBef>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Αγγελική </a:t>
            </a:r>
            <a:r>
              <a:rPr lang="el-GR" sz="2000" dirty="0" err="1" smtClean="0"/>
              <a:t>Γιαννικοπούλου</a:t>
            </a:r>
            <a:r>
              <a:rPr lang="el-GR" sz="2000" dirty="0" smtClean="0"/>
              <a:t> 2015. Ειρήνη-Αντιγόνη </a:t>
            </a:r>
            <a:r>
              <a:rPr lang="el-GR" sz="2000" dirty="0" err="1" smtClean="0"/>
              <a:t>Αγγέλη</a:t>
            </a:r>
            <a:r>
              <a:rPr lang="el-GR" sz="2000" smtClean="0"/>
              <a:t>, Βίκυ </a:t>
            </a:r>
            <a:r>
              <a:rPr lang="el-GR" sz="2000" dirty="0" err="1" smtClean="0"/>
              <a:t>Κοτσώλη</a:t>
            </a:r>
            <a:r>
              <a:rPr lang="el-GR" sz="2000" dirty="0" smtClean="0"/>
              <a:t>, Αγγελική </a:t>
            </a:r>
            <a:r>
              <a:rPr lang="el-GR" sz="2000" dirty="0" err="1" smtClean="0"/>
              <a:t>Γιαννικοπούλου</a:t>
            </a:r>
            <a:r>
              <a:rPr lang="el-GR" sz="2000" dirty="0"/>
              <a:t>. «Το Εικονογραφημένο Βιβλίο στην Προσχολική </a:t>
            </a:r>
            <a:r>
              <a:rPr lang="el-GR" sz="2000" dirty="0" smtClean="0"/>
              <a:t>Εκπαίδευση. Φωτογραφία </a:t>
            </a:r>
            <a:r>
              <a:rPr lang="el-GR" sz="2000" dirty="0"/>
              <a:t>και </a:t>
            </a:r>
            <a:r>
              <a:rPr lang="el-GR" sz="2000" dirty="0" smtClean="0"/>
              <a:t>Εικονογραφημένο Βιβλίο. </a:t>
            </a:r>
            <a:r>
              <a:rPr lang="en-US" sz="2000" dirty="0" smtClean="0"/>
              <a:t>Flotsam</a:t>
            </a:r>
            <a:r>
              <a:rPr lang="el-GR" sz="2000" dirty="0" smtClean="0"/>
              <a:t>».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διεύθυνση: </a:t>
            </a:r>
            <a:r>
              <a:rPr lang="en-GB" sz="2000" dirty="0">
                <a:hlinkClick r:id="rId4" tooltip="Ανοιχτό Μάθημα: Το Εικονογραφημένο Βιβλίο στην Προσχολική Εκπαίδευση"/>
              </a:rPr>
              <a:t>http://opencourses.uoa.gr/courses/ECD5/</a:t>
            </a:r>
            <a:r>
              <a:rPr lang="el-GR" sz="2000" dirty="0" smtClean="0"/>
              <a:t>.</a:t>
            </a:r>
            <a:endParaRPr lang="el-GR" sz="2000" dirty="0"/>
          </a:p>
          <a:p>
            <a:pPr fontAlgn="auto">
              <a:spcAft>
                <a:spcPts val="0"/>
              </a:spcAft>
              <a:defRPr/>
            </a:pPr>
            <a:endParaRPr lang="el-GR" sz="2000" dirty="0"/>
          </a:p>
        </p:txBody>
      </p:sp>
    </p:spTree>
    <p:custDataLst>
      <p:tags r:id="rId1"/>
    </p:custDataLst>
    <p:extLst>
      <p:ext uri="{BB962C8B-B14F-4D97-AF65-F5344CB8AC3E}">
        <p14:creationId xmlns:p14="http://schemas.microsoft.com/office/powerpoint/2010/main" val="102922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61925"/>
            <a:ext cx="8229600" cy="1143000"/>
          </a:xfrm>
        </p:spPr>
        <p:txBody>
          <a:bodyPr/>
          <a:lstStyle/>
          <a:p>
            <a:r>
              <a:rPr lang="el-GR" altLang="en-US" smtClean="0"/>
              <a:t>Σημείωμα Αδειοδότησης</a:t>
            </a:r>
          </a:p>
        </p:txBody>
      </p:sp>
      <p:sp>
        <p:nvSpPr>
          <p:cNvPr id="34819" name="Content Placeholder 2"/>
          <p:cNvSpPr>
            <a:spLocks noGrp="1"/>
          </p:cNvSpPr>
          <p:nvPr>
            <p:ph idx="1"/>
          </p:nvPr>
        </p:nvSpPr>
        <p:spPr>
          <a:xfrm>
            <a:off x="107950" y="765175"/>
            <a:ext cx="8928100" cy="1439863"/>
          </a:xfrm>
        </p:spPr>
        <p:txBody>
          <a:bodyPr>
            <a:normAutofit fontScale="92500" lnSpcReduction="10000"/>
          </a:bodyPr>
          <a:lstStyle/>
          <a:p>
            <a:pPr marL="0" indent="0">
              <a:buFont typeface="Arial" panose="020B0604020202020204" pitchFamily="34" charset="0"/>
              <a:buNone/>
            </a:pPr>
            <a:r>
              <a:rPr lang="el-GR" altLang="en-US"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Arial" panose="020B0604020202020204" pitchFamily="34" charset="0"/>
              <a:buNone/>
            </a:pPr>
            <a:endParaRPr lang="el-GR" altLang="en-US" sz="2000" smtClean="0"/>
          </a:p>
        </p:txBody>
      </p:sp>
      <p:pic>
        <p:nvPicPr>
          <p:cNvPr id="34820" name="Picture 22" descr="Λογότυπο για Άδειες χρήσης Creative Commons BY-NC-ND">
            <a:hlinkClick r:id="rId4"/>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fontAlgn="auto" hangingPunct="1">
              <a:spcBef>
                <a:spcPts val="0"/>
              </a:spcBef>
              <a:spcAft>
                <a:spcPts val="0"/>
              </a:spcAft>
              <a:defRPr/>
            </a:pPr>
            <a:r>
              <a:rPr lang="el-GR" dirty="0">
                <a:latin typeface="+mn-lt"/>
              </a:rPr>
              <a:t>[1] http://creativecommons.org/licenses/by-nc-sa/4.0/ </a:t>
            </a:r>
            <a:endParaRPr lang="en-US" dirty="0">
              <a:latin typeface="+mn-lt"/>
            </a:endParaRPr>
          </a:p>
          <a:p>
            <a:pPr eaLnBrk="1" fontAlgn="auto" hangingPunct="1">
              <a:spcBef>
                <a:spcPts val="0"/>
              </a:spcBef>
              <a:spcAft>
                <a:spcPts val="0"/>
              </a:spcAft>
              <a:defRPr/>
            </a:pPr>
            <a:endParaRPr lang="el-GR" dirty="0">
              <a:latin typeface="+mn-lt"/>
            </a:endParaRPr>
          </a:p>
          <a:p>
            <a:pPr eaLnBrk="1" fontAlgn="auto" hangingPunct="1">
              <a:spcBef>
                <a:spcPts val="0"/>
              </a:spcBef>
              <a:spcAft>
                <a:spcPts val="0"/>
              </a:spcAft>
              <a:defRPr/>
            </a:pPr>
            <a:r>
              <a:rPr lang="el-GR" dirty="0">
                <a:latin typeface="+mn-lt"/>
              </a:rPr>
              <a:t>Ως </a:t>
            </a:r>
            <a:r>
              <a:rPr lang="el-GR" b="1" dirty="0">
                <a:latin typeface="+mn-lt"/>
              </a:rPr>
              <a:t>Μη Εμπορική</a:t>
            </a:r>
            <a:r>
              <a:rPr lang="el-GR" dirty="0">
                <a:latin typeface="+mn-lt"/>
              </a:rPr>
              <a:t> ορίζεται η χρήση:</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 δεν περιλαμβάνει άμεσο ή έμμεσο οικονομικό όφελος από τη χρήση του έργου, για τον διανομέα του έργου και </a:t>
            </a:r>
            <a:r>
              <a:rPr lang="el-GR" dirty="0" err="1">
                <a:latin typeface="+mn-lt"/>
              </a:rPr>
              <a:t>αδειοδόχο</a:t>
            </a:r>
            <a:r>
              <a:rPr lang="el-GR" dirty="0">
                <a:latin typeface="+mn-lt"/>
              </a:rPr>
              <a:t>.</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indent="-342900" eaLnBrk="1" fontAlgn="auto" hangingPunct="1">
              <a:spcBef>
                <a:spcPts val="0"/>
              </a:spcBef>
              <a:spcAft>
                <a:spcPts val="0"/>
              </a:spcAft>
              <a:buFont typeface="Arial" panose="020B0604020202020204" pitchFamily="34" charset="0"/>
              <a:buChar char="•"/>
              <a:defRPr/>
            </a:pPr>
            <a:r>
              <a:rPr lang="el-GR" dirty="0">
                <a:latin typeface="+mn-lt"/>
              </a:rPr>
              <a:t>που</a:t>
            </a:r>
            <a:r>
              <a:rPr lang="en-GB" dirty="0">
                <a:latin typeface="+mn-lt"/>
              </a:rPr>
              <a:t> </a:t>
            </a:r>
            <a:r>
              <a:rPr lang="el-GR" dirty="0">
                <a:latin typeface="+mn-lt"/>
              </a:rPr>
              <a:t>δεν προσπορίζει στον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τόπο.</a:t>
            </a:r>
            <a:endParaRPr lang="en-US" dirty="0">
              <a:latin typeface="+mn-lt"/>
            </a:endParaRPr>
          </a:p>
          <a:p>
            <a:pPr marL="342900" indent="-342900" eaLnBrk="1" fontAlgn="auto" hangingPunct="1">
              <a:spcBef>
                <a:spcPts val="0"/>
              </a:spcBef>
              <a:spcAft>
                <a:spcPts val="0"/>
              </a:spcAft>
              <a:buFont typeface="Arial" panose="020B0604020202020204" pitchFamily="34" charset="0"/>
              <a:buChar char="•"/>
              <a:defRPr/>
            </a:pPr>
            <a:endParaRPr lang="el-GR" dirty="0">
              <a:latin typeface="+mn-lt"/>
            </a:endParaRPr>
          </a:p>
          <a:p>
            <a:pPr eaLnBrk="1" fontAlgn="auto" hangingPunct="1">
              <a:spcBef>
                <a:spcPts val="0"/>
              </a:spcBef>
              <a:spcAft>
                <a:spcPts val="0"/>
              </a:spcAft>
              <a:defRPr/>
            </a:pPr>
            <a:r>
              <a:rPr lang="el-GR" dirty="0">
                <a:latin typeface="+mn-lt"/>
              </a:rPr>
              <a:t>Ο 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p>
        </p:txBody>
      </p:sp>
    </p:spTree>
    <p:custDataLst>
      <p:tags r:id="rId1"/>
    </p:custDataLst>
    <p:extLst>
      <p:ext uri="{BB962C8B-B14F-4D97-AF65-F5344CB8AC3E}">
        <p14:creationId xmlns:p14="http://schemas.microsoft.com/office/powerpoint/2010/main" val="1808697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smtClean="0"/>
              <a:t>το Σημείωμα Αν</a:t>
            </a:r>
            <a:r>
              <a:rPr lang="en-US" sz="2000" dirty="0" smtClean="0"/>
              <a:t>α</a:t>
            </a:r>
            <a:r>
              <a:rPr lang="el-GR" sz="2000" dirty="0" smtClean="0"/>
              <a:t>φοράς,</a:t>
            </a:r>
            <a:endParaRPr lang="el-GR" sz="2000" dirty="0"/>
          </a:p>
          <a:p>
            <a:pPr lvl="1">
              <a:buFont typeface="Wingdings" panose="05000000000000000000" pitchFamily="2" charset="2"/>
              <a:buChar char="§"/>
            </a:pPr>
            <a:r>
              <a:rPr lang="el-GR" sz="2000" dirty="0"/>
              <a:t>τ</a:t>
            </a:r>
            <a:r>
              <a:rPr lang="el-GR" sz="2000" dirty="0" smtClean="0"/>
              <a:t>ο Σημείωμα </a:t>
            </a:r>
            <a:r>
              <a:rPr lang="el-GR" sz="2000" dirty="0" err="1" smtClean="0"/>
              <a:t>Αδειοδότησης</a:t>
            </a:r>
            <a:r>
              <a:rPr lang="el-GR" sz="2000" dirty="0" smtClean="0"/>
              <a:t>,</a:t>
            </a:r>
            <a:endParaRPr lang="el-GR" sz="2000" dirty="0"/>
          </a:p>
          <a:p>
            <a:pPr lvl="1">
              <a:buFont typeface="Wingdings" panose="05000000000000000000" pitchFamily="2" charset="2"/>
              <a:buChar char="§"/>
            </a:pPr>
            <a:r>
              <a:rPr lang="el-GR" sz="2000" dirty="0" smtClean="0"/>
              <a:t>τη δήλωση Διατήρησης 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buNone/>
            </a:pPr>
            <a:r>
              <a:rPr lang="el-GR" sz="2400" dirty="0"/>
              <a:t>μαζί με τους </a:t>
            </a:r>
            <a:r>
              <a:rPr lang="el-GR" sz="2400" dirty="0" smtClean="0"/>
              <a:t>συνοδευτικούς </a:t>
            </a:r>
            <a:r>
              <a:rPr lang="el-GR" sz="2400" dirty="0" err="1" smtClean="0"/>
              <a:t>υπερσυνδέσμους</a:t>
            </a:r>
            <a:r>
              <a:rPr lang="el-GR" sz="2400" dirty="0"/>
              <a:t>.</a:t>
            </a:r>
          </a:p>
          <a:p>
            <a:endParaRPr lang="el-GR" sz="2000" dirty="0"/>
          </a:p>
        </p:txBody>
      </p:sp>
    </p:spTree>
    <p:extLst>
      <p:ext uri="{BB962C8B-B14F-4D97-AF65-F5344CB8AC3E}">
        <p14:creationId xmlns:p14="http://schemas.microsoft.com/office/powerpoint/2010/main" val="3965116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dirty="0"/>
              <a:t>Εικόνα </a:t>
            </a:r>
            <a:r>
              <a:rPr lang="en-US" sz="2000" dirty="0"/>
              <a:t>1: </a:t>
            </a:r>
            <a:r>
              <a:rPr lang="en-GB" sz="2000" u="sng" dirty="0">
                <a:hlinkClick r:id="rId4"/>
              </a:rPr>
              <a:t>Front cover art for the book Flotsam</a:t>
            </a:r>
            <a:r>
              <a:rPr lang="en-GB" sz="2000" dirty="0"/>
              <a:t> written by David </a:t>
            </a:r>
            <a:r>
              <a:rPr lang="en-GB" sz="2000" dirty="0" err="1"/>
              <a:t>Wiesner</a:t>
            </a:r>
            <a:r>
              <a:rPr lang="en-GB" sz="2000" dirty="0"/>
              <a:t>. The book cover art copyright is believed to belong to the publisher, Clarion/Houghton Mifflin, or the cover artist. All rights reserved. Fair Use. Wikimedia Commons.</a:t>
            </a:r>
            <a:endParaRPr lang="el-GR" sz="2000" dirty="0"/>
          </a:p>
          <a:p>
            <a:pPr marL="0" indent="0">
              <a:buNone/>
            </a:pPr>
            <a:r>
              <a:rPr lang="el-GR" sz="2000" dirty="0"/>
              <a:t>Εικόνα 2: </a:t>
            </a:r>
            <a:r>
              <a:rPr lang="el-GR" sz="2000" u="sng" dirty="0">
                <a:hlinkClick r:id="rId5"/>
              </a:rPr>
              <a:t>Φωτογραφική μηχανή</a:t>
            </a:r>
            <a:r>
              <a:rPr lang="el-GR" sz="2000" dirty="0"/>
              <a:t> και </a:t>
            </a:r>
            <a:r>
              <a:rPr lang="el-GR" sz="2000" u="sng" dirty="0">
                <a:hlinkClick r:id="rId6"/>
              </a:rPr>
              <a:t>κάρτα μνήμης</a:t>
            </a:r>
            <a:r>
              <a:rPr lang="el-GR" sz="2000" dirty="0"/>
              <a:t>, </a:t>
            </a:r>
            <a:r>
              <a:rPr lang="en-US" sz="2000" dirty="0"/>
              <a:t>CC</a:t>
            </a:r>
            <a:r>
              <a:rPr lang="el-GR" sz="2000" dirty="0"/>
              <a:t>0 </a:t>
            </a:r>
            <a:r>
              <a:rPr lang="en-US" sz="2000" dirty="0"/>
              <a:t>Public Domain</a:t>
            </a:r>
            <a:r>
              <a:rPr lang="el-GR" sz="2000" dirty="0"/>
              <a:t>, </a:t>
            </a:r>
            <a:r>
              <a:rPr lang="en-GB" sz="2000" dirty="0" err="1"/>
              <a:t>Pixabay</a:t>
            </a:r>
            <a:r>
              <a:rPr lang="el-GR" sz="2000" dirty="0"/>
              <a:t>.</a:t>
            </a:r>
          </a:p>
        </p:txBody>
      </p:sp>
    </p:spTree>
    <p:custDataLst>
      <p:tags r:id="rId1"/>
    </p:custDataLst>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Τίτλος 3"/>
          <p:cNvSpPr>
            <a:spLocks noGrp="1"/>
          </p:cNvSpPr>
          <p:nvPr>
            <p:ph type="title"/>
          </p:nvPr>
        </p:nvSpPr>
        <p:spPr/>
        <p:txBody>
          <a:bodyPr/>
          <a:lstStyle/>
          <a:p>
            <a:r>
              <a:rPr lang="el-GR" altLang="en-US" smtClean="0"/>
              <a:t>Διδακτική Πρακτική</a:t>
            </a:r>
            <a:endParaRPr lang="en-GB" altLang="en-US" smtClean="0"/>
          </a:p>
        </p:txBody>
      </p:sp>
      <p:sp>
        <p:nvSpPr>
          <p:cNvPr id="12291" name="Θέση περιεχομένου 6"/>
          <p:cNvSpPr>
            <a:spLocks noGrp="1"/>
          </p:cNvSpPr>
          <p:nvPr>
            <p:ph sz="half" idx="1"/>
          </p:nvPr>
        </p:nvSpPr>
        <p:spPr/>
        <p:txBody>
          <a:bodyPr>
            <a:normAutofit/>
          </a:bodyPr>
          <a:lstStyle/>
          <a:p>
            <a:pPr marL="0" indent="0">
              <a:buFont typeface="Arial" panose="020B0604020202020204" pitchFamily="34" charset="0"/>
              <a:buNone/>
            </a:pPr>
            <a:r>
              <a:rPr lang="el-GR" altLang="en-US" sz="2400" b="1" dirty="0" smtClean="0"/>
              <a:t>Διδακτική πρακτική</a:t>
            </a:r>
            <a:r>
              <a:rPr lang="en-GB" altLang="en-US" sz="2400" dirty="0" smtClean="0"/>
              <a:t>:</a:t>
            </a:r>
            <a:endParaRPr lang="el-GR" altLang="en-US" sz="2400" dirty="0" smtClean="0"/>
          </a:p>
          <a:p>
            <a:pPr marL="0" indent="0">
              <a:spcBef>
                <a:spcPts val="0"/>
              </a:spcBef>
              <a:buNone/>
            </a:pPr>
            <a:r>
              <a:rPr lang="el-GR" sz="2400" dirty="0" smtClean="0"/>
              <a:t>Ειρήνη-Αντιγόνη </a:t>
            </a:r>
            <a:r>
              <a:rPr lang="el-GR" sz="2400" dirty="0" err="1" smtClean="0"/>
              <a:t>Αγγέλη</a:t>
            </a:r>
            <a:r>
              <a:rPr lang="el-GR" sz="2400" dirty="0" smtClean="0"/>
              <a:t>,</a:t>
            </a:r>
            <a:endParaRPr lang="el-GR" sz="2400" dirty="0"/>
          </a:p>
          <a:p>
            <a:pPr marL="0" indent="0">
              <a:spcBef>
                <a:spcPts val="0"/>
              </a:spcBef>
              <a:buNone/>
            </a:pPr>
            <a:r>
              <a:rPr lang="el-GR" sz="2400" dirty="0"/>
              <a:t>Βίκυ </a:t>
            </a:r>
            <a:r>
              <a:rPr lang="el-GR" sz="2400" dirty="0" err="1" smtClean="0"/>
              <a:t>Κοτσώλη</a:t>
            </a:r>
            <a:r>
              <a:rPr lang="el-GR" sz="2400" dirty="0" smtClean="0"/>
              <a:t>.</a:t>
            </a:r>
            <a:endParaRPr lang="el-GR" sz="2400" dirty="0"/>
          </a:p>
          <a:p>
            <a:pPr marL="0" indent="0">
              <a:spcBef>
                <a:spcPts val="1200"/>
              </a:spcBef>
              <a:spcAft>
                <a:spcPts val="600"/>
              </a:spcAft>
              <a:buNone/>
            </a:pPr>
            <a:r>
              <a:rPr lang="el-GR" altLang="en-US" sz="2400" b="1" dirty="0" smtClean="0"/>
              <a:t>Βιβλίο</a:t>
            </a:r>
            <a:r>
              <a:rPr lang="el-GR" altLang="en-US" sz="2400" dirty="0" smtClean="0"/>
              <a:t>:</a:t>
            </a:r>
            <a:r>
              <a:rPr lang="en-GB" altLang="en-US" sz="2400" dirty="0" smtClean="0"/>
              <a:t> </a:t>
            </a:r>
            <a:r>
              <a:rPr lang="en-US" altLang="en-US" sz="2400" b="1" dirty="0" smtClean="0"/>
              <a:t>Flotsam</a:t>
            </a:r>
            <a:r>
              <a:rPr lang="en-US" altLang="en-US" sz="2400" dirty="0" smtClean="0"/>
              <a:t> / David </a:t>
            </a:r>
            <a:r>
              <a:rPr lang="en-US" altLang="en-US" sz="2400" dirty="0" err="1" smtClean="0"/>
              <a:t>Wiesner</a:t>
            </a:r>
            <a:r>
              <a:rPr lang="en-US" altLang="en-US" sz="2400" dirty="0" smtClean="0"/>
              <a:t>, Clarion/Houghton Mifflin.</a:t>
            </a:r>
            <a:endParaRPr lang="en-GB" altLang="en-US" sz="2400" dirty="0" smtClean="0"/>
          </a:p>
        </p:txBody>
      </p:sp>
      <p:pic>
        <p:nvPicPr>
          <p:cNvPr id="1026" name="Picture 2" descr="Εξώφυλλο του βιβλίου"/>
          <p:cNvPicPr>
            <a:picLocks noGrp="1" noChangeAspect="1" noChangeArrowheads="1"/>
          </p:cNvPicPr>
          <p:nvPr>
            <p:ph sz="half" idx="2"/>
          </p:nvPr>
        </p:nvPicPr>
        <p:blipFill>
          <a:blip r:embed="rId3">
            <a:extLst>
              <a:ext uri="{28A0092B-C50C-407E-A947-70E740481C1C}">
                <a14:useLocalDpi xmlns:a14="http://schemas.microsoft.com/office/drawing/2010/main"/>
              </a:ext>
            </a:extLst>
          </a:blip>
          <a:srcRect/>
          <a:stretch>
            <a:fillRect/>
          </a:stretch>
        </p:blipFill>
        <p:spPr bwMode="auto">
          <a:xfrm>
            <a:off x="4648200" y="2242693"/>
            <a:ext cx="4038600" cy="32409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151772" y="5157192"/>
            <a:ext cx="472173" cy="360040"/>
          </a:xfrm>
          <a:prstGeom prst="rect">
            <a:avLst/>
          </a:prstGeom>
        </p:spPr>
        <p:txBody>
          <a:bodyPr vert="horz" wrap="square" lIns="91440" tIns="45720" rIns="91440" bIns="45720" rtlCol="0" anchor="ctr">
            <a:noAutofit/>
          </a:bodyPr>
          <a:lstStyle/>
          <a:p>
            <a:r>
              <a:rPr lang="el-GR" b="1" dirty="0" smtClean="0">
                <a:latin typeface="+mj-lt"/>
              </a:rPr>
              <a:t>[1]</a:t>
            </a:r>
          </a:p>
        </p:txBody>
      </p:sp>
    </p:spTree>
    <p:custDataLst>
      <p:tags r:id="rId1"/>
    </p:custDataLst>
    <p:extLst>
      <p:ext uri="{BB962C8B-B14F-4D97-AF65-F5344CB8AC3E}">
        <p14:creationId xmlns:p14="http://schemas.microsoft.com/office/powerpoint/2010/main" val="1822663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Ανάγνωση του βιβλίου</a:t>
            </a:r>
            <a:endParaRPr lang="en-GB" dirty="0"/>
          </a:p>
        </p:txBody>
      </p:sp>
      <p:sp>
        <p:nvSpPr>
          <p:cNvPr id="4" name="Θέση περιεχομένου 3"/>
          <p:cNvSpPr>
            <a:spLocks noGrp="1"/>
          </p:cNvSpPr>
          <p:nvPr>
            <p:ph sz="half" idx="2"/>
          </p:nvPr>
        </p:nvSpPr>
        <p:spPr>
          <a:xfrm>
            <a:off x="3635896" y="1600200"/>
            <a:ext cx="5050904" cy="4525963"/>
          </a:xfrm>
        </p:spPr>
        <p:txBody>
          <a:bodyPr/>
          <a:lstStyle/>
          <a:p>
            <a:pPr marL="0" indent="0">
              <a:buNone/>
            </a:pPr>
            <a:r>
              <a:rPr lang="el-GR" dirty="0"/>
              <a:t>Διαβάσαμε το βιβλίο χωρίς λόγια </a:t>
            </a:r>
            <a:r>
              <a:rPr lang="en-US" dirty="0"/>
              <a:t>“</a:t>
            </a:r>
            <a:r>
              <a:rPr lang="el-GR" dirty="0" err="1"/>
              <a:t>Flotsam</a:t>
            </a:r>
            <a:r>
              <a:rPr lang="en-US" dirty="0"/>
              <a:t>”</a:t>
            </a:r>
            <a:r>
              <a:rPr lang="el-GR" dirty="0"/>
              <a:t>.</a:t>
            </a:r>
          </a:p>
          <a:p>
            <a:endParaRPr lang="en-GB" dirty="0"/>
          </a:p>
        </p:txBody>
      </p:sp>
      <p:pic>
        <p:nvPicPr>
          <p:cNvPr id="5" name="Θέση περιεχομένου 4" descr="Η νηπιαγωγός διαβάζει το βιβλίο."/>
          <p:cNvPicPr>
            <a:picLocks noGrp="1" noChangeAspect="1"/>
          </p:cNvPicPr>
          <p:nvPr>
            <p:ph sz="half" idx="1"/>
          </p:nvPr>
        </p:nvPicPr>
        <p:blipFill>
          <a:blip r:embed="rId3" cstate="screen">
            <a:extLst>
              <a:ext uri="{28A0092B-C50C-407E-A947-70E740481C1C}">
                <a14:useLocalDpi xmlns:a14="http://schemas.microsoft.com/office/drawing/2010/main"/>
              </a:ext>
            </a:extLst>
          </a:blip>
          <a:srcRect/>
          <a:stretch>
            <a:fillRect/>
          </a:stretch>
        </p:blipFill>
        <p:spPr>
          <a:xfrm flipH="1">
            <a:off x="539551" y="1628800"/>
            <a:ext cx="2880320" cy="4525963"/>
          </a:xfrm>
          <a:prstGeom prst="rect">
            <a:avLst/>
          </a:prstGeom>
        </p:spPr>
      </p:pic>
    </p:spTree>
    <p:custDataLst>
      <p:tags r:id="rId1"/>
    </p:custDataLst>
    <p:extLst>
      <p:ext uri="{BB962C8B-B14F-4D97-AF65-F5344CB8AC3E}">
        <p14:creationId xmlns:p14="http://schemas.microsoft.com/office/powerpoint/2010/main" val="85253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Παρατήρηση φωτογραφικών μηχανών</a:t>
            </a:r>
            <a:endParaRPr lang="en-GB" dirty="0"/>
          </a:p>
        </p:txBody>
      </p:sp>
      <p:sp>
        <p:nvSpPr>
          <p:cNvPr id="4" name="Θέση περιεχομένου 3"/>
          <p:cNvSpPr>
            <a:spLocks noGrp="1"/>
          </p:cNvSpPr>
          <p:nvPr>
            <p:ph sz="half" idx="2"/>
          </p:nvPr>
        </p:nvSpPr>
        <p:spPr/>
        <p:txBody>
          <a:bodyPr/>
          <a:lstStyle/>
          <a:p>
            <a:pPr marL="0" indent="0">
              <a:buNone/>
            </a:pPr>
            <a:r>
              <a:rPr lang="el-GR" dirty="0"/>
              <a:t>Παρατηρήσαμε τις παλιές φωτογραφικές μηχανές.</a:t>
            </a:r>
          </a:p>
          <a:p>
            <a:endParaRPr lang="en-GB" dirty="0"/>
          </a:p>
        </p:txBody>
      </p:sp>
      <p:pic>
        <p:nvPicPr>
          <p:cNvPr id="5" name="Θέση περιεχομένου 3" descr="Η νηπιαγωγός δείχνει φωτογραφικές μηχανές."/>
          <p:cNvPicPr>
            <a:picLocks noGrp="1" noChangeAspect="1"/>
          </p:cNvPicPr>
          <p:nvPr>
            <p:ph sz="half" idx="1"/>
          </p:nvPr>
        </p:nvPicPr>
        <p:blipFill>
          <a:blip r:embed="rId3" cstate="screen">
            <a:extLst>
              <a:ext uri="{28A0092B-C50C-407E-A947-70E740481C1C}">
                <a14:useLocalDpi xmlns:a14="http://schemas.microsoft.com/office/drawing/2010/main"/>
              </a:ext>
            </a:extLst>
          </a:blip>
          <a:stretch>
            <a:fillRect/>
          </a:stretch>
        </p:blipFill>
        <p:spPr>
          <a:xfrm>
            <a:off x="457200" y="1808921"/>
            <a:ext cx="4038600" cy="4108520"/>
          </a:xfrm>
          <a:prstGeom prst="rect">
            <a:avLst/>
          </a:prstGeom>
        </p:spPr>
      </p:pic>
    </p:spTree>
    <p:custDataLst>
      <p:tags r:id="rId1"/>
    </p:custDataLst>
    <p:extLst>
      <p:ext uri="{BB962C8B-B14F-4D97-AF65-F5344CB8AC3E}">
        <p14:creationId xmlns:p14="http://schemas.microsoft.com/office/powerpoint/2010/main" val="4108094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Παρακολούθηση κινουμένων σχεδίων</a:t>
            </a:r>
            <a:endParaRPr lang="en-GB" dirty="0"/>
          </a:p>
        </p:txBody>
      </p:sp>
      <p:sp>
        <p:nvSpPr>
          <p:cNvPr id="3" name="Θέση περιεχομένου 2"/>
          <p:cNvSpPr>
            <a:spLocks noGrp="1"/>
          </p:cNvSpPr>
          <p:nvPr>
            <p:ph sz="half" idx="1"/>
          </p:nvPr>
        </p:nvSpPr>
        <p:spPr/>
        <p:txBody>
          <a:bodyPr/>
          <a:lstStyle/>
          <a:p>
            <a:pPr marL="0" indent="0">
              <a:buNone/>
            </a:pPr>
            <a:r>
              <a:rPr lang="el-GR" dirty="0"/>
              <a:t>Είδαμε μια ταινία κινουμένων σχεδίων, όπου η μηχανή δεν ήταν … ψηφιακή. Ελεύθερη στο διαδίκτυο είναι </a:t>
            </a:r>
            <a:r>
              <a:rPr lang="en-US" dirty="0" smtClean="0"/>
              <a:t>“</a:t>
            </a:r>
            <a:r>
              <a:rPr lang="el-GR" dirty="0" smtClean="0">
                <a:hlinkClick r:id="rId3"/>
              </a:rPr>
              <a:t>The </a:t>
            </a:r>
            <a:r>
              <a:rPr lang="el-GR" dirty="0" err="1">
                <a:hlinkClick r:id="rId3"/>
              </a:rPr>
              <a:t>Pink</a:t>
            </a:r>
            <a:r>
              <a:rPr lang="el-GR" dirty="0">
                <a:hlinkClick r:id="rId3"/>
              </a:rPr>
              <a:t> </a:t>
            </a:r>
            <a:r>
              <a:rPr lang="el-GR" dirty="0" err="1">
                <a:hlinkClick r:id="rId3"/>
              </a:rPr>
              <a:t>Panther</a:t>
            </a:r>
            <a:r>
              <a:rPr lang="el-GR" dirty="0">
                <a:hlinkClick r:id="rId3"/>
              </a:rPr>
              <a:t>, </a:t>
            </a:r>
            <a:r>
              <a:rPr lang="el-GR" dirty="0" err="1">
                <a:hlinkClick r:id="rId3"/>
              </a:rPr>
              <a:t>Smile</a:t>
            </a:r>
            <a:r>
              <a:rPr lang="el-GR" dirty="0">
                <a:hlinkClick r:id="rId3"/>
              </a:rPr>
              <a:t> </a:t>
            </a:r>
            <a:r>
              <a:rPr lang="el-GR" dirty="0" err="1">
                <a:hlinkClick r:id="rId3"/>
              </a:rPr>
              <a:t>pretty</a:t>
            </a:r>
            <a:r>
              <a:rPr lang="el-GR" dirty="0">
                <a:hlinkClick r:id="rId3"/>
              </a:rPr>
              <a:t> </a:t>
            </a:r>
            <a:r>
              <a:rPr lang="el-GR" dirty="0" err="1">
                <a:hlinkClick r:id="rId3"/>
              </a:rPr>
              <a:t>say</a:t>
            </a:r>
            <a:r>
              <a:rPr lang="el-GR" dirty="0">
                <a:hlinkClick r:id="rId3"/>
              </a:rPr>
              <a:t> </a:t>
            </a:r>
            <a:r>
              <a:rPr lang="el-GR" dirty="0" err="1" smtClean="0">
                <a:hlinkClick r:id="rId3"/>
              </a:rPr>
              <a:t>pink</a:t>
            </a:r>
            <a:r>
              <a:rPr lang="en-US" dirty="0" smtClean="0"/>
              <a:t>”</a:t>
            </a:r>
            <a:r>
              <a:rPr lang="el-GR" dirty="0" smtClean="0"/>
              <a:t>. </a:t>
            </a:r>
            <a:endParaRPr lang="el-GR" dirty="0"/>
          </a:p>
          <a:p>
            <a:endParaRPr lang="en-GB" dirty="0"/>
          </a:p>
        </p:txBody>
      </p:sp>
      <p:pic>
        <p:nvPicPr>
          <p:cNvPr id="5" name="Εικόνα 8" descr="Τα παιδιά παρακολουθούν την ταινία">
            <a:hlinkClick r:id="rId3"/>
          </p:cNvPr>
          <p:cNvPicPr>
            <a:picLocks noGrp="1" noChangeAspect="1"/>
          </p:cNvPicPr>
          <p:nvPr>
            <p:ph sz="half" idx="2"/>
          </p:nvPr>
        </p:nvPicPr>
        <p:blipFill>
          <a:blip r:embed="rId4" cstate="screen">
            <a:extLst>
              <a:ext uri="{28A0092B-C50C-407E-A947-70E740481C1C}">
                <a14:useLocalDpi xmlns:a14="http://schemas.microsoft.com/office/drawing/2010/main"/>
              </a:ext>
            </a:extLst>
          </a:blip>
          <a:stretch>
            <a:fillRect/>
          </a:stretch>
        </p:blipFill>
        <p:spPr>
          <a:xfrm>
            <a:off x="4749998" y="1600200"/>
            <a:ext cx="3835003" cy="4525963"/>
          </a:xfrm>
          <a:prstGeom prst="rect">
            <a:avLst/>
          </a:prstGeom>
        </p:spPr>
      </p:pic>
    </p:spTree>
    <p:custDataLst>
      <p:tags r:id="rId1"/>
    </p:custDataLst>
    <p:extLst>
      <p:ext uri="{BB962C8B-B14F-4D97-AF65-F5344CB8AC3E}">
        <p14:creationId xmlns:p14="http://schemas.microsoft.com/office/powerpoint/2010/main" val="1725475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Παρακολούθηση </a:t>
            </a:r>
            <a:r>
              <a:rPr lang="el-GR" dirty="0" smtClean="0"/>
              <a:t>ταινίας</a:t>
            </a:r>
            <a:endParaRPr lang="en-GB" dirty="0"/>
          </a:p>
        </p:txBody>
      </p:sp>
      <p:sp>
        <p:nvSpPr>
          <p:cNvPr id="3" name="Θέση περιεχομένου 2"/>
          <p:cNvSpPr>
            <a:spLocks noGrp="1"/>
          </p:cNvSpPr>
          <p:nvPr>
            <p:ph sz="half" idx="1"/>
          </p:nvPr>
        </p:nvSpPr>
        <p:spPr/>
        <p:txBody>
          <a:bodyPr/>
          <a:lstStyle/>
          <a:p>
            <a:pPr marL="0" indent="0">
              <a:buNone/>
            </a:pPr>
            <a:r>
              <a:rPr lang="el-GR" dirty="0"/>
              <a:t>Ξαναείδαμε την ίδια μηχανή σε ένα </a:t>
            </a:r>
            <a:r>
              <a:rPr lang="el-GR" dirty="0" smtClean="0">
                <a:hlinkClick r:id="rId3"/>
              </a:rPr>
              <a:t>απόσπασμα</a:t>
            </a:r>
            <a:r>
              <a:rPr lang="el-GR" dirty="0" smtClean="0"/>
              <a:t> από </a:t>
            </a:r>
            <a:r>
              <a:rPr lang="el-GR" dirty="0"/>
              <a:t>την ταινία </a:t>
            </a:r>
            <a:r>
              <a:rPr lang="el-GR" dirty="0" smtClean="0"/>
              <a:t>«Πολυτεχνίτης Ερημοσπίτης» </a:t>
            </a:r>
            <a:r>
              <a:rPr lang="el-GR" dirty="0"/>
              <a:t>πληκτρολογώντας στο διαδίκτυο </a:t>
            </a:r>
            <a:r>
              <a:rPr lang="el-GR" dirty="0" smtClean="0"/>
              <a:t>«</a:t>
            </a:r>
            <a:r>
              <a:rPr lang="el-GR" dirty="0"/>
              <a:t>Βέγγος Φωτογράφος».</a:t>
            </a:r>
          </a:p>
          <a:p>
            <a:endParaRPr lang="en-GB" dirty="0"/>
          </a:p>
        </p:txBody>
      </p:sp>
      <p:pic>
        <p:nvPicPr>
          <p:cNvPr id="7" name="Picture 2" descr="Στιγμιότυπο της ταινίας">
            <a:hlinkClick r:id="rId3"/>
          </p:cNvPr>
          <p:cNvPicPr>
            <a:picLocks noGrp="1" noChangeAspect="1" noChangeArrowheads="1"/>
          </p:cNvPicPr>
          <p:nvPr>
            <p:ph sz="half" idx="2"/>
          </p:nvPr>
        </p:nvPicPr>
        <p:blipFill rotWithShape="1">
          <a:blip r:embed="rId4" cstate="screen">
            <a:extLst>
              <a:ext uri="{28A0092B-C50C-407E-A947-70E740481C1C}">
                <a14:useLocalDpi xmlns:a14="http://schemas.microsoft.com/office/drawing/2010/main"/>
              </a:ext>
            </a:extLst>
          </a:blip>
          <a:srcRect/>
          <a:stretch/>
        </p:blipFill>
        <p:spPr bwMode="auto">
          <a:xfrm>
            <a:off x="4644008" y="1772816"/>
            <a:ext cx="4038600" cy="3012706"/>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2496877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Εικαστική δραστηριότητα</a:t>
            </a:r>
            <a:endParaRPr lang="en-GB" dirty="0"/>
          </a:p>
        </p:txBody>
      </p:sp>
      <p:sp>
        <p:nvSpPr>
          <p:cNvPr id="3" name="Θέση περιεχομένου 2"/>
          <p:cNvSpPr>
            <a:spLocks noGrp="1"/>
          </p:cNvSpPr>
          <p:nvPr>
            <p:ph sz="half" idx="1"/>
          </p:nvPr>
        </p:nvSpPr>
        <p:spPr/>
        <p:txBody>
          <a:bodyPr/>
          <a:lstStyle/>
          <a:p>
            <a:pPr marL="0" indent="0">
              <a:buNone/>
            </a:pPr>
            <a:r>
              <a:rPr lang="el-GR" dirty="0"/>
              <a:t>Μιλήσαμε για το </a:t>
            </a:r>
            <a:r>
              <a:rPr lang="el-GR" dirty="0" err="1"/>
              <a:t>ζουμάρισμα</a:t>
            </a:r>
            <a:r>
              <a:rPr lang="el-GR" dirty="0"/>
              <a:t> και δώσαμε στα παιδιά ‘φωτογραφίες’ να τις </a:t>
            </a:r>
            <a:r>
              <a:rPr lang="el-GR" dirty="0" err="1"/>
              <a:t>ξεζουμάρουν</a:t>
            </a:r>
            <a:r>
              <a:rPr lang="el-GR" dirty="0"/>
              <a:t>, δηλαδή να ανοίξουν το πλάνο.</a:t>
            </a:r>
          </a:p>
          <a:p>
            <a:endParaRPr lang="en-GB" dirty="0"/>
          </a:p>
        </p:txBody>
      </p:sp>
      <p:pic>
        <p:nvPicPr>
          <p:cNvPr id="7" name="Εικόνα 4" descr="Παιδική ζωγραφιά"/>
          <p:cNvPicPr>
            <a:picLocks noGrp="1" noChangeAspect="1"/>
          </p:cNvPicPr>
          <p:nvPr>
            <p:ph sz="half" idx="2"/>
          </p:nvPr>
        </p:nvPicPr>
        <p:blipFill rotWithShape="1">
          <a:blip r:embed="rId3" cstate="screen">
            <a:extLst>
              <a:ext uri="{28A0092B-C50C-407E-A947-70E740481C1C}">
                <a14:useLocalDpi xmlns:a14="http://schemas.microsoft.com/office/drawing/2010/main"/>
              </a:ext>
            </a:extLst>
          </a:blip>
          <a:srcRect/>
          <a:stretch/>
        </p:blipFill>
        <p:spPr>
          <a:xfrm rot="5400000">
            <a:off x="4427983" y="1844823"/>
            <a:ext cx="4464496" cy="4032449"/>
          </a:xfrm>
          <a:prstGeom prst="rect">
            <a:avLst/>
          </a:prstGeom>
        </p:spPr>
      </p:pic>
    </p:spTree>
    <p:custDataLst>
      <p:tags r:id="rId1"/>
    </p:custDataLst>
    <p:extLst>
      <p:ext uri="{BB962C8B-B14F-4D97-AF65-F5344CB8AC3E}">
        <p14:creationId xmlns:p14="http://schemas.microsoft.com/office/powerpoint/2010/main" val="397375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Παιχνίδι (1/2)</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l-GR" dirty="0"/>
              <a:t>Παίξαμε το παιχνίδι «Φωτογραφική μνήμη». </a:t>
            </a:r>
            <a:endParaRPr lang="en-US" dirty="0" smtClean="0"/>
          </a:p>
          <a:p>
            <a:pPr marL="0" indent="0">
              <a:buNone/>
            </a:pPr>
            <a:r>
              <a:rPr lang="el-GR" dirty="0" smtClean="0"/>
              <a:t>Τα </a:t>
            </a:r>
            <a:r>
              <a:rPr lang="el-GR" dirty="0"/>
              <a:t>παιδιά εξήγησαν την έκφραση: «μνήμη υπολογιστή που αποθηκεύει φωτογραφίες» ή «κάρτα μνήμης φωτογραφικής μηχανής». </a:t>
            </a:r>
          </a:p>
          <a:p>
            <a:pPr marL="0" indent="0">
              <a:buNone/>
            </a:pPr>
            <a:endParaRPr lang="el-GR" dirty="0"/>
          </a:p>
        </p:txBody>
      </p:sp>
      <p:pic>
        <p:nvPicPr>
          <p:cNvPr id="5" name="Content Placeholder 4" descr="φωτογραφική μηχανή"/>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5064384" y="1844824"/>
            <a:ext cx="3206231" cy="3571961"/>
          </a:xfrm>
        </p:spPr>
      </p:pic>
      <p:sp>
        <p:nvSpPr>
          <p:cNvPr id="8" name="TextBox 7"/>
          <p:cNvSpPr txBox="1"/>
          <p:nvPr/>
        </p:nvSpPr>
        <p:spPr>
          <a:xfrm>
            <a:off x="8028384" y="5373216"/>
            <a:ext cx="472173" cy="360040"/>
          </a:xfrm>
          <a:prstGeom prst="rect">
            <a:avLst/>
          </a:prstGeom>
        </p:spPr>
        <p:txBody>
          <a:bodyPr vert="horz" wrap="square" lIns="91440" tIns="45720" rIns="91440" bIns="45720" rtlCol="0" anchor="ctr">
            <a:noAutofit/>
          </a:bodyPr>
          <a:lstStyle/>
          <a:p>
            <a:r>
              <a:rPr lang="el-GR" b="1" dirty="0" smtClean="0">
                <a:latin typeface="+mj-lt"/>
              </a:rPr>
              <a:t>[2]</a:t>
            </a:r>
          </a:p>
        </p:txBody>
      </p:sp>
    </p:spTree>
    <p:custDataLst>
      <p:tags r:id="rId1"/>
    </p:custDataLst>
    <p:extLst>
      <p:ext uri="{BB962C8B-B14F-4D97-AF65-F5344CB8AC3E}">
        <p14:creationId xmlns:p14="http://schemas.microsoft.com/office/powerpoint/2010/main" val="2093102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Παιχνίδι </a:t>
            </a:r>
            <a:r>
              <a:rPr lang="el-GR" dirty="0" smtClean="0"/>
              <a:t>(2/2</a:t>
            </a:r>
            <a:r>
              <a:rPr lang="el-GR" dirty="0"/>
              <a:t>)</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l-GR" sz="2600" dirty="0" smtClean="0"/>
              <a:t>Τα </a:t>
            </a:r>
            <a:r>
              <a:rPr lang="el-GR" sz="2600" dirty="0"/>
              <a:t>παιδιά παρατήρησαν καλά την εικόνα. Όταν πια δεν την είχαν μπροστά τους, ο αρχηγός έκανε ερωτήσεις (π.χ. Πόσα φτυάρια είδατε, Τι χρώμα μπλούζα φοράει το αγόρι;) και τα παιδιά απαντούσαν. Νικητής, όποιος έδωσε τις περισσότερες σωστές απαντήσεις. </a:t>
            </a:r>
          </a:p>
          <a:p>
            <a:endParaRPr lang="en-GB" sz="2600" dirty="0"/>
          </a:p>
        </p:txBody>
      </p:sp>
      <p:pic>
        <p:nvPicPr>
          <p:cNvPr id="5" name="Θέση περιεχομένου 5" descr="Τα παιδιά παρατηρούν καλά την εικόνα"/>
          <p:cNvPicPr>
            <a:picLocks noGrp="1" noChangeAspect="1"/>
          </p:cNvPicPr>
          <p:nvPr>
            <p:ph sz="half" idx="2"/>
          </p:nvPr>
        </p:nvPicPr>
        <p:blipFill rotWithShape="1">
          <a:blip r:embed="rId3" cstate="screen">
            <a:extLst>
              <a:ext uri="{28A0092B-C50C-407E-A947-70E740481C1C}">
                <a14:useLocalDpi xmlns:a14="http://schemas.microsoft.com/office/drawing/2010/main"/>
              </a:ext>
            </a:extLst>
          </a:blip>
          <a:stretch/>
        </p:blipFill>
        <p:spPr>
          <a:xfrm>
            <a:off x="4644008" y="1844824"/>
            <a:ext cx="4038600" cy="3166063"/>
          </a:xfrm>
        </p:spPr>
      </p:pic>
    </p:spTree>
    <p:custDataLst>
      <p:tags r:id="rId1"/>
    </p:custDataLst>
    <p:extLst>
      <p:ext uri="{BB962C8B-B14F-4D97-AF65-F5344CB8AC3E}">
        <p14:creationId xmlns:p14="http://schemas.microsoft.com/office/powerpoint/2010/main" val="58878835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5"/>
  <p:tag name="ARTICULATE_PROJECT_OPEN" val="0"/>
  <p:tag name="ZHAW.ACCESSIBILITYADDIN.CHECKTIMEDATE" val="10/29/2015 1:19:58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7,"/>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34818,34819,34820,6,"/>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10242,10243,3,"/>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12290,12291,1026,5,"/>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2,3,5,8,"/>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2BE6E4C5-21AD-4940-8FFD-D3A45AC93E7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2518</TotalTime>
  <Words>594</Words>
  <Application>Microsoft Office PowerPoint</Application>
  <PresentationFormat>On-screen Show (4:3)</PresentationFormat>
  <Paragraphs>65</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Θέμα του Office</vt:lpstr>
      <vt:lpstr>Το Εικονογραφημένο Βιβλίο στην Προσχολική Εκπαίδευση</vt:lpstr>
      <vt:lpstr>Διδακτική Πρακτική</vt:lpstr>
      <vt:lpstr>Ανάγνωση του βιβλίου</vt:lpstr>
      <vt:lpstr>Παρατήρηση φωτογραφικών μηχανών</vt:lpstr>
      <vt:lpstr>Παρακολούθηση κινουμένων σχεδίων</vt:lpstr>
      <vt:lpstr>Παρακολούθηση ταινίας</vt:lpstr>
      <vt:lpstr>Εικαστική δραστηριότητα</vt:lpstr>
      <vt:lpstr>Παιχνίδι (1/2)</vt:lpstr>
      <vt:lpstr>Παιχνίδι (2/2)</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Flotsam </dc:title>
  <dc:subject>Το Εικονογραφημένο Βιβλίο στην Προσχολική Εκπαίδευση</dc:subject>
  <dc:creator> Αγγελική Γιαννικοπούλου</dc:creator>
  <cp:lastModifiedBy>Smaragda Papadopoulou</cp:lastModifiedBy>
  <cp:revision>283</cp:revision>
  <dcterms:created xsi:type="dcterms:W3CDTF">2012-09-06T09:03:05Z</dcterms:created>
  <dcterms:modified xsi:type="dcterms:W3CDTF">2015-10-28T23:29:27Z</dcterms:modified>
  <cp:category> Φωτογραφία και Εικονογραφημένο Βιβλίο</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48D6367A-068E-49CD-898C-DB9748BADC41</vt:lpwstr>
  </property>
  <property fmtid="{D5CDD505-2E9C-101B-9397-08002B2CF9AE}" pid="3" name="ArticulatePath">
    <vt:lpwstr>New</vt:lpwstr>
  </property>
</Properties>
</file>