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heme/theme2.xml" ContentType="application/vnd.openxmlformats-officedocument.theme+xml"/>
  <Override PartName="/ppt/tags/tag13.xml" ContentType="application/vnd.openxmlformats-officedocument.presentationml.tags+xml"/>
  <Override PartName="/ppt/notesSlides/notesSlide1.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notesSlides/notesSlide2.xml" ContentType="application/vnd.openxmlformats-officedocument.presentationml.notesSlide+xml"/>
  <Override PartName="/ppt/tags/tag20.xml" ContentType="application/vnd.openxmlformats-officedocument.presentationml.tags+xml"/>
  <Override PartName="/ppt/notesSlides/notesSlide3.xml" ContentType="application/vnd.openxmlformats-officedocument.presentationml.notesSlide+xml"/>
  <Override PartName="/ppt/tags/tag21.xml" ContentType="application/vnd.openxmlformats-officedocument.presentationml.tags+xml"/>
  <Override PartName="/ppt/notesSlides/notesSlide4.xml" ContentType="application/vnd.openxmlformats-officedocument.presentationml.notesSlide+xml"/>
  <Override PartName="/ppt/tags/tag22.xml" ContentType="application/vnd.openxmlformats-officedocument.presentationml.tags+xml"/>
  <Override PartName="/ppt/notesSlides/notesSlide5.xml" ContentType="application/vnd.openxmlformats-officedocument.presentationml.notesSlide+xml"/>
  <Override PartName="/ppt/tags/tag23.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24.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16"/>
  </p:notesMasterIdLst>
  <p:sldIdLst>
    <p:sldId id="359" r:id="rId3"/>
    <p:sldId id="366" r:id="rId4"/>
    <p:sldId id="367" r:id="rId5"/>
    <p:sldId id="368" r:id="rId6"/>
    <p:sldId id="369" r:id="rId7"/>
    <p:sldId id="370" r:id="rId8"/>
    <p:sldId id="360" r:id="rId9"/>
    <p:sldId id="361" r:id="rId10"/>
    <p:sldId id="362" r:id="rId11"/>
    <p:sldId id="363" r:id="rId12"/>
    <p:sldId id="364" r:id="rId13"/>
    <p:sldId id="371" r:id="rId14"/>
    <p:sldId id="293" r:id="rId15"/>
  </p:sldIdLst>
  <p:sldSz cx="9144000" cy="6858000" type="screen4x3"/>
  <p:notesSz cx="6858000" cy="9144000"/>
  <p:custDataLst>
    <p:tags r:id="rId17"/>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359"/>
            <p14:sldId id="366"/>
            <p14:sldId id="367"/>
            <p14:sldId id="368"/>
            <p14:sldId id="369"/>
            <p14:sldId id="370"/>
            <p14:sldId id="360"/>
            <p14:sldId id="361"/>
            <p14:sldId id="362"/>
            <p14:sldId id="363"/>
            <p14:sldId id="364"/>
            <p14:sldId id="371"/>
          </p14:sldIdLst>
        </p14:section>
        <p14:section name="Untitled Section" id="{0F1CB131-A6BD-43D0-B8D4-1F27CEF7A05E}">
          <p14:sldIdLst>
            <p14:sldId id="293"/>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77" autoAdjust="0"/>
    <p:restoredTop sz="99309" autoAdjust="0"/>
  </p:normalViewPr>
  <p:slideViewPr>
    <p:cSldViewPr>
      <p:cViewPr varScale="1">
        <p:scale>
          <a:sx n="112" d="100"/>
          <a:sy n="112" d="100"/>
        </p:scale>
        <p:origin x="-1650"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gs" Target="tags/tag1.xml"/><Relationship Id="rId2" Type="http://schemas.openxmlformats.org/officeDocument/2006/relationships/slideMaster" Target="slideMasters/slideMaster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t>29/10/2015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endParaRPr lang="en-US" altLang="en-US" dirty="0" smtClean="0">
              <a:solidFill>
                <a:srgbClr val="FF0000"/>
              </a:solidFill>
            </a:endParaRPr>
          </a:p>
        </p:txBody>
      </p:sp>
      <p:sp>
        <p:nvSpPr>
          <p:cNvPr id="11268"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100EA80-8CC4-4187-A2BA-9FA8D171ECDD}" type="slidenum">
              <a:rPr lang="el-GR" altLang="en-US"/>
              <a:pPr fontAlgn="base">
                <a:spcBef>
                  <a:spcPct val="0"/>
                </a:spcBef>
                <a:spcAft>
                  <a:spcPct val="0"/>
                </a:spcAft>
              </a:pPr>
              <a:t>1</a:t>
            </a:fld>
            <a:endParaRPr lang="el-GR" altLang="en-US" dirty="0"/>
          </a:p>
        </p:txBody>
      </p:sp>
    </p:spTree>
    <p:extLst>
      <p:ext uri="{BB962C8B-B14F-4D97-AF65-F5344CB8AC3E}">
        <p14:creationId xmlns:p14="http://schemas.microsoft.com/office/powerpoint/2010/main" val="27014277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7</a:t>
            </a:fld>
            <a:endParaRPr lang="el-GR"/>
          </a:p>
        </p:txBody>
      </p:sp>
    </p:spTree>
    <p:extLst>
      <p:ext uri="{BB962C8B-B14F-4D97-AF65-F5344CB8AC3E}">
        <p14:creationId xmlns:p14="http://schemas.microsoft.com/office/powerpoint/2010/main" val="24459846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8</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9</a:t>
            </a:fld>
            <a:endParaRPr lang="el-GR"/>
          </a:p>
        </p:txBody>
      </p:sp>
    </p:spTree>
    <p:extLst>
      <p:ext uri="{BB962C8B-B14F-4D97-AF65-F5344CB8AC3E}">
        <p14:creationId xmlns:p14="http://schemas.microsoft.com/office/powerpoint/2010/main" val="4051807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7220AF9-E629-48ED-BFC2-6E03C5A63111}" type="slidenum">
              <a:rPr lang="el-GR" altLang="en-US"/>
              <a:pPr fontAlgn="base">
                <a:spcBef>
                  <a:spcPct val="0"/>
                </a:spcBef>
                <a:spcAft>
                  <a:spcPct val="0"/>
                </a:spcAft>
              </a:pPr>
              <a:t>10</a:t>
            </a:fld>
            <a:endParaRPr lang="el-GR" altLang="en-US"/>
          </a:p>
        </p:txBody>
      </p:sp>
    </p:spTree>
    <p:extLst>
      <p:ext uri="{BB962C8B-B14F-4D97-AF65-F5344CB8AC3E}">
        <p14:creationId xmlns:p14="http://schemas.microsoft.com/office/powerpoint/2010/main" val="11715341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4F57B82-55D5-48B6-A7B9-861FC58016DE}" type="slidenum">
              <a:rPr lang="el-GR" altLang="en-US"/>
              <a:pPr fontAlgn="base">
                <a:spcBef>
                  <a:spcPct val="0"/>
                </a:spcBef>
                <a:spcAft>
                  <a:spcPct val="0"/>
                </a:spcAft>
              </a:pPr>
              <a:t>11</a:t>
            </a:fld>
            <a:endParaRPr lang="el-GR" altLang="en-US"/>
          </a:p>
        </p:txBody>
      </p:sp>
    </p:spTree>
    <p:extLst>
      <p:ext uri="{BB962C8B-B14F-4D97-AF65-F5344CB8AC3E}">
        <p14:creationId xmlns:p14="http://schemas.microsoft.com/office/powerpoint/2010/main" val="11509966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12</a:t>
            </a:fld>
            <a:endParaRPr lang="el-GR"/>
          </a:p>
        </p:txBody>
      </p:sp>
    </p:spTree>
    <p:extLst>
      <p:ext uri="{BB962C8B-B14F-4D97-AF65-F5344CB8AC3E}">
        <p14:creationId xmlns:p14="http://schemas.microsoft.com/office/powerpoint/2010/main" val="40753707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13</a:t>
            </a:fld>
            <a:endParaRPr lang="el-GR"/>
          </a:p>
        </p:txBody>
      </p:sp>
    </p:spTree>
    <p:extLst>
      <p:ext uri="{BB962C8B-B14F-4D97-AF65-F5344CB8AC3E}">
        <p14:creationId xmlns:p14="http://schemas.microsoft.com/office/powerpoint/2010/main" val="21451231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custDataLst>
      <p:tags r:id="rId1"/>
    </p:custDataLst>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Φωτογραφία και Εικονογραφημένο Βιβλίο</a:t>
            </a:r>
          </a:p>
        </p:txBody>
      </p:sp>
      <p:pic>
        <p:nvPicPr>
          <p:cNvPr id="6" name="Picture 5"/>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Φωτογραφία και Εικονογραφημένο Βιβλίο</a:t>
            </a:r>
          </a:p>
        </p:txBody>
      </p:sp>
      <p:pic>
        <p:nvPicPr>
          <p:cNvPr id="6" name="Picture 5" descr="[DECORATIVE]"/>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custDataLst>
      <p:tags r:id="rId1"/>
    </p:custDataLst>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Φωτογραφία και Εικονογραφημένο Βιβλίο</a:t>
            </a:r>
          </a:p>
        </p:txBody>
      </p:sp>
      <p:pic>
        <p:nvPicPr>
          <p:cNvPr id="7" name="Picture 6" descr="[DECORATIVE]"/>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Φωτογραφία και Εικονογραφημένο Βιβλίο</a:t>
            </a:r>
          </a:p>
        </p:txBody>
      </p:sp>
      <p:pic>
        <p:nvPicPr>
          <p:cNvPr id="9" name="Picture 8" descr="[DECORATIVE]"/>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Φωτογραφία και Εικονογραφημένο Βιβλίο</a:t>
            </a:r>
          </a:p>
        </p:txBody>
      </p:sp>
      <p:pic>
        <p:nvPicPr>
          <p:cNvPr id="5" name="Picture 4"/>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Φωτογραφία και Εικονογραφημένο Βιβλίο</a:t>
            </a:r>
          </a:p>
        </p:txBody>
      </p:sp>
      <p:pic>
        <p:nvPicPr>
          <p:cNvPr id="8" name="Picture 7" descr="[DECORATIVE]"/>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Φωτογραφία και Εικονογραφημένο Βιβλίο</a:t>
            </a:r>
          </a:p>
        </p:txBody>
      </p:sp>
      <p:pic>
        <p:nvPicPr>
          <p:cNvPr id="7" name="Picture 6" descr="[DECORATIVE]"/>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custDataLst>
      <p:tags r:id="rId13"/>
    </p:custDataLst>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3.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22.xml"/><Relationship Id="rId4" Type="http://schemas.openxmlformats.org/officeDocument/2006/relationships/hyperlink" Target="http://opencourses.uoa.gr/courses/ECD5/" TargetMode="Externa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23.xml"/><Relationship Id="rId5" Type="http://schemas.openxmlformats.org/officeDocument/2006/relationships/image" Target="../media/image9.png"/><Relationship Id="rId4" Type="http://schemas.openxmlformats.org/officeDocument/2006/relationships/hyperlink" Target="%5b1%5d%20http:/creativecommons.org/licenses/by-nc-sa/4.0/"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24.xml"/><Relationship Id="rId4" Type="http://schemas.openxmlformats.org/officeDocument/2006/relationships/hyperlink" Target="http://www.biblionet.gr/book/15660/%CE%9F_%CE%A4%CE%B6%CE%B1%CE%BA_%CE%BA%CE%B1%CE%B9_%CE%B7_%CF%86%CE%B1%CF%83%CE%BF%CE%BB%CE%B9%CE%AC"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4.xml"/><Relationship Id="rId1" Type="http://schemas.openxmlformats.org/officeDocument/2006/relationships/tags" Target="../tags/tag14.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4.xml"/><Relationship Id="rId1" Type="http://schemas.openxmlformats.org/officeDocument/2006/relationships/tags" Target="../tags/tag15.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4.xml"/><Relationship Id="rId1" Type="http://schemas.openxmlformats.org/officeDocument/2006/relationships/tags" Target="../tags/tag16.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9.xml"/><Relationship Id="rId1" Type="http://schemas.openxmlformats.org/officeDocument/2006/relationships/tags" Target="../tags/tag17.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4.xml"/><Relationship Id="rId1" Type="http://schemas.openxmlformats.org/officeDocument/2006/relationships/tags" Target="../tags/tag18.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9.xm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tags" Target="../tags/tag20.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2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6" descr="Λογότυπο Εθνικόν και Καποδιστριακόν Πανεπιστήμιον Αθηνών"/>
          <p:cNvPicPr>
            <a:picLocks noChangeAspect="1"/>
          </p:cNvPicPr>
          <p:nvPr/>
        </p:nvPicPr>
        <p:blipFill>
          <a:blip r:embed="rId4">
            <a:extLst>
              <a:ext uri="{28A0092B-C50C-407E-A947-70E740481C1C}">
                <a14:useLocalDpi xmlns:a14="http://schemas.microsoft.com/office/drawing/2010/main"/>
              </a:ext>
            </a:extLst>
          </a:blip>
          <a:srcRect/>
          <a:stretch>
            <a:fillRect/>
          </a:stretch>
        </p:blipFill>
        <p:spPr bwMode="auto">
          <a:xfrm>
            <a:off x="179388" y="404813"/>
            <a:ext cx="4148137" cy="81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Τίτλος 1"/>
          <p:cNvSpPr>
            <a:spLocks noGrp="1"/>
          </p:cNvSpPr>
          <p:nvPr>
            <p:ph type="ctrTitle"/>
          </p:nvPr>
        </p:nvSpPr>
        <p:spPr>
          <a:xfrm>
            <a:off x="685800" y="2006600"/>
            <a:ext cx="7772400" cy="1470025"/>
          </a:xfrm>
        </p:spPr>
        <p:txBody>
          <a:bodyPr/>
          <a:lstStyle/>
          <a:p>
            <a:r>
              <a:rPr lang="el-GR" altLang="en-US" sz="4000" dirty="0" smtClean="0"/>
              <a:t>Το Εικονογραφημένο Βιβλίο στην Προσχολική Εκπαίδευση</a:t>
            </a:r>
            <a:endParaRPr lang="el-GR" altLang="en-US" sz="4000" dirty="0" smtClean="0">
              <a:solidFill>
                <a:srgbClr val="5075BC"/>
              </a:solidFill>
            </a:endParaRPr>
          </a:p>
        </p:txBody>
      </p:sp>
      <p:sp>
        <p:nvSpPr>
          <p:cNvPr id="3" name="Υπότιτλος 2"/>
          <p:cNvSpPr>
            <a:spLocks noGrp="1"/>
          </p:cNvSpPr>
          <p:nvPr>
            <p:ph type="subTitle" idx="1"/>
          </p:nvPr>
        </p:nvSpPr>
        <p:spPr>
          <a:xfrm>
            <a:off x="684213" y="3384550"/>
            <a:ext cx="7775575" cy="1752600"/>
          </a:xfrm>
        </p:spPr>
        <p:txBody>
          <a:bodyPr rtlCol="0">
            <a:noAutofit/>
          </a:bodyPr>
          <a:lstStyle/>
          <a:p>
            <a:pPr fontAlgn="auto">
              <a:spcAft>
                <a:spcPts val="0"/>
              </a:spcAft>
              <a:defRPr/>
            </a:pPr>
            <a:r>
              <a:rPr lang="el-GR" sz="2800" dirty="0" smtClean="0">
                <a:solidFill>
                  <a:srgbClr val="5075BC"/>
                </a:solidFill>
                <a:latin typeface="+mj-lt"/>
                <a:ea typeface="+mj-ea"/>
                <a:cs typeface="+mj-cs"/>
              </a:rPr>
              <a:t>Ενότητα 4.5: </a:t>
            </a:r>
            <a:r>
              <a:rPr lang="el-GR" sz="2800" dirty="0" smtClean="0">
                <a:latin typeface="+mj-lt"/>
                <a:ea typeface="+mj-ea"/>
                <a:cs typeface="+mj-cs"/>
              </a:rPr>
              <a:t>Φωτογραφία και Εικονογραφημένο </a:t>
            </a:r>
            <a:r>
              <a:rPr lang="el-GR" sz="2800" dirty="0">
                <a:latin typeface="+mj-lt"/>
                <a:ea typeface="+mj-ea"/>
                <a:cs typeface="+mj-cs"/>
              </a:rPr>
              <a:t>Β</a:t>
            </a:r>
            <a:r>
              <a:rPr lang="el-GR" sz="2800" dirty="0" smtClean="0">
                <a:latin typeface="+mj-lt"/>
                <a:ea typeface="+mj-ea"/>
                <a:cs typeface="+mj-cs"/>
              </a:rPr>
              <a:t>ιβλίο</a:t>
            </a:r>
            <a:endParaRPr lang="el-GR" sz="2800" dirty="0">
              <a:latin typeface="+mj-lt"/>
              <a:ea typeface="+mj-ea"/>
              <a:cs typeface="+mj-cs"/>
            </a:endParaRPr>
          </a:p>
          <a:p>
            <a:pPr fontAlgn="auto">
              <a:spcAft>
                <a:spcPts val="0"/>
              </a:spcAft>
              <a:defRPr/>
            </a:pPr>
            <a:endParaRPr lang="el-GR" sz="2800" dirty="0" smtClean="0"/>
          </a:p>
          <a:p>
            <a:pPr fontAlgn="auto">
              <a:spcAft>
                <a:spcPts val="0"/>
              </a:spcAft>
              <a:defRPr/>
            </a:pPr>
            <a:r>
              <a:rPr lang="el-GR" sz="2800" dirty="0" smtClean="0"/>
              <a:t>Αγγελική Γιαννικοπούλου</a:t>
            </a:r>
          </a:p>
          <a:p>
            <a:pPr fontAlgn="auto">
              <a:spcAft>
                <a:spcPts val="0"/>
              </a:spcAft>
              <a:defRPr/>
            </a:pPr>
            <a:r>
              <a:rPr lang="el-GR" sz="2800" dirty="0" smtClean="0"/>
              <a:t>Τμήμα </a:t>
            </a:r>
            <a:r>
              <a:rPr lang="el-GR" sz="2800" dirty="0"/>
              <a:t>Εκπαίδευσης και Αγωγής στην Προσχολική Ηλικία (ΤΕΑΠΗ)</a:t>
            </a:r>
            <a:endParaRPr lang="en-US" sz="2800" dirty="0" smtClean="0"/>
          </a:p>
          <a:p>
            <a:pPr fontAlgn="auto">
              <a:spcAft>
                <a:spcPts val="0"/>
              </a:spcAft>
              <a:defRPr/>
            </a:pPr>
            <a:endParaRPr lang="el-GR" sz="2800" dirty="0" smtClean="0"/>
          </a:p>
        </p:txBody>
      </p:sp>
    </p:spTree>
    <p:custDataLst>
      <p:tags r:id="rId1"/>
    </p:custDataLst>
    <p:extLst>
      <p:ext uri="{BB962C8B-B14F-4D97-AF65-F5344CB8AC3E}">
        <p14:creationId xmlns:p14="http://schemas.microsoft.com/office/powerpoint/2010/main" val="2714677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l-GR" altLang="en-US" smtClean="0"/>
              <a:t>Σημείωμα Αναφοράς</a:t>
            </a:r>
          </a:p>
        </p:txBody>
      </p:sp>
      <p:sp>
        <p:nvSpPr>
          <p:cNvPr id="3" name="Content Placeholder 2"/>
          <p:cNvSpPr>
            <a:spLocks noGrp="1"/>
          </p:cNvSpPr>
          <p:nvPr>
            <p:ph idx="1"/>
          </p:nvPr>
        </p:nvSpPr>
        <p:spPr>
          <a:xfrm>
            <a:off x="463550" y="1557338"/>
            <a:ext cx="8229600" cy="4525962"/>
          </a:xfrm>
        </p:spPr>
        <p:txBody>
          <a:bodyPr rtlCol="0">
            <a:normAutofit/>
          </a:bodyPr>
          <a:lstStyle/>
          <a:p>
            <a:pPr marL="0" indent="0">
              <a:buNone/>
              <a:defRPr/>
            </a:pPr>
            <a:r>
              <a:rPr lang="el-GR" sz="2000" dirty="0" smtClean="0"/>
              <a:t>Copyright </a:t>
            </a:r>
            <a:r>
              <a:rPr lang="el-GR" sz="2000" dirty="0" err="1" smtClean="0"/>
              <a:t>Εθνικόν</a:t>
            </a:r>
            <a:r>
              <a:rPr lang="el-GR" sz="2000" dirty="0" smtClean="0"/>
              <a:t> και </a:t>
            </a:r>
            <a:r>
              <a:rPr lang="el-GR" sz="2000" dirty="0" err="1" smtClean="0"/>
              <a:t>Καποδιστριακόν</a:t>
            </a:r>
            <a:r>
              <a:rPr lang="el-GR" sz="2000" dirty="0" smtClean="0"/>
              <a:t> </a:t>
            </a:r>
            <a:r>
              <a:rPr lang="el-GR" sz="2000" dirty="0" err="1" smtClean="0"/>
              <a:t>Πανεπιστήμιον</a:t>
            </a:r>
            <a:r>
              <a:rPr lang="el-GR" sz="2000" dirty="0" smtClean="0"/>
              <a:t> Αθηνών</a:t>
            </a:r>
            <a:r>
              <a:rPr lang="en-US" sz="2000" dirty="0" smtClean="0"/>
              <a:t>, </a:t>
            </a:r>
            <a:r>
              <a:rPr lang="el-GR" sz="2000" dirty="0" smtClean="0"/>
              <a:t>Αγγελική </a:t>
            </a:r>
            <a:r>
              <a:rPr lang="el-GR" sz="2000" dirty="0" err="1" smtClean="0"/>
              <a:t>Γιαννικοπούλου</a:t>
            </a:r>
            <a:r>
              <a:rPr lang="el-GR" sz="2000" dirty="0" smtClean="0"/>
              <a:t> 2015. </a:t>
            </a:r>
            <a:r>
              <a:rPr lang="el-GR" sz="2000" dirty="0"/>
              <a:t>Βασιλική  </a:t>
            </a:r>
            <a:r>
              <a:rPr lang="el-GR" sz="2000" dirty="0" err="1" smtClean="0"/>
              <a:t>Δροσούνη</a:t>
            </a:r>
            <a:r>
              <a:rPr lang="el-GR" sz="2000" smtClean="0"/>
              <a:t>, Αγγελική </a:t>
            </a:r>
            <a:r>
              <a:rPr lang="el-GR" sz="2000" dirty="0" err="1" smtClean="0"/>
              <a:t>Γιαννικοπούλου</a:t>
            </a:r>
            <a:r>
              <a:rPr lang="el-GR" sz="2000" dirty="0"/>
              <a:t>. «Το Εικονογραφημένο Βιβλίο στην Προσχολική </a:t>
            </a:r>
            <a:r>
              <a:rPr lang="el-GR" sz="2000" dirty="0" smtClean="0"/>
              <a:t>Εκπαίδευση. Φωτογραφία </a:t>
            </a:r>
            <a:r>
              <a:rPr lang="el-GR" sz="2000" dirty="0"/>
              <a:t>και εικονογραφημένο </a:t>
            </a:r>
            <a:r>
              <a:rPr lang="el-GR" sz="2000" dirty="0" smtClean="0"/>
              <a:t>βιβλίο</a:t>
            </a:r>
            <a:r>
              <a:rPr lang="el-GR" sz="2000" dirty="0"/>
              <a:t>. Ο </a:t>
            </a:r>
            <a:r>
              <a:rPr lang="el-GR" sz="2000" dirty="0" err="1"/>
              <a:t>Τζακ</a:t>
            </a:r>
            <a:r>
              <a:rPr lang="el-GR" sz="2000" dirty="0"/>
              <a:t> και η φασολιά: Λαϊκό </a:t>
            </a:r>
            <a:r>
              <a:rPr lang="el-GR" sz="2000" dirty="0" smtClean="0"/>
              <a:t>παραμύθι». </a:t>
            </a:r>
            <a:r>
              <a:rPr lang="el-GR" sz="2000" dirty="0"/>
              <a:t>Έκδοση: </a:t>
            </a:r>
            <a:r>
              <a:rPr lang="el-GR" sz="2000" dirty="0" smtClean="0"/>
              <a:t>1.0</a:t>
            </a:r>
            <a:r>
              <a:rPr lang="el-GR" sz="2000" dirty="0"/>
              <a:t>. Αθήνα </a:t>
            </a:r>
            <a:r>
              <a:rPr lang="el-GR" sz="2000" dirty="0" smtClean="0"/>
              <a:t>2015. </a:t>
            </a:r>
            <a:r>
              <a:rPr lang="el-GR" sz="2000" dirty="0"/>
              <a:t>Διαθέσιμο από τη δικτυακή διεύθυνση: </a:t>
            </a:r>
            <a:r>
              <a:rPr lang="en-GB" sz="2000" dirty="0">
                <a:hlinkClick r:id="rId4" tooltip="Ανοιχτό Μάθημα: Το Εικονογραφημένο Βιβλίο στην Προσχολική Εκπαίδευση"/>
              </a:rPr>
              <a:t>http://opencourses.uoa.gr/courses/ECD5/</a:t>
            </a:r>
            <a:r>
              <a:rPr lang="el-GR" sz="2000" dirty="0" smtClean="0"/>
              <a:t>.</a:t>
            </a:r>
            <a:endParaRPr lang="el-GR" sz="2000" dirty="0"/>
          </a:p>
        </p:txBody>
      </p:sp>
    </p:spTree>
    <p:custDataLst>
      <p:tags r:id="rId1"/>
    </p:custDataLst>
    <p:extLst>
      <p:ext uri="{BB962C8B-B14F-4D97-AF65-F5344CB8AC3E}">
        <p14:creationId xmlns:p14="http://schemas.microsoft.com/office/powerpoint/2010/main" val="1029222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457200" y="-161925"/>
            <a:ext cx="8229600" cy="1143000"/>
          </a:xfrm>
        </p:spPr>
        <p:txBody>
          <a:bodyPr/>
          <a:lstStyle/>
          <a:p>
            <a:r>
              <a:rPr lang="el-GR" altLang="en-US" smtClean="0"/>
              <a:t>Σημείωμα Αδειοδότησης</a:t>
            </a:r>
          </a:p>
        </p:txBody>
      </p:sp>
      <p:sp>
        <p:nvSpPr>
          <p:cNvPr id="34819" name="Content Placeholder 2"/>
          <p:cNvSpPr>
            <a:spLocks noGrp="1"/>
          </p:cNvSpPr>
          <p:nvPr>
            <p:ph idx="1"/>
          </p:nvPr>
        </p:nvSpPr>
        <p:spPr>
          <a:xfrm>
            <a:off x="107950" y="765175"/>
            <a:ext cx="8928100" cy="1439863"/>
          </a:xfrm>
        </p:spPr>
        <p:txBody>
          <a:bodyPr>
            <a:normAutofit fontScale="92500" lnSpcReduction="10000"/>
          </a:bodyPr>
          <a:lstStyle/>
          <a:p>
            <a:pPr marL="0" indent="0">
              <a:buFont typeface="Arial" panose="020B0604020202020204" pitchFamily="34" charset="0"/>
              <a:buNone/>
            </a:pPr>
            <a:r>
              <a:rPr lang="el-GR" altLang="en-US" sz="2000" smtClean="0"/>
              <a:t>Το 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κ.λπ.,  τα οποία εμπεριέχονται σε αυτό και τα οποία αναφέρονται μαζί με τους όρους χρήσης τους στο «Σημείωμα Χρήσης Έργων Τρίτων».                     </a:t>
            </a:r>
          </a:p>
          <a:p>
            <a:pPr marL="0" indent="0">
              <a:buFont typeface="Arial" panose="020B0604020202020204" pitchFamily="34" charset="0"/>
              <a:buNone/>
            </a:pPr>
            <a:endParaRPr lang="el-GR" altLang="en-US" sz="2000" smtClean="0"/>
          </a:p>
        </p:txBody>
      </p:sp>
      <p:pic>
        <p:nvPicPr>
          <p:cNvPr id="34820" name="Picture 22" descr="Λογότυπο για Άδειες χρήσης Creative Commons BY-NC-ND">
            <a:hlinkClick r:id="rId4"/>
          </p:cNvPr>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3748088" y="2420938"/>
            <a:ext cx="16478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07950" y="2924175"/>
            <a:ext cx="9036050" cy="3457575"/>
          </a:xfrm>
          <a:prstGeom prst="rect">
            <a:avLst/>
          </a:prstGeom>
        </p:spPr>
        <p:txBody>
          <a:bodyPr anchor="ctr">
            <a:normAutofit/>
          </a:bodyPr>
          <a:lstStyle/>
          <a:p>
            <a:pPr eaLnBrk="1" fontAlgn="auto" hangingPunct="1">
              <a:spcBef>
                <a:spcPts val="0"/>
              </a:spcBef>
              <a:spcAft>
                <a:spcPts val="0"/>
              </a:spcAft>
              <a:defRPr/>
            </a:pPr>
            <a:r>
              <a:rPr lang="el-GR" dirty="0">
                <a:latin typeface="+mn-lt"/>
              </a:rPr>
              <a:t>[1] http://creativecommons.org/licenses/by-nc-sa/4.0/ </a:t>
            </a:r>
            <a:endParaRPr lang="en-US" dirty="0">
              <a:latin typeface="+mn-lt"/>
            </a:endParaRPr>
          </a:p>
          <a:p>
            <a:pPr eaLnBrk="1" fontAlgn="auto" hangingPunct="1">
              <a:spcBef>
                <a:spcPts val="0"/>
              </a:spcBef>
              <a:spcAft>
                <a:spcPts val="0"/>
              </a:spcAft>
              <a:defRPr/>
            </a:pPr>
            <a:endParaRPr lang="el-GR" dirty="0">
              <a:latin typeface="+mn-lt"/>
            </a:endParaRPr>
          </a:p>
          <a:p>
            <a:pPr eaLnBrk="1" fontAlgn="auto" hangingPunct="1">
              <a:spcBef>
                <a:spcPts val="0"/>
              </a:spcBef>
              <a:spcAft>
                <a:spcPts val="0"/>
              </a:spcAft>
              <a:defRPr/>
            </a:pPr>
            <a:r>
              <a:rPr lang="el-GR" dirty="0">
                <a:latin typeface="+mn-lt"/>
              </a:rPr>
              <a:t>Ως </a:t>
            </a:r>
            <a:r>
              <a:rPr lang="el-GR" b="1" dirty="0">
                <a:latin typeface="+mn-lt"/>
              </a:rPr>
              <a:t>Μη Εμπορική</a:t>
            </a:r>
            <a:r>
              <a:rPr lang="el-GR" dirty="0">
                <a:latin typeface="+mn-lt"/>
              </a:rPr>
              <a:t> ορίζεται η χρήση:</a:t>
            </a:r>
          </a:p>
          <a:p>
            <a:pPr marL="342900" indent="-342900" eaLnBrk="1" fontAlgn="auto" hangingPunct="1">
              <a:spcBef>
                <a:spcPts val="0"/>
              </a:spcBef>
              <a:spcAft>
                <a:spcPts val="0"/>
              </a:spcAft>
              <a:buFont typeface="Arial" panose="020B0604020202020204" pitchFamily="34" charset="0"/>
              <a:buChar char="•"/>
              <a:defRPr/>
            </a:pPr>
            <a:r>
              <a:rPr lang="el-GR" dirty="0">
                <a:latin typeface="+mn-lt"/>
              </a:rPr>
              <a:t>που δεν περιλαμβάνει άμεσο ή έμμεσο οικονομικό όφελος από τη χρήση του έργου, για τον διανομέα του έργου και </a:t>
            </a:r>
            <a:r>
              <a:rPr lang="el-GR" dirty="0" err="1">
                <a:latin typeface="+mn-lt"/>
              </a:rPr>
              <a:t>αδειοδόχο</a:t>
            </a:r>
            <a:r>
              <a:rPr lang="el-GR" dirty="0">
                <a:latin typeface="+mn-lt"/>
              </a:rPr>
              <a:t>.</a:t>
            </a:r>
          </a:p>
          <a:p>
            <a:pPr marL="342900" indent="-342900" eaLnBrk="1" fontAlgn="auto" hangingPunct="1">
              <a:spcBef>
                <a:spcPts val="0"/>
              </a:spcBef>
              <a:spcAft>
                <a:spcPts val="0"/>
              </a:spcAft>
              <a:buFont typeface="Arial" panose="020B0604020202020204" pitchFamily="34" charset="0"/>
              <a:buChar char="•"/>
              <a:defRPr/>
            </a:pPr>
            <a:r>
              <a:rPr lang="el-GR" dirty="0">
                <a:latin typeface="+mn-lt"/>
              </a:rPr>
              <a:t>που</a:t>
            </a:r>
            <a:r>
              <a:rPr lang="en-GB" dirty="0">
                <a:latin typeface="+mn-lt"/>
              </a:rPr>
              <a:t> </a:t>
            </a:r>
            <a:r>
              <a:rPr lang="el-GR" dirty="0">
                <a:latin typeface="+mn-lt"/>
              </a:rPr>
              <a:t>δεν περιλαμβάνει οικονομική συναλλαγή ως προϋπόθεση για τη χρήση ή πρόσβαση στο έργο.</a:t>
            </a:r>
          </a:p>
          <a:p>
            <a:pPr marL="342900" indent="-342900" eaLnBrk="1" fontAlgn="auto" hangingPunct="1">
              <a:spcBef>
                <a:spcPts val="0"/>
              </a:spcBef>
              <a:spcAft>
                <a:spcPts val="0"/>
              </a:spcAft>
              <a:buFont typeface="Arial" panose="020B0604020202020204" pitchFamily="34" charset="0"/>
              <a:buChar char="•"/>
              <a:defRPr/>
            </a:pPr>
            <a:r>
              <a:rPr lang="el-GR" dirty="0">
                <a:latin typeface="+mn-lt"/>
              </a:rPr>
              <a:t>που</a:t>
            </a:r>
            <a:r>
              <a:rPr lang="en-GB" dirty="0">
                <a:latin typeface="+mn-lt"/>
              </a:rPr>
              <a:t> </a:t>
            </a:r>
            <a:r>
              <a:rPr lang="el-GR" dirty="0">
                <a:latin typeface="+mn-lt"/>
              </a:rPr>
              <a:t>δεν προσπορίζει στον διανομέα του έργου και</a:t>
            </a:r>
            <a:r>
              <a:rPr lang="en-GB" dirty="0">
                <a:latin typeface="+mn-lt"/>
              </a:rPr>
              <a:t> </a:t>
            </a:r>
            <a:r>
              <a:rPr lang="el-GR" dirty="0" err="1">
                <a:latin typeface="+mn-lt"/>
              </a:rPr>
              <a:t>αδειοδόχο</a:t>
            </a:r>
            <a:r>
              <a:rPr lang="en-GB" dirty="0">
                <a:latin typeface="+mn-lt"/>
              </a:rPr>
              <a:t> </a:t>
            </a:r>
            <a:r>
              <a:rPr lang="el-GR" dirty="0">
                <a:latin typeface="+mn-lt"/>
              </a:rPr>
              <a:t>έμμεσο οικονομικό όφελος (π.χ. διαφημίσεις) από την προβολή του έργου σε διαδικτυακό τόπο.</a:t>
            </a:r>
            <a:endParaRPr lang="en-US" dirty="0">
              <a:latin typeface="+mn-lt"/>
            </a:endParaRPr>
          </a:p>
          <a:p>
            <a:pPr marL="342900" indent="-342900" eaLnBrk="1" fontAlgn="auto" hangingPunct="1">
              <a:spcBef>
                <a:spcPts val="0"/>
              </a:spcBef>
              <a:spcAft>
                <a:spcPts val="0"/>
              </a:spcAft>
              <a:buFont typeface="Arial" panose="020B0604020202020204" pitchFamily="34" charset="0"/>
              <a:buChar char="•"/>
              <a:defRPr/>
            </a:pPr>
            <a:endParaRPr lang="el-GR" dirty="0">
              <a:latin typeface="+mn-lt"/>
            </a:endParaRPr>
          </a:p>
          <a:p>
            <a:pPr eaLnBrk="1" fontAlgn="auto" hangingPunct="1">
              <a:spcBef>
                <a:spcPts val="0"/>
              </a:spcBef>
              <a:spcAft>
                <a:spcPts val="0"/>
              </a:spcAft>
              <a:defRPr/>
            </a:pPr>
            <a:r>
              <a:rPr lang="el-GR" dirty="0">
                <a:latin typeface="+mn-lt"/>
              </a:rPr>
              <a:t>Ο δικαιούχος μπορεί να παρέχει στον </a:t>
            </a:r>
            <a:r>
              <a:rPr lang="el-GR" dirty="0" err="1">
                <a:latin typeface="+mn-lt"/>
              </a:rPr>
              <a:t>αδειοδόχο</a:t>
            </a:r>
            <a:r>
              <a:rPr lang="el-GR" dirty="0">
                <a:latin typeface="+mn-lt"/>
              </a:rPr>
              <a:t> ξεχωριστή άδεια να χρησιμοποιεί το έργο για εμπορική χρήση, εφόσον αυτό του ζητηθεί.</a:t>
            </a:r>
          </a:p>
        </p:txBody>
      </p:sp>
    </p:spTree>
    <p:custDataLst>
      <p:tags r:id="rId1"/>
    </p:custDataLst>
    <p:extLst>
      <p:ext uri="{BB962C8B-B14F-4D97-AF65-F5344CB8AC3E}">
        <p14:creationId xmlns:p14="http://schemas.microsoft.com/office/powerpoint/2010/main" val="18086976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smtClean="0"/>
              <a:t>το Σημείωμα Αν</a:t>
            </a:r>
            <a:r>
              <a:rPr lang="en-US" sz="2000" dirty="0" smtClean="0"/>
              <a:t>α</a:t>
            </a:r>
            <a:r>
              <a:rPr lang="el-GR" sz="2000" dirty="0" smtClean="0"/>
              <a:t>φοράς,</a:t>
            </a:r>
            <a:endParaRPr lang="el-GR" sz="2000" dirty="0"/>
          </a:p>
          <a:p>
            <a:pPr lvl="1">
              <a:buFont typeface="Wingdings" panose="05000000000000000000" pitchFamily="2" charset="2"/>
              <a:buChar char="§"/>
            </a:pPr>
            <a:r>
              <a:rPr lang="el-GR" sz="2000" dirty="0"/>
              <a:t>τ</a:t>
            </a:r>
            <a:r>
              <a:rPr lang="el-GR" sz="2000" dirty="0" smtClean="0"/>
              <a:t>ο Σημείωμα </a:t>
            </a:r>
            <a:r>
              <a:rPr lang="el-GR" sz="2000" dirty="0" err="1" smtClean="0"/>
              <a:t>Αδειοδότησης</a:t>
            </a:r>
            <a:r>
              <a:rPr lang="el-GR" sz="2000" dirty="0" smtClean="0"/>
              <a:t>,</a:t>
            </a:r>
            <a:endParaRPr lang="el-GR" sz="2000" dirty="0"/>
          </a:p>
          <a:p>
            <a:pPr lvl="1">
              <a:buFont typeface="Wingdings" panose="05000000000000000000" pitchFamily="2" charset="2"/>
              <a:buChar char="§"/>
            </a:pPr>
            <a:r>
              <a:rPr lang="el-GR" sz="2000" dirty="0" smtClean="0"/>
              <a:t>τη δήλωση Διατήρησης 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r>
              <a:rPr lang="el-GR" sz="2000" dirty="0" smtClean="0"/>
              <a:t>),</a:t>
            </a:r>
            <a:endParaRPr lang="el-GR" sz="2000" dirty="0"/>
          </a:p>
          <a:p>
            <a:pPr marL="0" indent="0">
              <a:buNone/>
            </a:pPr>
            <a:r>
              <a:rPr lang="el-GR" sz="2400" dirty="0"/>
              <a:t>μαζί με τους </a:t>
            </a:r>
            <a:r>
              <a:rPr lang="el-GR" sz="2400" dirty="0" smtClean="0"/>
              <a:t>συνοδευτικούς </a:t>
            </a:r>
            <a:r>
              <a:rPr lang="el-GR" sz="2400" dirty="0" err="1" smtClean="0"/>
              <a:t>υπερσυνδέσμους</a:t>
            </a:r>
            <a:r>
              <a:rPr lang="el-GR" sz="2400" dirty="0"/>
              <a:t>.</a:t>
            </a:r>
          </a:p>
          <a:p>
            <a:endParaRPr lang="el-GR" sz="2000" dirty="0"/>
          </a:p>
        </p:txBody>
      </p:sp>
    </p:spTree>
    <p:extLst>
      <p:ext uri="{BB962C8B-B14F-4D97-AF65-F5344CB8AC3E}">
        <p14:creationId xmlns:p14="http://schemas.microsoft.com/office/powerpoint/2010/main" val="32418392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dirty="0"/>
              <a:t>Σημείωμα Χρήσης Έργων </a:t>
            </a:r>
            <a:r>
              <a:rPr lang="el-GR" dirty="0" smtClean="0"/>
              <a:t>Τρίτων</a:t>
            </a:r>
            <a:endParaRPr lang="el-GR" dirty="0"/>
          </a:p>
        </p:txBody>
      </p:sp>
      <p:sp>
        <p:nvSpPr>
          <p:cNvPr id="3" name="Content Placeholder 2"/>
          <p:cNvSpPr>
            <a:spLocks noGrp="1"/>
          </p:cNvSpPr>
          <p:nvPr>
            <p:ph idx="1"/>
          </p:nvPr>
        </p:nvSpPr>
        <p:spPr/>
        <p:txBody>
          <a:bodyPr>
            <a:noAutofit/>
          </a:bodyPr>
          <a:lstStyle/>
          <a:p>
            <a:pPr marL="0" indent="0">
              <a:buNone/>
            </a:pPr>
            <a:r>
              <a:rPr lang="el-GR" sz="2000" dirty="0" smtClean="0"/>
              <a:t>Το </a:t>
            </a:r>
            <a:r>
              <a:rPr lang="el-GR" sz="2000" dirty="0"/>
              <a:t>Έργο αυτό κάνει χρήση των ακόλουθων έργων:</a:t>
            </a:r>
          </a:p>
          <a:p>
            <a:pPr marL="0" indent="0">
              <a:buNone/>
            </a:pPr>
            <a:r>
              <a:rPr lang="el-GR" sz="2000" dirty="0" smtClean="0"/>
              <a:t>Εικόνα 1,2: Εξώφυλλο </a:t>
            </a:r>
            <a:r>
              <a:rPr lang="el-GR" sz="2000" dirty="0"/>
              <a:t>και ενδεικτικές σελίδες του βιβλίου </a:t>
            </a:r>
            <a:r>
              <a:rPr lang="el-GR" sz="2000" dirty="0" smtClean="0"/>
              <a:t>«</a:t>
            </a:r>
            <a:r>
              <a:rPr lang="el-GR" sz="2000" dirty="0" smtClean="0">
                <a:hlinkClick r:id="rId4"/>
              </a:rPr>
              <a:t>Ο </a:t>
            </a:r>
            <a:r>
              <a:rPr lang="el-GR" sz="2000" dirty="0" err="1">
                <a:hlinkClick r:id="rId4"/>
              </a:rPr>
              <a:t>Τζακ</a:t>
            </a:r>
            <a:r>
              <a:rPr lang="el-GR" sz="2000" dirty="0">
                <a:hlinkClick r:id="rId4"/>
              </a:rPr>
              <a:t> και η φασολιά: Λαϊκό </a:t>
            </a:r>
            <a:r>
              <a:rPr lang="el-GR" sz="2000" dirty="0" smtClean="0">
                <a:hlinkClick r:id="rId4"/>
              </a:rPr>
              <a:t>παραμύθι</a:t>
            </a:r>
            <a:r>
              <a:rPr lang="el-GR" sz="2000" dirty="0" smtClean="0"/>
              <a:t>» / </a:t>
            </a:r>
            <a:r>
              <a:rPr lang="el-GR" sz="2000" dirty="0"/>
              <a:t>διασκευή </a:t>
            </a:r>
            <a:r>
              <a:rPr lang="el-GR" sz="2000" dirty="0" err="1"/>
              <a:t>Σοχέμο</a:t>
            </a:r>
            <a:r>
              <a:rPr lang="el-GR" sz="2000" dirty="0"/>
              <a:t> · μετάφραση Ειρήνη </a:t>
            </a:r>
            <a:r>
              <a:rPr lang="el-GR" sz="2000" dirty="0" err="1"/>
              <a:t>Μάρρα</a:t>
            </a:r>
            <a:r>
              <a:rPr lang="el-GR" sz="2000" dirty="0"/>
              <a:t> · εικονογράφηση Ε. </a:t>
            </a:r>
            <a:r>
              <a:rPr lang="el-GR" sz="2000" dirty="0" err="1"/>
              <a:t>Σαριόλα</a:t>
            </a:r>
            <a:r>
              <a:rPr lang="el-GR" sz="2000" dirty="0"/>
              <a:t>. - Αθήνα : Κέδρος, 1993</a:t>
            </a:r>
            <a:r>
              <a:rPr lang="el-GR" sz="2000" dirty="0" smtClean="0"/>
              <a:t>. </a:t>
            </a:r>
            <a:r>
              <a:rPr lang="en-GB" sz="2000" dirty="0" err="1" smtClean="0"/>
              <a:t>Biblionet</a:t>
            </a:r>
            <a:r>
              <a:rPr lang="el-GR" sz="2000" dirty="0" smtClean="0"/>
              <a:t>.</a:t>
            </a:r>
            <a:endParaRPr lang="el-GR" sz="2000" dirty="0"/>
          </a:p>
        </p:txBody>
      </p:sp>
    </p:spTree>
    <p:custDataLst>
      <p:tags r:id="rId1"/>
    </p:custDataLst>
    <p:extLst>
      <p:ext uri="{BB962C8B-B14F-4D97-AF65-F5344CB8AC3E}">
        <p14:creationId xmlns:p14="http://schemas.microsoft.com/office/powerpoint/2010/main" val="23530459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Τίτλος 3"/>
          <p:cNvSpPr>
            <a:spLocks noGrp="1"/>
          </p:cNvSpPr>
          <p:nvPr>
            <p:ph type="title"/>
          </p:nvPr>
        </p:nvSpPr>
        <p:spPr/>
        <p:txBody>
          <a:bodyPr/>
          <a:lstStyle/>
          <a:p>
            <a:r>
              <a:rPr lang="el-GR" altLang="en-US" smtClean="0"/>
              <a:t>Διδακτική Πρακτική</a:t>
            </a:r>
            <a:endParaRPr lang="en-GB" altLang="en-US" smtClean="0"/>
          </a:p>
        </p:txBody>
      </p:sp>
      <p:sp>
        <p:nvSpPr>
          <p:cNvPr id="12291" name="Θέση περιεχομένου 6"/>
          <p:cNvSpPr>
            <a:spLocks noGrp="1"/>
          </p:cNvSpPr>
          <p:nvPr>
            <p:ph sz="half" idx="1"/>
          </p:nvPr>
        </p:nvSpPr>
        <p:spPr/>
        <p:txBody>
          <a:bodyPr>
            <a:normAutofit/>
          </a:bodyPr>
          <a:lstStyle/>
          <a:p>
            <a:pPr marL="0" indent="0">
              <a:buFont typeface="Arial" panose="020B0604020202020204" pitchFamily="34" charset="0"/>
              <a:buNone/>
            </a:pPr>
            <a:r>
              <a:rPr lang="el-GR" altLang="en-US" sz="2400" b="1" dirty="0" smtClean="0"/>
              <a:t>Διδακτική πρακτική</a:t>
            </a:r>
            <a:r>
              <a:rPr lang="en-GB" altLang="en-US" sz="2400" dirty="0" smtClean="0"/>
              <a:t>:</a:t>
            </a:r>
            <a:endParaRPr lang="el-GR" altLang="en-US" sz="2400" dirty="0" smtClean="0"/>
          </a:p>
          <a:p>
            <a:pPr marL="0" indent="0">
              <a:spcBef>
                <a:spcPts val="0"/>
              </a:spcBef>
              <a:buNone/>
            </a:pPr>
            <a:r>
              <a:rPr lang="el-GR" sz="2400" dirty="0"/>
              <a:t>Βασιλική  </a:t>
            </a:r>
            <a:r>
              <a:rPr lang="el-GR" sz="2400" dirty="0" err="1" smtClean="0"/>
              <a:t>Δροσούνη</a:t>
            </a:r>
            <a:r>
              <a:rPr lang="el-GR" sz="2400" dirty="0" smtClean="0"/>
              <a:t>.</a:t>
            </a:r>
            <a:endParaRPr lang="en-GB" sz="2400" dirty="0" smtClean="0"/>
          </a:p>
          <a:p>
            <a:pPr marL="0" indent="0">
              <a:spcBef>
                <a:spcPts val="1800"/>
              </a:spcBef>
              <a:buNone/>
            </a:pPr>
            <a:r>
              <a:rPr lang="el-GR" sz="2400" b="1" dirty="0" smtClean="0"/>
              <a:t>Θέμα</a:t>
            </a:r>
            <a:r>
              <a:rPr lang="el-GR" sz="2400" dirty="0" smtClean="0"/>
              <a:t>: Ταύτιση </a:t>
            </a:r>
            <a:r>
              <a:rPr lang="el-GR" sz="2400" dirty="0"/>
              <a:t>με τον </a:t>
            </a:r>
            <a:r>
              <a:rPr lang="el-GR" sz="2400" dirty="0" smtClean="0"/>
              <a:t>ήρωα</a:t>
            </a:r>
            <a:r>
              <a:rPr lang="en-GB" sz="2400" dirty="0" smtClean="0"/>
              <a:t>.</a:t>
            </a:r>
            <a:endParaRPr lang="el-GR" sz="2400" dirty="0"/>
          </a:p>
          <a:p>
            <a:pPr marL="0" indent="0">
              <a:spcBef>
                <a:spcPts val="1800"/>
              </a:spcBef>
              <a:spcAft>
                <a:spcPts val="600"/>
              </a:spcAft>
              <a:buNone/>
            </a:pPr>
            <a:r>
              <a:rPr lang="el-GR" altLang="en-US" sz="2400" b="1" dirty="0" smtClean="0"/>
              <a:t>Βιβλίο</a:t>
            </a:r>
            <a:r>
              <a:rPr lang="el-GR" altLang="en-US" sz="2400" dirty="0" smtClean="0"/>
              <a:t>:</a:t>
            </a:r>
            <a:r>
              <a:rPr lang="en-GB" altLang="en-US" sz="2400" dirty="0" smtClean="0"/>
              <a:t> </a:t>
            </a:r>
            <a:r>
              <a:rPr lang="el-GR" altLang="en-US" sz="2400" b="1" dirty="0"/>
              <a:t>Ο </a:t>
            </a:r>
            <a:r>
              <a:rPr lang="el-GR" altLang="en-US" sz="2400" b="1" dirty="0" err="1"/>
              <a:t>Τζακ</a:t>
            </a:r>
            <a:r>
              <a:rPr lang="el-GR" altLang="en-US" sz="2400" b="1" dirty="0"/>
              <a:t> και η </a:t>
            </a:r>
            <a:r>
              <a:rPr lang="el-GR" altLang="en-US" sz="2400" b="1" dirty="0" smtClean="0"/>
              <a:t>φασολιά: </a:t>
            </a:r>
            <a:r>
              <a:rPr lang="el-GR" altLang="en-US" sz="2400" b="1" dirty="0"/>
              <a:t>Λαϊκό παραμύθι </a:t>
            </a:r>
            <a:r>
              <a:rPr lang="el-GR" altLang="en-US" sz="2400" dirty="0"/>
              <a:t>/ διασκευή </a:t>
            </a:r>
            <a:r>
              <a:rPr lang="el-GR" altLang="en-US" sz="2400" dirty="0" err="1"/>
              <a:t>Σοχέμο</a:t>
            </a:r>
            <a:r>
              <a:rPr lang="el-GR" altLang="en-US" sz="2400" dirty="0"/>
              <a:t> · μετάφραση Ειρήνη </a:t>
            </a:r>
            <a:r>
              <a:rPr lang="el-GR" altLang="en-US" sz="2400" dirty="0" err="1"/>
              <a:t>Μάρρα</a:t>
            </a:r>
            <a:r>
              <a:rPr lang="el-GR" altLang="en-US" sz="2400" dirty="0"/>
              <a:t> · εικονογράφηση Ε. </a:t>
            </a:r>
            <a:r>
              <a:rPr lang="el-GR" altLang="en-US" sz="2400" dirty="0" err="1"/>
              <a:t>Σαριόλα</a:t>
            </a:r>
            <a:r>
              <a:rPr lang="el-GR" altLang="en-US" sz="2400" dirty="0"/>
              <a:t>. - Αθήνα : Κέδρος, 1993.</a:t>
            </a:r>
            <a:endParaRPr lang="en-GB" altLang="en-US" sz="2400" dirty="0" smtClean="0"/>
          </a:p>
        </p:txBody>
      </p:sp>
      <p:pic>
        <p:nvPicPr>
          <p:cNvPr id="6" name="irc_mi" descr="Εξώφυλλο του βιβλίου"/>
          <p:cNvPicPr>
            <a:picLocks noGrp="1"/>
          </p:cNvPicPr>
          <p:nvPr>
            <p:ph sz="half" idx="2"/>
          </p:nvPr>
        </p:nvPicPr>
        <p:blipFill>
          <a:blip r:embed="rId3" cstate="print">
            <a:extLst>
              <a:ext uri="{28A0092B-C50C-407E-A947-70E740481C1C}">
                <a14:useLocalDpi xmlns:a14="http://schemas.microsoft.com/office/drawing/2010/main"/>
              </a:ext>
            </a:extLst>
          </a:blip>
          <a:srcRect/>
          <a:stretch>
            <a:fillRect/>
          </a:stretch>
        </p:blipFill>
        <p:spPr bwMode="auto">
          <a:xfrm>
            <a:off x="4762500" y="1850231"/>
            <a:ext cx="3810000" cy="4025900"/>
          </a:xfrm>
          <a:prstGeom prst="rect">
            <a:avLst/>
          </a:prstGeom>
          <a:noFill/>
          <a:ln>
            <a:noFill/>
          </a:ln>
        </p:spPr>
      </p:pic>
      <p:sp>
        <p:nvSpPr>
          <p:cNvPr id="5" name="TextBox 4"/>
          <p:cNvSpPr txBox="1"/>
          <p:nvPr/>
        </p:nvSpPr>
        <p:spPr>
          <a:xfrm>
            <a:off x="4283968" y="5589240"/>
            <a:ext cx="472173" cy="360040"/>
          </a:xfrm>
          <a:prstGeom prst="rect">
            <a:avLst/>
          </a:prstGeom>
        </p:spPr>
        <p:txBody>
          <a:bodyPr vert="horz" wrap="square" lIns="91440" tIns="45720" rIns="91440" bIns="45720" rtlCol="0" anchor="ctr">
            <a:noAutofit/>
          </a:bodyPr>
          <a:lstStyle/>
          <a:p>
            <a:r>
              <a:rPr lang="el-GR" b="1" dirty="0" smtClean="0">
                <a:latin typeface="+mj-lt"/>
              </a:rPr>
              <a:t>[1]</a:t>
            </a:r>
          </a:p>
        </p:txBody>
      </p:sp>
    </p:spTree>
    <p:custDataLst>
      <p:tags r:id="rId1"/>
    </p:custDataLst>
    <p:extLst>
      <p:ext uri="{BB962C8B-B14F-4D97-AF65-F5344CB8AC3E}">
        <p14:creationId xmlns:p14="http://schemas.microsoft.com/office/powerpoint/2010/main" val="18226638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Ανάγνωση του βιβλίου</a:t>
            </a:r>
            <a:endParaRPr lang="en-GB" dirty="0"/>
          </a:p>
        </p:txBody>
      </p:sp>
      <p:sp>
        <p:nvSpPr>
          <p:cNvPr id="4" name="Θέση περιεχομένου 3"/>
          <p:cNvSpPr>
            <a:spLocks noGrp="1"/>
          </p:cNvSpPr>
          <p:nvPr>
            <p:ph sz="half" idx="2"/>
          </p:nvPr>
        </p:nvSpPr>
        <p:spPr>
          <a:xfrm>
            <a:off x="4211960" y="1600200"/>
            <a:ext cx="4474840" cy="4525963"/>
          </a:xfrm>
        </p:spPr>
        <p:txBody>
          <a:bodyPr/>
          <a:lstStyle/>
          <a:p>
            <a:pPr marL="0" indent="0">
              <a:buNone/>
            </a:pPr>
            <a:r>
              <a:rPr lang="el-GR" dirty="0"/>
              <a:t>Διαβάσαμε το βιβλίο.</a:t>
            </a:r>
          </a:p>
          <a:p>
            <a:pPr marL="0" indent="0">
              <a:buNone/>
            </a:pPr>
            <a:endParaRPr lang="en-GB" dirty="0"/>
          </a:p>
        </p:txBody>
      </p:sp>
      <p:pic>
        <p:nvPicPr>
          <p:cNvPr id="5" name="10 - Εικόνα" descr="Η νηπιαγωγός διαβάζει το βιβλίο."/>
          <p:cNvPicPr>
            <a:picLocks noGrp="1"/>
          </p:cNvPicPr>
          <p:nvPr>
            <p:ph sz="half" idx="1"/>
          </p:nvPr>
        </p:nvPicPr>
        <p:blipFill>
          <a:blip r:embed="rId3" cstate="screen">
            <a:extLst>
              <a:ext uri="{28A0092B-C50C-407E-A947-70E740481C1C}">
                <a14:useLocalDpi xmlns:a14="http://schemas.microsoft.com/office/drawing/2010/main"/>
              </a:ext>
            </a:extLst>
          </a:blip>
          <a:srcRect/>
          <a:stretch>
            <a:fillRect/>
          </a:stretch>
        </p:blipFill>
        <p:spPr bwMode="auto">
          <a:xfrm>
            <a:off x="539552" y="1628800"/>
            <a:ext cx="3528392" cy="4392488"/>
          </a:xfrm>
          <a:prstGeom prst="rect">
            <a:avLst/>
          </a:prstGeom>
          <a:noFill/>
          <a:ln>
            <a:noFill/>
          </a:ln>
        </p:spPr>
      </p:pic>
    </p:spTree>
    <p:custDataLst>
      <p:tags r:id="rId1"/>
    </p:custDataLst>
    <p:extLst>
      <p:ext uri="{BB962C8B-B14F-4D97-AF65-F5344CB8AC3E}">
        <p14:creationId xmlns:p14="http://schemas.microsoft.com/office/powerpoint/2010/main" val="35533494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Κατά την ανάγνωση</a:t>
            </a:r>
            <a:endParaRPr lang="en-GB" dirty="0"/>
          </a:p>
        </p:txBody>
      </p:sp>
      <p:sp>
        <p:nvSpPr>
          <p:cNvPr id="4" name="Θέση περιεχομένου 3"/>
          <p:cNvSpPr>
            <a:spLocks noGrp="1"/>
          </p:cNvSpPr>
          <p:nvPr>
            <p:ph sz="half" idx="2"/>
          </p:nvPr>
        </p:nvSpPr>
        <p:spPr>
          <a:xfrm>
            <a:off x="5724128" y="1600200"/>
            <a:ext cx="2962672" cy="4525963"/>
          </a:xfrm>
        </p:spPr>
        <p:txBody>
          <a:bodyPr/>
          <a:lstStyle/>
          <a:p>
            <a:pPr marL="0" indent="0">
              <a:buNone/>
            </a:pPr>
            <a:r>
              <a:rPr lang="el-GR" dirty="0"/>
              <a:t>Παρατηρήσαμε τη μαγική </a:t>
            </a:r>
            <a:r>
              <a:rPr lang="el-GR" dirty="0" smtClean="0"/>
              <a:t>φασολιά</a:t>
            </a:r>
            <a:r>
              <a:rPr lang="en-GB" dirty="0" smtClean="0"/>
              <a:t>.</a:t>
            </a:r>
            <a:endParaRPr lang="en-GB" dirty="0"/>
          </a:p>
        </p:txBody>
      </p:sp>
      <p:pic>
        <p:nvPicPr>
          <p:cNvPr id="5" name="7 - Εικόνα" descr="Σελίδα του βιβλίου"/>
          <p:cNvPicPr>
            <a:picLocks noGrp="1"/>
          </p:cNvPicPr>
          <p:nvPr>
            <p:ph sz="half" idx="1"/>
          </p:nvPr>
        </p:nvPicPr>
        <p:blipFill>
          <a:blip r:embed="rId3" cstate="screen">
            <a:extLst>
              <a:ext uri="{28A0092B-C50C-407E-A947-70E740481C1C}">
                <a14:useLocalDpi xmlns:a14="http://schemas.microsoft.com/office/drawing/2010/main"/>
              </a:ext>
            </a:extLst>
          </a:blip>
          <a:srcRect/>
          <a:stretch>
            <a:fillRect/>
          </a:stretch>
        </p:blipFill>
        <p:spPr bwMode="auto">
          <a:xfrm>
            <a:off x="467544" y="1628800"/>
            <a:ext cx="5112568" cy="4032448"/>
          </a:xfrm>
          <a:prstGeom prst="rect">
            <a:avLst/>
          </a:prstGeom>
          <a:noFill/>
          <a:ln>
            <a:noFill/>
          </a:ln>
        </p:spPr>
      </p:pic>
      <p:sp>
        <p:nvSpPr>
          <p:cNvPr id="6" name="TextBox 5"/>
          <p:cNvSpPr txBox="1"/>
          <p:nvPr/>
        </p:nvSpPr>
        <p:spPr>
          <a:xfrm>
            <a:off x="395536" y="5733256"/>
            <a:ext cx="472173" cy="360040"/>
          </a:xfrm>
          <a:prstGeom prst="rect">
            <a:avLst/>
          </a:prstGeom>
        </p:spPr>
        <p:txBody>
          <a:bodyPr vert="horz" wrap="square" lIns="91440" tIns="45720" rIns="91440" bIns="45720" rtlCol="0" anchor="ctr">
            <a:noAutofit/>
          </a:bodyPr>
          <a:lstStyle/>
          <a:p>
            <a:r>
              <a:rPr lang="el-GR" b="1" dirty="0" smtClean="0">
                <a:latin typeface="+mj-lt"/>
              </a:rPr>
              <a:t>[2]</a:t>
            </a:r>
          </a:p>
        </p:txBody>
      </p:sp>
    </p:spTree>
    <p:custDataLst>
      <p:tags r:id="rId1"/>
    </p:custDataLst>
    <p:extLst>
      <p:ext uri="{BB962C8B-B14F-4D97-AF65-F5344CB8AC3E}">
        <p14:creationId xmlns:p14="http://schemas.microsoft.com/office/powerpoint/2010/main" val="29138340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Θέση κειμένου 6"/>
          <p:cNvSpPr>
            <a:spLocks noGrp="1"/>
          </p:cNvSpPr>
          <p:nvPr>
            <p:ph type="body" sz="half" idx="2"/>
          </p:nvPr>
        </p:nvSpPr>
        <p:spPr/>
        <p:txBody>
          <a:bodyPr/>
          <a:lstStyle/>
          <a:p>
            <a:r>
              <a:rPr lang="el-GR" sz="2400" dirty="0"/>
              <a:t>Μετά κατασκευάσαμε μια μεγάλη φασολιά και τη στήσαμε όρθια στον τοίχο. </a:t>
            </a:r>
          </a:p>
          <a:p>
            <a:endParaRPr lang="en-GB" dirty="0"/>
          </a:p>
        </p:txBody>
      </p:sp>
      <p:sp>
        <p:nvSpPr>
          <p:cNvPr id="5" name="Τίτλος 4"/>
          <p:cNvSpPr>
            <a:spLocks noGrp="1"/>
          </p:cNvSpPr>
          <p:nvPr>
            <p:ph type="title"/>
          </p:nvPr>
        </p:nvSpPr>
        <p:spPr/>
        <p:txBody>
          <a:bodyPr/>
          <a:lstStyle/>
          <a:p>
            <a:r>
              <a:rPr lang="el-GR" dirty="0" smtClean="0"/>
              <a:t>Εικαστική δραστηριότητα (1/2)</a:t>
            </a:r>
            <a:endParaRPr lang="en-GB" dirty="0"/>
          </a:p>
        </p:txBody>
      </p:sp>
      <p:pic>
        <p:nvPicPr>
          <p:cNvPr id="8" name="4 - Εικόνα" descr="Παιδική ζωγραφιά"/>
          <p:cNvPicPr>
            <a:picLocks noGrp="1"/>
          </p:cNvPicPr>
          <p:nvPr>
            <p:ph type="pic" idx="1"/>
          </p:nvPr>
        </p:nvPicPr>
        <p:blipFill>
          <a:blip r:embed="rId3" cstate="screen">
            <a:extLst>
              <a:ext uri="{28A0092B-C50C-407E-A947-70E740481C1C}">
                <a14:useLocalDpi xmlns:a14="http://schemas.microsoft.com/office/drawing/2010/main"/>
              </a:ext>
            </a:extLst>
          </a:blip>
          <a:srcRect/>
          <a:stretch>
            <a:fillRect/>
          </a:stretch>
        </p:blipFill>
        <p:spPr bwMode="auto">
          <a:prstGeom prst="rect">
            <a:avLst/>
          </a:prstGeom>
          <a:noFill/>
          <a:ln>
            <a:noFill/>
          </a:ln>
        </p:spPr>
      </p:pic>
    </p:spTree>
    <p:custDataLst>
      <p:tags r:id="rId1"/>
    </p:custDataLst>
    <p:extLst>
      <p:ext uri="{BB962C8B-B14F-4D97-AF65-F5344CB8AC3E}">
        <p14:creationId xmlns:p14="http://schemas.microsoft.com/office/powerpoint/2010/main" val="38422651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p:txBody>
          <a:bodyPr/>
          <a:lstStyle/>
          <a:p>
            <a:r>
              <a:rPr lang="el-GR" dirty="0"/>
              <a:t>Εικαστική </a:t>
            </a:r>
            <a:r>
              <a:rPr lang="el-GR" dirty="0" smtClean="0"/>
              <a:t>δραστηριότητα (2/2)</a:t>
            </a:r>
            <a:endParaRPr lang="en-GB" dirty="0"/>
          </a:p>
        </p:txBody>
      </p:sp>
      <p:sp>
        <p:nvSpPr>
          <p:cNvPr id="6" name="Θέση περιεχομένου 5"/>
          <p:cNvSpPr>
            <a:spLocks noGrp="1"/>
          </p:cNvSpPr>
          <p:nvPr>
            <p:ph sz="half" idx="1"/>
          </p:nvPr>
        </p:nvSpPr>
        <p:spPr>
          <a:xfrm>
            <a:off x="457200" y="1600200"/>
            <a:ext cx="4546848" cy="4525963"/>
          </a:xfrm>
        </p:spPr>
        <p:txBody>
          <a:bodyPr>
            <a:noAutofit/>
          </a:bodyPr>
          <a:lstStyle/>
          <a:p>
            <a:pPr marL="0" indent="0">
              <a:buNone/>
            </a:pPr>
            <a:r>
              <a:rPr lang="el-GR" sz="2600" dirty="0"/>
              <a:t>Βγήκαμε φωτογραφίες, τις κολλήσαμε στην κατασκευή μας και ‘σκαρφαλώσαμε’ στη φασολιά όπως ο μικρός </a:t>
            </a:r>
            <a:r>
              <a:rPr lang="el-GR" sz="2600" dirty="0" err="1"/>
              <a:t>Τζακ</a:t>
            </a:r>
            <a:r>
              <a:rPr lang="el-GR" sz="2600" dirty="0" smtClean="0"/>
              <a:t>.</a:t>
            </a:r>
            <a:endParaRPr lang="en-GB" sz="2600" dirty="0" smtClean="0"/>
          </a:p>
          <a:p>
            <a:pPr marL="0" indent="0">
              <a:buNone/>
            </a:pPr>
            <a:r>
              <a:rPr lang="el-GR" sz="2600" dirty="0"/>
              <a:t>Στη συνέχεια ο καθένας μας μίλησε για την εμπειρία τού να είσαι μικρός σε έναν τεράστιο κόσμο. </a:t>
            </a:r>
            <a:endParaRPr lang="en-GB" sz="2600" dirty="0" smtClean="0"/>
          </a:p>
          <a:p>
            <a:pPr marL="0" indent="0">
              <a:buNone/>
            </a:pPr>
            <a:r>
              <a:rPr lang="el-GR" sz="2600" dirty="0"/>
              <a:t>Η κατασκευή μάς επέτρεψε να ταυτιστούμε με το </a:t>
            </a:r>
            <a:r>
              <a:rPr lang="el-GR" sz="2600" dirty="0" err="1"/>
              <a:t>Τζακ</a:t>
            </a:r>
            <a:r>
              <a:rPr lang="el-GR" sz="2600" dirty="0"/>
              <a:t> και να μπούμε στη θέση του. </a:t>
            </a:r>
          </a:p>
          <a:p>
            <a:pPr marL="0" indent="0">
              <a:buNone/>
            </a:pPr>
            <a:r>
              <a:rPr lang="el-GR" sz="2600" dirty="0" smtClean="0"/>
              <a:t> </a:t>
            </a:r>
            <a:endParaRPr lang="el-GR" sz="2600" dirty="0"/>
          </a:p>
        </p:txBody>
      </p:sp>
      <p:pic>
        <p:nvPicPr>
          <p:cNvPr id="8" name="2 - Εικόνα" descr="Παιδική ζωγραφιά"/>
          <p:cNvPicPr>
            <a:picLocks noGrp="1"/>
          </p:cNvPicPr>
          <p:nvPr>
            <p:ph sz="half" idx="2"/>
          </p:nvPr>
        </p:nvPicPr>
        <p:blipFill>
          <a:blip r:embed="rId3" cstate="screen">
            <a:extLst>
              <a:ext uri="{28A0092B-C50C-407E-A947-70E740481C1C}">
                <a14:useLocalDpi xmlns:a14="http://schemas.microsoft.com/office/drawing/2010/main"/>
              </a:ext>
            </a:extLst>
          </a:blip>
          <a:srcRect/>
          <a:stretch>
            <a:fillRect/>
          </a:stretch>
        </p:blipFill>
        <p:spPr bwMode="auto">
          <a:xfrm>
            <a:off x="5364088" y="1717845"/>
            <a:ext cx="3338482" cy="4447459"/>
          </a:xfrm>
          <a:prstGeom prst="rect">
            <a:avLst/>
          </a:prstGeom>
          <a:noFill/>
          <a:ln>
            <a:noFill/>
          </a:ln>
        </p:spPr>
      </p:pic>
    </p:spTree>
    <p:custDataLst>
      <p:tags r:id="rId1"/>
    </p:custDataLst>
    <p:extLst>
      <p:ext uri="{BB962C8B-B14F-4D97-AF65-F5344CB8AC3E}">
        <p14:creationId xmlns:p14="http://schemas.microsoft.com/office/powerpoint/2010/main" val="6869401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στο πλαίσιο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619672" y="4653136"/>
            <a:ext cx="5501640" cy="1386840"/>
          </a:xfrm>
          <a:prstGeom prst="rect">
            <a:avLst/>
          </a:prstGeom>
        </p:spPr>
      </p:pic>
    </p:spTree>
    <p:custDataLst>
      <p:tags r:id="rId1"/>
    </p:custDataLst>
    <p:extLst>
      <p:ext uri="{BB962C8B-B14F-4D97-AF65-F5344CB8AC3E}">
        <p14:creationId xmlns:p14="http://schemas.microsoft.com/office/powerpoint/2010/main" val="6850587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4400" dirty="0" smtClean="0"/>
              <a:t>Σημειώματα</a:t>
            </a:r>
            <a:endParaRPr lang="el-GR" sz="4400" dirty="0"/>
          </a:p>
        </p:txBody>
      </p:sp>
      <p:sp>
        <p:nvSpPr>
          <p:cNvPr id="5" name="Text Placeholder 4"/>
          <p:cNvSpPr>
            <a:spLocks noGrp="1"/>
          </p:cNvSpPr>
          <p:nvPr>
            <p:ph type="body" idx="1"/>
          </p:nvPr>
        </p:nvSpPr>
        <p:spPr/>
        <p:txBody>
          <a:bodyPr/>
          <a:lstStyle/>
          <a:p>
            <a:endParaRPr lang="el-GR"/>
          </a:p>
        </p:txBody>
      </p:sp>
    </p:spTree>
    <p:custDataLst>
      <p:tags r:id="rId1"/>
    </p:custDataLst>
    <p:extLst>
      <p:ext uri="{BB962C8B-B14F-4D97-AF65-F5344CB8AC3E}">
        <p14:creationId xmlns:p14="http://schemas.microsoft.com/office/powerpoint/2010/main" val="28596526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4638"/>
            <a:ext cx="9144000" cy="1143000"/>
          </a:xfrm>
        </p:spPr>
        <p:txBody>
          <a:bodyPr>
            <a:noAutofit/>
          </a:bodyPr>
          <a:lstStyle/>
          <a:p>
            <a:r>
              <a:rPr lang="el-GR" dirty="0"/>
              <a:t>Σημείωμα Ιστορικού </a:t>
            </a:r>
            <a:r>
              <a:rPr lang="el-GR" dirty="0" smtClean="0"/>
              <a:t>Εκδόσεων</a:t>
            </a:r>
            <a:r>
              <a:rPr lang="en-US" dirty="0" smtClean="0"/>
              <a:t> </a:t>
            </a:r>
            <a:r>
              <a:rPr lang="el-GR" dirty="0" smtClean="0"/>
              <a:t>Έργου</a:t>
            </a:r>
            <a:endParaRPr lang="el-GR" dirty="0"/>
          </a:p>
        </p:txBody>
      </p:sp>
      <p:sp>
        <p:nvSpPr>
          <p:cNvPr id="5" name="Content Placeholder 4"/>
          <p:cNvSpPr>
            <a:spLocks noGrp="1"/>
          </p:cNvSpPr>
          <p:nvPr>
            <p:ph idx="1"/>
          </p:nvPr>
        </p:nvSpPr>
        <p:spPr>
          <a:xfrm>
            <a:off x="234220" y="1556792"/>
            <a:ext cx="8586252" cy="4525963"/>
          </a:xfrm>
        </p:spPr>
        <p:txBody>
          <a:bodyPr>
            <a:normAutofit/>
          </a:bodyPr>
          <a:lstStyle/>
          <a:p>
            <a:pPr marL="0" indent="0">
              <a:buNone/>
            </a:pPr>
            <a:r>
              <a:rPr lang="el-GR" sz="2000" dirty="0" smtClean="0"/>
              <a:t>Το </a:t>
            </a:r>
            <a:r>
              <a:rPr lang="el-GR" sz="2000" dirty="0"/>
              <a:t>παρόν έργο αποτελεί την έκδοση </a:t>
            </a:r>
            <a:r>
              <a:rPr lang="el-GR" sz="2000" dirty="0" smtClean="0"/>
              <a:t>1.0.  </a:t>
            </a:r>
            <a:endParaRPr lang="el-GR" sz="2000" dirty="0"/>
          </a:p>
        </p:txBody>
      </p:sp>
    </p:spTree>
    <p:custDataLst>
      <p:tags r:id="rId1"/>
    </p:custDataLst>
    <p:extLst>
      <p:ext uri="{BB962C8B-B14F-4D97-AF65-F5344CB8AC3E}">
        <p14:creationId xmlns:p14="http://schemas.microsoft.com/office/powerpoint/2010/main" val="9936981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2"/>
  <p:tag name="ZHAW.ACCESSIBILITYADDIN.CHECKTIMEDATE" val="10/29/2015 1:22:07 AM"/>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ZHAW.ACCESSIBILITYADDIN.READINGORDER" val="10242,10243,3,"/>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 name="ZHAW.ACCESSIBILITYADDIN.READINGORDER" val="12290,12291,6,5,"/>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 name="ZHAW.ACCESSIBILITYADDIN.READINGORDER" val="2,4,5,6,"/>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ZHAW.ACCESSIBILITYADDIN.READINGORDER" val="2,3,7,"/>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ZHAW.ACCESSIBILITYADDIN.READINGORDER" val="34818,34819,34820,6,"/>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84F9339F-510A-4FFD-9081-C9C9E106C2E1}">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2488</TotalTime>
  <Words>511</Words>
  <Application>Microsoft Office PowerPoint</Application>
  <PresentationFormat>On-screen Show (4:3)</PresentationFormat>
  <Paragraphs>60</Paragraphs>
  <Slides>13</Slides>
  <Notes>8</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Θέμα του Office</vt:lpstr>
      <vt:lpstr>Το Εικονογραφημένο Βιβλίο στην Προσχολική Εκπαίδευση</vt:lpstr>
      <vt:lpstr>Διδακτική Πρακτική</vt:lpstr>
      <vt:lpstr>Ανάγνωση του βιβλίου</vt:lpstr>
      <vt:lpstr>Κατά την ανάγνωση</vt:lpstr>
      <vt:lpstr>Εικαστική δραστηριότητα (1/2)</vt:lpstr>
      <vt:lpstr>Εικαστική δραστηριότητα (2/2)</vt:lpstr>
      <vt:lpstr>Χρηματοδότηση</vt:lpstr>
      <vt:lpstr>Σημειώματα</vt:lpstr>
      <vt:lpstr>Σημείωμα Ιστορικού Εκδόσεων Έργου</vt:lpstr>
      <vt:lpstr>Σημείωμα Αναφοράς</vt:lpstr>
      <vt:lpstr>Σημείωμα Αδειοδότησης</vt:lpstr>
      <vt:lpstr>Διατήρηση Σημειωμάτων</vt:lpstr>
      <vt:lpstr>Σημείωμα Χρήσης Έργων Τρίτων</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 Τζακ και η φασολιά: Λαϊκό παραμύθι</dc:title>
  <dc:subject>Το Εικονογραφημένο Βιβλίο στην Προσχολική Εκπαίδευση</dc:subject>
  <dc:creator> Αγγελική Γιαννικοπούλου</dc:creator>
  <cp:lastModifiedBy>Smaragda Papadopoulou</cp:lastModifiedBy>
  <cp:revision>279</cp:revision>
  <dcterms:created xsi:type="dcterms:W3CDTF">2012-09-06T09:03:05Z</dcterms:created>
  <dcterms:modified xsi:type="dcterms:W3CDTF">2015-10-28T23:29:12Z</dcterms:modified>
  <cp:category> Φωτογραφία και Εικονογραφημένο Βιβλίο</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48D6367A-068E-49CD-898C-DB9748BADC41</vt:lpwstr>
  </property>
  <property fmtid="{D5CDD505-2E9C-101B-9397-08002B2CF9AE}" pid="3" name="ArticulatePath">
    <vt:lpwstr>New</vt:lpwstr>
  </property>
</Properties>
</file>