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2.xml" ContentType="application/vnd.openxmlformats-officedocument.theme+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2.xml" ContentType="application/vnd.openxmlformats-officedocument.presentationml.notesSlide+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notesSlides/notesSlide4.xml" ContentType="application/vnd.openxmlformats-officedocument.presentationml.notesSlide+xml"/>
  <Override PartName="/ppt/tags/tag20.xml" ContentType="application/vnd.openxmlformats-officedocument.presentationml.tags+xml"/>
  <Override PartName="/ppt/notesSlides/notesSlide5.xml" ContentType="application/vnd.openxmlformats-officedocument.presentationml.notesSlide+xml"/>
  <Override PartName="/ppt/tags/tag2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2.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1"/>
  </p:notesMasterIdLst>
  <p:sldIdLst>
    <p:sldId id="359" r:id="rId3"/>
    <p:sldId id="366" r:id="rId4"/>
    <p:sldId id="373" r:id="rId5"/>
    <p:sldId id="374" r:id="rId6"/>
    <p:sldId id="381" r:id="rId7"/>
    <p:sldId id="382" r:id="rId8"/>
    <p:sldId id="383" r:id="rId9"/>
    <p:sldId id="384" r:id="rId10"/>
    <p:sldId id="385" r:id="rId11"/>
    <p:sldId id="379" r:id="rId12"/>
    <p:sldId id="380" r:id="rId13"/>
    <p:sldId id="360" r:id="rId14"/>
    <p:sldId id="361" r:id="rId15"/>
    <p:sldId id="362" r:id="rId16"/>
    <p:sldId id="363" r:id="rId17"/>
    <p:sldId id="364" r:id="rId18"/>
    <p:sldId id="371" r:id="rId19"/>
    <p:sldId id="293" r:id="rId20"/>
  </p:sldIdLst>
  <p:sldSz cx="9144000" cy="6858000" type="screen4x3"/>
  <p:notesSz cx="6858000" cy="9144000"/>
  <p:custDataLst>
    <p:tags r:id="rId2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59"/>
            <p14:sldId id="366"/>
            <p14:sldId id="373"/>
            <p14:sldId id="374"/>
            <p14:sldId id="381"/>
            <p14:sldId id="382"/>
            <p14:sldId id="383"/>
            <p14:sldId id="384"/>
            <p14:sldId id="385"/>
            <p14:sldId id="379"/>
            <p14:sldId id="380"/>
            <p14:sldId id="360"/>
            <p14:sldId id="361"/>
            <p14:sldId id="362"/>
            <p14:sldId id="363"/>
            <p14:sldId id="364"/>
            <p14:sldId id="371"/>
          </p14:sldIdLst>
        </p14:section>
        <p14:section name="Untitled Section" id="{0F1CB131-A6BD-43D0-B8D4-1F27CEF7A05E}">
          <p14:sldIdLst>
            <p14:sldId id="29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p:scale>
          <a:sx n="78" d="100"/>
          <a:sy n="78" d="100"/>
        </p:scale>
        <p:origin x="-510"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16/12/2016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US" altLang="en-US" dirty="0" smtClean="0">
              <a:solidFill>
                <a:srgbClr val="FF0000"/>
              </a:solidFill>
            </a:endParaRP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100EA80-8CC4-4187-A2BA-9FA8D171ECDD}" type="slidenum">
              <a:rPr lang="el-GR" altLang="en-US"/>
              <a:pPr fontAlgn="base">
                <a:spcBef>
                  <a:spcPct val="0"/>
                </a:spcBef>
                <a:spcAft>
                  <a:spcPct val="0"/>
                </a:spcAft>
              </a:pPr>
              <a:t>1</a:t>
            </a:fld>
            <a:endParaRPr lang="el-GR" altLang="en-US" dirty="0"/>
          </a:p>
        </p:txBody>
      </p:sp>
    </p:spTree>
    <p:extLst>
      <p:ext uri="{BB962C8B-B14F-4D97-AF65-F5344CB8AC3E}">
        <p14:creationId xmlns:p14="http://schemas.microsoft.com/office/powerpoint/2010/main" val="2701427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7220AF9-E629-48ED-BFC2-6E03C5A63111}" type="slidenum">
              <a:rPr lang="el-GR" altLang="en-US"/>
              <a:pPr fontAlgn="base">
                <a:spcBef>
                  <a:spcPct val="0"/>
                </a:spcBef>
                <a:spcAft>
                  <a:spcPct val="0"/>
                </a:spcAft>
              </a:pPr>
              <a:t>15</a:t>
            </a:fld>
            <a:endParaRPr lang="el-GR" altLang="en-US"/>
          </a:p>
        </p:txBody>
      </p:sp>
    </p:spTree>
    <p:extLst>
      <p:ext uri="{BB962C8B-B14F-4D97-AF65-F5344CB8AC3E}">
        <p14:creationId xmlns:p14="http://schemas.microsoft.com/office/powerpoint/2010/main" val="1171534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4F57B82-55D5-48B6-A7B9-861FC58016DE}" type="slidenum">
              <a:rPr lang="el-GR" altLang="en-US"/>
              <a:pPr fontAlgn="base">
                <a:spcBef>
                  <a:spcPct val="0"/>
                </a:spcBef>
                <a:spcAft>
                  <a:spcPct val="0"/>
                </a:spcAft>
              </a:pPr>
              <a:t>16</a:t>
            </a:fld>
            <a:endParaRPr lang="el-GR" altLang="en-US"/>
          </a:p>
        </p:txBody>
      </p:sp>
    </p:spTree>
    <p:extLst>
      <p:ext uri="{BB962C8B-B14F-4D97-AF65-F5344CB8AC3E}">
        <p14:creationId xmlns:p14="http://schemas.microsoft.com/office/powerpoint/2010/main" val="1150996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1451231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6" name="Picture 5"/>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6" name="Picture 5" descr="[DECORATIVE]"/>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7" name="Picture 6" descr="[DECORATIVE]"/>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9" name="Picture 8" descr="[DECORATIVE]"/>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5" name="Picture 4"/>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8" name="Picture 7" descr="[DECORATIVE]"/>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7" name="Picture 6" descr="[DECORATIVE]"/>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6.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hyperlink" Target="http://opencourses.uoa.gr/courses/ECD5/"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1.xml"/><Relationship Id="rId5" Type="http://schemas.openxmlformats.org/officeDocument/2006/relationships/image" Target="../media/image17.png"/><Relationship Id="rId4" Type="http://schemas.openxmlformats.org/officeDocument/2006/relationships/hyperlink" Target="%5b1%5d%20http:/creativecommons.org/licenses/by-nc-sa/4.0/"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hyperlink" Target="http://www.biblionet.gr/book/208453/Byrne,_Skye/%CE%97_%CE%B4%CF%8D%CE%BD%CE%B1%CE%BC%CE%B7_%CF%84%CE%B7%CF%82_%CF%86%CE%B1%CE%BD%CF%84%CE%B1%CF%83%CE%AF%CE%B1%CF%82_%CF%84%CE%BF%CF%85_%CE%A7%CE%AD%CE%BD%CF%81%CE%B9"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vimeo.com/139534818" TargetMode="External"/><Relationship Id="rId2" Type="http://schemas.openxmlformats.org/officeDocument/2006/relationships/slideLayout" Target="../slideLayouts/slideLayout4.xml"/><Relationship Id="rId1" Type="http://schemas.openxmlformats.org/officeDocument/2006/relationships/tags" Target="../tags/tag15.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6" descr="Λογότυπο Εθνικόν και Καποδιστριακόν Πανεπιστήμιον Αθηνών"/>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179388" y="404813"/>
            <a:ext cx="4148137"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Τίτλος 1"/>
          <p:cNvSpPr>
            <a:spLocks noGrp="1"/>
          </p:cNvSpPr>
          <p:nvPr>
            <p:ph type="ctrTitle"/>
          </p:nvPr>
        </p:nvSpPr>
        <p:spPr>
          <a:xfrm>
            <a:off x="685800" y="2006600"/>
            <a:ext cx="7772400" cy="1470025"/>
          </a:xfrm>
        </p:spPr>
        <p:txBody>
          <a:bodyPr/>
          <a:lstStyle/>
          <a:p>
            <a:r>
              <a:rPr lang="el-GR" altLang="en-US" sz="4000" dirty="0" smtClean="0"/>
              <a:t>Το Εικονογραφημένο Βιβλίο στην Προσχολική Εκπαίδευση</a:t>
            </a:r>
            <a:endParaRPr lang="el-GR" altLang="en-US" sz="4000" dirty="0" smtClean="0">
              <a:solidFill>
                <a:srgbClr val="5075BC"/>
              </a:solidFill>
            </a:endParaRPr>
          </a:p>
        </p:txBody>
      </p:sp>
      <p:sp>
        <p:nvSpPr>
          <p:cNvPr id="3" name="Υπότιτλος 2"/>
          <p:cNvSpPr>
            <a:spLocks noGrp="1"/>
          </p:cNvSpPr>
          <p:nvPr>
            <p:ph type="subTitle" idx="1"/>
          </p:nvPr>
        </p:nvSpPr>
        <p:spPr>
          <a:xfrm>
            <a:off x="684213" y="3384550"/>
            <a:ext cx="7775575" cy="1752600"/>
          </a:xfrm>
        </p:spPr>
        <p:txBody>
          <a:bodyPr rtlCol="0">
            <a:noAutofit/>
          </a:bodyPr>
          <a:lstStyle/>
          <a:p>
            <a:pPr fontAlgn="auto">
              <a:spcAft>
                <a:spcPts val="0"/>
              </a:spcAft>
              <a:defRPr/>
            </a:pPr>
            <a:r>
              <a:rPr lang="el-GR" sz="2800" dirty="0" smtClean="0">
                <a:solidFill>
                  <a:srgbClr val="5075BC"/>
                </a:solidFill>
                <a:latin typeface="+mj-lt"/>
                <a:ea typeface="+mj-ea"/>
                <a:cs typeface="+mj-cs"/>
              </a:rPr>
              <a:t>Ενότητα 4.5: </a:t>
            </a:r>
            <a:r>
              <a:rPr lang="el-GR" sz="2800" dirty="0" smtClean="0">
                <a:latin typeface="+mj-lt"/>
                <a:ea typeface="+mj-ea"/>
                <a:cs typeface="+mj-cs"/>
              </a:rPr>
              <a:t>Φωτογραφία και Εικονογραφημένο </a:t>
            </a:r>
            <a:r>
              <a:rPr lang="el-GR" sz="2800" dirty="0">
                <a:latin typeface="+mj-lt"/>
                <a:ea typeface="+mj-ea"/>
                <a:cs typeface="+mj-cs"/>
              </a:rPr>
              <a:t>Β</a:t>
            </a:r>
            <a:r>
              <a:rPr lang="el-GR" sz="2800" dirty="0" smtClean="0">
                <a:latin typeface="+mj-lt"/>
                <a:ea typeface="+mj-ea"/>
                <a:cs typeface="+mj-cs"/>
              </a:rPr>
              <a:t>ιβλίο</a:t>
            </a:r>
            <a:endParaRPr lang="el-GR" sz="2800" dirty="0">
              <a:latin typeface="+mj-lt"/>
              <a:ea typeface="+mj-ea"/>
              <a:cs typeface="+mj-cs"/>
            </a:endParaRPr>
          </a:p>
          <a:p>
            <a:pPr fontAlgn="auto">
              <a:spcAft>
                <a:spcPts val="0"/>
              </a:spcAft>
              <a:defRPr/>
            </a:pPr>
            <a:endParaRPr lang="el-GR" sz="2800" dirty="0" smtClean="0"/>
          </a:p>
          <a:p>
            <a:pPr fontAlgn="auto">
              <a:spcAft>
                <a:spcPts val="0"/>
              </a:spcAft>
              <a:defRPr/>
            </a:pPr>
            <a:r>
              <a:rPr lang="el-GR" sz="2800" dirty="0" smtClean="0"/>
              <a:t>Αγγελική Γιαννικοπούλου</a:t>
            </a:r>
          </a:p>
          <a:p>
            <a:pPr fontAlgn="auto">
              <a:spcAft>
                <a:spcPts val="0"/>
              </a:spcAft>
              <a:defRPr/>
            </a:pPr>
            <a:r>
              <a:rPr lang="el-GR" sz="2800" dirty="0" smtClean="0"/>
              <a:t>Τμήμα </a:t>
            </a:r>
            <a:r>
              <a:rPr lang="el-GR" sz="2800" dirty="0"/>
              <a:t>Εκπαίδευσης και Αγωγής στην Προσχολική Ηλικία (ΤΕΑΠΗ)</a:t>
            </a:r>
            <a:endParaRPr lang="en-US" sz="2800" dirty="0" smtClean="0"/>
          </a:p>
          <a:p>
            <a:pPr fontAlgn="auto">
              <a:spcAft>
                <a:spcPts val="0"/>
              </a:spcAft>
              <a:defRPr/>
            </a:pPr>
            <a:endParaRPr lang="el-GR" sz="2800" dirty="0" smtClean="0"/>
          </a:p>
        </p:txBody>
      </p:sp>
    </p:spTree>
    <p:custDataLst>
      <p:tags r:id="rId1"/>
    </p:custDataLst>
    <p:extLst>
      <p:ext uri="{BB962C8B-B14F-4D97-AF65-F5344CB8AC3E}">
        <p14:creationId xmlns:p14="http://schemas.microsoft.com/office/powerpoint/2010/main" val="271467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Τίτλος 1"/>
          <p:cNvSpPr>
            <a:spLocks noGrp="1"/>
          </p:cNvSpPr>
          <p:nvPr>
            <p:ph type="title"/>
          </p:nvPr>
        </p:nvSpPr>
        <p:spPr/>
        <p:txBody>
          <a:bodyPr>
            <a:normAutofit fontScale="90000"/>
          </a:bodyPr>
          <a:lstStyle/>
          <a:p>
            <a:r>
              <a:rPr lang="el-GR" dirty="0">
                <a:solidFill>
                  <a:schemeClr val="tx2">
                    <a:lumMod val="60000"/>
                    <a:lumOff val="40000"/>
                  </a:schemeClr>
                </a:solidFill>
              </a:rPr>
              <a:t>Νέες περιπέτειες / Νέες εικόνες </a:t>
            </a:r>
            <a:r>
              <a:rPr lang="el-GR" dirty="0" smtClean="0">
                <a:solidFill>
                  <a:schemeClr val="tx2">
                    <a:lumMod val="60000"/>
                    <a:lumOff val="40000"/>
                  </a:schemeClr>
                </a:solidFill>
              </a:rPr>
              <a:t>(1/2</a:t>
            </a:r>
            <a:r>
              <a:rPr lang="el-GR" dirty="0">
                <a:solidFill>
                  <a:schemeClr val="tx2">
                    <a:lumMod val="60000"/>
                    <a:lumOff val="40000"/>
                  </a:schemeClr>
                </a:solidFill>
              </a:rPr>
              <a:t>)</a:t>
            </a:r>
            <a:endParaRPr lang="en-GB" sz="4400" b="0" dirty="0">
              <a:solidFill>
                <a:schemeClr val="tx2">
                  <a:lumMod val="60000"/>
                  <a:lumOff val="40000"/>
                </a:schemeClr>
              </a:solidFill>
            </a:endParaRPr>
          </a:p>
        </p:txBody>
      </p:sp>
      <p:sp>
        <p:nvSpPr>
          <p:cNvPr id="4" name="Θέση κειμένου 3"/>
          <p:cNvSpPr>
            <a:spLocks noGrp="1"/>
          </p:cNvSpPr>
          <p:nvPr>
            <p:ph sz="half" idx="1"/>
          </p:nvPr>
        </p:nvSpPr>
        <p:spPr/>
        <p:txBody>
          <a:bodyPr>
            <a:normAutofit/>
          </a:bodyPr>
          <a:lstStyle/>
          <a:p>
            <a:pPr marL="0" indent="0">
              <a:buNone/>
            </a:pPr>
            <a:r>
              <a:rPr lang="el-GR" sz="3200" dirty="0" smtClean="0"/>
              <a:t>Αργότερα  επινόησαν περιπέτειες για το δικό τους χαμένο παιχνίδι και προσπάθησαν να τις αποδώσουν με την τεχνική του βιβλίου.</a:t>
            </a:r>
            <a:endParaRPr lang="el-GR" sz="3200" dirty="0"/>
          </a:p>
        </p:txBody>
      </p:sp>
      <p:pic>
        <p:nvPicPr>
          <p:cNvPr id="7" name="Picture 2" descr="Παιδική χειροτεχνία"/>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4008" y="1772816"/>
            <a:ext cx="4038600"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5829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1"/>
          <p:cNvSpPr>
            <a:spLocks noGrp="1"/>
          </p:cNvSpPr>
          <p:nvPr>
            <p:ph type="title"/>
          </p:nvPr>
        </p:nvSpPr>
        <p:spPr/>
        <p:txBody>
          <a:bodyPr>
            <a:normAutofit fontScale="90000"/>
          </a:bodyPr>
          <a:lstStyle/>
          <a:p>
            <a:pPr algn="ctr"/>
            <a:r>
              <a:rPr lang="el-GR" sz="4400" b="0" dirty="0" smtClean="0">
                <a:solidFill>
                  <a:schemeClr val="tx2">
                    <a:lumMod val="60000"/>
                    <a:lumOff val="40000"/>
                  </a:schemeClr>
                </a:solidFill>
              </a:rPr>
              <a:t>Νέες </a:t>
            </a:r>
            <a:r>
              <a:rPr lang="el-GR" sz="4400" b="0" dirty="0" smtClean="0">
                <a:solidFill>
                  <a:schemeClr val="tx2">
                    <a:lumMod val="60000"/>
                    <a:lumOff val="40000"/>
                  </a:schemeClr>
                </a:solidFill>
              </a:rPr>
              <a:t>περιπέτειες / </a:t>
            </a:r>
            <a:r>
              <a:rPr lang="el-GR" sz="4400" b="0" dirty="0" smtClean="0">
                <a:solidFill>
                  <a:schemeClr val="tx2">
                    <a:lumMod val="60000"/>
                    <a:lumOff val="40000"/>
                  </a:schemeClr>
                </a:solidFill>
              </a:rPr>
              <a:t>Νέες εικόνες (2/2)</a:t>
            </a:r>
            <a:endParaRPr lang="en-GB" sz="4400" b="0" dirty="0">
              <a:solidFill>
                <a:schemeClr val="tx2">
                  <a:lumMod val="60000"/>
                  <a:lumOff val="40000"/>
                </a:schemeClr>
              </a:solidFill>
            </a:endParaRPr>
          </a:p>
        </p:txBody>
      </p:sp>
      <p:pic>
        <p:nvPicPr>
          <p:cNvPr id="9" name="Picture 2" descr="Παιδική χειροτεχνία"/>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67544" y="1916832"/>
            <a:ext cx="4038600" cy="309634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Παιδική χειροτεχνία"/>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48200" y="1916832"/>
            <a:ext cx="4038600" cy="3082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8341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στο πλαίσιο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619672" y="4653136"/>
            <a:ext cx="5501640" cy="1386840"/>
          </a:xfrm>
          <a:prstGeom prst="rect">
            <a:avLst/>
          </a:prstGeom>
        </p:spPr>
      </p:pic>
    </p:spTree>
    <p:custDataLst>
      <p:tags r:id="rId1"/>
    </p:custDataLst>
    <p:extLst>
      <p:ext uri="{BB962C8B-B14F-4D97-AF65-F5344CB8AC3E}">
        <p14:creationId xmlns:p14="http://schemas.microsoft.com/office/powerpoint/2010/main" val="685058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custDataLst>
      <p:tags r:id="rId1"/>
    </p:custDataLst>
    <p:extLst>
      <p:ext uri="{BB962C8B-B14F-4D97-AF65-F5344CB8AC3E}">
        <p14:creationId xmlns:p14="http://schemas.microsoft.com/office/powerpoint/2010/main" val="2859652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l-GR" sz="2000" dirty="0" smtClean="0"/>
              <a:t>1.0.  </a:t>
            </a:r>
            <a:endParaRPr lang="el-GR" sz="2000" dirty="0"/>
          </a:p>
        </p:txBody>
      </p:sp>
    </p:spTree>
    <p:custDataLst>
      <p:tags r:id="rId1"/>
    </p:custDataLst>
    <p:extLst>
      <p:ext uri="{BB962C8B-B14F-4D97-AF65-F5344CB8AC3E}">
        <p14:creationId xmlns:p14="http://schemas.microsoft.com/office/powerpoint/2010/main" val="993698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l-GR" altLang="en-US" smtClean="0"/>
              <a:t>Σημείωμα Αναφοράς</a:t>
            </a:r>
          </a:p>
        </p:txBody>
      </p:sp>
      <p:sp>
        <p:nvSpPr>
          <p:cNvPr id="3" name="Content Placeholder 2"/>
          <p:cNvSpPr>
            <a:spLocks noGrp="1"/>
          </p:cNvSpPr>
          <p:nvPr>
            <p:ph idx="1"/>
          </p:nvPr>
        </p:nvSpPr>
        <p:spPr>
          <a:xfrm>
            <a:off x="463550" y="1557338"/>
            <a:ext cx="8229600" cy="4525962"/>
          </a:xfrm>
        </p:spPr>
        <p:txBody>
          <a:bodyPr rtlCol="0">
            <a:normAutofit/>
          </a:bodyPr>
          <a:lstStyle/>
          <a:p>
            <a:pPr marL="0" indent="0">
              <a:spcBef>
                <a:spcPts val="0"/>
              </a:spcBef>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smtClean="0"/>
              <a:t>Αγγελική </a:t>
            </a:r>
            <a:r>
              <a:rPr lang="el-GR" sz="2000" dirty="0" err="1" smtClean="0"/>
              <a:t>Γιαννικοπούλου</a:t>
            </a:r>
            <a:r>
              <a:rPr lang="el-GR" sz="2000" dirty="0" smtClean="0"/>
              <a:t> </a:t>
            </a:r>
            <a:r>
              <a:rPr lang="el-GR" sz="2000" dirty="0" smtClean="0"/>
              <a:t>2016. </a:t>
            </a:r>
            <a:r>
              <a:rPr lang="el-GR" sz="2000" dirty="0"/>
              <a:t>Καλλιόπη Κούκου</a:t>
            </a:r>
            <a:r>
              <a:rPr lang="en-GB" sz="2000" dirty="0"/>
              <a:t>,</a:t>
            </a:r>
            <a:r>
              <a:rPr lang="el-GR" sz="2000" dirty="0"/>
              <a:t> </a:t>
            </a:r>
            <a:r>
              <a:rPr lang="el-GR" sz="2000" dirty="0" smtClean="0"/>
              <a:t>Ιωάννα </a:t>
            </a:r>
            <a:r>
              <a:rPr lang="el-GR" sz="2000" dirty="0" err="1" smtClean="0"/>
              <a:t>Αετοπούλου</a:t>
            </a:r>
            <a:r>
              <a:rPr lang="el-GR" sz="2000" dirty="0" smtClean="0"/>
              <a:t>, </a:t>
            </a:r>
            <a:r>
              <a:rPr lang="el-GR" sz="2000" dirty="0" smtClean="0"/>
              <a:t>Αγγελική </a:t>
            </a:r>
            <a:r>
              <a:rPr lang="el-GR" sz="2000" dirty="0" err="1" smtClean="0"/>
              <a:t>Γιαννικοπούλου</a:t>
            </a:r>
            <a:r>
              <a:rPr lang="el-GR" sz="2000" dirty="0"/>
              <a:t>. «Το Εικονογραφημένο Βιβλίο στην Προσχολική </a:t>
            </a:r>
            <a:r>
              <a:rPr lang="el-GR" sz="2000" dirty="0" smtClean="0"/>
              <a:t>Εκπαίδευση. Φωτογραφία </a:t>
            </a:r>
            <a:r>
              <a:rPr lang="el-GR" sz="2000" dirty="0"/>
              <a:t>και εικονογραφημένο </a:t>
            </a:r>
            <a:r>
              <a:rPr lang="el-GR" sz="2000" dirty="0" smtClean="0"/>
              <a:t>βιβλίο</a:t>
            </a:r>
            <a:r>
              <a:rPr lang="el-GR" sz="2000" dirty="0"/>
              <a:t>. </a:t>
            </a:r>
            <a:r>
              <a:rPr lang="el-GR" sz="2000" dirty="0"/>
              <a:t>Η Δύναμη της Φαντασίας του </a:t>
            </a:r>
            <a:r>
              <a:rPr lang="el-GR" sz="2000" dirty="0" err="1"/>
              <a:t>Χένρι</a:t>
            </a:r>
            <a:r>
              <a:rPr lang="el-GR" sz="2000" dirty="0"/>
              <a:t>». </a:t>
            </a:r>
            <a:r>
              <a:rPr lang="el-GR" sz="2000" dirty="0"/>
              <a:t>Έκδοση: </a:t>
            </a:r>
            <a:r>
              <a:rPr lang="el-GR" sz="2000" dirty="0" smtClean="0"/>
              <a:t>1.0</a:t>
            </a:r>
            <a:r>
              <a:rPr lang="el-GR" sz="2000" dirty="0"/>
              <a:t>. Αθήνα </a:t>
            </a:r>
            <a:r>
              <a:rPr lang="el-GR" sz="2000" dirty="0" smtClean="0"/>
              <a:t>2016. </a:t>
            </a:r>
            <a:r>
              <a:rPr lang="el-GR" sz="2000" dirty="0"/>
              <a:t>Διαθέσιμο από τη δικτυακή διεύθυνση: </a:t>
            </a:r>
            <a:r>
              <a:rPr lang="en-GB" sz="2000" dirty="0">
                <a:hlinkClick r:id="rId4" tooltip="Ανοιχτό Μάθημα: Το Εικονογραφημένο Βιβλίο στην Προσχολική Εκπαίδευση"/>
              </a:rPr>
              <a:t>http://opencourses.uoa.gr/courses/ECD5/</a:t>
            </a:r>
            <a:r>
              <a:rPr lang="el-GR" sz="2000" dirty="0" smtClean="0"/>
              <a:t>.</a:t>
            </a:r>
            <a:endParaRPr lang="el-GR" sz="2000" dirty="0"/>
          </a:p>
        </p:txBody>
      </p:sp>
    </p:spTree>
    <p:custDataLst>
      <p:tags r:id="rId1"/>
    </p:custDataLst>
    <p:extLst>
      <p:ext uri="{BB962C8B-B14F-4D97-AF65-F5344CB8AC3E}">
        <p14:creationId xmlns:p14="http://schemas.microsoft.com/office/powerpoint/2010/main" val="102922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161925"/>
            <a:ext cx="8229600" cy="1143000"/>
          </a:xfrm>
        </p:spPr>
        <p:txBody>
          <a:bodyPr/>
          <a:lstStyle/>
          <a:p>
            <a:r>
              <a:rPr lang="el-GR" altLang="en-US" smtClean="0"/>
              <a:t>Σημείωμα Αδειοδότησης</a:t>
            </a:r>
          </a:p>
        </p:txBody>
      </p:sp>
      <p:sp>
        <p:nvSpPr>
          <p:cNvPr id="34819" name="Content Placeholder 2"/>
          <p:cNvSpPr>
            <a:spLocks noGrp="1"/>
          </p:cNvSpPr>
          <p:nvPr>
            <p:ph idx="1"/>
          </p:nvPr>
        </p:nvSpPr>
        <p:spPr>
          <a:xfrm>
            <a:off x="107950" y="765175"/>
            <a:ext cx="8928100" cy="1439863"/>
          </a:xfrm>
        </p:spPr>
        <p:txBody>
          <a:bodyPr>
            <a:normAutofit fontScale="92500" lnSpcReduction="10000"/>
          </a:bodyPr>
          <a:lstStyle/>
          <a:p>
            <a:pPr marL="0" indent="0">
              <a:buFont typeface="Arial" panose="020B0604020202020204" pitchFamily="34" charset="0"/>
              <a:buNone/>
            </a:pPr>
            <a:r>
              <a:rPr lang="el-GR" altLang="en-US" sz="2000" smtClean="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Font typeface="Arial" panose="020B0604020202020204" pitchFamily="34" charset="0"/>
              <a:buNone/>
            </a:pPr>
            <a:endParaRPr lang="el-GR" altLang="en-US" sz="2000" smtClean="0"/>
          </a:p>
        </p:txBody>
      </p:sp>
      <p:pic>
        <p:nvPicPr>
          <p:cNvPr id="34820" name="Picture 22" descr="Λογότυπο για Άδειες χρήσης Creative Commons BY-NC-ND">
            <a:hlinkClick r:id="rId4"/>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p>
            <a:pPr eaLnBrk="1" fontAlgn="auto" hangingPunct="1">
              <a:spcBef>
                <a:spcPts val="0"/>
              </a:spcBef>
              <a:spcAft>
                <a:spcPts val="0"/>
              </a:spcAft>
              <a:defRPr/>
            </a:pPr>
            <a:r>
              <a:rPr lang="el-GR" dirty="0">
                <a:latin typeface="+mn-lt"/>
              </a:rPr>
              <a:t>[1] http://creativecommons.org/licenses/by-nc-sa/4.0/ </a:t>
            </a:r>
            <a:endParaRPr lang="en-US" dirty="0">
              <a:latin typeface="+mn-lt"/>
            </a:endParaRPr>
          </a:p>
          <a:p>
            <a:pPr eaLnBrk="1" fontAlgn="auto" hangingPunct="1">
              <a:spcBef>
                <a:spcPts val="0"/>
              </a:spcBef>
              <a:spcAft>
                <a:spcPts val="0"/>
              </a:spcAft>
              <a:defRPr/>
            </a:pPr>
            <a:endParaRPr lang="el-GR" dirty="0">
              <a:latin typeface="+mn-lt"/>
            </a:endParaRPr>
          </a:p>
          <a:p>
            <a:pPr eaLnBrk="1" fontAlgn="auto" hangingPunct="1">
              <a:spcBef>
                <a:spcPts val="0"/>
              </a:spcBef>
              <a:spcAft>
                <a:spcPts val="0"/>
              </a:spcAft>
              <a:defRPr/>
            </a:pPr>
            <a:r>
              <a:rPr lang="el-GR" dirty="0">
                <a:latin typeface="+mn-lt"/>
              </a:rPr>
              <a:t>Ως </a:t>
            </a:r>
            <a:r>
              <a:rPr lang="el-GR" b="1" dirty="0">
                <a:latin typeface="+mn-lt"/>
              </a:rPr>
              <a:t>Μη Εμπορική</a:t>
            </a:r>
            <a:r>
              <a:rPr lang="el-GR" dirty="0">
                <a:latin typeface="+mn-lt"/>
              </a:rPr>
              <a:t> ορίζεται η χρήση:</a:t>
            </a:r>
          </a:p>
          <a:p>
            <a:pPr marL="342900" indent="-342900" eaLnBrk="1" fontAlgn="auto" hangingPunct="1">
              <a:spcBef>
                <a:spcPts val="0"/>
              </a:spcBef>
              <a:spcAft>
                <a:spcPts val="0"/>
              </a:spcAft>
              <a:buFont typeface="Arial" panose="020B0604020202020204" pitchFamily="34" charset="0"/>
              <a:buChar char="•"/>
              <a:defRPr/>
            </a:pPr>
            <a:r>
              <a:rPr lang="el-GR" dirty="0">
                <a:latin typeface="+mn-lt"/>
              </a:rPr>
              <a:t>που δεν περιλαμβάνει άμεσο ή έμμεσο οικονομικό όφελος από τη χρήση του έργου, για τον διανομέα του έργου και </a:t>
            </a:r>
            <a:r>
              <a:rPr lang="el-GR" dirty="0" err="1">
                <a:latin typeface="+mn-lt"/>
              </a:rPr>
              <a:t>αδειοδόχο</a:t>
            </a:r>
            <a:r>
              <a:rPr lang="el-GR" dirty="0">
                <a:latin typeface="+mn-lt"/>
              </a:rPr>
              <a:t>.</a:t>
            </a:r>
          </a:p>
          <a:p>
            <a:pPr marL="342900" indent="-342900" eaLnBrk="1" fontAlgn="auto" hangingPunct="1">
              <a:spcBef>
                <a:spcPts val="0"/>
              </a:spcBef>
              <a:spcAft>
                <a:spcPts val="0"/>
              </a:spcAft>
              <a:buFont typeface="Arial" panose="020B0604020202020204" pitchFamily="34" charset="0"/>
              <a:buChar char="•"/>
              <a:defRP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indent="-342900" eaLnBrk="1" fontAlgn="auto" hangingPunct="1">
              <a:spcBef>
                <a:spcPts val="0"/>
              </a:spcBef>
              <a:spcAft>
                <a:spcPts val="0"/>
              </a:spcAft>
              <a:buFont typeface="Arial" panose="020B0604020202020204" pitchFamily="34" charset="0"/>
              <a:buChar char="•"/>
              <a:defRPr/>
            </a:pPr>
            <a:r>
              <a:rPr lang="el-GR" dirty="0">
                <a:latin typeface="+mn-lt"/>
              </a:rPr>
              <a:t>που</a:t>
            </a:r>
            <a:r>
              <a:rPr lang="en-GB" dirty="0">
                <a:latin typeface="+mn-lt"/>
              </a:rPr>
              <a:t> </a:t>
            </a:r>
            <a:r>
              <a:rPr lang="el-GR" dirty="0">
                <a:latin typeface="+mn-lt"/>
              </a:rPr>
              <a:t>δεν προσπορίζει στον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τόπο.</a:t>
            </a:r>
            <a:endParaRPr lang="en-US" dirty="0">
              <a:latin typeface="+mn-lt"/>
            </a:endParaRPr>
          </a:p>
          <a:p>
            <a:pPr marL="342900" indent="-342900" eaLnBrk="1" fontAlgn="auto" hangingPunct="1">
              <a:spcBef>
                <a:spcPts val="0"/>
              </a:spcBef>
              <a:spcAft>
                <a:spcPts val="0"/>
              </a:spcAft>
              <a:buFont typeface="Arial" panose="020B0604020202020204" pitchFamily="34" charset="0"/>
              <a:buChar char="•"/>
              <a:defRPr/>
            </a:pPr>
            <a:endParaRPr lang="el-GR" dirty="0">
              <a:latin typeface="+mn-lt"/>
            </a:endParaRPr>
          </a:p>
          <a:p>
            <a:pPr eaLnBrk="1" fontAlgn="auto" hangingPunct="1">
              <a:spcBef>
                <a:spcPts val="0"/>
              </a:spcBef>
              <a:spcAft>
                <a:spcPts val="0"/>
              </a:spcAft>
              <a:defRPr/>
            </a:pPr>
            <a:r>
              <a:rPr lang="el-GR" dirty="0">
                <a:latin typeface="+mn-lt"/>
              </a:rPr>
              <a:t>Ο 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p>
        </p:txBody>
      </p:sp>
    </p:spTree>
    <p:custDataLst>
      <p:tags r:id="rId1"/>
    </p:custDataLst>
    <p:extLst>
      <p:ext uri="{BB962C8B-B14F-4D97-AF65-F5344CB8AC3E}">
        <p14:creationId xmlns:p14="http://schemas.microsoft.com/office/powerpoint/2010/main" val="1808697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smtClean="0"/>
              <a:t>το Σημείωμα Αν</a:t>
            </a:r>
            <a:r>
              <a:rPr lang="en-US" sz="2000" dirty="0" smtClean="0"/>
              <a:t>α</a:t>
            </a:r>
            <a:r>
              <a:rPr lang="el-GR" sz="2000" dirty="0" smtClean="0"/>
              <a:t>φοράς,</a:t>
            </a:r>
            <a:endParaRPr lang="el-GR" sz="2000" dirty="0"/>
          </a:p>
          <a:p>
            <a:pPr lvl="1">
              <a:buFont typeface="Wingdings" panose="05000000000000000000" pitchFamily="2" charset="2"/>
              <a:buChar char="§"/>
            </a:pPr>
            <a:r>
              <a:rPr lang="el-GR" sz="2000" dirty="0"/>
              <a:t>τ</a:t>
            </a:r>
            <a:r>
              <a:rPr lang="el-GR" sz="2000" dirty="0" smtClean="0"/>
              <a:t>ο Σημείωμα </a:t>
            </a:r>
            <a:r>
              <a:rPr lang="el-GR" sz="2000" dirty="0" err="1" smtClean="0"/>
              <a:t>Αδειοδότησης</a:t>
            </a:r>
            <a:r>
              <a:rPr lang="el-GR" sz="2000" dirty="0" smtClean="0"/>
              <a:t>,</a:t>
            </a:r>
            <a:endParaRPr lang="el-GR" sz="2000" dirty="0"/>
          </a:p>
          <a:p>
            <a:pPr lvl="1">
              <a:buFont typeface="Wingdings" panose="05000000000000000000" pitchFamily="2" charset="2"/>
              <a:buChar char="§"/>
            </a:pPr>
            <a:r>
              <a:rPr lang="el-GR" sz="2000" dirty="0" smtClean="0"/>
              <a:t>τη δήλωση Διατήρησης 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buNone/>
            </a:pPr>
            <a:r>
              <a:rPr lang="el-GR" sz="2400" dirty="0"/>
              <a:t>μαζί με τους </a:t>
            </a:r>
            <a:r>
              <a:rPr lang="el-GR" sz="2400" dirty="0" smtClean="0"/>
              <a:t>συνοδευτικούς </a:t>
            </a:r>
            <a:r>
              <a:rPr lang="el-GR" sz="2400" dirty="0" err="1" smtClean="0"/>
              <a:t>υπερσυνδέσμους</a:t>
            </a:r>
            <a:r>
              <a:rPr lang="el-GR" sz="2400" dirty="0"/>
              <a:t>.</a:t>
            </a:r>
          </a:p>
          <a:p>
            <a:endParaRPr lang="el-GR" sz="2000" dirty="0"/>
          </a:p>
        </p:txBody>
      </p:sp>
    </p:spTree>
    <p:extLst>
      <p:ext uri="{BB962C8B-B14F-4D97-AF65-F5344CB8AC3E}">
        <p14:creationId xmlns:p14="http://schemas.microsoft.com/office/powerpoint/2010/main" val="3241839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dirty="0"/>
              <a:t>Εικόνα 1</a:t>
            </a:r>
            <a:r>
              <a:rPr lang="el-GR" sz="2000" dirty="0" smtClean="0"/>
              <a:t>, 2, 3: </a:t>
            </a:r>
            <a:r>
              <a:rPr lang="el-GR" sz="2000" dirty="0"/>
              <a:t>Εξώφυλλο και ενδεικτικές σελίδες του βιβλίου </a:t>
            </a:r>
            <a:r>
              <a:rPr lang="el-GR" sz="2000" dirty="0" smtClean="0"/>
              <a:t>«</a:t>
            </a:r>
            <a:r>
              <a:rPr lang="el-GR" sz="2000" dirty="0" smtClean="0">
                <a:hlinkClick r:id="rId4"/>
              </a:rPr>
              <a:t>Η </a:t>
            </a:r>
            <a:r>
              <a:rPr lang="el-GR" sz="2000" dirty="0">
                <a:hlinkClick r:id="rId4"/>
              </a:rPr>
              <a:t>δύναμη της φαντασίας του </a:t>
            </a:r>
            <a:r>
              <a:rPr lang="el-GR" sz="2000" dirty="0" err="1">
                <a:hlinkClick r:id="rId4"/>
              </a:rPr>
              <a:t>Χένρι</a:t>
            </a:r>
            <a:r>
              <a:rPr lang="el-GR" sz="2000" dirty="0"/>
              <a:t>»/ </a:t>
            </a:r>
            <a:r>
              <a:rPr lang="el-GR" sz="2000" dirty="0" err="1"/>
              <a:t>Skye</a:t>
            </a:r>
            <a:r>
              <a:rPr lang="el-GR" sz="2000" dirty="0"/>
              <a:t> </a:t>
            </a:r>
            <a:r>
              <a:rPr lang="el-GR" sz="2000" dirty="0" err="1"/>
              <a:t>Byrne</a:t>
            </a:r>
            <a:r>
              <a:rPr lang="el-GR" sz="2000" dirty="0"/>
              <a:t>, </a:t>
            </a:r>
            <a:r>
              <a:rPr lang="el-GR" sz="2000" dirty="0" err="1"/>
              <a:t>Nic</a:t>
            </a:r>
            <a:r>
              <a:rPr lang="el-GR" sz="2000" dirty="0"/>
              <a:t> </a:t>
            </a:r>
            <a:r>
              <a:rPr lang="el-GR" sz="2000" dirty="0" err="1"/>
              <a:t>George</a:t>
            </a:r>
            <a:r>
              <a:rPr lang="el-GR" sz="2000" dirty="0"/>
              <a:t>. - Αθήνα : Εκδοτικός Οίκος Α. Α. Λιβάνη, 2016.</a:t>
            </a:r>
          </a:p>
        </p:txBody>
      </p:sp>
    </p:spTree>
    <p:custDataLst>
      <p:tags r:id="rId1"/>
    </p:custDataLst>
    <p:extLst>
      <p:ext uri="{BB962C8B-B14F-4D97-AF65-F5344CB8AC3E}">
        <p14:creationId xmlns:p14="http://schemas.microsoft.com/office/powerpoint/2010/main" val="2353045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Τίτλος 3"/>
          <p:cNvSpPr>
            <a:spLocks noGrp="1"/>
          </p:cNvSpPr>
          <p:nvPr>
            <p:ph type="title"/>
          </p:nvPr>
        </p:nvSpPr>
        <p:spPr/>
        <p:txBody>
          <a:bodyPr/>
          <a:lstStyle/>
          <a:p>
            <a:r>
              <a:rPr lang="el-GR" altLang="en-US" smtClean="0"/>
              <a:t>Διδακτική Πρακτική</a:t>
            </a:r>
            <a:endParaRPr lang="en-GB" altLang="en-US" smtClean="0"/>
          </a:p>
        </p:txBody>
      </p:sp>
      <p:sp>
        <p:nvSpPr>
          <p:cNvPr id="12291" name="Θέση περιεχομένου 6"/>
          <p:cNvSpPr>
            <a:spLocks noGrp="1"/>
          </p:cNvSpPr>
          <p:nvPr>
            <p:ph sz="half" idx="1"/>
          </p:nvPr>
        </p:nvSpPr>
        <p:spPr/>
        <p:txBody>
          <a:bodyPr>
            <a:noAutofit/>
          </a:bodyPr>
          <a:lstStyle/>
          <a:p>
            <a:pPr marL="0" indent="0">
              <a:buFont typeface="Arial" panose="020B0604020202020204" pitchFamily="34" charset="0"/>
              <a:buNone/>
            </a:pPr>
            <a:r>
              <a:rPr lang="el-GR" altLang="en-US" sz="2400" b="1" dirty="0" smtClean="0"/>
              <a:t>Διδακτική πρακτική</a:t>
            </a:r>
            <a:r>
              <a:rPr lang="en-GB" altLang="en-US" sz="2400" dirty="0" smtClean="0"/>
              <a:t>:</a:t>
            </a:r>
            <a:endParaRPr lang="el-GR" altLang="en-US" sz="2400" dirty="0" smtClean="0"/>
          </a:p>
          <a:p>
            <a:pPr marL="0" indent="0">
              <a:spcBef>
                <a:spcPts val="0"/>
              </a:spcBef>
              <a:buNone/>
            </a:pPr>
            <a:r>
              <a:rPr lang="el-GR" sz="2400" dirty="0"/>
              <a:t>Καλλιόπη </a:t>
            </a:r>
            <a:r>
              <a:rPr lang="el-GR" sz="2400" dirty="0" smtClean="0"/>
              <a:t>Κούκου</a:t>
            </a:r>
            <a:r>
              <a:rPr lang="en-GB" sz="2400" dirty="0" smtClean="0"/>
              <a:t>,</a:t>
            </a:r>
            <a:r>
              <a:rPr lang="el-GR" sz="2400" dirty="0" smtClean="0"/>
              <a:t> </a:t>
            </a:r>
            <a:endParaRPr lang="el-GR" sz="2400" dirty="0"/>
          </a:p>
          <a:p>
            <a:pPr marL="0" indent="0">
              <a:spcBef>
                <a:spcPts val="0"/>
              </a:spcBef>
              <a:buNone/>
            </a:pPr>
            <a:r>
              <a:rPr lang="el-GR" sz="2400" dirty="0"/>
              <a:t>Ιωάννα </a:t>
            </a:r>
            <a:r>
              <a:rPr lang="el-GR" sz="2400" dirty="0" err="1" smtClean="0"/>
              <a:t>Αετοπούλου</a:t>
            </a:r>
            <a:r>
              <a:rPr lang="en-GB" sz="2400" dirty="0" smtClean="0"/>
              <a:t>.</a:t>
            </a:r>
            <a:endParaRPr lang="el-GR" sz="2400" dirty="0"/>
          </a:p>
          <a:p>
            <a:pPr marL="0" indent="0">
              <a:spcBef>
                <a:spcPts val="1800"/>
              </a:spcBef>
              <a:buNone/>
            </a:pPr>
            <a:r>
              <a:rPr lang="el-GR" sz="2400" b="1" dirty="0"/>
              <a:t>Βιβλίο: </a:t>
            </a:r>
            <a:r>
              <a:rPr lang="el-GR" sz="2400" dirty="0" err="1"/>
              <a:t>Byrne</a:t>
            </a:r>
            <a:r>
              <a:rPr lang="el-GR" sz="2400" dirty="0"/>
              <a:t>, </a:t>
            </a:r>
            <a:r>
              <a:rPr lang="el-GR" sz="2400" dirty="0" err="1"/>
              <a:t>Skye</a:t>
            </a:r>
            <a:r>
              <a:rPr lang="el-GR" sz="2400" dirty="0"/>
              <a:t>. </a:t>
            </a:r>
            <a:r>
              <a:rPr lang="el-GR" sz="2400" b="1" dirty="0" smtClean="0"/>
              <a:t>Η </a:t>
            </a:r>
            <a:r>
              <a:rPr lang="el-GR" sz="2400" b="1" dirty="0"/>
              <a:t>δύναμη της φαντασίας του </a:t>
            </a:r>
            <a:r>
              <a:rPr lang="el-GR" sz="2400" b="1" dirty="0" err="1" smtClean="0"/>
              <a:t>Χένρι</a:t>
            </a:r>
            <a:r>
              <a:rPr lang="el-GR" sz="2400" dirty="0"/>
              <a:t> </a:t>
            </a:r>
            <a:r>
              <a:rPr lang="el-GR" sz="2400" dirty="0" smtClean="0"/>
              <a:t>/ </a:t>
            </a:r>
            <a:r>
              <a:rPr lang="el-GR" sz="2400" dirty="0" err="1"/>
              <a:t>Skye</a:t>
            </a:r>
            <a:r>
              <a:rPr lang="el-GR" sz="2400" dirty="0"/>
              <a:t> </a:t>
            </a:r>
            <a:r>
              <a:rPr lang="el-GR" sz="2400" dirty="0" err="1"/>
              <a:t>Byrne</a:t>
            </a:r>
            <a:r>
              <a:rPr lang="el-GR" sz="2400" dirty="0"/>
              <a:t>, </a:t>
            </a:r>
            <a:r>
              <a:rPr lang="el-GR" sz="2400" dirty="0" err="1"/>
              <a:t>Nic</a:t>
            </a:r>
            <a:r>
              <a:rPr lang="el-GR" sz="2400" dirty="0"/>
              <a:t> </a:t>
            </a:r>
            <a:r>
              <a:rPr lang="el-GR" sz="2400" dirty="0" err="1"/>
              <a:t>George</a:t>
            </a:r>
            <a:r>
              <a:rPr lang="el-GR" sz="2400" dirty="0"/>
              <a:t>. - Αθήνα : Εκδοτικός Οίκος Α. Α. Λιβάνη, 2016</a:t>
            </a:r>
            <a:r>
              <a:rPr lang="el-GR" sz="2400" dirty="0" smtClean="0"/>
              <a:t>.</a:t>
            </a:r>
          </a:p>
          <a:p>
            <a:pPr marL="0" indent="0">
              <a:spcBef>
                <a:spcPts val="1800"/>
              </a:spcBef>
              <a:buNone/>
            </a:pPr>
            <a:r>
              <a:rPr lang="el-GR" sz="2400" b="1" dirty="0" smtClean="0"/>
              <a:t>Θέμα: </a:t>
            </a:r>
            <a:r>
              <a:rPr lang="el-GR" sz="2400" dirty="0" smtClean="0"/>
              <a:t>Μεικτή τεχνική εικονογράφησης (Φωτογραφία και σχέδιο)</a:t>
            </a:r>
            <a:endParaRPr lang="el-GR" sz="2400" dirty="0"/>
          </a:p>
        </p:txBody>
      </p:sp>
      <p:pic>
        <p:nvPicPr>
          <p:cNvPr id="7" name="Picture 2" descr="Εξώφυλλο"/>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44008" y="1628800"/>
            <a:ext cx="4038600" cy="373519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644008" y="5438908"/>
            <a:ext cx="472173" cy="360040"/>
          </a:xfrm>
          <a:prstGeom prst="rect">
            <a:avLst/>
          </a:prstGeom>
        </p:spPr>
        <p:txBody>
          <a:bodyPr vert="horz" wrap="square" lIns="91440" tIns="45720" rIns="91440" bIns="45720" rtlCol="0" anchor="ctr">
            <a:noAutofit/>
          </a:bodyPr>
          <a:lstStyle/>
          <a:p>
            <a:r>
              <a:rPr lang="el-GR" b="1" dirty="0" smtClean="0">
                <a:latin typeface="+mj-lt"/>
              </a:rPr>
              <a:t>[1]</a:t>
            </a:r>
          </a:p>
        </p:txBody>
      </p:sp>
    </p:spTree>
    <p:custDataLst>
      <p:tags r:id="rId1"/>
    </p:custDataLst>
    <p:extLst>
      <p:ext uri="{BB962C8B-B14F-4D97-AF65-F5344CB8AC3E}">
        <p14:creationId xmlns:p14="http://schemas.microsoft.com/office/powerpoint/2010/main" val="1822663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Λίγα λόγια για το βιβλίο</a:t>
            </a:r>
            <a:endParaRPr lang="el-GR" dirty="0"/>
          </a:p>
        </p:txBody>
      </p:sp>
      <p:sp>
        <p:nvSpPr>
          <p:cNvPr id="3" name="Θέση περιεχομένου 2"/>
          <p:cNvSpPr>
            <a:spLocks noGrp="1"/>
          </p:cNvSpPr>
          <p:nvPr>
            <p:ph idx="1"/>
          </p:nvPr>
        </p:nvSpPr>
        <p:spPr/>
        <p:txBody>
          <a:bodyPr>
            <a:noAutofit/>
          </a:bodyPr>
          <a:lstStyle/>
          <a:p>
            <a:pPr marL="0" indent="0" algn="just">
              <a:buNone/>
            </a:pPr>
            <a:r>
              <a:rPr lang="el-GR" sz="2400" dirty="0" smtClean="0"/>
              <a:t>Το Βιβλίο αυτό μιλά για τη δύναμη που μπορεί να έχει η φαντασία. Πιο συγκεκριμένα, για τη φιλία που αναπτύσσεται ανάμεσα σε ένα μικρό παιδί, τον </a:t>
            </a:r>
            <a:r>
              <a:rPr lang="el-GR" sz="2400" dirty="0" err="1" smtClean="0"/>
              <a:t>Χένρι</a:t>
            </a:r>
            <a:r>
              <a:rPr lang="el-GR" sz="2400" dirty="0" smtClean="0"/>
              <a:t> και το αγαπημένο του παιχνίδι- ένα λαγουδάκι- το Βατόμουρο. </a:t>
            </a:r>
          </a:p>
          <a:p>
            <a:pPr marL="0" indent="0" algn="just">
              <a:buNone/>
            </a:pPr>
            <a:r>
              <a:rPr lang="el-GR" sz="2400" dirty="0" smtClean="0"/>
              <a:t>Μια μέρα ο </a:t>
            </a:r>
            <a:r>
              <a:rPr lang="el-GR" sz="2400" dirty="0" err="1" smtClean="0"/>
              <a:t>Χένρι</a:t>
            </a:r>
            <a:r>
              <a:rPr lang="el-GR" sz="2400" dirty="0" smtClean="0"/>
              <a:t> χάνει το Βατόμουρο. Μάταια ψάχνει ατέλειωτες ώρες στο σπίτι αναστατώνοντας όλη την οικογένεια, μέχρι που καταλήγει να ζητήσει τη συμβουλή του παππού του, που τόσο εμπιστεύεται. Ο παππούς του τον συμβουλεύει να εμπιστευτεί τη δύναμη της φαντασίας του και να συνεχίσει μέσα στο μυαλό του να περνά περιπέτειες με το Βατόμουρο. Αυτό θα του δώσει την αίσθηση ότι είναι μαζί. Έτσι και συμβαίνει. Τελικά ο </a:t>
            </a:r>
            <a:r>
              <a:rPr lang="el-GR" sz="2400" dirty="0" err="1" smtClean="0"/>
              <a:t>Βατόμουρος</a:t>
            </a:r>
            <a:r>
              <a:rPr lang="el-GR" sz="2400" dirty="0" smtClean="0"/>
              <a:t> επιστρέφει στο σπίτι.</a:t>
            </a:r>
          </a:p>
        </p:txBody>
      </p:sp>
    </p:spTree>
    <p:extLst>
      <p:ext uri="{BB962C8B-B14F-4D97-AF65-F5344CB8AC3E}">
        <p14:creationId xmlns:p14="http://schemas.microsoft.com/office/powerpoint/2010/main" val="618783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dirty="0" smtClean="0"/>
              <a:t>Ανάγνωση του βιβλίου</a:t>
            </a:r>
            <a:endParaRPr lang="el-GR" dirty="0"/>
          </a:p>
        </p:txBody>
      </p:sp>
      <p:pic>
        <p:nvPicPr>
          <p:cNvPr id="20" name="Picture 3" descr="Η νηπιαγωγός διαβάζει το βιβλίο"/>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l="16151" r="13208"/>
          <a:stretch/>
        </p:blipFill>
        <p:spPr bwMode="auto">
          <a:xfrm>
            <a:off x="457200" y="2255254"/>
            <a:ext cx="4038600" cy="3261978"/>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Η νηπιαγωγός διαβάζει το βιβλίο"/>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18339" t="7353" r="16453"/>
          <a:stretch/>
        </p:blipFill>
        <p:spPr bwMode="auto">
          <a:xfrm>
            <a:off x="4644008" y="2276872"/>
            <a:ext cx="4038600"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110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tx2">
                    <a:lumMod val="60000"/>
                    <a:lumOff val="40000"/>
                  </a:schemeClr>
                </a:solidFill>
              </a:rPr>
              <a:t>Η τεχνική των εικόνων (1/2</a:t>
            </a:r>
            <a:r>
              <a:rPr lang="el-GR" dirty="0" smtClean="0">
                <a:solidFill>
                  <a:schemeClr val="tx2">
                    <a:lumMod val="60000"/>
                    <a:lumOff val="40000"/>
                  </a:schemeClr>
                </a:solidFill>
              </a:rPr>
              <a:t>)</a:t>
            </a:r>
            <a:endParaRPr lang="el-GR" dirty="0"/>
          </a:p>
        </p:txBody>
      </p:sp>
      <p:sp>
        <p:nvSpPr>
          <p:cNvPr id="3" name="Content Placeholder 2"/>
          <p:cNvSpPr>
            <a:spLocks noGrp="1"/>
          </p:cNvSpPr>
          <p:nvPr>
            <p:ph sz="half" idx="1"/>
          </p:nvPr>
        </p:nvSpPr>
        <p:spPr>
          <a:xfrm>
            <a:off x="457200" y="1600200"/>
            <a:ext cx="4546848" cy="4525963"/>
          </a:xfrm>
        </p:spPr>
        <p:txBody>
          <a:bodyPr>
            <a:noAutofit/>
          </a:bodyPr>
          <a:lstStyle/>
          <a:p>
            <a:pPr marL="0" indent="0">
              <a:buNone/>
            </a:pPr>
            <a:r>
              <a:rPr lang="el-GR" dirty="0"/>
              <a:t>Τα παιδιά είδαν ένα </a:t>
            </a:r>
            <a:r>
              <a:rPr lang="el-GR" dirty="0">
                <a:hlinkClick r:id="rId3"/>
              </a:rPr>
              <a:t>βίντεο </a:t>
            </a:r>
            <a:r>
              <a:rPr lang="el-GR" dirty="0" smtClean="0"/>
              <a:t>πού </a:t>
            </a:r>
            <a:r>
              <a:rPr lang="el-GR" dirty="0"/>
              <a:t>αναφερόταν στο πώς δημιουργήθηκαν οι εικόνες του βιβλίου. Ο εικονογράφος χρησιμοποιεί απλά υλικά από το περιβάλλον του για να αναπαραστήσει τις εικόνες του βιβλίου. </a:t>
            </a:r>
          </a:p>
          <a:p>
            <a:endParaRPr lang="el-GR" dirty="0"/>
          </a:p>
        </p:txBody>
      </p:sp>
      <p:pic>
        <p:nvPicPr>
          <p:cNvPr id="7" name="Picture 2" descr="Σελίδα του βιβλίου"/>
          <p:cNvPicPr>
            <a:picLocks noGrp="1" noChangeAspect="1" noChangeArrowheads="1"/>
          </p:cNvPicPr>
          <p:nvPr>
            <p:ph sz="half" idx="2"/>
          </p:nvPr>
        </p:nvPicPr>
        <p:blipFill rotWithShape="1">
          <a:blip r:embed="rId4">
            <a:extLst>
              <a:ext uri="{28A0092B-C50C-407E-A947-70E740481C1C}">
                <a14:useLocalDpi xmlns:a14="http://schemas.microsoft.com/office/drawing/2010/main" val="0"/>
              </a:ext>
            </a:extLst>
          </a:blip>
          <a:srcRect l="3212" r="53603"/>
          <a:stretch/>
        </p:blipFill>
        <p:spPr bwMode="auto">
          <a:xfrm>
            <a:off x="5220072" y="1556792"/>
            <a:ext cx="3330704" cy="452596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644008" y="5438908"/>
            <a:ext cx="472173" cy="360040"/>
          </a:xfrm>
          <a:prstGeom prst="rect">
            <a:avLst/>
          </a:prstGeom>
        </p:spPr>
        <p:txBody>
          <a:bodyPr vert="horz" wrap="square" lIns="91440" tIns="45720" rIns="91440" bIns="45720" rtlCol="0" anchor="ctr">
            <a:noAutofit/>
          </a:bodyPr>
          <a:lstStyle/>
          <a:p>
            <a:r>
              <a:rPr lang="el-GR" b="1" dirty="0" smtClean="0">
                <a:latin typeface="+mj-lt"/>
              </a:rPr>
              <a:t>[2]</a:t>
            </a:r>
            <a:endParaRPr lang="el-GR" b="1" dirty="0" smtClean="0">
              <a:latin typeface="+mj-lt"/>
            </a:endParaRPr>
          </a:p>
        </p:txBody>
      </p:sp>
    </p:spTree>
    <p:custDataLst>
      <p:tags r:id="rId1"/>
    </p:custDataLst>
    <p:extLst>
      <p:ext uri="{BB962C8B-B14F-4D97-AF65-F5344CB8AC3E}">
        <p14:creationId xmlns:p14="http://schemas.microsoft.com/office/powerpoint/2010/main" val="54478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tx2">
                    <a:lumMod val="60000"/>
                    <a:lumOff val="40000"/>
                  </a:schemeClr>
                </a:solidFill>
              </a:rPr>
              <a:t>Η τεχνική των εικόνων (2/2</a:t>
            </a:r>
            <a:r>
              <a:rPr lang="el-GR" dirty="0" smtClean="0">
                <a:solidFill>
                  <a:schemeClr val="tx2">
                    <a:lumMod val="60000"/>
                    <a:lumOff val="40000"/>
                  </a:schemeClr>
                </a:solidFill>
              </a:rPr>
              <a:t>)</a:t>
            </a:r>
            <a:endParaRPr lang="el-GR" dirty="0"/>
          </a:p>
        </p:txBody>
      </p:sp>
      <p:sp>
        <p:nvSpPr>
          <p:cNvPr id="3" name="Content Placeholder 2"/>
          <p:cNvSpPr>
            <a:spLocks noGrp="1"/>
          </p:cNvSpPr>
          <p:nvPr>
            <p:ph sz="half" idx="1"/>
          </p:nvPr>
        </p:nvSpPr>
        <p:spPr/>
        <p:txBody>
          <a:bodyPr/>
          <a:lstStyle/>
          <a:p>
            <a:pPr marL="0" indent="0">
              <a:buNone/>
            </a:pPr>
            <a:r>
              <a:rPr lang="el-GR" dirty="0"/>
              <a:t>Για παράδειγμα, χρησιμοποιεί  το αλάτι για να δημιουργήσει μια σπηλιά ή το σεντόνι του για θάλασσα. </a:t>
            </a:r>
          </a:p>
          <a:p>
            <a:endParaRPr lang="el-GR" dirty="0"/>
          </a:p>
        </p:txBody>
      </p:sp>
      <p:pic>
        <p:nvPicPr>
          <p:cNvPr id="7" name="Picture 2" descr="Σελίδα του βιβλίου"/>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38540"/>
          <a:stretch/>
        </p:blipFill>
        <p:spPr bwMode="auto">
          <a:xfrm>
            <a:off x="4644008" y="1700808"/>
            <a:ext cx="4038600" cy="369624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644008" y="5438908"/>
            <a:ext cx="472173" cy="360040"/>
          </a:xfrm>
          <a:prstGeom prst="rect">
            <a:avLst/>
          </a:prstGeom>
        </p:spPr>
        <p:txBody>
          <a:bodyPr vert="horz" wrap="square" lIns="91440" tIns="45720" rIns="91440" bIns="45720" rtlCol="0" anchor="ctr">
            <a:noAutofit/>
          </a:bodyPr>
          <a:lstStyle/>
          <a:p>
            <a:r>
              <a:rPr lang="el-GR" b="1" dirty="0" smtClean="0">
                <a:latin typeface="+mj-lt"/>
              </a:rPr>
              <a:t>[3]</a:t>
            </a:r>
            <a:endParaRPr lang="el-GR" b="1" dirty="0" smtClean="0">
              <a:latin typeface="+mj-lt"/>
            </a:endParaRPr>
          </a:p>
        </p:txBody>
      </p:sp>
    </p:spTree>
    <p:custDataLst>
      <p:tags r:id="rId1"/>
    </p:custDataLst>
    <p:extLst>
      <p:ext uri="{BB962C8B-B14F-4D97-AF65-F5344CB8AC3E}">
        <p14:creationId xmlns:p14="http://schemas.microsoft.com/office/powerpoint/2010/main" val="4042362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tx2">
                    <a:lumMod val="60000"/>
                    <a:lumOff val="40000"/>
                  </a:schemeClr>
                </a:solidFill>
              </a:rPr>
              <a:t>Η εξαφάνιση των παιχνιδιών (</a:t>
            </a:r>
            <a:r>
              <a:rPr lang="el-GR" dirty="0" smtClean="0">
                <a:solidFill>
                  <a:schemeClr val="tx2">
                    <a:lumMod val="60000"/>
                    <a:lumOff val="40000"/>
                  </a:schemeClr>
                </a:solidFill>
              </a:rPr>
              <a:t>1/3)</a:t>
            </a:r>
            <a:endParaRPr lang="el-GR" dirty="0"/>
          </a:p>
        </p:txBody>
      </p:sp>
      <p:sp>
        <p:nvSpPr>
          <p:cNvPr id="3" name="Content Placeholder 2"/>
          <p:cNvSpPr>
            <a:spLocks noGrp="1"/>
          </p:cNvSpPr>
          <p:nvPr>
            <p:ph sz="half" idx="1"/>
          </p:nvPr>
        </p:nvSpPr>
        <p:spPr>
          <a:xfrm>
            <a:off x="457200" y="1600200"/>
            <a:ext cx="5050904" cy="4525963"/>
          </a:xfrm>
        </p:spPr>
        <p:txBody>
          <a:bodyPr/>
          <a:lstStyle/>
          <a:p>
            <a:pPr marL="0" indent="0">
              <a:buNone/>
            </a:pPr>
            <a:r>
              <a:rPr lang="el-GR" dirty="0"/>
              <a:t>Στη συνέχεια παίρνοντας αφορμή από την εξαφάνιση του Βατόμουρου, τα παιδιά να ζωγράφισαν παιχνίδια που έχουν χάσει.</a:t>
            </a:r>
          </a:p>
          <a:p>
            <a:endParaRPr lang="el-GR" dirty="0"/>
          </a:p>
        </p:txBody>
      </p:sp>
      <p:pic>
        <p:nvPicPr>
          <p:cNvPr id="5" name="Picture 2" descr="[DECORATIVE]"/>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b="12325"/>
          <a:stretch/>
        </p:blipFill>
        <p:spPr bwMode="auto">
          <a:xfrm>
            <a:off x="5796136" y="1700807"/>
            <a:ext cx="2826246" cy="4402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59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chemeClr val="tx2">
                    <a:lumMod val="60000"/>
                    <a:lumOff val="40000"/>
                  </a:schemeClr>
                </a:solidFill>
              </a:rPr>
              <a:t>Η εξαφάνιση των παιχνιδιών </a:t>
            </a:r>
            <a:r>
              <a:rPr lang="el-GR" dirty="0" smtClean="0">
                <a:solidFill>
                  <a:schemeClr val="tx2">
                    <a:lumMod val="60000"/>
                    <a:lumOff val="40000"/>
                  </a:schemeClr>
                </a:solidFill>
              </a:rPr>
              <a:t>(2/3)</a:t>
            </a:r>
            <a:endParaRPr lang="el-GR" dirty="0"/>
          </a:p>
        </p:txBody>
      </p:sp>
      <p:pic>
        <p:nvPicPr>
          <p:cNvPr id="5" name="Picture 2" descr="Παιδική ζωγραφιά"/>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869826" y="1700807"/>
            <a:ext cx="3630166" cy="3449205"/>
          </a:xfrm>
          <a:prstGeom prst="rect">
            <a:avLst/>
          </a:prstGeom>
          <a:noFill/>
          <a:extLst>
            <a:ext uri="{909E8E84-426E-40DD-AFC4-6F175D3DCCD1}">
              <a14:hiddenFill xmlns:a14="http://schemas.microsoft.com/office/drawing/2010/main">
                <a:solidFill>
                  <a:srgbClr val="FFFFFF"/>
                </a:solidFill>
              </a14:hiddenFill>
            </a:ext>
          </a:extLst>
        </p:spPr>
      </p:pic>
      <p:pic>
        <p:nvPicPr>
          <p:cNvPr id="6" name="Content Placeholder 5" descr="Παιδική ζωγραφιά"/>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86250" y="1700808"/>
            <a:ext cx="3486150"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9924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chemeClr val="tx2">
                    <a:lumMod val="60000"/>
                    <a:lumOff val="40000"/>
                  </a:schemeClr>
                </a:solidFill>
              </a:rPr>
              <a:t>Η εξαφάνιση των παιχνιδιών </a:t>
            </a:r>
            <a:r>
              <a:rPr lang="el-GR" dirty="0" smtClean="0">
                <a:solidFill>
                  <a:schemeClr val="tx2">
                    <a:lumMod val="60000"/>
                    <a:lumOff val="40000"/>
                  </a:schemeClr>
                </a:solidFill>
              </a:rPr>
              <a:t>(3/3)</a:t>
            </a:r>
            <a:endParaRPr lang="el-GR" dirty="0"/>
          </a:p>
        </p:txBody>
      </p:sp>
      <p:pic>
        <p:nvPicPr>
          <p:cNvPr id="7" name="Picture 2" descr="Παιδική ζωγραφιά"/>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115616" y="1700808"/>
            <a:ext cx="3486150" cy="3456384"/>
          </a:xfrm>
          <a:prstGeom prst="rect">
            <a:avLst/>
          </a:prstGeom>
          <a:noFill/>
          <a:extLst>
            <a:ext uri="{909E8E84-426E-40DD-AFC4-6F175D3DCCD1}">
              <a14:hiddenFill xmlns:a14="http://schemas.microsoft.com/office/drawing/2010/main">
                <a:solidFill>
                  <a:srgbClr val="FFFFFF"/>
                </a:solidFill>
              </a14:hiddenFill>
            </a:ext>
          </a:extLst>
        </p:spPr>
      </p:pic>
      <p:pic>
        <p:nvPicPr>
          <p:cNvPr id="8" name="Content Placeholder 7" descr="Παιδική ζωγραφιά"/>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716016" y="1700808"/>
            <a:ext cx="3312368" cy="3486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5640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2"/>
  <p:tag name="ZHAW.ACCESSIBILITYADDIN.CHECKTIMEDATE" val="16/12/2016 11:19:30 μμ"/>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10242,10243,3,"/>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12290,12291,7,5,"/>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2,3,7,8,"/>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7,8,"/>
</p:tagLst>
</file>

<file path=ppt/tags/tag17.xml><?xml version="1.0" encoding="utf-8"?>
<p:tagLst xmlns:a="http://schemas.openxmlformats.org/drawingml/2006/main" xmlns:r="http://schemas.openxmlformats.org/officeDocument/2006/relationships" xmlns:p="http://schemas.openxmlformats.org/presentationml/2006/main">
  <p:tag name="ZHAW.ACCESSIBILITYADDIN.READINGORDER" val="2,3,7,"/>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ZHAW.ACCESSIBILITYADDIN.READINGORDER" val="34818,34819,34820,6,"/>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AAF3DAE2-814C-4733-8EC2-F642C37EE2EF}">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2509</TotalTime>
  <Words>700</Words>
  <Application>Microsoft Office PowerPoint</Application>
  <PresentationFormat>On-screen Show (4:3)</PresentationFormat>
  <Paragraphs>66</Paragraphs>
  <Slides>18</Slides>
  <Notes>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Θέμα του Office</vt:lpstr>
      <vt:lpstr>Το Εικονογραφημένο Βιβλίο στην Προσχολική Εκπαίδευση</vt:lpstr>
      <vt:lpstr>Διδακτική Πρακτική</vt:lpstr>
      <vt:lpstr>Λίγα λόγια για το βιβλίο</vt:lpstr>
      <vt:lpstr>Ανάγνωση του βιβλίου</vt:lpstr>
      <vt:lpstr>Η τεχνική των εικόνων (1/2)</vt:lpstr>
      <vt:lpstr>Η τεχνική των εικόνων (2/2)</vt:lpstr>
      <vt:lpstr>Η εξαφάνιση των παιχνιδιών (1/3)</vt:lpstr>
      <vt:lpstr>Η εξαφάνιση των παιχνιδιών (2/3)</vt:lpstr>
      <vt:lpstr>Η εξαφάνιση των παιχνιδιών (3/3)</vt:lpstr>
      <vt:lpstr>Νέες περιπέτειες / Νέες εικόνες (1/2)</vt:lpstr>
      <vt:lpstr>Νέες περιπέτειες / Νέες εικόνες (2/2)</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δύναμη της φαντασίας του Χένρι </dc:title>
  <dc:subject>Το Εικονογραφημένο Βιβλίο στην Προσχολική Εκπαίδευση</dc:subject>
  <dc:creator>Αγγελική Γιαννικοπούλου</dc:creator>
  <cp:lastModifiedBy>takis81 mark</cp:lastModifiedBy>
  <cp:revision>283</cp:revision>
  <dcterms:created xsi:type="dcterms:W3CDTF">2012-09-06T09:03:05Z</dcterms:created>
  <dcterms:modified xsi:type="dcterms:W3CDTF">2016-12-16T21:19:32Z</dcterms:modified>
  <cp:category>Φωτογραφία και Εικονογραφημένο Βιβλίο</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48D6367A-068E-49CD-898C-DB9748BADC41</vt:lpwstr>
  </property>
  <property fmtid="{D5CDD505-2E9C-101B-9397-08002B2CF9AE}" pid="3" name="ArticulatePath">
    <vt:lpwstr>New</vt:lpwstr>
  </property>
</Properties>
</file>