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59" r:id="rId3"/>
    <p:sldId id="366" r:id="rId4"/>
    <p:sldId id="383" r:id="rId5"/>
    <p:sldId id="384" r:id="rId6"/>
    <p:sldId id="386"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360" r:id="rId22"/>
    <p:sldId id="361" r:id="rId23"/>
    <p:sldId id="362" r:id="rId24"/>
    <p:sldId id="363" r:id="rId25"/>
    <p:sldId id="364" r:id="rId26"/>
    <p:sldId id="293" r:id="rId27"/>
    <p:sldId id="404"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83"/>
            <p14:sldId id="384"/>
            <p14:sldId id="386"/>
            <p14:sldId id="388"/>
            <p14:sldId id="391"/>
            <p14:sldId id="392"/>
            <p14:sldId id="393"/>
            <p14:sldId id="394"/>
            <p14:sldId id="395"/>
            <p14:sldId id="396"/>
            <p14:sldId id="397"/>
            <p14:sldId id="398"/>
            <p14:sldId id="399"/>
            <p14:sldId id="400"/>
            <p14:sldId id="401"/>
            <p14:sldId id="402"/>
            <p14:sldId id="403"/>
            <p14:sldId id="360"/>
            <p14:sldId id="361"/>
            <p14:sldId id="362"/>
            <p14:sldId id="363"/>
            <p14:sldId id="364"/>
          </p14:sldIdLst>
        </p14:section>
        <p14:section name="Untitled Section" id="{0F1CB131-A6BD-43D0-B8D4-1F27CEF7A05E}">
          <p14:sldIdLst>
            <p14:sldId id="293"/>
            <p14:sldId id="40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5" d="100"/>
          <a:sy n="75" d="100"/>
        </p:scale>
        <p:origin x="-1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2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opencourses.uoa.gr/courses/ECD5/"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7.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notesSlide" Target="../notesSlides/notesSlide7.xml"/><Relationship Id="rId7" Type="http://schemas.openxmlformats.org/officeDocument/2006/relationships/hyperlink" Target="https://www.flickr.com/photos/68751915@N05/6808983681" TargetMode="Externa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inhabitat.com/incredible-house-sculpture-made-from-hundreds-of-recycled-books-by-cardiffmiller/" TargetMode="External"/><Relationship Id="rId5" Type="http://schemas.openxmlformats.org/officeDocument/2006/relationships/hyperlink" Target="https://pixabay.com/en/gingerbread-house-pastry-gingerbread-562301/" TargetMode="External"/><Relationship Id="rId4" Type="http://schemas.openxmlformats.org/officeDocument/2006/relationships/hyperlink" Target="http://www.biblionet.gr/book/92123/%CE%9F_%CE%A7%CE%AC%CE%BD%CF%83%CE%B5%CE%BB_%CE%BA%CE%B1%CE%B9_%CE%B7_%CE%93%CE%BA%CF%81%CE%AD%CF%84%CE%B5%CE%BB" TargetMode="External"/><Relationship Id="rId9" Type="http://schemas.openxmlformats.org/officeDocument/2006/relationships/hyperlink" Target="http://www.architecturendesign.net/mirror-houses-by-peter-pichler-architectur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homedit.com/the-cloud-house/" TargetMode="External"/><Relationship Id="rId3" Type="http://schemas.openxmlformats.org/officeDocument/2006/relationships/notesSlide" Target="../notesSlides/notesSlide8.xml"/><Relationship Id="rId7" Type="http://schemas.openxmlformats.org/officeDocument/2006/relationships/hyperlink" Target="https://pixabay.com/en/cottage-upside-down-house-928979/"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jasoncheese.com/buy-home-london-ontario/" TargetMode="External"/><Relationship Id="rId5" Type="http://schemas.openxmlformats.org/officeDocument/2006/relationships/hyperlink" Target="https://pixabay.com/en/sandcastle-beach-summer-sand-766949/" TargetMode="External"/><Relationship Id="rId4" Type="http://schemas.openxmlformats.org/officeDocument/2006/relationships/hyperlink" Target="http://woollypetals.com/?tag=house-pillo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(7/10</a:t>
            </a:r>
            <a:r>
              <a:rPr lang="el-GR" dirty="0"/>
              <a:t>)</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«Το σπίτι από </a:t>
            </a:r>
            <a:r>
              <a:rPr lang="el-GR" sz="2600" dirty="0" smtClean="0"/>
              <a:t>άμμο</a:t>
            </a:r>
            <a:r>
              <a:rPr lang="en-GB" sz="2600" dirty="0" smtClean="0"/>
              <a:t>.</a:t>
            </a:r>
            <a:r>
              <a:rPr lang="el-GR" sz="2600" dirty="0" smtClean="0"/>
              <a:t>»</a:t>
            </a:r>
            <a:endParaRPr lang="el-GR" sz="2600" dirty="0"/>
          </a:p>
          <a:p>
            <a:pPr marL="0" indent="0">
              <a:buNone/>
            </a:pPr>
            <a:r>
              <a:rPr lang="el-GR" sz="2600" dirty="0"/>
              <a:t>«Σ’ αυτό το παλάτι θα έμενε μια βασίλισσα από άμμο και ιππότες από άμμο. Ο </a:t>
            </a:r>
            <a:r>
              <a:rPr lang="el-GR" sz="2600" dirty="0" err="1"/>
              <a:t>Χάνσελ</a:t>
            </a:r>
            <a:r>
              <a:rPr lang="el-GR" sz="2600" dirty="0"/>
              <a:t> και η </a:t>
            </a:r>
            <a:r>
              <a:rPr lang="el-GR" sz="2600" dirty="0" err="1"/>
              <a:t>Γκρέτελ</a:t>
            </a:r>
            <a:r>
              <a:rPr lang="el-GR" sz="2600" dirty="0"/>
              <a:t> θα τους ζητούσαν να μείνουν μαζί τους και θα έπαιζαν εκεί στην παραλία με τα </a:t>
            </a:r>
            <a:r>
              <a:rPr lang="el-GR" sz="2600" dirty="0" err="1"/>
              <a:t>κουβαδάκια</a:t>
            </a:r>
            <a:r>
              <a:rPr lang="el-GR" sz="2600" dirty="0"/>
              <a:t> τους όλη μέρα».</a:t>
            </a:r>
          </a:p>
          <a:p>
            <a:endParaRPr lang="el-GR" sz="2600" dirty="0"/>
          </a:p>
        </p:txBody>
      </p:sp>
      <p:pic>
        <p:nvPicPr>
          <p:cNvPr id="5122" name="Picture 2" descr="Κάστρο από άμμ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61203" y="1600200"/>
            <a:ext cx="3012594"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04283"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l-GR" b="1" dirty="0">
                <a:latin typeface="+mj-lt"/>
              </a:rPr>
              <a:t>7</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275986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(8/10</a:t>
            </a:r>
            <a:r>
              <a:rPr lang="el-GR" dirty="0"/>
              <a:t>)</a:t>
            </a:r>
            <a:endParaRPr lang="el-GR" dirty="0"/>
          </a:p>
        </p:txBody>
      </p:sp>
      <p:sp>
        <p:nvSpPr>
          <p:cNvPr id="3" name="Content Placeholder 2"/>
          <p:cNvSpPr>
            <a:spLocks noGrp="1"/>
          </p:cNvSpPr>
          <p:nvPr>
            <p:ph sz="half" idx="1"/>
          </p:nvPr>
        </p:nvSpPr>
        <p:spPr/>
        <p:txBody>
          <a:bodyPr>
            <a:normAutofit lnSpcReduction="10000"/>
          </a:bodyPr>
          <a:lstStyle/>
          <a:p>
            <a:pPr marL="0" indent="0">
              <a:buNone/>
            </a:pPr>
            <a:r>
              <a:rPr lang="el-GR" dirty="0"/>
              <a:t>«Το σπίτι από </a:t>
            </a:r>
            <a:r>
              <a:rPr lang="el-GR" dirty="0" smtClean="0"/>
              <a:t>τυρί</a:t>
            </a:r>
            <a:r>
              <a:rPr lang="en-GB" dirty="0" smtClean="0"/>
              <a:t>.</a:t>
            </a:r>
            <a:r>
              <a:rPr lang="el-GR" dirty="0" smtClean="0"/>
              <a:t>»</a:t>
            </a:r>
            <a:endParaRPr lang="el-GR" dirty="0"/>
          </a:p>
          <a:p>
            <a:pPr marL="0" indent="0">
              <a:buNone/>
            </a:pPr>
            <a:r>
              <a:rPr lang="el-GR" dirty="0"/>
              <a:t>«Μέσα θα έμενε μια γάτα και θα το είχε φτιάξει από τυρί για να πάνε τα ποντίκια να το φάνε κι αυτή να τα πιάνει. Όταν θα πήγαιναν να μπουν, η γάτα θα νόμιζε ότι είναι κάποιο ποντίκι, θα ορμούσε ξαφνικά και θα τους τρόμαζε».</a:t>
            </a:r>
          </a:p>
          <a:p>
            <a:endParaRPr lang="el-GR" dirty="0"/>
          </a:p>
        </p:txBody>
      </p:sp>
      <p:pic>
        <p:nvPicPr>
          <p:cNvPr id="1026" name="Picture 2" descr="Σπίτι από τυρί."/>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6056" y="1988840"/>
            <a:ext cx="3279573"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72400" y="5157192"/>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l-GR" b="1" dirty="0">
                <a:latin typeface="+mj-lt"/>
              </a:rPr>
              <a:t>8</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13904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(9/10</a:t>
            </a:r>
            <a:r>
              <a:rPr lang="el-GR" dirty="0"/>
              <a:t>)</a:t>
            </a:r>
            <a:endParaRPr lang="el-GR" dirty="0"/>
          </a:p>
        </p:txBody>
      </p:sp>
      <p:sp>
        <p:nvSpPr>
          <p:cNvPr id="4" name="Content Placeholder 3"/>
          <p:cNvSpPr>
            <a:spLocks noGrp="1"/>
          </p:cNvSpPr>
          <p:nvPr>
            <p:ph sz="half" idx="2"/>
          </p:nvPr>
        </p:nvSpPr>
        <p:spPr/>
        <p:txBody>
          <a:bodyPr/>
          <a:lstStyle/>
          <a:p>
            <a:pPr marL="0" indent="0">
              <a:buNone/>
            </a:pPr>
            <a:r>
              <a:rPr lang="el-GR" dirty="0"/>
              <a:t>«Το ανάποδο </a:t>
            </a:r>
            <a:r>
              <a:rPr lang="el-GR" dirty="0" smtClean="0"/>
              <a:t>σπίτι</a:t>
            </a:r>
            <a:r>
              <a:rPr lang="en-GB" dirty="0" smtClean="0"/>
              <a:t>.</a:t>
            </a:r>
            <a:r>
              <a:rPr lang="el-GR" dirty="0" smtClean="0"/>
              <a:t>»</a:t>
            </a:r>
            <a:endParaRPr lang="el-GR" dirty="0" smtClean="0"/>
          </a:p>
          <a:p>
            <a:pPr marL="0" indent="0">
              <a:buNone/>
            </a:pPr>
            <a:r>
              <a:rPr lang="el-GR" dirty="0"/>
              <a:t>«Μόλις έμπαιναν θα έβλεπαν μια ανάποδη μάγισσα. Η μάγισσα θα ήταν πολύ καλή και θα τους έφτιαχνε φαγητό για να φάνε».</a:t>
            </a:r>
          </a:p>
          <a:p>
            <a:pPr marL="0" indent="0">
              <a:buNone/>
            </a:pPr>
            <a:endParaRPr lang="el-GR" dirty="0"/>
          </a:p>
          <a:p>
            <a:endParaRPr lang="el-GR" dirty="0"/>
          </a:p>
        </p:txBody>
      </p:sp>
      <p:pic>
        <p:nvPicPr>
          <p:cNvPr id="1026" name="Picture 2" descr="Ανάποδο σπίτι."/>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30756" y="1600200"/>
            <a:ext cx="3691488"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5805264"/>
            <a:ext cx="472173" cy="360040"/>
          </a:xfrm>
          <a:prstGeom prst="rect">
            <a:avLst/>
          </a:prstGeom>
        </p:spPr>
        <p:txBody>
          <a:bodyPr vert="horz" wrap="square" lIns="91440" tIns="45720" rIns="91440" bIns="45720" rtlCol="0" anchor="ctr">
            <a:noAutofit/>
          </a:bodyPr>
          <a:lstStyle/>
          <a:p>
            <a:r>
              <a:rPr lang="el-GR" b="1" dirty="0" smtClean="0">
                <a:latin typeface="+mj-lt"/>
              </a:rPr>
              <a:t>[9]</a:t>
            </a:r>
            <a:endParaRPr lang="el-GR" b="1" dirty="0" smtClean="0">
              <a:latin typeface="+mj-lt"/>
            </a:endParaRPr>
          </a:p>
        </p:txBody>
      </p:sp>
    </p:spTree>
    <p:custDataLst>
      <p:tags r:id="rId1"/>
    </p:custDataLst>
    <p:extLst>
      <p:ext uri="{BB962C8B-B14F-4D97-AF65-F5344CB8AC3E}">
        <p14:creationId xmlns:p14="http://schemas.microsoft.com/office/powerpoint/2010/main" val="290725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(10/10</a:t>
            </a:r>
            <a:r>
              <a:rPr lang="el-GR" dirty="0"/>
              <a:t>)</a:t>
            </a:r>
            <a:endParaRPr lang="el-GR" dirty="0"/>
          </a:p>
        </p:txBody>
      </p:sp>
      <p:sp>
        <p:nvSpPr>
          <p:cNvPr id="3" name="Content Placeholder 2"/>
          <p:cNvSpPr>
            <a:spLocks noGrp="1"/>
          </p:cNvSpPr>
          <p:nvPr>
            <p:ph sz="half" idx="1"/>
          </p:nvPr>
        </p:nvSpPr>
        <p:spPr/>
        <p:txBody>
          <a:bodyPr/>
          <a:lstStyle/>
          <a:p>
            <a:pPr marL="0" indent="0">
              <a:buNone/>
            </a:pPr>
            <a:r>
              <a:rPr lang="el-GR" dirty="0"/>
              <a:t>«Το σπίτι από </a:t>
            </a:r>
            <a:r>
              <a:rPr lang="el-GR" dirty="0" smtClean="0"/>
              <a:t>σύννεφο</a:t>
            </a:r>
            <a:r>
              <a:rPr lang="en-GB" dirty="0" smtClean="0"/>
              <a:t>.</a:t>
            </a:r>
            <a:r>
              <a:rPr lang="el-GR" dirty="0" smtClean="0"/>
              <a:t>»</a:t>
            </a:r>
            <a:endParaRPr lang="el-GR" dirty="0"/>
          </a:p>
          <a:p>
            <a:pPr marL="0" indent="0">
              <a:buNone/>
            </a:pPr>
            <a:r>
              <a:rPr lang="el-GR" dirty="0"/>
              <a:t>«Όταν άνοιγαν την πόρτα, ο </a:t>
            </a:r>
            <a:r>
              <a:rPr lang="el-GR" dirty="0" err="1"/>
              <a:t>Χάνσελ</a:t>
            </a:r>
            <a:r>
              <a:rPr lang="el-GR" dirty="0"/>
              <a:t> και η </a:t>
            </a:r>
            <a:r>
              <a:rPr lang="el-GR" dirty="0" err="1"/>
              <a:t>Γκρέτελ</a:t>
            </a:r>
            <a:r>
              <a:rPr lang="el-GR" dirty="0"/>
              <a:t> θα έβλεπαν τη βροχή και θα τους έδινε ομπρέλα για να μη βραχούν αν την ακουμπήσουν».</a:t>
            </a:r>
          </a:p>
          <a:p>
            <a:endParaRPr lang="el-GR" dirty="0"/>
          </a:p>
        </p:txBody>
      </p:sp>
      <p:pic>
        <p:nvPicPr>
          <p:cNvPr id="5" name="Picture 1" descr="Σπίτι – συννεφάκι."/>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a:xfrm>
            <a:off x="4818930" y="1772816"/>
            <a:ext cx="3845738" cy="2448272"/>
          </a:xfrm>
          <a:prstGeom prst="rect">
            <a:avLst/>
          </a:prstGeom>
          <a:ln>
            <a:noFill/>
          </a:ln>
          <a:effectLst/>
        </p:spPr>
      </p:pic>
      <p:sp>
        <p:nvSpPr>
          <p:cNvPr id="7" name="TextBox 6"/>
          <p:cNvSpPr txBox="1"/>
          <p:nvPr/>
        </p:nvSpPr>
        <p:spPr>
          <a:xfrm>
            <a:off x="8244408" y="4149080"/>
            <a:ext cx="648072" cy="504056"/>
          </a:xfrm>
          <a:prstGeom prst="rect">
            <a:avLst/>
          </a:prstGeom>
        </p:spPr>
        <p:txBody>
          <a:bodyPr vert="horz" wrap="square" lIns="91440" tIns="45720" rIns="91440" bIns="45720" rtlCol="0" anchor="ctr">
            <a:noAutofit/>
          </a:bodyPr>
          <a:lstStyle/>
          <a:p>
            <a:r>
              <a:rPr lang="el-GR" b="1" dirty="0" smtClean="0">
                <a:latin typeface="+mj-lt"/>
              </a:rPr>
              <a:t>[10]</a:t>
            </a:r>
            <a:endParaRPr lang="el-GR" b="1" dirty="0" smtClean="0">
              <a:latin typeface="+mj-lt"/>
            </a:endParaRPr>
          </a:p>
        </p:txBody>
      </p:sp>
    </p:spTree>
    <p:custDataLst>
      <p:tags r:id="rId1"/>
    </p:custDataLst>
    <p:extLst>
      <p:ext uri="{BB962C8B-B14F-4D97-AF65-F5344CB8AC3E}">
        <p14:creationId xmlns:p14="http://schemas.microsoft.com/office/powerpoint/2010/main" val="257131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Δραστηριότητα</a:t>
            </a:r>
            <a:endParaRPr lang="el-GR" dirty="0"/>
          </a:p>
        </p:txBody>
      </p:sp>
      <p:sp>
        <p:nvSpPr>
          <p:cNvPr id="3" name="Content Placeholder 2"/>
          <p:cNvSpPr>
            <a:spLocks noGrp="1"/>
          </p:cNvSpPr>
          <p:nvPr>
            <p:ph sz="half" idx="1"/>
          </p:nvPr>
        </p:nvSpPr>
        <p:spPr>
          <a:xfrm>
            <a:off x="457200" y="1600200"/>
            <a:ext cx="3898776" cy="4525963"/>
          </a:xfrm>
        </p:spPr>
        <p:txBody>
          <a:bodyPr/>
          <a:lstStyle/>
          <a:p>
            <a:pPr marL="0" indent="0">
              <a:buNone/>
            </a:pPr>
            <a:r>
              <a:rPr lang="el-GR" dirty="0"/>
              <a:t>Μετά φτιάχνουν σπίτια από περίεργα υλικά που βρίσκουν στο </a:t>
            </a:r>
            <a:r>
              <a:rPr lang="el-GR" dirty="0" smtClean="0"/>
              <a:t>Νηπιαγωγείο.</a:t>
            </a:r>
            <a:endParaRPr lang="el-GR" dirty="0"/>
          </a:p>
        </p:txBody>
      </p:sp>
      <p:pic>
        <p:nvPicPr>
          <p:cNvPr id="5" name="Content Placeholder 4" descr="Σπιτάκια με υλικά της τάξης."/>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75638" y="1772816"/>
            <a:ext cx="4226117" cy="3168352"/>
          </a:xfrm>
          <a:prstGeom prst="rect">
            <a:avLst/>
          </a:prstGeom>
        </p:spPr>
      </p:pic>
      <p:pic>
        <p:nvPicPr>
          <p:cNvPr id="6" name="Picture 2" descr="Σπιτάκια με υλικά της τάξης."/>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3645024"/>
            <a:ext cx="2464842" cy="191617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596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έργα των παιδιών (1/5)</a:t>
            </a:r>
            <a:endParaRPr lang="el-GR" dirty="0"/>
          </a:p>
        </p:txBody>
      </p:sp>
      <p:pic>
        <p:nvPicPr>
          <p:cNvPr id="5" name="Picture 1" descr="Σπιτάκια με υλικά της τάξη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rot="5400000">
            <a:off x="961238" y="1711169"/>
            <a:ext cx="3960442" cy="3939719"/>
          </a:xfrm>
          <a:prstGeom prst="rect">
            <a:avLst/>
          </a:prstGeom>
          <a:ln>
            <a:noFill/>
          </a:ln>
          <a:effectLst/>
        </p:spPr>
      </p:pic>
      <p:pic>
        <p:nvPicPr>
          <p:cNvPr id="6" name="Picture 3" descr="Σπιτάκια με υλικά της τάξης."/>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148064" y="1700807"/>
            <a:ext cx="2880320" cy="3960441"/>
          </a:xfrm>
          <a:prstGeom prst="rect">
            <a:avLst/>
          </a:prstGeom>
        </p:spPr>
      </p:pic>
    </p:spTree>
    <p:extLst>
      <p:ext uri="{BB962C8B-B14F-4D97-AF65-F5344CB8AC3E}">
        <p14:creationId xmlns:p14="http://schemas.microsoft.com/office/powerpoint/2010/main" val="114962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(2/5</a:t>
            </a:r>
            <a:r>
              <a:rPr lang="el-GR" dirty="0"/>
              <a:t>)</a:t>
            </a:r>
            <a:endParaRPr lang="el-GR" dirty="0"/>
          </a:p>
        </p:txBody>
      </p:sp>
      <p:pic>
        <p:nvPicPr>
          <p:cNvPr id="5" name="Content Placeholder 4" descr="Σπιτάκια με υλικά της τάξη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rot="5400000">
            <a:off x="896290" y="1704110"/>
            <a:ext cx="3456386" cy="3449782"/>
          </a:xfrm>
          <a:prstGeom prst="rect">
            <a:avLst/>
          </a:prstGeom>
        </p:spPr>
      </p:pic>
      <p:pic>
        <p:nvPicPr>
          <p:cNvPr id="6" name="Picture 3" descr="Σπιτάκια με υλικά της τάξης."/>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rot="5400000">
            <a:off x="4754278" y="1662545"/>
            <a:ext cx="3456384" cy="3532909"/>
          </a:xfrm>
          <a:prstGeom prst="rect">
            <a:avLst/>
          </a:prstGeom>
          <a:ln>
            <a:noFill/>
          </a:ln>
          <a:effectLst/>
        </p:spPr>
      </p:pic>
    </p:spTree>
    <p:extLst>
      <p:ext uri="{BB962C8B-B14F-4D97-AF65-F5344CB8AC3E}">
        <p14:creationId xmlns:p14="http://schemas.microsoft.com/office/powerpoint/2010/main" val="65076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(3/5</a:t>
            </a:r>
            <a:r>
              <a:rPr lang="el-GR" dirty="0"/>
              <a:t>)</a:t>
            </a:r>
            <a:endParaRPr lang="el-GR" dirty="0"/>
          </a:p>
        </p:txBody>
      </p:sp>
      <p:pic>
        <p:nvPicPr>
          <p:cNvPr id="5" name="Picture 2" descr="Σπιτάκια με υλικά της τάξη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rot="5400000" flipV="1">
            <a:off x="1051228" y="1605761"/>
            <a:ext cx="3384376" cy="3574473"/>
          </a:xfrm>
          <a:prstGeom prst="rect">
            <a:avLst/>
          </a:prstGeom>
        </p:spPr>
      </p:pic>
      <p:pic>
        <p:nvPicPr>
          <p:cNvPr id="6" name="Picture 1" descr="Σπιτάκια με υλικά της τάξης."/>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rot="5400000">
            <a:off x="4672300" y="1801109"/>
            <a:ext cx="3384377" cy="3183775"/>
          </a:xfrm>
          <a:prstGeom prst="rect">
            <a:avLst/>
          </a:prstGeom>
          <a:ln>
            <a:noFill/>
          </a:ln>
          <a:effectLst/>
        </p:spPr>
      </p:pic>
    </p:spTree>
    <p:extLst>
      <p:ext uri="{BB962C8B-B14F-4D97-AF65-F5344CB8AC3E}">
        <p14:creationId xmlns:p14="http://schemas.microsoft.com/office/powerpoint/2010/main" val="348759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(4/5</a:t>
            </a:r>
            <a:r>
              <a:rPr lang="el-GR" dirty="0"/>
              <a:t>)</a:t>
            </a:r>
            <a:endParaRPr lang="el-GR" dirty="0"/>
          </a:p>
        </p:txBody>
      </p:sp>
      <p:pic>
        <p:nvPicPr>
          <p:cNvPr id="5" name="Picture 2" descr="Σπιτάκια με υλικά της τάξη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rot="5400000">
            <a:off x="885845" y="1930578"/>
            <a:ext cx="3816426" cy="3212869"/>
          </a:xfrm>
          <a:prstGeom prst="rect">
            <a:avLst/>
          </a:prstGeom>
        </p:spPr>
      </p:pic>
      <p:pic>
        <p:nvPicPr>
          <p:cNvPr id="6" name="Picture 2" descr="Σπιτάκια με υλικά της τάξης."/>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8800"/>
            <a:ext cx="3388984" cy="381642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31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(5/5</a:t>
            </a:r>
            <a:r>
              <a:rPr lang="el-GR" dirty="0"/>
              <a:t>)</a:t>
            </a:r>
            <a:endParaRPr lang="el-GR" dirty="0"/>
          </a:p>
        </p:txBody>
      </p:sp>
      <p:pic>
        <p:nvPicPr>
          <p:cNvPr id="5" name="Picture 1" descr="Σπιτάκια με υλικά της τάξη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rot="5400000">
            <a:off x="814620" y="1713771"/>
            <a:ext cx="3744416" cy="3574473"/>
          </a:xfrm>
          <a:prstGeom prst="rect">
            <a:avLst/>
          </a:prstGeom>
        </p:spPr>
      </p:pic>
      <p:pic>
        <p:nvPicPr>
          <p:cNvPr id="6" name="Picture 2" descr="Σπιτάκια με υλικά της τάξης."/>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68755" y="1581540"/>
            <a:ext cx="3744416" cy="3838937"/>
          </a:xfrm>
          <a:prstGeom prst="rect">
            <a:avLst/>
          </a:prstGeom>
          <a:ln>
            <a:noFill/>
          </a:ln>
          <a:effectLst/>
        </p:spPr>
      </p:pic>
    </p:spTree>
    <p:extLst>
      <p:ext uri="{BB962C8B-B14F-4D97-AF65-F5344CB8AC3E}">
        <p14:creationId xmlns:p14="http://schemas.microsoft.com/office/powerpoint/2010/main" val="331159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Αθηνά-Δήμητρα </a:t>
            </a:r>
            <a:r>
              <a:rPr lang="el-GR" sz="2400" dirty="0" err="1" smtClean="0"/>
              <a:t>Γκιόκα</a:t>
            </a:r>
            <a:r>
              <a:rPr lang="el-GR" sz="2400" dirty="0" smtClean="0"/>
              <a:t>.</a:t>
            </a:r>
            <a:endParaRPr lang="el-GR" sz="2400" dirty="0"/>
          </a:p>
          <a:p>
            <a:pPr marL="0" indent="0">
              <a:spcBef>
                <a:spcPts val="1200"/>
              </a:spcBef>
              <a:spcAft>
                <a:spcPts val="600"/>
              </a:spcAft>
              <a:buNone/>
            </a:pPr>
            <a:r>
              <a:rPr lang="el-GR" sz="2400" b="1" dirty="0" smtClean="0"/>
              <a:t>Θέμα</a:t>
            </a:r>
            <a:r>
              <a:rPr lang="el-GR" sz="2400" dirty="0"/>
              <a:t>: Σπίτια φτιαγμένα από παράξενα </a:t>
            </a:r>
            <a:r>
              <a:rPr lang="el-GR" sz="2400" dirty="0" smtClean="0"/>
              <a:t>υλικά</a:t>
            </a:r>
            <a:r>
              <a:rPr lang="en-GB" sz="2400" dirty="0"/>
              <a:t>.</a:t>
            </a:r>
            <a:endParaRPr lang="en-GB" sz="2400" dirty="0" smtClean="0"/>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b="1" dirty="0"/>
              <a:t>Ο </a:t>
            </a:r>
            <a:r>
              <a:rPr lang="el-GR" altLang="en-US" sz="2400" b="1" dirty="0" err="1"/>
              <a:t>Χάνσελ</a:t>
            </a:r>
            <a:r>
              <a:rPr lang="el-GR" altLang="en-US" sz="2400" b="1" dirty="0"/>
              <a:t> και η </a:t>
            </a:r>
            <a:r>
              <a:rPr lang="el-GR" altLang="en-US" sz="2400" b="1" dirty="0" err="1"/>
              <a:t>Γκρέτελ</a:t>
            </a:r>
            <a:r>
              <a:rPr lang="el-GR" altLang="en-US" sz="2400" b="1" dirty="0"/>
              <a:t> </a:t>
            </a:r>
            <a:r>
              <a:rPr lang="el-GR" altLang="en-US" sz="2400" dirty="0"/>
              <a:t>/ εικονογράφηση Σκοτ </a:t>
            </a:r>
            <a:r>
              <a:rPr lang="el-GR" altLang="en-US" sz="2400" dirty="0" err="1"/>
              <a:t>Γκούσταφσον</a:t>
            </a:r>
            <a:r>
              <a:rPr lang="el-GR" altLang="en-US" sz="2400" dirty="0"/>
              <a:t> · μετάφραση Ερμιόνη </a:t>
            </a:r>
            <a:r>
              <a:rPr lang="el-GR" altLang="en-US" sz="2400" dirty="0" err="1"/>
              <a:t>Σακελλαροπούλου</a:t>
            </a:r>
            <a:r>
              <a:rPr lang="el-GR" altLang="en-US" sz="2400" dirty="0"/>
              <a:t>. - 1η </a:t>
            </a:r>
            <a:r>
              <a:rPr lang="el-GR" altLang="en-US" sz="2400" dirty="0" err="1"/>
              <a:t>έκδ</a:t>
            </a:r>
            <a:r>
              <a:rPr lang="el-GR" altLang="en-US" sz="2400" dirty="0"/>
              <a:t>. - Αθήνα : Εκδοτικός Οίκος Α. Α. Λιβάνη, 2005.</a:t>
            </a:r>
            <a:endParaRPr lang="en-GB" altLang="en-US" sz="2400" dirty="0" smtClean="0"/>
          </a:p>
        </p:txBody>
      </p:sp>
      <p:sp>
        <p:nvSpPr>
          <p:cNvPr id="8" name="TextBox 7"/>
          <p:cNvSpPr txBox="1"/>
          <p:nvPr/>
        </p:nvSpPr>
        <p:spPr>
          <a:xfrm>
            <a:off x="4747899" y="558924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10" name="Content Placeholder 9" descr="Εξώφυλλο του βιβλίου"/>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072" y="1700808"/>
            <a:ext cx="3123876" cy="4248472"/>
          </a:xfrm>
          <a:prstGeom prst="rect">
            <a:avLst/>
          </a:prstGeom>
          <a:ln>
            <a:noFill/>
          </a:ln>
          <a:effectLst/>
        </p:spPr>
      </p:pic>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Αθηνά-Δήμητρα </a:t>
            </a:r>
            <a:r>
              <a:rPr lang="el-GR" sz="2000" dirty="0" err="1" smtClean="0"/>
              <a:t>Γκιόκα</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Αρχιτεκτονική και Εικονογραφημένο Βιβλίο</a:t>
            </a:r>
            <a:r>
              <a:rPr lang="el-GR" sz="2000" dirty="0"/>
              <a:t>. Ο </a:t>
            </a:r>
            <a:r>
              <a:rPr lang="el-GR" sz="2000" dirty="0" err="1"/>
              <a:t>Χάνσελ</a:t>
            </a:r>
            <a:r>
              <a:rPr lang="el-GR" sz="2000" dirty="0"/>
              <a:t> και η </a:t>
            </a:r>
            <a:r>
              <a:rPr lang="el-GR" sz="2000" dirty="0" err="1" smtClean="0"/>
              <a:t>Γκρέτελ</a:t>
            </a:r>
            <a:r>
              <a:rPr lang="el-GR" sz="2000" dirty="0" smtClean="0"/>
              <a:t>». Έκδοση: 1.0. Αθήνα 2015.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(1/2</a:t>
            </a:r>
            <a:r>
              <a:rPr lang="el-GR" dirty="0"/>
              <a:t>)</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a:t>
            </a:r>
            <a:r>
              <a:rPr lang="el-GR" sz="2000" dirty="0"/>
              <a:t>Εξώφυλλο </a:t>
            </a:r>
            <a:r>
              <a:rPr lang="el-GR" sz="2000" dirty="0" smtClean="0"/>
              <a:t>του βιβλίου «</a:t>
            </a:r>
            <a:r>
              <a:rPr lang="el-GR" sz="2000" dirty="0" smtClean="0">
                <a:hlinkClick r:id="rId4"/>
              </a:rPr>
              <a:t>Ο </a:t>
            </a:r>
            <a:r>
              <a:rPr lang="el-GR" sz="2000" dirty="0" err="1">
                <a:hlinkClick r:id="rId4"/>
              </a:rPr>
              <a:t>Χάνσελ</a:t>
            </a:r>
            <a:r>
              <a:rPr lang="el-GR" sz="2000" dirty="0">
                <a:hlinkClick r:id="rId4"/>
              </a:rPr>
              <a:t> και η </a:t>
            </a:r>
            <a:r>
              <a:rPr lang="el-GR" sz="2000" dirty="0" err="1" smtClean="0">
                <a:hlinkClick r:id="rId4"/>
              </a:rPr>
              <a:t>Γκρέτελ</a:t>
            </a:r>
            <a:r>
              <a:rPr lang="el-GR" sz="2000" dirty="0" smtClean="0"/>
              <a:t>» </a:t>
            </a:r>
            <a:r>
              <a:rPr lang="el-GR" sz="2000" dirty="0"/>
              <a:t>/ εικονογράφηση Σκοτ </a:t>
            </a:r>
            <a:r>
              <a:rPr lang="el-GR" sz="2000" dirty="0" err="1"/>
              <a:t>Γκούσταφσον</a:t>
            </a:r>
            <a:r>
              <a:rPr lang="el-GR" sz="2000" dirty="0"/>
              <a:t> · μετάφραση Ερμιόνη </a:t>
            </a:r>
            <a:r>
              <a:rPr lang="el-GR" sz="2000" dirty="0" err="1"/>
              <a:t>Σακελλαροπούλου</a:t>
            </a:r>
            <a:r>
              <a:rPr lang="el-GR" sz="2000" dirty="0"/>
              <a:t>. - 1η </a:t>
            </a:r>
            <a:r>
              <a:rPr lang="el-GR" sz="2000" dirty="0" err="1"/>
              <a:t>έκδ</a:t>
            </a:r>
            <a:r>
              <a:rPr lang="el-GR" sz="2000" dirty="0"/>
              <a:t>. - </a:t>
            </a:r>
            <a:r>
              <a:rPr lang="el-GR" sz="2000" dirty="0" smtClean="0"/>
              <a:t>Αθήνα: </a:t>
            </a:r>
            <a:r>
              <a:rPr lang="el-GR" sz="2000" dirty="0"/>
              <a:t>Εκδοτικός Οίκος Α. Α. Λιβάνη, 2005</a:t>
            </a:r>
            <a:r>
              <a:rPr lang="el-GR" sz="2000" dirty="0" smtClean="0"/>
              <a:t>.</a:t>
            </a:r>
          </a:p>
          <a:p>
            <a:pPr marL="0" indent="0">
              <a:buNone/>
            </a:pPr>
            <a:r>
              <a:rPr lang="el-GR" sz="2000" dirty="0"/>
              <a:t>Εικόνα 2: </a:t>
            </a:r>
            <a:r>
              <a:rPr lang="el-GR" sz="2000" u="sng" dirty="0" err="1">
                <a:hlinkClick r:id="rId5"/>
              </a:rPr>
              <a:t>Μπισκοτόσπιτο</a:t>
            </a:r>
            <a:r>
              <a:rPr lang="el-GR" sz="2000" dirty="0"/>
              <a:t>. </a:t>
            </a:r>
            <a:r>
              <a:rPr lang="en-US" sz="2000" dirty="0"/>
              <a:t>CC</a:t>
            </a:r>
            <a:r>
              <a:rPr lang="el-GR" sz="2000" dirty="0"/>
              <a:t>0 </a:t>
            </a:r>
            <a:r>
              <a:rPr lang="en-US" sz="2000" dirty="0"/>
              <a:t>Public Domain</a:t>
            </a:r>
            <a:r>
              <a:rPr lang="el-GR" sz="2000" dirty="0"/>
              <a:t>. </a:t>
            </a:r>
            <a:r>
              <a:rPr lang="en-GB" sz="2000" dirty="0" err="1"/>
              <a:t>Pixabay</a:t>
            </a:r>
            <a:r>
              <a:rPr lang="en-GB" sz="2000" dirty="0"/>
              <a:t>.</a:t>
            </a:r>
            <a:endParaRPr lang="el-GR" sz="2000" dirty="0"/>
          </a:p>
          <a:p>
            <a:pPr marL="0" indent="0">
              <a:buNone/>
            </a:pPr>
            <a:r>
              <a:rPr lang="el-GR" sz="2000" dirty="0"/>
              <a:t>Εικόνα</a:t>
            </a:r>
            <a:r>
              <a:rPr lang="en-US" sz="2000" dirty="0"/>
              <a:t> 3: </a:t>
            </a:r>
            <a:r>
              <a:rPr lang="el-GR" sz="2000" u="sng" dirty="0">
                <a:hlinkClick r:id="rId6"/>
              </a:rPr>
              <a:t>Σπίτι από βιβλία</a:t>
            </a:r>
            <a:r>
              <a:rPr lang="en-US" sz="2000" dirty="0"/>
              <a:t>, </a:t>
            </a:r>
            <a:r>
              <a:rPr lang="en-GB" sz="2000" dirty="0"/>
              <a:t>Copyright Janet Cardiff and George Bures Miller. </a:t>
            </a:r>
            <a:r>
              <a:rPr lang="en-US" sz="2000" dirty="0"/>
              <a:t>All Rights Reserved. </a:t>
            </a:r>
            <a:r>
              <a:rPr lang="en-US" sz="2000" dirty="0" err="1"/>
              <a:t>Inhabitat</a:t>
            </a:r>
            <a:r>
              <a:rPr lang="en-US" sz="2000" dirty="0"/>
              <a:t>.</a:t>
            </a:r>
            <a:endParaRPr lang="el-GR" sz="2000" dirty="0"/>
          </a:p>
          <a:p>
            <a:pPr marL="0" indent="0">
              <a:buNone/>
            </a:pPr>
            <a:r>
              <a:rPr lang="el-GR" sz="2000" dirty="0"/>
              <a:t>Εικόνα</a:t>
            </a:r>
            <a:r>
              <a:rPr lang="en-US" sz="2000" dirty="0"/>
              <a:t> 4: </a:t>
            </a:r>
            <a:r>
              <a:rPr lang="el-GR" sz="2000" u="sng" dirty="0">
                <a:hlinkClick r:id="rId7"/>
              </a:rPr>
              <a:t>Σπίτι από χαρτονομίσματα</a:t>
            </a:r>
            <a:r>
              <a:rPr lang="en-US" sz="2000" dirty="0"/>
              <a:t>, </a:t>
            </a:r>
            <a:r>
              <a:rPr lang="en-GB" sz="2000" dirty="0"/>
              <a:t>Copyright </a:t>
            </a:r>
            <a:r>
              <a:rPr lang="en-US" sz="2000" dirty="0"/>
              <a:t>Mortgage Rates, </a:t>
            </a:r>
            <a:r>
              <a:rPr lang="en-US" sz="2000" u="sng" dirty="0">
                <a:hlinkClick r:id="rId8"/>
              </a:rPr>
              <a:t>Creative Commons Attribution-</a:t>
            </a:r>
            <a:r>
              <a:rPr lang="en-US" sz="2000" u="sng" dirty="0" err="1">
                <a:hlinkClick r:id="rId8"/>
              </a:rPr>
              <a:t>ShareAlike</a:t>
            </a:r>
            <a:r>
              <a:rPr lang="en-US" sz="2000" u="sng" dirty="0">
                <a:hlinkClick r:id="rId8"/>
              </a:rPr>
              <a:t> 2.0 Generic</a:t>
            </a:r>
            <a:r>
              <a:rPr lang="en-US" sz="2000" dirty="0"/>
              <a:t>, </a:t>
            </a:r>
            <a:r>
              <a:rPr lang="en-GB" sz="2000" dirty="0"/>
              <a:t>Flickr.</a:t>
            </a:r>
            <a:endParaRPr lang="el-GR" sz="2000" dirty="0"/>
          </a:p>
          <a:p>
            <a:pPr marL="0" indent="0">
              <a:buNone/>
            </a:pPr>
            <a:r>
              <a:rPr lang="el-GR" sz="2000" dirty="0"/>
              <a:t>Εικόνα 5</a:t>
            </a:r>
            <a:r>
              <a:rPr lang="en-US" sz="2000" dirty="0"/>
              <a:t>: </a:t>
            </a:r>
            <a:r>
              <a:rPr lang="el-GR" sz="2000" u="sng" dirty="0">
                <a:hlinkClick r:id="rId9"/>
              </a:rPr>
              <a:t>Σπίτι </a:t>
            </a:r>
            <a:r>
              <a:rPr lang="en-US" sz="2000" u="sng" dirty="0">
                <a:hlinkClick r:id="rId9"/>
              </a:rPr>
              <a:t>– </a:t>
            </a:r>
            <a:r>
              <a:rPr lang="el-GR" sz="2000" u="sng" dirty="0">
                <a:hlinkClick r:id="rId9"/>
              </a:rPr>
              <a:t>καθρέφτης</a:t>
            </a:r>
            <a:r>
              <a:rPr lang="en-US" sz="2000" dirty="0"/>
              <a:t>. </a:t>
            </a:r>
            <a:r>
              <a:rPr lang="en-GB" sz="2000" dirty="0"/>
              <a:t>Copyright </a:t>
            </a:r>
            <a:r>
              <a:rPr lang="en-US" sz="2000" dirty="0"/>
              <a:t>Peter </a:t>
            </a:r>
            <a:r>
              <a:rPr lang="en-US" sz="2000" dirty="0" err="1"/>
              <a:t>Pichler</a:t>
            </a:r>
            <a:r>
              <a:rPr lang="en-US" sz="2000" dirty="0"/>
              <a:t> Architecture. All Rights Reserved. </a:t>
            </a:r>
            <a:r>
              <a:rPr lang="en-GB" sz="2000" dirty="0"/>
              <a:t>Architecture and Design</a:t>
            </a:r>
            <a:r>
              <a:rPr lang="en-GB" sz="2000" dirty="0" smtClean="0"/>
              <a:t>.</a:t>
            </a: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a:t>
            </a:r>
            <a:r>
              <a:rPr lang="el-GR" dirty="0" smtClean="0"/>
              <a:t>Τρίτων (2/2)</a:t>
            </a:r>
            <a:endParaRPr lang="el-GR" dirty="0"/>
          </a:p>
        </p:txBody>
      </p:sp>
      <p:sp>
        <p:nvSpPr>
          <p:cNvPr id="3" name="Content Placeholder 2"/>
          <p:cNvSpPr>
            <a:spLocks noGrp="1"/>
          </p:cNvSpPr>
          <p:nvPr>
            <p:ph idx="1"/>
          </p:nvPr>
        </p:nvSpPr>
        <p:spPr/>
        <p:txBody>
          <a:bodyPr>
            <a:noAutofit/>
          </a:bodyPr>
          <a:lstStyle/>
          <a:p>
            <a:pPr marL="0" indent="0">
              <a:buNone/>
            </a:pPr>
            <a:r>
              <a:rPr lang="el-GR" sz="2000" dirty="0"/>
              <a:t>Εικόνα 6: </a:t>
            </a:r>
            <a:r>
              <a:rPr lang="el-GR" sz="2000" u="sng" dirty="0">
                <a:hlinkClick r:id="rId4"/>
              </a:rPr>
              <a:t>Μαξιλάρι </a:t>
            </a:r>
            <a:r>
              <a:rPr lang="en-GB" sz="2000" u="sng" dirty="0">
                <a:hlinkClick r:id="rId4"/>
              </a:rPr>
              <a:t>– </a:t>
            </a:r>
            <a:r>
              <a:rPr lang="el-GR" sz="2000" u="sng" dirty="0">
                <a:hlinkClick r:id="rId4"/>
              </a:rPr>
              <a:t>σπίτι</a:t>
            </a:r>
            <a:r>
              <a:rPr lang="en-GB" sz="2000" dirty="0"/>
              <a:t>. Copyright </a:t>
            </a:r>
            <a:r>
              <a:rPr lang="en-US" sz="2000" dirty="0" err="1"/>
              <a:t>Woolypetals</a:t>
            </a:r>
            <a:r>
              <a:rPr lang="en-US" sz="2000" dirty="0"/>
              <a:t>. All Rights Reserved. </a:t>
            </a:r>
            <a:r>
              <a:rPr lang="en-US" sz="2000" dirty="0" err="1"/>
              <a:t>Woolypetals</a:t>
            </a:r>
            <a:r>
              <a:rPr lang="en-US" sz="2000" dirty="0"/>
              <a:t>.</a:t>
            </a:r>
            <a:endParaRPr lang="el-GR" sz="2000" dirty="0"/>
          </a:p>
          <a:p>
            <a:pPr marL="0" indent="0">
              <a:buNone/>
            </a:pPr>
            <a:r>
              <a:rPr lang="el-GR" sz="2000" dirty="0"/>
              <a:t>Εικόνα 7: </a:t>
            </a:r>
            <a:r>
              <a:rPr lang="el-GR" sz="2000" u="sng" dirty="0">
                <a:hlinkClick r:id="rId5"/>
              </a:rPr>
              <a:t>Κάστρο από άμμο</a:t>
            </a:r>
            <a:r>
              <a:rPr lang="en-US" sz="2000" dirty="0"/>
              <a:t>. CC0 Public Domain. </a:t>
            </a:r>
            <a:r>
              <a:rPr lang="en-GB" sz="2000" dirty="0" err="1"/>
              <a:t>Pixabay</a:t>
            </a:r>
            <a:r>
              <a:rPr lang="en-GB" sz="2000" dirty="0"/>
              <a:t>.</a:t>
            </a:r>
            <a:endParaRPr lang="el-GR" sz="2000" dirty="0"/>
          </a:p>
          <a:p>
            <a:pPr marL="0" indent="0">
              <a:buNone/>
            </a:pPr>
            <a:r>
              <a:rPr lang="el-GR" sz="2000" dirty="0"/>
              <a:t>Εικόνα </a:t>
            </a:r>
            <a:r>
              <a:rPr lang="en-US" sz="2000" dirty="0"/>
              <a:t>8: </a:t>
            </a:r>
            <a:r>
              <a:rPr lang="el-GR" sz="2000" u="sng" dirty="0">
                <a:hlinkClick r:id="rId6"/>
              </a:rPr>
              <a:t>Σπίτι από τυρί</a:t>
            </a:r>
            <a:r>
              <a:rPr lang="en-US" sz="2000" dirty="0"/>
              <a:t>, </a:t>
            </a:r>
            <a:r>
              <a:rPr lang="en-GB" sz="2000" dirty="0"/>
              <a:t>Copyright London Ontario Real Estate. </a:t>
            </a:r>
            <a:r>
              <a:rPr lang="en-US" sz="2000" dirty="0"/>
              <a:t>All Rights Reserved. </a:t>
            </a:r>
            <a:r>
              <a:rPr lang="en-GB" sz="2000" dirty="0"/>
              <a:t>London Ontario Real Estate.</a:t>
            </a:r>
            <a:endParaRPr lang="el-GR" sz="2000" dirty="0"/>
          </a:p>
          <a:p>
            <a:pPr marL="0" indent="0">
              <a:buNone/>
            </a:pPr>
            <a:r>
              <a:rPr lang="el-GR" sz="2000" dirty="0"/>
              <a:t>Εικόνα 9</a:t>
            </a:r>
            <a:r>
              <a:rPr lang="en-US" sz="2000" dirty="0"/>
              <a:t>: </a:t>
            </a:r>
            <a:r>
              <a:rPr lang="el-GR" sz="2000" u="sng" dirty="0">
                <a:hlinkClick r:id="rId7"/>
              </a:rPr>
              <a:t>Ανάποδο σπίτι</a:t>
            </a:r>
            <a:r>
              <a:rPr lang="en-US" sz="2000" dirty="0"/>
              <a:t>. CC0 Public Domain. </a:t>
            </a:r>
            <a:r>
              <a:rPr lang="en-GB" sz="2000" dirty="0" err="1"/>
              <a:t>Pixabay</a:t>
            </a:r>
            <a:r>
              <a:rPr lang="en-GB" sz="2000" dirty="0"/>
              <a:t>.</a:t>
            </a:r>
            <a:endParaRPr lang="el-GR" sz="2000" dirty="0"/>
          </a:p>
          <a:p>
            <a:pPr marL="0" indent="0">
              <a:buNone/>
            </a:pPr>
            <a:r>
              <a:rPr lang="el-GR" sz="2000" dirty="0"/>
              <a:t>Εικόνα 10: </a:t>
            </a:r>
            <a:r>
              <a:rPr lang="el-GR" sz="2000" u="sng" dirty="0">
                <a:hlinkClick r:id="rId8"/>
              </a:rPr>
              <a:t>Σπίτι </a:t>
            </a:r>
            <a:r>
              <a:rPr lang="en-US" sz="2000" u="sng" dirty="0">
                <a:hlinkClick r:id="rId8"/>
              </a:rPr>
              <a:t>– </a:t>
            </a:r>
            <a:r>
              <a:rPr lang="el-GR" sz="2000" u="sng" dirty="0">
                <a:hlinkClick r:id="rId8"/>
              </a:rPr>
              <a:t>συννεφάκι</a:t>
            </a:r>
            <a:r>
              <a:rPr lang="en-US" sz="2000" dirty="0"/>
              <a:t>. </a:t>
            </a:r>
            <a:r>
              <a:rPr lang="en-GB" sz="2000" dirty="0"/>
              <a:t>Copyright </a:t>
            </a:r>
            <a:r>
              <a:rPr lang="en-GB" sz="2000" dirty="0" err="1"/>
              <a:t>Homedit</a:t>
            </a:r>
            <a:r>
              <a:rPr lang="en-GB" sz="2000" dirty="0"/>
              <a:t>. </a:t>
            </a:r>
            <a:r>
              <a:rPr lang="en-US" sz="2000" dirty="0"/>
              <a:t>All Rights Reserved. </a:t>
            </a:r>
            <a:r>
              <a:rPr lang="en-US" sz="2000" dirty="0" err="1"/>
              <a:t>Homedit</a:t>
            </a:r>
            <a:r>
              <a:rPr lang="en-US" sz="2000" dirty="0"/>
              <a:t>.</a:t>
            </a:r>
            <a:endParaRPr lang="el-GR" sz="2000" dirty="0"/>
          </a:p>
        </p:txBody>
      </p:sp>
    </p:spTree>
    <p:custDataLst>
      <p:tags r:id="rId1"/>
    </p:custDataLst>
    <p:extLst>
      <p:ext uri="{BB962C8B-B14F-4D97-AF65-F5344CB8AC3E}">
        <p14:creationId xmlns:p14="http://schemas.microsoft.com/office/powerpoint/2010/main" val="2155527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βιβλίου</a:t>
            </a:r>
          </a:p>
        </p:txBody>
      </p:sp>
      <p:sp>
        <p:nvSpPr>
          <p:cNvPr id="3" name="Content Placeholder 2"/>
          <p:cNvSpPr>
            <a:spLocks noGrp="1"/>
          </p:cNvSpPr>
          <p:nvPr>
            <p:ph sz="half" idx="1"/>
          </p:nvPr>
        </p:nvSpPr>
        <p:spPr>
          <a:xfrm>
            <a:off x="457200" y="1600200"/>
            <a:ext cx="3754760" cy="4525963"/>
          </a:xfrm>
        </p:spPr>
        <p:txBody>
          <a:bodyPr/>
          <a:lstStyle/>
          <a:p>
            <a:pPr marL="0" indent="0">
              <a:buNone/>
            </a:pPr>
            <a:r>
              <a:rPr lang="el-GR" dirty="0"/>
              <a:t>Διαβάσαμε το βιβλίο </a:t>
            </a:r>
            <a:r>
              <a:rPr lang="el-GR" dirty="0" smtClean="0"/>
              <a:t>«Ο </a:t>
            </a:r>
            <a:r>
              <a:rPr lang="el-GR" dirty="0" err="1"/>
              <a:t>Χάνσελ</a:t>
            </a:r>
            <a:r>
              <a:rPr lang="el-GR" dirty="0"/>
              <a:t> και η </a:t>
            </a:r>
            <a:r>
              <a:rPr lang="el-GR" dirty="0" err="1" smtClean="0"/>
              <a:t>Γκρέτελ</a:t>
            </a:r>
            <a:r>
              <a:rPr lang="el-GR" dirty="0" smtClean="0"/>
              <a:t>».</a:t>
            </a:r>
            <a:endParaRPr lang="el-GR" dirty="0"/>
          </a:p>
          <a:p>
            <a:endParaRPr lang="el-GR" dirty="0"/>
          </a:p>
        </p:txBody>
      </p:sp>
      <p:pic>
        <p:nvPicPr>
          <p:cNvPr id="6" name="Picture 2"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716016" y="1700808"/>
            <a:ext cx="3743978" cy="4032448"/>
          </a:xfrm>
          <a:prstGeom prst="rect">
            <a:avLst/>
          </a:prstGeom>
          <a:ln>
            <a:noFill/>
          </a:ln>
          <a:effectLst/>
        </p:spPr>
      </p:pic>
    </p:spTree>
    <p:extLst>
      <p:ext uri="{BB962C8B-B14F-4D97-AF65-F5344CB8AC3E}">
        <p14:creationId xmlns:p14="http://schemas.microsoft.com/office/powerpoint/2010/main" val="395728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Σπίτια </a:t>
            </a:r>
            <a:r>
              <a:rPr lang="el-GR" dirty="0"/>
              <a:t>από παράξενα </a:t>
            </a:r>
            <a:r>
              <a:rPr lang="el-GR" dirty="0" smtClean="0"/>
              <a:t>υλικά (1/10)</a:t>
            </a:r>
            <a:endParaRPr lang="el-GR" dirty="0"/>
          </a:p>
        </p:txBody>
      </p:sp>
      <p:sp>
        <p:nvSpPr>
          <p:cNvPr id="3" name="Content Placeholder 2"/>
          <p:cNvSpPr>
            <a:spLocks noGrp="1"/>
          </p:cNvSpPr>
          <p:nvPr>
            <p:ph sz="half" idx="1"/>
          </p:nvPr>
        </p:nvSpPr>
        <p:spPr/>
        <p:txBody>
          <a:bodyPr/>
          <a:lstStyle/>
          <a:p>
            <a:pPr marL="0" indent="0">
              <a:buNone/>
            </a:pPr>
            <a:r>
              <a:rPr lang="el-GR" dirty="0"/>
              <a:t>Τα παιδιά βλέπουν εικόνες από σπίτια που είναι φτιαγμένα από παράξενα υλικά.  Προσπαθούν να σκεφτούν ποιοι μένουν σε αυτά. Η εξέλιξη του γνωστού παραμυθιού διαμορφώνεται ανάλογα.</a:t>
            </a:r>
          </a:p>
          <a:p>
            <a:endParaRPr lang="el-GR" dirty="0"/>
          </a:p>
        </p:txBody>
      </p:sp>
      <p:pic>
        <p:nvPicPr>
          <p:cNvPr id="6146" name="Picture 2" descr="Μπισκοτόσπιτ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008" y="1700808"/>
            <a:ext cx="4038600"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16416" y="5517232"/>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367713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(2/10</a:t>
            </a:r>
            <a:r>
              <a:rPr lang="el-GR" dirty="0"/>
              <a:t>)</a:t>
            </a:r>
            <a:endParaRPr lang="el-GR" dirty="0"/>
          </a:p>
        </p:txBody>
      </p:sp>
      <p:sp>
        <p:nvSpPr>
          <p:cNvPr id="4" name="Content Placeholder 3"/>
          <p:cNvSpPr>
            <a:spLocks noGrp="1"/>
          </p:cNvSpPr>
          <p:nvPr>
            <p:ph sz="half" idx="2"/>
          </p:nvPr>
        </p:nvSpPr>
        <p:spPr/>
        <p:txBody>
          <a:bodyPr/>
          <a:lstStyle/>
          <a:p>
            <a:pPr marL="0" indent="0">
              <a:buNone/>
            </a:pPr>
            <a:r>
              <a:rPr lang="el-GR" dirty="0"/>
              <a:t>«Το σπίτι από </a:t>
            </a:r>
            <a:r>
              <a:rPr lang="el-GR" dirty="0" smtClean="0"/>
              <a:t>βιβλία</a:t>
            </a:r>
            <a:r>
              <a:rPr lang="en-GB" dirty="0" smtClean="0"/>
              <a:t>.</a:t>
            </a:r>
            <a:r>
              <a:rPr lang="el-GR" dirty="0" smtClean="0"/>
              <a:t>»</a:t>
            </a:r>
            <a:endParaRPr lang="el-GR" dirty="0"/>
          </a:p>
          <a:p>
            <a:pPr marL="0" indent="0">
              <a:buNone/>
            </a:pPr>
            <a:r>
              <a:rPr lang="el-GR" dirty="0"/>
              <a:t>«Μέσα θα έβλεπαν έναν άνθρωπο που θα διάβαζε βιβλία και θα τους μάθαινε να διαβάζουν και να γράφουν».</a:t>
            </a:r>
          </a:p>
          <a:p>
            <a:endParaRPr lang="el-GR" dirty="0"/>
          </a:p>
        </p:txBody>
      </p:sp>
      <p:pic>
        <p:nvPicPr>
          <p:cNvPr id="5" name="Picture 1" descr="Σπίτι από βιβλία."/>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395536" y="1700808"/>
            <a:ext cx="3888432" cy="4124891"/>
          </a:xfrm>
          <a:prstGeom prst="rect">
            <a:avLst/>
          </a:prstGeom>
          <a:ln>
            <a:noFill/>
          </a:ln>
          <a:effectLst/>
        </p:spPr>
      </p:pic>
      <p:sp>
        <p:nvSpPr>
          <p:cNvPr id="6" name="TextBox 5"/>
          <p:cNvSpPr txBox="1"/>
          <p:nvPr/>
        </p:nvSpPr>
        <p:spPr>
          <a:xfrm>
            <a:off x="3955811" y="5877272"/>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l-GR" b="1" dirty="0">
                <a:latin typeface="+mj-lt"/>
              </a:rPr>
              <a:t>3</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417189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(3/10</a:t>
            </a:r>
            <a:r>
              <a:rPr lang="el-GR" dirty="0"/>
              <a:t>)</a:t>
            </a:r>
            <a:endParaRPr lang="el-GR" dirty="0"/>
          </a:p>
        </p:txBody>
      </p:sp>
      <p:sp>
        <p:nvSpPr>
          <p:cNvPr id="3" name="Content Placeholder 2"/>
          <p:cNvSpPr>
            <a:spLocks noGrp="1"/>
          </p:cNvSpPr>
          <p:nvPr>
            <p:ph sz="half" idx="1"/>
          </p:nvPr>
        </p:nvSpPr>
        <p:spPr>
          <a:xfrm>
            <a:off x="457200" y="1600200"/>
            <a:ext cx="5266928" cy="4525963"/>
          </a:xfrm>
        </p:spPr>
        <p:txBody>
          <a:bodyPr>
            <a:noAutofit/>
          </a:bodyPr>
          <a:lstStyle/>
          <a:p>
            <a:pPr marL="0" indent="0">
              <a:buNone/>
            </a:pPr>
            <a:r>
              <a:rPr lang="el-GR" sz="2400" dirty="0"/>
              <a:t>«Το σπίτι από </a:t>
            </a:r>
            <a:r>
              <a:rPr lang="el-GR" sz="2400" dirty="0" smtClean="0"/>
              <a:t>λεφτά</a:t>
            </a:r>
            <a:r>
              <a:rPr lang="en-GB" sz="2400" dirty="0" smtClean="0"/>
              <a:t>.</a:t>
            </a:r>
            <a:r>
              <a:rPr lang="el-GR" sz="2400" dirty="0" smtClean="0"/>
              <a:t>»</a:t>
            </a:r>
            <a:endParaRPr lang="el-GR" sz="2400" dirty="0"/>
          </a:p>
          <a:p>
            <a:pPr marL="0" indent="0">
              <a:buNone/>
            </a:pPr>
            <a:r>
              <a:rPr lang="el-GR" sz="2400" dirty="0"/>
              <a:t>«Σ’ αυτό το σπίτι θα έμενε ένας πολύ πλούσιος άνθρωπος. Ο </a:t>
            </a:r>
            <a:r>
              <a:rPr lang="el-GR" sz="2400" dirty="0" err="1"/>
              <a:t>Χάνσελ</a:t>
            </a:r>
            <a:r>
              <a:rPr lang="el-GR" sz="2400" dirty="0"/>
              <a:t> και η </a:t>
            </a:r>
            <a:r>
              <a:rPr lang="el-GR" sz="2400" dirty="0" err="1"/>
              <a:t>Γκρέτελ</a:t>
            </a:r>
            <a:r>
              <a:rPr lang="el-GR" sz="2400" dirty="0"/>
              <a:t> θα έπαιρναν λεφτά χωρίς να τους καταλάβει και θα αγόραζαν όλα τα φαγητά του κόσμου».</a:t>
            </a:r>
          </a:p>
          <a:p>
            <a:pPr marL="0" indent="0">
              <a:buNone/>
            </a:pPr>
            <a:r>
              <a:rPr lang="el-GR" sz="2400" dirty="0" smtClean="0"/>
              <a:t>«</a:t>
            </a:r>
            <a:r>
              <a:rPr lang="el-GR" sz="2400" dirty="0"/>
              <a:t>Μέσα θα ήταν κακοί κλέφτες που θα είχαν κλέψει όλα αυτά τα λεφτά από καλούς ανθρώπους. Ο </a:t>
            </a:r>
            <a:r>
              <a:rPr lang="el-GR" sz="2400" dirty="0" err="1"/>
              <a:t>Χάνσελ</a:t>
            </a:r>
            <a:r>
              <a:rPr lang="el-GR" sz="2400" dirty="0"/>
              <a:t> και η </a:t>
            </a:r>
            <a:r>
              <a:rPr lang="el-GR" sz="2400" dirty="0" err="1"/>
              <a:t>Γκρέτελ</a:t>
            </a:r>
            <a:r>
              <a:rPr lang="el-GR" sz="2400" dirty="0"/>
              <a:t> θα τα μάζευαν για να τα δώσουν πίσω στους ανθρώπους».</a:t>
            </a:r>
          </a:p>
          <a:p>
            <a:endParaRPr lang="el-GR" sz="2400" dirty="0"/>
          </a:p>
        </p:txBody>
      </p:sp>
      <p:pic>
        <p:nvPicPr>
          <p:cNvPr id="4100" name="Picture 4" descr="Σπίτι από χαρτονομίσματα."/>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7610" r="16352" b="18612"/>
          <a:stretch/>
        </p:blipFill>
        <p:spPr bwMode="auto">
          <a:xfrm>
            <a:off x="5940152" y="1844824"/>
            <a:ext cx="2667000" cy="3286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72400" y="5157192"/>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l-GR" b="1" dirty="0" smtClean="0">
                <a:latin typeface="+mj-lt"/>
              </a:rPr>
              <a:t>4]</a:t>
            </a:r>
            <a:endParaRPr lang="el-GR" b="1" dirty="0" smtClean="0">
              <a:latin typeface="+mj-lt"/>
            </a:endParaRPr>
          </a:p>
        </p:txBody>
      </p:sp>
    </p:spTree>
    <p:custDataLst>
      <p:tags r:id="rId1"/>
    </p:custDataLst>
    <p:extLst>
      <p:ext uri="{BB962C8B-B14F-4D97-AF65-F5344CB8AC3E}">
        <p14:creationId xmlns:p14="http://schemas.microsoft.com/office/powerpoint/2010/main" val="207774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(4/10</a:t>
            </a:r>
            <a:r>
              <a:rPr lang="el-GR" dirty="0"/>
              <a:t>)</a:t>
            </a:r>
            <a:endParaRPr lang="el-GR" dirty="0"/>
          </a:p>
        </p:txBody>
      </p:sp>
      <p:sp>
        <p:nvSpPr>
          <p:cNvPr id="4" name="Content Placeholder 3"/>
          <p:cNvSpPr>
            <a:spLocks noGrp="1"/>
          </p:cNvSpPr>
          <p:nvPr>
            <p:ph sz="half" idx="2"/>
          </p:nvPr>
        </p:nvSpPr>
        <p:spPr/>
        <p:txBody>
          <a:bodyPr>
            <a:normAutofit/>
          </a:bodyPr>
          <a:lstStyle/>
          <a:p>
            <a:pPr marL="0" indent="0">
              <a:buNone/>
            </a:pPr>
            <a:r>
              <a:rPr lang="el-GR" sz="2600" dirty="0"/>
              <a:t>«Το σπίτι </a:t>
            </a:r>
            <a:r>
              <a:rPr lang="el-GR" sz="2600" dirty="0" smtClean="0"/>
              <a:t>καθρέπτης</a:t>
            </a:r>
            <a:r>
              <a:rPr lang="en-GB" sz="2600" dirty="0" smtClean="0"/>
              <a:t>.</a:t>
            </a:r>
            <a:r>
              <a:rPr lang="el-GR" sz="2600" dirty="0" smtClean="0"/>
              <a:t>»</a:t>
            </a:r>
            <a:endParaRPr lang="el-GR" sz="2600" dirty="0"/>
          </a:p>
          <a:p>
            <a:pPr marL="0" indent="0">
              <a:buNone/>
            </a:pPr>
            <a:r>
              <a:rPr lang="el-GR" sz="2600" dirty="0"/>
              <a:t>«Τα παιδιά θα έβλεπαν τον εαυτό τους στον καθρέφτη και δε θα έμπαιναν γιατί θα τους άρεσε να κάθονται έξω και να παίζουν κάνοντας γκριμάτσες».</a:t>
            </a:r>
          </a:p>
          <a:p>
            <a:endParaRPr lang="el-GR" sz="2600" dirty="0"/>
          </a:p>
        </p:txBody>
      </p:sp>
      <p:pic>
        <p:nvPicPr>
          <p:cNvPr id="3074" name="Picture 2" descr="Σπίτι – καθρέφτης"/>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5363"/>
          <a:stretch/>
        </p:blipFill>
        <p:spPr bwMode="auto">
          <a:xfrm>
            <a:off x="611560" y="1772816"/>
            <a:ext cx="3822576" cy="2715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4581128"/>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l-GR" b="1" dirty="0">
                <a:latin typeface="+mj-lt"/>
              </a:rPr>
              <a:t>5</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224018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(5/10</a:t>
            </a:r>
            <a:r>
              <a:rPr lang="el-GR" dirty="0"/>
              <a:t>)</a:t>
            </a:r>
            <a:endParaRPr lang="el-GR" dirty="0"/>
          </a:p>
        </p:txBody>
      </p:sp>
      <p:sp>
        <p:nvSpPr>
          <p:cNvPr id="3" name="Content Placeholder 2"/>
          <p:cNvSpPr>
            <a:spLocks noGrp="1"/>
          </p:cNvSpPr>
          <p:nvPr>
            <p:ph sz="half" idx="1"/>
          </p:nvPr>
        </p:nvSpPr>
        <p:spPr/>
        <p:txBody>
          <a:bodyPr/>
          <a:lstStyle/>
          <a:p>
            <a:pPr marL="0" indent="0">
              <a:buNone/>
            </a:pPr>
            <a:r>
              <a:rPr lang="el-GR" dirty="0"/>
              <a:t>«Το σπίτι </a:t>
            </a:r>
            <a:r>
              <a:rPr lang="el-GR" dirty="0" smtClean="0"/>
              <a:t>μαξιλάρι</a:t>
            </a:r>
            <a:r>
              <a:rPr lang="en-GB" dirty="0" smtClean="0"/>
              <a:t>.</a:t>
            </a:r>
            <a:r>
              <a:rPr lang="el-GR" dirty="0" smtClean="0"/>
              <a:t>»</a:t>
            </a:r>
            <a:endParaRPr lang="el-GR" dirty="0"/>
          </a:p>
          <a:p>
            <a:pPr marL="0" indent="0">
              <a:buNone/>
            </a:pPr>
            <a:r>
              <a:rPr lang="el-GR" dirty="0"/>
              <a:t>«Ο </a:t>
            </a:r>
            <a:r>
              <a:rPr lang="el-GR" dirty="0" err="1"/>
              <a:t>Χάνσελ</a:t>
            </a:r>
            <a:r>
              <a:rPr lang="el-GR" dirty="0"/>
              <a:t> και η </a:t>
            </a:r>
            <a:r>
              <a:rPr lang="el-GR" dirty="0" err="1"/>
              <a:t>Γκρέτελ</a:t>
            </a:r>
            <a:r>
              <a:rPr lang="el-GR" dirty="0"/>
              <a:t> θα έβλεπαν μέσα πάρα πολλά μικρά μαξιλαράκια και θα ξάπλωναν να κοιμηθούν στα μαλακά».</a:t>
            </a:r>
          </a:p>
          <a:p>
            <a:endParaRPr lang="el-GR" dirty="0"/>
          </a:p>
        </p:txBody>
      </p:sp>
      <p:pic>
        <p:nvPicPr>
          <p:cNvPr id="2050" name="Picture 2" descr="Μαξιλάρι – σπίτι."/>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28800"/>
            <a:ext cx="4038600" cy="3391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72400" y="5157192"/>
            <a:ext cx="472173" cy="360040"/>
          </a:xfrm>
          <a:prstGeom prst="rect">
            <a:avLst/>
          </a:prstGeom>
        </p:spPr>
        <p:txBody>
          <a:bodyPr vert="horz" wrap="square" lIns="91440" tIns="45720" rIns="91440" bIns="45720" rtlCol="0" anchor="ctr">
            <a:noAutofit/>
          </a:bodyPr>
          <a:lstStyle/>
          <a:p>
            <a:r>
              <a:rPr lang="el-GR" b="1" dirty="0" smtClean="0">
                <a:latin typeface="+mj-lt"/>
              </a:rPr>
              <a:t>[6]</a:t>
            </a:r>
            <a:endParaRPr lang="el-GR" b="1" dirty="0" smtClean="0">
              <a:latin typeface="+mj-lt"/>
            </a:endParaRPr>
          </a:p>
        </p:txBody>
      </p:sp>
    </p:spTree>
    <p:custDataLst>
      <p:tags r:id="rId1"/>
    </p:custDataLst>
    <p:extLst>
      <p:ext uri="{BB962C8B-B14F-4D97-AF65-F5344CB8AC3E}">
        <p14:creationId xmlns:p14="http://schemas.microsoft.com/office/powerpoint/2010/main" val="162700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Σπίτια από παράξενα υλικά </a:t>
            </a:r>
            <a:r>
              <a:rPr lang="el-GR" dirty="0" smtClean="0"/>
              <a:t>(6/10</a:t>
            </a:r>
            <a:r>
              <a:rPr lang="el-GR" dirty="0"/>
              <a:t>)</a:t>
            </a:r>
            <a:endParaRPr lang="el-GR" dirty="0"/>
          </a:p>
        </p:txBody>
      </p:sp>
      <p:sp>
        <p:nvSpPr>
          <p:cNvPr id="3" name="Content Placeholder 2"/>
          <p:cNvSpPr>
            <a:spLocks noGrp="1"/>
          </p:cNvSpPr>
          <p:nvPr>
            <p:ph sz="half" idx="1"/>
          </p:nvPr>
        </p:nvSpPr>
        <p:spPr/>
        <p:txBody>
          <a:bodyPr/>
          <a:lstStyle/>
          <a:p>
            <a:pPr marL="0" indent="0">
              <a:buNone/>
            </a:pPr>
            <a:r>
              <a:rPr lang="el-GR" dirty="0" smtClean="0"/>
              <a:t>«Το αόρατο σπίτι</a:t>
            </a:r>
            <a:r>
              <a:rPr lang="en-GB" dirty="0" smtClean="0"/>
              <a:t>.</a:t>
            </a:r>
            <a:r>
              <a:rPr lang="el-GR" dirty="0" smtClean="0"/>
              <a:t>»</a:t>
            </a:r>
          </a:p>
          <a:p>
            <a:pPr marL="0" indent="0">
              <a:buNone/>
            </a:pPr>
            <a:r>
              <a:rPr lang="el-GR" dirty="0" smtClean="0"/>
              <a:t>Ο </a:t>
            </a:r>
            <a:r>
              <a:rPr lang="el-GR" dirty="0" err="1" smtClean="0"/>
              <a:t>Χάνσελ</a:t>
            </a:r>
            <a:r>
              <a:rPr lang="el-GR" dirty="0" smtClean="0"/>
              <a:t> και η </a:t>
            </a:r>
            <a:r>
              <a:rPr lang="el-GR" dirty="0" err="1" smtClean="0"/>
              <a:t>Γκρέτελ</a:t>
            </a:r>
            <a:r>
              <a:rPr lang="el-GR" dirty="0" smtClean="0"/>
              <a:t> θα έβλεπαν μέσα ένα φάντασμα κι έναν αόρατο άνθρωπο που θα τους βοηθούσαν με τα μαγικά τους να γίνουν κι αυτοί αόρατοι».</a:t>
            </a:r>
          </a:p>
          <a:p>
            <a:endParaRPr lang="el-GR"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indent="0">
              <a:buNone/>
            </a:pPr>
            <a:r>
              <a:rPr lang="el-GR" dirty="0" smtClean="0"/>
              <a:t>  </a:t>
            </a:r>
            <a:endParaRPr lang="el-GR" dirty="0"/>
          </a:p>
        </p:txBody>
      </p:sp>
    </p:spTree>
    <p:extLst>
      <p:ext uri="{BB962C8B-B14F-4D97-AF65-F5344CB8AC3E}">
        <p14:creationId xmlns:p14="http://schemas.microsoft.com/office/powerpoint/2010/main" val="3802318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22/10/2015 10:35:38 π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8,1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6146,7,"/>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4100,8,"/>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4,3074,7,"/>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2050,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5122,7,"/>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1026,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4,1026,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5,7,"/>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4939114-AC44-40EC-9A3C-E0A4F25FC43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3110</TotalTime>
  <Words>1088</Words>
  <Application>Microsoft Office PowerPoint</Application>
  <PresentationFormat>On-screen Show (4:3)</PresentationFormat>
  <Paragraphs>100</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Το Εικονογραφημένο Βιβλίο στην Προσχολική Εκπαίδευση</vt:lpstr>
      <vt:lpstr>Διδακτική Πρακτική</vt:lpstr>
      <vt:lpstr>Ανάγνωση του βιβλίου</vt:lpstr>
      <vt:lpstr>Σπίτια από παράξενα υλικά (1/10)</vt:lpstr>
      <vt:lpstr>Σπίτια από παράξενα υλικά (2/10)</vt:lpstr>
      <vt:lpstr>Σπίτια από παράξενα υλικά (3/10)</vt:lpstr>
      <vt:lpstr>Σπίτια από παράξενα υλικά (4/10)</vt:lpstr>
      <vt:lpstr>Σπίτια από παράξενα υλικά (5/10)</vt:lpstr>
      <vt:lpstr>Σπίτια από παράξενα υλικά (6/10)</vt:lpstr>
      <vt:lpstr>Σπίτια από παράξενα υλικά (7/10)</vt:lpstr>
      <vt:lpstr>Σπίτια από παράξενα υλικά (8/10)</vt:lpstr>
      <vt:lpstr>Σπίτια από παράξενα υλικά (9/10)</vt:lpstr>
      <vt:lpstr>Σπίτια από παράξενα υλικά (10/10)</vt:lpstr>
      <vt:lpstr>Δραστηριότητα</vt:lpstr>
      <vt:lpstr>Τα έργα των παιδιών (1/5)</vt:lpstr>
      <vt:lpstr>Τα έργα των παιδιών (2/5)</vt:lpstr>
      <vt:lpstr>Τα έργα των παιδιών (3/5)</vt:lpstr>
      <vt:lpstr>Τα έργα των παιδιών (4/5)</vt:lpstr>
      <vt:lpstr>Τα έργα των παιδιών (5/5)</vt:lpstr>
      <vt:lpstr>Χρηματοδότηση</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Χάνσελ και η Γκρέτελ</dc:title>
  <dc:subject>Το Εικονογραφημένο Βιβλίο στην Προσχολική Εκπαίδευση</dc:subject>
  <dc:creator>Αγγελική Γιαννικοπούλου</dc:creator>
  <cp:lastModifiedBy>takis81 mark</cp:lastModifiedBy>
  <cp:revision>308</cp:revision>
  <dcterms:created xsi:type="dcterms:W3CDTF">2012-09-06T09:03:05Z</dcterms:created>
  <dcterms:modified xsi:type="dcterms:W3CDTF">2015-10-22T07:37:20Z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