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59" r:id="rId3"/>
    <p:sldId id="366" r:id="rId4"/>
    <p:sldId id="383" r:id="rId5"/>
    <p:sldId id="384" r:id="rId6"/>
    <p:sldId id="385" r:id="rId7"/>
    <p:sldId id="388" r:id="rId8"/>
    <p:sldId id="386" r:id="rId9"/>
    <p:sldId id="389" r:id="rId10"/>
    <p:sldId id="390" r:id="rId11"/>
    <p:sldId id="391" r:id="rId12"/>
    <p:sldId id="392" r:id="rId13"/>
    <p:sldId id="360" r:id="rId14"/>
    <p:sldId id="361" r:id="rId15"/>
    <p:sldId id="362" r:id="rId16"/>
    <p:sldId id="363" r:id="rId17"/>
    <p:sldId id="364" r:id="rId18"/>
    <p:sldId id="293"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83"/>
            <p14:sldId id="384"/>
            <p14:sldId id="385"/>
            <p14:sldId id="388"/>
            <p14:sldId id="386"/>
            <p14:sldId id="389"/>
            <p14:sldId id="390"/>
            <p14:sldId id="391"/>
            <p14:sldId id="392"/>
            <p14:sldId id="360"/>
            <p14:sldId id="361"/>
            <p14:sldId id="362"/>
            <p14:sldId id="363"/>
            <p14:sldId id="36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2" d="100"/>
          <a:sy n="112" d="100"/>
        </p:scale>
        <p:origin x="-4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opencourses.uoa.gr/courses/ECD5/"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www.biblionet.gr/book/152141/Pichon,_Liz/%CE%A4%CE%B1_%CF%84%CF%81%CE%AF%CE%B1_%CE%B1%CF%80%CE%B1%CE%AF%CF%83%CE%B9%CE%B1_%CE%B3%CE%BF%CF%85%CF%81%CE%BF%CF%85%CE%BD%CE%AC%CE%BA%CE%B9%CE%B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4.4</a:t>
            </a:r>
            <a:r>
              <a:rPr lang="el-GR" sz="2800" dirty="0" smtClean="0">
                <a:solidFill>
                  <a:srgbClr val="5075BC"/>
                </a:solidFill>
                <a:latin typeface="+mj-lt"/>
                <a:ea typeface="+mj-ea"/>
                <a:cs typeface="+mj-cs"/>
              </a:rPr>
              <a:t>: </a:t>
            </a:r>
            <a:r>
              <a:rPr lang="el-GR" sz="2800" dirty="0" smtClean="0">
                <a:latin typeface="+mj-lt"/>
                <a:ea typeface="+mj-ea"/>
                <a:cs typeface="+mj-cs"/>
              </a:rPr>
              <a:t>Αρχιτεκτονική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Εικαστική παρέμβαση (1/2)</a:t>
            </a:r>
            <a:endParaRPr lang="el-GR" dirty="0"/>
          </a:p>
        </p:txBody>
      </p:sp>
      <p:sp>
        <p:nvSpPr>
          <p:cNvPr id="3" name="Content Placeholder 2"/>
          <p:cNvSpPr>
            <a:spLocks noGrp="1"/>
          </p:cNvSpPr>
          <p:nvPr>
            <p:ph sz="half" idx="1"/>
          </p:nvPr>
        </p:nvSpPr>
        <p:spPr/>
        <p:txBody>
          <a:bodyPr/>
          <a:lstStyle/>
          <a:p>
            <a:pPr marL="0" indent="0">
              <a:buNone/>
            </a:pPr>
            <a:r>
              <a:rPr lang="el-GR" dirty="0"/>
              <a:t>Επεμβαίνουν εικαστικά πάνω τους προκειμένου να βελτιώσουν το αστικό τους περιβάλλον. </a:t>
            </a:r>
          </a:p>
          <a:p>
            <a:endParaRPr lang="el-GR" dirty="0"/>
          </a:p>
        </p:txBody>
      </p:sp>
      <p:pic>
        <p:nvPicPr>
          <p:cNvPr id="5" name="Picture 3" descr="Τα παιδιά χρωματίζουν"/>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48200" y="1935244"/>
            <a:ext cx="4038600" cy="3855874"/>
          </a:xfrm>
          <a:prstGeom prst="rect">
            <a:avLst/>
          </a:prstGeom>
        </p:spPr>
      </p:pic>
    </p:spTree>
    <p:extLst>
      <p:ext uri="{BB962C8B-B14F-4D97-AF65-F5344CB8AC3E}">
        <p14:creationId xmlns:p14="http://schemas.microsoft.com/office/powerpoint/2010/main" val="161797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Παιδική ζωγραφιά"/>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563888" y="1700808"/>
            <a:ext cx="5071686" cy="3402720"/>
          </a:xfrm>
          <a:prstGeom prst="rect">
            <a:avLst/>
          </a:prstGeom>
        </p:spPr>
      </p:pic>
      <p:sp>
        <p:nvSpPr>
          <p:cNvPr id="3" name="Content Placeholder 2"/>
          <p:cNvSpPr>
            <a:spLocks noGrp="1"/>
          </p:cNvSpPr>
          <p:nvPr>
            <p:ph type="body" sz="half" idx="2"/>
          </p:nvPr>
        </p:nvSpPr>
        <p:spPr>
          <a:xfrm>
            <a:off x="457201" y="1556792"/>
            <a:ext cx="2746648" cy="4608512"/>
          </a:xfrm>
        </p:spPr>
        <p:txBody>
          <a:bodyPr>
            <a:normAutofit/>
          </a:bodyPr>
          <a:lstStyle/>
          <a:p>
            <a:pPr marL="0" indent="0">
              <a:buNone/>
            </a:pPr>
            <a:r>
              <a:rPr lang="el-GR" sz="2800" dirty="0"/>
              <a:t>Η συνήθης πρόταση είναι να προστεθεί πολύ χρώμα. </a:t>
            </a:r>
          </a:p>
        </p:txBody>
      </p:sp>
      <p:sp>
        <p:nvSpPr>
          <p:cNvPr id="7" name="Title 6"/>
          <p:cNvSpPr>
            <a:spLocks noGrp="1"/>
          </p:cNvSpPr>
          <p:nvPr>
            <p:ph type="title"/>
          </p:nvPr>
        </p:nvSpPr>
        <p:spPr/>
        <p:txBody>
          <a:bodyPr/>
          <a:lstStyle/>
          <a:p>
            <a:r>
              <a:rPr lang="el-GR" dirty="0"/>
              <a:t>Εικαστική παρέμβαση </a:t>
            </a:r>
            <a:r>
              <a:rPr lang="el-GR" dirty="0" smtClean="0"/>
              <a:t>(2/2</a:t>
            </a:r>
            <a:r>
              <a:rPr lang="el-GR" dirty="0"/>
              <a:t>)</a:t>
            </a:r>
          </a:p>
        </p:txBody>
      </p:sp>
    </p:spTree>
    <p:extLst>
      <p:ext uri="{BB962C8B-B14F-4D97-AF65-F5344CB8AC3E}">
        <p14:creationId xmlns:p14="http://schemas.microsoft.com/office/powerpoint/2010/main" val="156545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Βαλεντίνη Βρανά</a:t>
            </a:r>
            <a:r>
              <a:rPr lang="el-GR" sz="2000" dirty="0" smtClean="0"/>
              <a:t>, Γρηγορία Οικονόμου, Αγγελική </a:t>
            </a:r>
            <a:r>
              <a:rPr lang="el-GR" sz="2000" dirty="0" err="1" smtClean="0"/>
              <a:t>Γιαννικοπούλου</a:t>
            </a:r>
            <a:r>
              <a:rPr lang="el-GR" sz="2000" dirty="0" smtClean="0"/>
              <a:t>. «Το Εικονογραφημένο Βιβλίο στην Προσχολική Εκπαίδευση. Αρχιτεκτονική και Εικονογραφημένο Βιβλίο</a:t>
            </a:r>
            <a:r>
              <a:rPr lang="el-GR" sz="2000" dirty="0"/>
              <a:t>. Τα τρία απαίσια </a:t>
            </a:r>
            <a:r>
              <a:rPr lang="el-GR" sz="2000" dirty="0" smtClean="0"/>
              <a:t>γουρουνάκια». Έκδοση: 1.0. Αθήνα 2015.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και 2: Εξώφυλλο και ενδεικτικές </a:t>
            </a:r>
            <a:r>
              <a:rPr lang="el-GR" sz="2000" dirty="0"/>
              <a:t>σελίδες  του βιβλίου </a:t>
            </a:r>
            <a:r>
              <a:rPr lang="el-GR" sz="2000" dirty="0" smtClean="0"/>
              <a:t>«</a:t>
            </a:r>
            <a:r>
              <a:rPr lang="el-GR" sz="2000" dirty="0" smtClean="0">
                <a:hlinkClick r:id="rId4"/>
              </a:rPr>
              <a:t>Τα </a:t>
            </a:r>
            <a:r>
              <a:rPr lang="el-GR" sz="2000" dirty="0">
                <a:hlinkClick r:id="rId4"/>
              </a:rPr>
              <a:t>τρία απαίσια </a:t>
            </a:r>
            <a:r>
              <a:rPr lang="el-GR" sz="2000" dirty="0" smtClean="0">
                <a:hlinkClick r:id="rId4"/>
              </a:rPr>
              <a:t>γουρουνάκια</a:t>
            </a:r>
            <a:r>
              <a:rPr lang="el-GR" sz="2000" dirty="0" smtClean="0"/>
              <a:t>» </a:t>
            </a:r>
            <a:r>
              <a:rPr lang="el-GR" sz="2000" dirty="0"/>
              <a:t>/ </a:t>
            </a:r>
            <a:r>
              <a:rPr lang="el-GR" sz="2000" dirty="0" err="1"/>
              <a:t>Λιζ</a:t>
            </a:r>
            <a:r>
              <a:rPr lang="el-GR" sz="2000" dirty="0"/>
              <a:t> </a:t>
            </a:r>
            <a:r>
              <a:rPr lang="el-GR" sz="2000" dirty="0" err="1"/>
              <a:t>Πίτσον</a:t>
            </a:r>
            <a:r>
              <a:rPr lang="el-GR" sz="2000" dirty="0"/>
              <a:t> · μετάφραση </a:t>
            </a:r>
            <a:r>
              <a:rPr lang="el-GR" sz="2000" dirty="0" err="1"/>
              <a:t>Ράνια</a:t>
            </a:r>
            <a:r>
              <a:rPr lang="el-GR" sz="2000" dirty="0"/>
              <a:t> </a:t>
            </a:r>
            <a:r>
              <a:rPr lang="el-GR" sz="2000" dirty="0" err="1"/>
              <a:t>Ζωίδη</a:t>
            </a:r>
            <a:r>
              <a:rPr lang="el-GR" sz="2000" dirty="0"/>
              <a:t> · εικονογράφηση </a:t>
            </a:r>
            <a:r>
              <a:rPr lang="el-GR" sz="2000" dirty="0" err="1"/>
              <a:t>Λιζ</a:t>
            </a:r>
            <a:r>
              <a:rPr lang="el-GR" sz="2000" dirty="0"/>
              <a:t> </a:t>
            </a:r>
            <a:r>
              <a:rPr lang="el-GR" sz="2000" dirty="0" err="1"/>
              <a:t>Πίτσον</a:t>
            </a:r>
            <a:r>
              <a:rPr lang="el-GR" sz="2000" dirty="0"/>
              <a:t>. - 1η </a:t>
            </a:r>
            <a:r>
              <a:rPr lang="el-GR" sz="2000" dirty="0" err="1"/>
              <a:t>έκδ</a:t>
            </a:r>
            <a:r>
              <a:rPr lang="el-GR" sz="2000" dirty="0"/>
              <a:t>. - </a:t>
            </a:r>
            <a:r>
              <a:rPr lang="el-GR" sz="2000" dirty="0" smtClean="0"/>
              <a:t>Αθήνα: </a:t>
            </a:r>
            <a:r>
              <a:rPr lang="el-GR" sz="2000" dirty="0"/>
              <a:t>Εκδόσεις Παπαδόπουλος, 2010. </a:t>
            </a:r>
            <a:r>
              <a:rPr lang="en-US" sz="2000" dirty="0" err="1" smtClean="0"/>
              <a:t>Biblionet</a:t>
            </a:r>
            <a:r>
              <a:rPr lang="en-US" sz="2000" smtClean="0"/>
              <a:t>.</a:t>
            </a: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Autofit/>
          </a:bodyPr>
          <a:lstStyle/>
          <a:p>
            <a:pPr marL="0" indent="0">
              <a:buFont typeface="Arial" panose="020B0604020202020204" pitchFamily="34" charset="0"/>
              <a:buNone/>
            </a:pPr>
            <a:r>
              <a:rPr lang="el-GR" altLang="en-US" sz="2200" b="1" dirty="0" smtClean="0"/>
              <a:t>Διδακτική πρακτική</a:t>
            </a:r>
            <a:r>
              <a:rPr lang="en-GB" altLang="en-US" sz="2200" dirty="0" smtClean="0"/>
              <a:t>:</a:t>
            </a:r>
            <a:endParaRPr lang="el-GR" altLang="en-US" sz="2200" dirty="0" smtClean="0"/>
          </a:p>
          <a:p>
            <a:pPr marL="0" indent="0">
              <a:spcBef>
                <a:spcPts val="0"/>
              </a:spcBef>
              <a:buNone/>
            </a:pPr>
            <a:r>
              <a:rPr lang="el-GR" sz="2200" dirty="0"/>
              <a:t>Βαλεντίνη </a:t>
            </a:r>
            <a:r>
              <a:rPr lang="el-GR" sz="2200" dirty="0" smtClean="0"/>
              <a:t>Βρανά</a:t>
            </a:r>
            <a:r>
              <a:rPr lang="en-GB" sz="2200" dirty="0" smtClean="0"/>
              <a:t>,</a:t>
            </a:r>
            <a:endParaRPr lang="el-GR" sz="2200" dirty="0"/>
          </a:p>
          <a:p>
            <a:pPr marL="0" indent="0">
              <a:spcBef>
                <a:spcPts val="0"/>
              </a:spcBef>
              <a:buNone/>
            </a:pPr>
            <a:r>
              <a:rPr lang="el-GR" sz="2200" dirty="0"/>
              <a:t>Γρηγορία </a:t>
            </a:r>
            <a:r>
              <a:rPr lang="el-GR" sz="2200" dirty="0" smtClean="0"/>
              <a:t>Οικονόμου</a:t>
            </a:r>
            <a:r>
              <a:rPr lang="en-GB" sz="2200" dirty="0" smtClean="0"/>
              <a:t>.</a:t>
            </a:r>
            <a:endParaRPr lang="el-GR" sz="2200" dirty="0"/>
          </a:p>
          <a:p>
            <a:pPr marL="0" indent="0">
              <a:spcBef>
                <a:spcPts val="1200"/>
              </a:spcBef>
              <a:spcAft>
                <a:spcPts val="600"/>
              </a:spcAft>
              <a:buNone/>
            </a:pPr>
            <a:r>
              <a:rPr lang="el-GR" sz="2200" b="1" dirty="0" smtClean="0"/>
              <a:t>Θέμα</a:t>
            </a:r>
            <a:r>
              <a:rPr lang="el-GR" sz="2200" dirty="0"/>
              <a:t>: Σπίτια φτιαγμένα από παράξενα </a:t>
            </a:r>
            <a:r>
              <a:rPr lang="el-GR" sz="2200" dirty="0" smtClean="0"/>
              <a:t>υλικά</a:t>
            </a:r>
            <a:r>
              <a:rPr lang="en-GB" sz="2200" dirty="0" smtClean="0"/>
              <a:t> - </a:t>
            </a:r>
            <a:r>
              <a:rPr lang="el-GR" sz="2200" dirty="0" smtClean="0"/>
              <a:t>Προσόψεις </a:t>
            </a:r>
            <a:r>
              <a:rPr lang="el-GR" sz="2200" dirty="0"/>
              <a:t>σπιτιών</a:t>
            </a:r>
          </a:p>
          <a:p>
            <a:pPr marL="0" indent="0">
              <a:spcBef>
                <a:spcPts val="1200"/>
              </a:spcBef>
              <a:spcAft>
                <a:spcPts val="600"/>
              </a:spcAft>
              <a:buNone/>
            </a:pPr>
            <a:r>
              <a:rPr lang="el-GR" altLang="en-US" sz="2200" b="1" dirty="0" smtClean="0"/>
              <a:t>Βιβλίο</a:t>
            </a:r>
            <a:r>
              <a:rPr lang="el-GR" altLang="en-US" sz="2200" dirty="0" smtClean="0"/>
              <a:t>:</a:t>
            </a:r>
            <a:r>
              <a:rPr lang="en-GB" altLang="en-US" sz="2200" dirty="0" smtClean="0"/>
              <a:t> </a:t>
            </a:r>
            <a:r>
              <a:rPr lang="el-GR" altLang="en-US" sz="2200" dirty="0" err="1"/>
              <a:t>Pichon</a:t>
            </a:r>
            <a:r>
              <a:rPr lang="el-GR" altLang="en-US" sz="2200" dirty="0"/>
              <a:t>, </a:t>
            </a:r>
            <a:r>
              <a:rPr lang="el-GR" altLang="en-US" sz="2200" dirty="0" err="1"/>
              <a:t>Liz</a:t>
            </a:r>
            <a:r>
              <a:rPr lang="el-GR" altLang="en-US" sz="2200" dirty="0"/>
              <a:t>. </a:t>
            </a:r>
            <a:r>
              <a:rPr lang="el-GR" altLang="en-US" sz="2200" b="1" dirty="0"/>
              <a:t>Τα τρία απαίσια γουρουνάκια </a:t>
            </a:r>
            <a:r>
              <a:rPr lang="el-GR" altLang="en-US" sz="2200" dirty="0"/>
              <a:t>/ </a:t>
            </a:r>
            <a:r>
              <a:rPr lang="el-GR" altLang="en-US" sz="2200" dirty="0" err="1"/>
              <a:t>Λιζ</a:t>
            </a:r>
            <a:r>
              <a:rPr lang="el-GR" altLang="en-US" sz="2200" dirty="0"/>
              <a:t> </a:t>
            </a:r>
            <a:r>
              <a:rPr lang="el-GR" altLang="en-US" sz="2200" dirty="0" err="1"/>
              <a:t>Πίτσον</a:t>
            </a:r>
            <a:r>
              <a:rPr lang="el-GR" altLang="en-US" sz="2200" dirty="0"/>
              <a:t> · μετάφραση </a:t>
            </a:r>
            <a:r>
              <a:rPr lang="el-GR" altLang="en-US" sz="2200" dirty="0" err="1"/>
              <a:t>Ράνια</a:t>
            </a:r>
            <a:r>
              <a:rPr lang="el-GR" altLang="en-US" sz="2200" dirty="0"/>
              <a:t> </a:t>
            </a:r>
            <a:r>
              <a:rPr lang="el-GR" altLang="en-US" sz="2200" dirty="0" err="1"/>
              <a:t>Ζωίδη</a:t>
            </a:r>
            <a:r>
              <a:rPr lang="el-GR" altLang="en-US" sz="2200" dirty="0"/>
              <a:t> · εικονογράφηση </a:t>
            </a:r>
            <a:r>
              <a:rPr lang="el-GR" altLang="en-US" sz="2200" dirty="0" err="1"/>
              <a:t>Λιζ</a:t>
            </a:r>
            <a:r>
              <a:rPr lang="el-GR" altLang="en-US" sz="2200" dirty="0"/>
              <a:t> </a:t>
            </a:r>
            <a:r>
              <a:rPr lang="el-GR" altLang="en-US" sz="2200" dirty="0" err="1"/>
              <a:t>Πίτσον</a:t>
            </a:r>
            <a:r>
              <a:rPr lang="el-GR" altLang="en-US" sz="2200" dirty="0"/>
              <a:t>. - 1η </a:t>
            </a:r>
            <a:r>
              <a:rPr lang="el-GR" altLang="en-US" sz="2200" dirty="0" err="1"/>
              <a:t>έκδ</a:t>
            </a:r>
            <a:r>
              <a:rPr lang="el-GR" altLang="en-US" sz="2200" dirty="0"/>
              <a:t>. - Αθήνα : Εκδόσεις Παπαδόπουλος, 2010. </a:t>
            </a:r>
            <a:endParaRPr lang="en-GB" altLang="en-US" sz="2200" dirty="0" smtClean="0"/>
          </a:p>
        </p:txBody>
      </p:sp>
      <p:pic>
        <p:nvPicPr>
          <p:cNvPr id="7" name="Content Placeholder 3" descr="Εξώφυλλο του βιβλίου"/>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644008" y="1556792"/>
            <a:ext cx="4038600" cy="4405745"/>
          </a:xfrm>
          <a:prstGeom prst="rect">
            <a:avLst/>
          </a:prstGeom>
        </p:spPr>
      </p:pic>
      <p:sp>
        <p:nvSpPr>
          <p:cNvPr id="8" name="TextBox 7"/>
          <p:cNvSpPr txBox="1"/>
          <p:nvPr/>
        </p:nvSpPr>
        <p:spPr>
          <a:xfrm>
            <a:off x="8388424" y="594928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του βιβλίου</a:t>
            </a:r>
          </a:p>
        </p:txBody>
      </p:sp>
      <p:sp>
        <p:nvSpPr>
          <p:cNvPr id="3" name="Content Placeholder 2"/>
          <p:cNvSpPr>
            <a:spLocks noGrp="1"/>
          </p:cNvSpPr>
          <p:nvPr>
            <p:ph sz="half" idx="1"/>
          </p:nvPr>
        </p:nvSpPr>
        <p:spPr>
          <a:xfrm>
            <a:off x="457200" y="1600200"/>
            <a:ext cx="3754760" cy="4525963"/>
          </a:xfrm>
        </p:spPr>
        <p:txBody>
          <a:bodyPr/>
          <a:lstStyle/>
          <a:p>
            <a:pPr marL="0" indent="0">
              <a:buNone/>
            </a:pPr>
            <a:r>
              <a:rPr lang="el-GR" dirty="0"/>
              <a:t>Διαβάσαμε το βιβλίο </a:t>
            </a:r>
            <a:r>
              <a:rPr lang="el-GR" dirty="0" smtClean="0"/>
              <a:t>«Τα </a:t>
            </a:r>
            <a:r>
              <a:rPr lang="el-GR" dirty="0"/>
              <a:t>τρία απαίσια </a:t>
            </a:r>
            <a:r>
              <a:rPr lang="el-GR" dirty="0" smtClean="0"/>
              <a:t>γουρουνάκια», </a:t>
            </a:r>
            <a:r>
              <a:rPr lang="el-GR" dirty="0"/>
              <a:t>όπου ο λύκος παρουσιάζεται ως </a:t>
            </a:r>
            <a:r>
              <a:rPr lang="el-GR" dirty="0" smtClean="0"/>
              <a:t>αρχιτέκτονας, </a:t>
            </a:r>
            <a:r>
              <a:rPr lang="el-GR" dirty="0"/>
              <a:t>που βοηθά τα γουρουνάκια να χτίσουν τα σπιτάκια τους.</a:t>
            </a:r>
          </a:p>
          <a:p>
            <a:endParaRPr lang="el-GR" dirty="0"/>
          </a:p>
        </p:txBody>
      </p:sp>
      <p:pic>
        <p:nvPicPr>
          <p:cNvPr id="5" name="Content Placeholder 4"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rot="5400000">
            <a:off x="4496332" y="2074400"/>
            <a:ext cx="4021725" cy="3562574"/>
          </a:xfrm>
          <a:prstGeom prst="rect">
            <a:avLst/>
          </a:prstGeom>
        </p:spPr>
      </p:pic>
    </p:spTree>
    <p:extLst>
      <p:ext uri="{BB962C8B-B14F-4D97-AF65-F5344CB8AC3E}">
        <p14:creationId xmlns:p14="http://schemas.microsoft.com/office/powerpoint/2010/main" val="395728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Δραστηριότητα</a:t>
            </a:r>
            <a:endParaRPr lang="el-GR" dirty="0"/>
          </a:p>
        </p:txBody>
      </p:sp>
      <p:sp>
        <p:nvSpPr>
          <p:cNvPr id="3" name="Content Placeholder 2"/>
          <p:cNvSpPr>
            <a:spLocks noGrp="1"/>
          </p:cNvSpPr>
          <p:nvPr>
            <p:ph sz="half" idx="1"/>
          </p:nvPr>
        </p:nvSpPr>
        <p:spPr/>
        <p:txBody>
          <a:bodyPr/>
          <a:lstStyle/>
          <a:p>
            <a:pPr marL="0" indent="0">
              <a:buNone/>
            </a:pPr>
            <a:r>
              <a:rPr lang="el-GR" dirty="0"/>
              <a:t>Τα παιδιά επηρεασμένα από τα γουρουνάκια που οικοδομούν με μη αναμενόμενα υλικά, φτιάχνουν και αυτά τα δικά τους ‘περίεργα’ σπιτάκια. </a:t>
            </a:r>
          </a:p>
        </p:txBody>
      </p:sp>
      <p:pic>
        <p:nvPicPr>
          <p:cNvPr id="11" name="Content Placeholder 10" descr="Τα παιδιά φτιάχνου σπιτάκια."/>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896758" y="1702328"/>
            <a:ext cx="3541483" cy="4321707"/>
          </a:xfrm>
        </p:spPr>
      </p:pic>
    </p:spTree>
    <p:extLst>
      <p:ext uri="{BB962C8B-B14F-4D97-AF65-F5344CB8AC3E}">
        <p14:creationId xmlns:p14="http://schemas.microsoft.com/office/powerpoint/2010/main" val="401095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Τα έργα των παιδιών (1/3)</a:t>
            </a:r>
            <a:endParaRPr lang="el-GR" dirty="0"/>
          </a:p>
        </p:txBody>
      </p:sp>
      <p:sp>
        <p:nvSpPr>
          <p:cNvPr id="6" name="Text Placeholder 5"/>
          <p:cNvSpPr>
            <a:spLocks noGrp="1"/>
          </p:cNvSpPr>
          <p:nvPr>
            <p:ph type="body" idx="1"/>
          </p:nvPr>
        </p:nvSpPr>
        <p:spPr/>
        <p:txBody>
          <a:bodyPr/>
          <a:lstStyle/>
          <a:p>
            <a:r>
              <a:rPr lang="el-GR" b="0" dirty="0"/>
              <a:t>Το </a:t>
            </a:r>
            <a:r>
              <a:rPr lang="el-GR" b="0" dirty="0" err="1"/>
              <a:t>φτερόσπιτο</a:t>
            </a:r>
            <a:r>
              <a:rPr lang="el-GR" b="0" dirty="0"/>
              <a:t> γιατί </a:t>
            </a:r>
            <a:r>
              <a:rPr lang="el-GR" b="0" dirty="0" smtClean="0"/>
              <a:t>πετάει</a:t>
            </a:r>
            <a:endParaRPr lang="el-GR" b="0" dirty="0"/>
          </a:p>
        </p:txBody>
      </p:sp>
      <p:sp>
        <p:nvSpPr>
          <p:cNvPr id="8" name="Text Placeholder 7"/>
          <p:cNvSpPr>
            <a:spLocks noGrp="1"/>
          </p:cNvSpPr>
          <p:nvPr>
            <p:ph type="body" sz="quarter" idx="3"/>
          </p:nvPr>
        </p:nvSpPr>
        <p:spPr/>
        <p:txBody>
          <a:bodyPr>
            <a:normAutofit/>
          </a:bodyPr>
          <a:lstStyle/>
          <a:p>
            <a:r>
              <a:rPr lang="el-GR" b="0" dirty="0"/>
              <a:t>Το </a:t>
            </a:r>
            <a:r>
              <a:rPr lang="el-GR" b="0" dirty="0" err="1"/>
              <a:t>κοχυλόσπιτο</a:t>
            </a:r>
            <a:r>
              <a:rPr lang="el-GR" b="0" dirty="0"/>
              <a:t> για την </a:t>
            </a:r>
            <a:r>
              <a:rPr lang="el-GR" b="0" dirty="0" err="1" smtClean="0"/>
              <a:t>Άριελ</a:t>
            </a:r>
            <a:r>
              <a:rPr lang="en-GB" b="0" dirty="0" smtClean="0"/>
              <a:t>.</a:t>
            </a:r>
            <a:endParaRPr lang="el-GR" b="0" dirty="0"/>
          </a:p>
        </p:txBody>
      </p:sp>
      <p:pic>
        <p:nvPicPr>
          <p:cNvPr id="10" name="Content Placeholder 3" descr="σπιτάκι"/>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rot="-5400000">
            <a:off x="455865" y="2360558"/>
            <a:ext cx="3528392" cy="3361019"/>
          </a:xfrm>
        </p:spPr>
      </p:pic>
      <p:pic>
        <p:nvPicPr>
          <p:cNvPr id="14" name="Content Placeholder 3" descr="σπιτάκι"/>
          <p:cNvPicPr>
            <a:picLocks noGrp="1" noChangeAspect="1"/>
          </p:cNvPicPr>
          <p:nvPr>
            <p:ph sz="quarter" idx="4"/>
          </p:nvPr>
        </p:nvPicPr>
        <p:blipFill rotWithShape="1">
          <a:blip r:embed="rId3" cstate="screen">
            <a:extLst>
              <a:ext uri="{28A0092B-C50C-407E-A947-70E740481C1C}">
                <a14:useLocalDpi xmlns:a14="http://schemas.microsoft.com/office/drawing/2010/main"/>
              </a:ext>
            </a:extLst>
          </a:blip>
          <a:srcRect/>
          <a:stretch/>
        </p:blipFill>
        <p:spPr>
          <a:xfrm>
            <a:off x="4788024" y="2314378"/>
            <a:ext cx="2952328" cy="3527836"/>
          </a:xfrm>
          <a:prstGeom prst="rect">
            <a:avLst/>
          </a:prstGeom>
        </p:spPr>
      </p:pic>
    </p:spTree>
    <p:extLst>
      <p:ext uri="{BB962C8B-B14F-4D97-AF65-F5344CB8AC3E}">
        <p14:creationId xmlns:p14="http://schemas.microsoft.com/office/powerpoint/2010/main" val="210888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σπιτάκι"/>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4119479" y="1505257"/>
            <a:ext cx="4389849" cy="4636935"/>
          </a:xfrm>
          <a:prstGeom prst="rect">
            <a:avLst/>
          </a:prstGeom>
        </p:spPr>
      </p:pic>
      <p:sp>
        <p:nvSpPr>
          <p:cNvPr id="9" name="Text Placeholder 8"/>
          <p:cNvSpPr>
            <a:spLocks noGrp="1"/>
          </p:cNvSpPr>
          <p:nvPr>
            <p:ph type="body" sz="half" idx="2"/>
          </p:nvPr>
        </p:nvSpPr>
        <p:spPr>
          <a:xfrm>
            <a:off x="457200" y="1556792"/>
            <a:ext cx="3322712" cy="4608512"/>
          </a:xfrm>
        </p:spPr>
        <p:txBody>
          <a:bodyPr/>
          <a:lstStyle/>
          <a:p>
            <a:r>
              <a:rPr lang="el-GR" sz="2800" dirty="0"/>
              <a:t>Το </a:t>
            </a:r>
            <a:r>
              <a:rPr lang="el-GR" sz="2800" dirty="0" err="1"/>
              <a:t>καλαμποκόσπιτο</a:t>
            </a:r>
            <a:r>
              <a:rPr lang="el-GR" sz="2800" dirty="0"/>
              <a:t> που μένουν τα </a:t>
            </a:r>
            <a:r>
              <a:rPr lang="el-GR" sz="2800" dirty="0" err="1"/>
              <a:t>ποπ</a:t>
            </a:r>
            <a:r>
              <a:rPr lang="el-GR" sz="2800" dirty="0"/>
              <a:t> </a:t>
            </a:r>
            <a:r>
              <a:rPr lang="el-GR" sz="2800" dirty="0" err="1" smtClean="0"/>
              <a:t>κόρν</a:t>
            </a:r>
            <a:r>
              <a:rPr lang="en-GB" sz="2800" dirty="0" smtClean="0"/>
              <a:t>.</a:t>
            </a:r>
            <a:endParaRPr lang="el-GR" sz="2800" dirty="0"/>
          </a:p>
          <a:p>
            <a:endParaRPr lang="el-GR" dirty="0"/>
          </a:p>
        </p:txBody>
      </p:sp>
      <p:sp>
        <p:nvSpPr>
          <p:cNvPr id="8" name="Title 7"/>
          <p:cNvSpPr>
            <a:spLocks noGrp="1"/>
          </p:cNvSpPr>
          <p:nvPr>
            <p:ph type="title"/>
          </p:nvPr>
        </p:nvSpPr>
        <p:spPr/>
        <p:txBody>
          <a:bodyPr/>
          <a:lstStyle/>
          <a:p>
            <a:r>
              <a:rPr lang="el-GR" dirty="0"/>
              <a:t>Τα έργα των παιδιών </a:t>
            </a:r>
            <a:r>
              <a:rPr lang="el-GR" dirty="0" smtClean="0"/>
              <a:t>(2/3</a:t>
            </a:r>
            <a:r>
              <a:rPr lang="el-GR" dirty="0"/>
              <a:t>)</a:t>
            </a:r>
          </a:p>
        </p:txBody>
      </p:sp>
    </p:spTree>
    <p:extLst>
      <p:ext uri="{BB962C8B-B14F-4D97-AF65-F5344CB8AC3E}">
        <p14:creationId xmlns:p14="http://schemas.microsoft.com/office/powerpoint/2010/main" val="240760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descr="σπιτάκι"/>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flipH="1">
            <a:off x="1792288" y="1556792"/>
            <a:ext cx="5486400" cy="3456384"/>
          </a:xfrm>
          <a:prstGeom prst="rect">
            <a:avLst/>
          </a:prstGeom>
        </p:spPr>
      </p:pic>
      <p:sp>
        <p:nvSpPr>
          <p:cNvPr id="13" name="Text Placeholder 12"/>
          <p:cNvSpPr>
            <a:spLocks noGrp="1"/>
          </p:cNvSpPr>
          <p:nvPr>
            <p:ph type="body" sz="half" idx="2"/>
          </p:nvPr>
        </p:nvSpPr>
        <p:spPr/>
        <p:txBody>
          <a:bodyPr/>
          <a:lstStyle/>
          <a:p>
            <a:pPr algn="ctr"/>
            <a:r>
              <a:rPr lang="el-GR" sz="2400" dirty="0"/>
              <a:t>Το </a:t>
            </a:r>
            <a:r>
              <a:rPr lang="el-GR" sz="2400" dirty="0" err="1"/>
              <a:t>σταυρόσπιτο</a:t>
            </a:r>
            <a:r>
              <a:rPr lang="el-GR" sz="2400" dirty="0"/>
              <a:t> που μένει ο </a:t>
            </a:r>
            <a:r>
              <a:rPr lang="el-GR" sz="2400" dirty="0" smtClean="0"/>
              <a:t>Χριστός</a:t>
            </a:r>
            <a:r>
              <a:rPr lang="en-GB" sz="2400" dirty="0" smtClean="0"/>
              <a:t>.</a:t>
            </a:r>
            <a:r>
              <a:rPr lang="el-GR" sz="2400" dirty="0" smtClean="0"/>
              <a:t> </a:t>
            </a:r>
            <a:endParaRPr lang="el-GR" sz="2400" dirty="0"/>
          </a:p>
          <a:p>
            <a:endParaRPr lang="el-GR" dirty="0"/>
          </a:p>
        </p:txBody>
      </p:sp>
      <p:sp>
        <p:nvSpPr>
          <p:cNvPr id="12" name="Title 11"/>
          <p:cNvSpPr>
            <a:spLocks noGrp="1"/>
          </p:cNvSpPr>
          <p:nvPr>
            <p:ph type="title"/>
          </p:nvPr>
        </p:nvSpPr>
        <p:spPr/>
        <p:txBody>
          <a:bodyPr/>
          <a:lstStyle/>
          <a:p>
            <a:r>
              <a:rPr lang="el-GR" dirty="0"/>
              <a:t>Τα έργα των παιδιών </a:t>
            </a:r>
            <a:r>
              <a:rPr lang="el-GR" dirty="0" smtClean="0"/>
              <a:t>(3/3</a:t>
            </a:r>
            <a:r>
              <a:rPr lang="el-GR" dirty="0"/>
              <a:t>)</a:t>
            </a:r>
          </a:p>
        </p:txBody>
      </p:sp>
    </p:spTree>
    <p:extLst>
      <p:ext uri="{BB962C8B-B14F-4D97-AF65-F5344CB8AC3E}">
        <p14:creationId xmlns:p14="http://schemas.microsoft.com/office/powerpoint/2010/main" val="399288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Συζήτηση</a:t>
            </a:r>
            <a:endParaRPr lang="el-GR" dirty="0"/>
          </a:p>
        </p:txBody>
      </p:sp>
      <p:sp>
        <p:nvSpPr>
          <p:cNvPr id="6" name="Content Placeholder 5"/>
          <p:cNvSpPr>
            <a:spLocks noGrp="1"/>
          </p:cNvSpPr>
          <p:nvPr>
            <p:ph sz="half" idx="1"/>
          </p:nvPr>
        </p:nvSpPr>
        <p:spPr/>
        <p:txBody>
          <a:bodyPr/>
          <a:lstStyle/>
          <a:p>
            <a:pPr marL="0" indent="0">
              <a:buNone/>
            </a:pPr>
            <a:r>
              <a:rPr lang="el-GR" dirty="0"/>
              <a:t>Ο λύκος δείχνει τη πρόσοψη του σπιτιού και τα παιδιά συζητούν για τις προσόψεις των πολυκατοικιών </a:t>
            </a:r>
            <a:r>
              <a:rPr lang="el-GR" dirty="0" smtClean="0"/>
              <a:t>της </a:t>
            </a:r>
            <a:r>
              <a:rPr lang="el-GR" dirty="0"/>
              <a:t>γειτονιάς τους. </a:t>
            </a:r>
          </a:p>
          <a:p>
            <a:pPr marL="0" indent="0">
              <a:buNone/>
            </a:pPr>
            <a:endParaRPr lang="el-GR" dirty="0"/>
          </a:p>
        </p:txBody>
      </p:sp>
      <p:pic>
        <p:nvPicPr>
          <p:cNvPr id="8" name="Content Placeholder 3" descr="Σελίδα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rot="5400000">
            <a:off x="4732712" y="2075945"/>
            <a:ext cx="3869575" cy="3574473"/>
          </a:xfrm>
        </p:spPr>
      </p:pic>
      <p:sp>
        <p:nvSpPr>
          <p:cNvPr id="9" name="TextBox 8"/>
          <p:cNvSpPr txBox="1"/>
          <p:nvPr/>
        </p:nvSpPr>
        <p:spPr>
          <a:xfrm>
            <a:off x="4427984" y="5481228"/>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83420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Παρατήρηση</a:t>
            </a:r>
            <a:endParaRPr lang="el-GR" dirty="0"/>
          </a:p>
        </p:txBody>
      </p:sp>
      <p:sp>
        <p:nvSpPr>
          <p:cNvPr id="3" name="Content Placeholder 2"/>
          <p:cNvSpPr>
            <a:spLocks noGrp="1"/>
          </p:cNvSpPr>
          <p:nvPr>
            <p:ph sz="half" idx="1"/>
          </p:nvPr>
        </p:nvSpPr>
        <p:spPr>
          <a:xfrm>
            <a:off x="457200" y="1600200"/>
            <a:ext cx="3466728" cy="4525963"/>
          </a:xfrm>
        </p:spPr>
        <p:txBody>
          <a:bodyPr/>
          <a:lstStyle/>
          <a:p>
            <a:pPr marL="0" indent="0">
              <a:buNone/>
            </a:pPr>
            <a:r>
              <a:rPr lang="el-GR" dirty="0"/>
              <a:t>Τις παρατηρούν και στη συνέχεια τις ταυτίζουν με τις ασπρόμαυρες εκτυπωμένες σε Α3 φωτογραφίες τους. </a:t>
            </a:r>
          </a:p>
        </p:txBody>
      </p:sp>
      <p:pic>
        <p:nvPicPr>
          <p:cNvPr id="1026" name="Picture 2" descr="Τα παιδά παρατηρούν τα κτήρια."/>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190536" y="1700808"/>
            <a:ext cx="449207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57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0/21/2015 11:49:44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7,8,"/>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5,6,8,9,"/>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548C6F-799A-4608-A97B-D03341F4982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3052</TotalTime>
  <Words>556</Words>
  <Application>Microsoft Office PowerPoint</Application>
  <PresentationFormat>On-screen Show (4:3)</PresentationFormat>
  <Paragraphs>61</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Το Εικονογραφημένο Βιβλίο στην Προσχολική Εκπαίδευση</vt:lpstr>
      <vt:lpstr>Διδακτική Πρακτική</vt:lpstr>
      <vt:lpstr>Ανάγνωση του βιβλίου</vt:lpstr>
      <vt:lpstr>Δραστηριότητα</vt:lpstr>
      <vt:lpstr>Τα έργα των παιδιών (1/3)</vt:lpstr>
      <vt:lpstr>Τα έργα των παιδιών (2/3)</vt:lpstr>
      <vt:lpstr>Τα έργα των παιδιών (3/3)</vt:lpstr>
      <vt:lpstr>Συζήτηση</vt:lpstr>
      <vt:lpstr>Παρατήρηση</vt:lpstr>
      <vt:lpstr>Εικαστική παρέμβαση (1/2)</vt:lpstr>
      <vt:lpstr>Εικαστική παρέμβαση (2/2)</vt:lpstr>
      <vt:lpstr>Χρηματοδότηση</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τρία απαίσια γουρουνάκια</dc:title>
  <dc:subject>Το Εικονογραφημένο Βιβλίο στην Προσχολική Εκπαίδευση</dc:subject>
  <dc:creator>Αγγελική Γιαννικοπούλου</dc:creator>
  <cp:lastModifiedBy>Smaragda Papadopoulou</cp:lastModifiedBy>
  <cp:revision>297</cp:revision>
  <dcterms:created xsi:type="dcterms:W3CDTF">2012-09-06T09:03:05Z</dcterms:created>
  <dcterms:modified xsi:type="dcterms:W3CDTF">2015-10-21T22:36:21Z</dcterms:modified>
  <cp:category>Αρχιτεκτονική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