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2.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8"/>
  </p:notesMasterIdLst>
  <p:sldIdLst>
    <p:sldId id="359" r:id="rId3"/>
    <p:sldId id="366" r:id="rId4"/>
    <p:sldId id="367" r:id="rId5"/>
    <p:sldId id="370" r:id="rId6"/>
    <p:sldId id="371" r:id="rId7"/>
    <p:sldId id="372" r:id="rId8"/>
    <p:sldId id="368" r:id="rId9"/>
    <p:sldId id="369" r:id="rId10"/>
    <p:sldId id="373" r:id="rId11"/>
    <p:sldId id="374" r:id="rId12"/>
    <p:sldId id="375" r:id="rId13"/>
    <p:sldId id="376" r:id="rId14"/>
    <p:sldId id="377" r:id="rId15"/>
    <p:sldId id="378" r:id="rId16"/>
    <p:sldId id="379" r:id="rId17"/>
    <p:sldId id="380" r:id="rId18"/>
    <p:sldId id="381" r:id="rId19"/>
    <p:sldId id="383" r:id="rId20"/>
    <p:sldId id="360" r:id="rId21"/>
    <p:sldId id="361" r:id="rId22"/>
    <p:sldId id="362" r:id="rId23"/>
    <p:sldId id="363" r:id="rId24"/>
    <p:sldId id="364" r:id="rId25"/>
    <p:sldId id="384" r:id="rId26"/>
    <p:sldId id="293" r:id="rId27"/>
  </p:sldIdLst>
  <p:sldSz cx="9144000" cy="6858000" type="screen4x3"/>
  <p:notesSz cx="6858000" cy="9144000"/>
  <p:custDataLst>
    <p:tags r:id="rId2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66"/>
            <p14:sldId id="367"/>
            <p14:sldId id="370"/>
            <p14:sldId id="371"/>
            <p14:sldId id="372"/>
            <p14:sldId id="368"/>
            <p14:sldId id="369"/>
            <p14:sldId id="373"/>
            <p14:sldId id="374"/>
            <p14:sldId id="375"/>
            <p14:sldId id="376"/>
            <p14:sldId id="377"/>
            <p14:sldId id="378"/>
            <p14:sldId id="379"/>
            <p14:sldId id="380"/>
            <p14:sldId id="381"/>
            <p14:sldId id="383"/>
            <p14:sldId id="360"/>
            <p14:sldId id="361"/>
            <p14:sldId id="362"/>
            <p14:sldId id="363"/>
            <p14:sldId id="364"/>
            <p14:sldId id="384"/>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75" d="100"/>
          <a:sy n="75" d="100"/>
        </p:scale>
        <p:origin x="-68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22</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23</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24</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custDataLst>
      <p:tags r:id="rId1"/>
    </p:custDataLst>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6" name="Picture 5" descr="[DECORATIVE]"/>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ustDataLst>
      <p:tags r:id="rId1"/>
    </p:custDataLst>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7" name="Picture 6" descr="[DECORATIVE]"/>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9" name="Picture 8" descr="[DECORATIVE]"/>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8" name="Picture 7" descr="[DECORATIVE]"/>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7" name="Picture 6" descr="[DECORATIVE]"/>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4.xml"/><Relationship Id="rId1" Type="http://schemas.openxmlformats.org/officeDocument/2006/relationships/tags" Target="../tags/tag23.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4.xml"/><Relationship Id="rId1" Type="http://schemas.openxmlformats.org/officeDocument/2006/relationships/tags" Target="../tags/tag25.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hyperlink" Target="http://opencourses.uoa.gr/courses/ECD5/"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21.png"/><Relationship Id="rId4" Type="http://schemas.openxmlformats.org/officeDocument/2006/relationships/hyperlink" Target="%5b1%5d%20http:/creativecommons.org/licenses/by-nc-sa/4.0/"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hyperlink" Target="http://www.biblionet.gr/book/31326/Pennart,_Geoffroy_de/%CE%A3%CE%BF%CF%86%CE%AF%CE%B1,_%CE%B7_%CE%B1%CE%B3%CE%B5%CE%BB%CE%B1%CE%B4%CE%AF%CF%84%CF%83%CE%B1_%CF%84%CF%81%CE%B1%CE%B3%CE%BF%CF%85%CE%B4%CE%AF%CF%83%CF%84%CF%81%CE%B9%CE%B1"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1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4.4</a:t>
            </a:r>
            <a:r>
              <a:rPr lang="el-GR" sz="2800" dirty="0" smtClean="0">
                <a:solidFill>
                  <a:srgbClr val="5075BC"/>
                </a:solidFill>
                <a:latin typeface="+mj-lt"/>
                <a:ea typeface="+mj-ea"/>
                <a:cs typeface="+mj-cs"/>
              </a:rPr>
              <a:t>: </a:t>
            </a:r>
            <a:r>
              <a:rPr lang="el-GR" sz="2800" dirty="0" smtClean="0">
                <a:latin typeface="+mj-lt"/>
                <a:ea typeface="+mj-ea"/>
                <a:cs typeface="+mj-cs"/>
              </a:rPr>
              <a:t>Αρχιτεκτονική και </a:t>
            </a:r>
            <a:r>
              <a:rPr lang="el-GR" sz="2800" dirty="0">
                <a:latin typeface="+mj-lt"/>
                <a:ea typeface="+mj-ea"/>
                <a:cs typeface="+mj-cs"/>
              </a:rPr>
              <a:t>Εικονογραφημένο </a:t>
            </a:r>
            <a:r>
              <a:rPr lang="el-GR" sz="2800" dirty="0" smtClean="0">
                <a:latin typeface="+mj-lt"/>
                <a:ea typeface="+mj-ea"/>
                <a:cs typeface="+mj-cs"/>
              </a:rPr>
              <a:t>Βιβλίο</a:t>
            </a:r>
            <a:endParaRPr lang="el-GR" sz="2800" dirty="0">
              <a:latin typeface="+mj-lt"/>
              <a:ea typeface="+mj-ea"/>
              <a:cs typeface="+mj-cs"/>
            </a:endParaRPr>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Μαντεύοντας </a:t>
            </a:r>
            <a:r>
              <a:rPr lang="el-GR" dirty="0" smtClean="0"/>
              <a:t>(7/12</a:t>
            </a:r>
            <a:r>
              <a:rPr lang="el-GR" dirty="0"/>
              <a:t>)</a:t>
            </a:r>
          </a:p>
        </p:txBody>
      </p:sp>
      <p:sp>
        <p:nvSpPr>
          <p:cNvPr id="4" name="Content Placeholder 3"/>
          <p:cNvSpPr>
            <a:spLocks noGrp="1"/>
          </p:cNvSpPr>
          <p:nvPr>
            <p:ph sz="half" idx="2"/>
          </p:nvPr>
        </p:nvSpPr>
        <p:spPr>
          <a:xfrm>
            <a:off x="3419872" y="1600200"/>
            <a:ext cx="5266928" cy="4525963"/>
          </a:xfrm>
        </p:spPr>
        <p:txBody>
          <a:bodyPr/>
          <a:lstStyle/>
          <a:p>
            <a:pPr marL="0" indent="0">
              <a:buNone/>
            </a:pPr>
            <a:r>
              <a:rPr lang="el-GR" dirty="0"/>
              <a:t>Είπαμε:</a:t>
            </a:r>
          </a:p>
          <a:p>
            <a:r>
              <a:rPr lang="el-GR" dirty="0"/>
              <a:t>«Αγελάδες που κάνουν αγώνες. Γι αυτό έχει και πόρτα με σημαιάκια»</a:t>
            </a:r>
          </a:p>
          <a:p>
            <a:r>
              <a:rPr lang="el-GR" dirty="0"/>
              <a:t>«Ασπρόμαυρες αγελάδες»</a:t>
            </a:r>
          </a:p>
          <a:p>
            <a:r>
              <a:rPr lang="el-GR" dirty="0"/>
              <a:t>«Αγελάδες που τους αρέσει το σκάκι» </a:t>
            </a:r>
          </a:p>
          <a:p>
            <a:endParaRPr lang="el-GR" dirty="0"/>
          </a:p>
        </p:txBody>
      </p:sp>
      <p:pic>
        <p:nvPicPr>
          <p:cNvPr id="5" name="Picture 2" descr="Σελίδα από το βιβλίο."/>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772816"/>
            <a:ext cx="2736304" cy="430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563888" y="5592960"/>
            <a:ext cx="472173" cy="360040"/>
          </a:xfrm>
          <a:prstGeom prst="rect">
            <a:avLst/>
          </a:prstGeom>
        </p:spPr>
        <p:txBody>
          <a:bodyPr vert="horz" wrap="square" lIns="91440" tIns="45720" rIns="91440" bIns="45720" rtlCol="0" anchor="ctr">
            <a:noAutofit/>
          </a:bodyPr>
          <a:lstStyle/>
          <a:p>
            <a:r>
              <a:rPr lang="el-GR" b="1" dirty="0" smtClean="0">
                <a:latin typeface="+mj-lt"/>
              </a:rPr>
              <a:t>[8]</a:t>
            </a:r>
          </a:p>
        </p:txBody>
      </p:sp>
    </p:spTree>
    <p:custDataLst>
      <p:tags r:id="rId1"/>
    </p:custDataLst>
    <p:extLst>
      <p:ext uri="{BB962C8B-B14F-4D97-AF65-F5344CB8AC3E}">
        <p14:creationId xmlns:p14="http://schemas.microsoft.com/office/powerpoint/2010/main" val="346113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Μαντεύοντας </a:t>
            </a:r>
            <a:r>
              <a:rPr lang="el-GR" dirty="0" smtClean="0"/>
              <a:t>(8/12</a:t>
            </a:r>
            <a:r>
              <a:rPr lang="el-GR" dirty="0"/>
              <a:t>)</a:t>
            </a:r>
          </a:p>
        </p:txBody>
      </p:sp>
      <p:sp>
        <p:nvSpPr>
          <p:cNvPr id="3" name="Content Placeholder 2"/>
          <p:cNvSpPr>
            <a:spLocks noGrp="1"/>
          </p:cNvSpPr>
          <p:nvPr>
            <p:ph sz="half" idx="1"/>
          </p:nvPr>
        </p:nvSpPr>
        <p:spPr/>
        <p:txBody>
          <a:bodyPr/>
          <a:lstStyle/>
          <a:p>
            <a:pPr marL="0" indent="0">
              <a:buNone/>
            </a:pPr>
            <a:r>
              <a:rPr lang="el-GR" dirty="0"/>
              <a:t>Τελικά ήταν: Η ορχήστρα των ασπρόμαυρων αγελάδων</a:t>
            </a:r>
          </a:p>
          <a:p>
            <a:endParaRPr lang="el-GR" dirty="0"/>
          </a:p>
        </p:txBody>
      </p:sp>
      <p:pic>
        <p:nvPicPr>
          <p:cNvPr id="5" name="Content Placeholder 4" descr="Σελίδα από το βιβλίο."/>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a:xfrm>
            <a:off x="4716016" y="1700808"/>
            <a:ext cx="3921361" cy="3240360"/>
          </a:xfrm>
          <a:prstGeom prst="rect">
            <a:avLst/>
          </a:prstGeom>
        </p:spPr>
      </p:pic>
      <p:sp>
        <p:nvSpPr>
          <p:cNvPr id="6" name="TextBox 5"/>
          <p:cNvSpPr txBox="1"/>
          <p:nvPr/>
        </p:nvSpPr>
        <p:spPr>
          <a:xfrm>
            <a:off x="8276291" y="5013176"/>
            <a:ext cx="472173" cy="360040"/>
          </a:xfrm>
          <a:prstGeom prst="rect">
            <a:avLst/>
          </a:prstGeom>
        </p:spPr>
        <p:txBody>
          <a:bodyPr vert="horz" wrap="square" lIns="91440" tIns="45720" rIns="91440" bIns="45720" rtlCol="0" anchor="ctr">
            <a:noAutofit/>
          </a:bodyPr>
          <a:lstStyle/>
          <a:p>
            <a:r>
              <a:rPr lang="el-GR" b="1" dirty="0" smtClean="0">
                <a:latin typeface="+mj-lt"/>
              </a:rPr>
              <a:t>[9]</a:t>
            </a:r>
          </a:p>
        </p:txBody>
      </p:sp>
    </p:spTree>
    <p:custDataLst>
      <p:tags r:id="rId1"/>
    </p:custDataLst>
    <p:extLst>
      <p:ext uri="{BB962C8B-B14F-4D97-AF65-F5344CB8AC3E}">
        <p14:creationId xmlns:p14="http://schemas.microsoft.com/office/powerpoint/2010/main" val="3517300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Μαντεύοντας </a:t>
            </a:r>
            <a:r>
              <a:rPr lang="el-GR" dirty="0" smtClean="0"/>
              <a:t>(9/12</a:t>
            </a:r>
            <a:r>
              <a:rPr lang="el-GR" dirty="0"/>
              <a:t>)</a:t>
            </a:r>
          </a:p>
        </p:txBody>
      </p:sp>
      <p:sp>
        <p:nvSpPr>
          <p:cNvPr id="4" name="Content Placeholder 3"/>
          <p:cNvSpPr>
            <a:spLocks noGrp="1"/>
          </p:cNvSpPr>
          <p:nvPr>
            <p:ph sz="half" idx="2"/>
          </p:nvPr>
        </p:nvSpPr>
        <p:spPr>
          <a:xfrm>
            <a:off x="3995936" y="1600200"/>
            <a:ext cx="4690864" cy="4525963"/>
          </a:xfrm>
        </p:spPr>
        <p:txBody>
          <a:bodyPr>
            <a:normAutofit fontScale="92500"/>
          </a:bodyPr>
          <a:lstStyle/>
          <a:p>
            <a:pPr marL="0" indent="0">
              <a:buNone/>
            </a:pPr>
            <a:r>
              <a:rPr lang="el-GR" dirty="0"/>
              <a:t>Είπαμε:</a:t>
            </a:r>
          </a:p>
          <a:p>
            <a:r>
              <a:rPr lang="el-GR" dirty="0"/>
              <a:t>«Αγελάδες που τους αρέσει να κολυμπάνε στη θάλασσα. Γι’ αυτό η πόρτα έχει κύματα»</a:t>
            </a:r>
          </a:p>
          <a:p>
            <a:r>
              <a:rPr lang="el-GR" dirty="0"/>
              <a:t>«Μια ορχήστρα που τραγουδάει μες στη θάλασσα»</a:t>
            </a:r>
          </a:p>
          <a:p>
            <a:r>
              <a:rPr lang="el-GR" dirty="0"/>
              <a:t>«Αγελάδες που είναι καλές στο χορό. Κουνιέται κι η πόρτα τους»</a:t>
            </a:r>
          </a:p>
          <a:p>
            <a:endParaRPr lang="el-GR" dirty="0"/>
          </a:p>
        </p:txBody>
      </p:sp>
      <p:pic>
        <p:nvPicPr>
          <p:cNvPr id="5" name="Content Placeholder 4" descr="Σελίδα από το βιβλίο."/>
          <p:cNvPicPr>
            <a:picLocks noGrp="1" noChangeAspect="1"/>
          </p:cNvPicPr>
          <p:nvPr>
            <p:ph sz="half" idx="1"/>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p:blipFill>
        <p:spPr>
          <a:xfrm rot="5400000">
            <a:off x="230082" y="2442325"/>
            <a:ext cx="3960442" cy="2909455"/>
          </a:xfrm>
          <a:prstGeom prst="rect">
            <a:avLst/>
          </a:prstGeom>
        </p:spPr>
      </p:pic>
      <p:sp>
        <p:nvSpPr>
          <p:cNvPr id="6" name="TextBox 5"/>
          <p:cNvSpPr txBox="1"/>
          <p:nvPr/>
        </p:nvSpPr>
        <p:spPr>
          <a:xfrm>
            <a:off x="755576" y="5949280"/>
            <a:ext cx="576064" cy="360040"/>
          </a:xfrm>
          <a:prstGeom prst="rect">
            <a:avLst/>
          </a:prstGeom>
        </p:spPr>
        <p:txBody>
          <a:bodyPr vert="horz" wrap="square" lIns="91440" tIns="45720" rIns="91440" bIns="45720" rtlCol="0" anchor="ctr">
            <a:noAutofit/>
          </a:bodyPr>
          <a:lstStyle/>
          <a:p>
            <a:r>
              <a:rPr lang="el-GR" b="1" dirty="0" smtClean="0">
                <a:latin typeface="+mj-lt"/>
              </a:rPr>
              <a:t>[10]</a:t>
            </a:r>
          </a:p>
        </p:txBody>
      </p:sp>
    </p:spTree>
    <p:custDataLst>
      <p:tags r:id="rId1"/>
    </p:custDataLst>
    <p:extLst>
      <p:ext uri="{BB962C8B-B14F-4D97-AF65-F5344CB8AC3E}">
        <p14:creationId xmlns:p14="http://schemas.microsoft.com/office/powerpoint/2010/main" val="21224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Μαντεύοντας (</a:t>
            </a:r>
            <a:r>
              <a:rPr lang="el-GR" dirty="0" smtClean="0"/>
              <a:t>10/12</a:t>
            </a:r>
            <a:r>
              <a:rPr lang="el-GR" dirty="0"/>
              <a:t>)</a:t>
            </a:r>
          </a:p>
        </p:txBody>
      </p:sp>
      <p:sp>
        <p:nvSpPr>
          <p:cNvPr id="3" name="Content Placeholder 2"/>
          <p:cNvSpPr>
            <a:spLocks noGrp="1"/>
          </p:cNvSpPr>
          <p:nvPr>
            <p:ph sz="half" idx="1"/>
          </p:nvPr>
        </p:nvSpPr>
        <p:spPr/>
        <p:txBody>
          <a:bodyPr/>
          <a:lstStyle/>
          <a:p>
            <a:pPr marL="0" indent="0">
              <a:buNone/>
            </a:pPr>
            <a:r>
              <a:rPr lang="el-GR" dirty="0"/>
              <a:t>Τελικά ήταν: Η ορχήστρα των τρελών </a:t>
            </a:r>
            <a:r>
              <a:rPr lang="el-GR" dirty="0" smtClean="0"/>
              <a:t>αγελάδων</a:t>
            </a:r>
            <a:r>
              <a:rPr lang="en-GB" dirty="0" smtClean="0"/>
              <a:t>.</a:t>
            </a:r>
            <a:endParaRPr lang="el-GR" dirty="0"/>
          </a:p>
          <a:p>
            <a:endParaRPr lang="el-GR" dirty="0"/>
          </a:p>
        </p:txBody>
      </p:sp>
      <p:pic>
        <p:nvPicPr>
          <p:cNvPr id="5" name="Picture 5" descr="Σελίδα από το βιβλίο."/>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a:xfrm>
            <a:off x="4788024" y="1844824"/>
            <a:ext cx="3797134" cy="3096344"/>
          </a:xfrm>
          <a:prstGeom prst="rect">
            <a:avLst/>
          </a:prstGeom>
        </p:spPr>
      </p:pic>
      <p:sp>
        <p:nvSpPr>
          <p:cNvPr id="6" name="TextBox 5"/>
          <p:cNvSpPr txBox="1"/>
          <p:nvPr/>
        </p:nvSpPr>
        <p:spPr>
          <a:xfrm>
            <a:off x="8028384" y="4968960"/>
            <a:ext cx="616189" cy="360040"/>
          </a:xfrm>
          <a:prstGeom prst="rect">
            <a:avLst/>
          </a:prstGeom>
        </p:spPr>
        <p:txBody>
          <a:bodyPr vert="horz" wrap="square" lIns="91440" tIns="45720" rIns="91440" bIns="45720" rtlCol="0" anchor="ctr">
            <a:noAutofit/>
          </a:bodyPr>
          <a:lstStyle/>
          <a:p>
            <a:r>
              <a:rPr lang="el-GR" b="1" dirty="0" smtClean="0">
                <a:latin typeface="+mj-lt"/>
              </a:rPr>
              <a:t>[11]</a:t>
            </a:r>
          </a:p>
        </p:txBody>
      </p:sp>
    </p:spTree>
    <p:custDataLst>
      <p:tags r:id="rId1"/>
    </p:custDataLst>
    <p:extLst>
      <p:ext uri="{BB962C8B-B14F-4D97-AF65-F5344CB8AC3E}">
        <p14:creationId xmlns:p14="http://schemas.microsoft.com/office/powerpoint/2010/main" val="2486382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Μαντεύοντας (</a:t>
            </a:r>
            <a:r>
              <a:rPr lang="el-GR" dirty="0" smtClean="0"/>
              <a:t>11/12</a:t>
            </a:r>
            <a:r>
              <a:rPr lang="el-GR" dirty="0"/>
              <a:t>)</a:t>
            </a:r>
          </a:p>
        </p:txBody>
      </p:sp>
      <p:sp>
        <p:nvSpPr>
          <p:cNvPr id="4" name="Content Placeholder 3"/>
          <p:cNvSpPr>
            <a:spLocks noGrp="1"/>
          </p:cNvSpPr>
          <p:nvPr>
            <p:ph sz="half" idx="2"/>
          </p:nvPr>
        </p:nvSpPr>
        <p:spPr>
          <a:xfrm>
            <a:off x="4427984" y="1600200"/>
            <a:ext cx="4258816" cy="4525963"/>
          </a:xfrm>
        </p:spPr>
        <p:txBody>
          <a:bodyPr/>
          <a:lstStyle/>
          <a:p>
            <a:pPr marL="0" indent="0">
              <a:buNone/>
            </a:pPr>
            <a:r>
              <a:rPr lang="el-GR" dirty="0"/>
              <a:t>Είπαμε:</a:t>
            </a:r>
          </a:p>
          <a:p>
            <a:r>
              <a:rPr lang="el-GR" dirty="0"/>
              <a:t>«Αγελάδες γιαγιάδες»</a:t>
            </a:r>
          </a:p>
          <a:p>
            <a:r>
              <a:rPr lang="el-GR" dirty="0"/>
              <a:t>«Αρχοντικά ζώα» </a:t>
            </a:r>
          </a:p>
          <a:p>
            <a:endParaRPr lang="el-GR" dirty="0"/>
          </a:p>
        </p:txBody>
      </p:sp>
      <p:pic>
        <p:nvPicPr>
          <p:cNvPr id="5" name="Content Placeholder 4" descr="Σελίδα από το βιβλίο."/>
          <p:cNvPicPr>
            <a:picLocks noGrp="1" noChangeAspect="1"/>
          </p:cNvPicPr>
          <p:nvPr>
            <p:ph sz="half" idx="1"/>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p:blipFill>
        <p:spPr>
          <a:xfrm rot="5400000">
            <a:off x="576303" y="2096105"/>
            <a:ext cx="3816426" cy="3025833"/>
          </a:xfrm>
          <a:prstGeom prst="rect">
            <a:avLst/>
          </a:prstGeom>
        </p:spPr>
      </p:pic>
      <p:sp>
        <p:nvSpPr>
          <p:cNvPr id="6" name="TextBox 5"/>
          <p:cNvSpPr txBox="1"/>
          <p:nvPr/>
        </p:nvSpPr>
        <p:spPr>
          <a:xfrm>
            <a:off x="971600" y="5589240"/>
            <a:ext cx="576064" cy="360040"/>
          </a:xfrm>
          <a:prstGeom prst="rect">
            <a:avLst/>
          </a:prstGeom>
        </p:spPr>
        <p:txBody>
          <a:bodyPr vert="horz" wrap="square" lIns="91440" tIns="45720" rIns="91440" bIns="45720" rtlCol="0" anchor="ctr">
            <a:noAutofit/>
          </a:bodyPr>
          <a:lstStyle/>
          <a:p>
            <a:r>
              <a:rPr lang="el-GR" b="1" dirty="0" smtClean="0">
                <a:latin typeface="+mj-lt"/>
              </a:rPr>
              <a:t>[12]</a:t>
            </a:r>
          </a:p>
        </p:txBody>
      </p:sp>
    </p:spTree>
    <p:custDataLst>
      <p:tags r:id="rId1"/>
    </p:custDataLst>
    <p:extLst>
      <p:ext uri="{BB962C8B-B14F-4D97-AF65-F5344CB8AC3E}">
        <p14:creationId xmlns:p14="http://schemas.microsoft.com/office/powerpoint/2010/main" val="30686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Μαντεύοντας (</a:t>
            </a:r>
            <a:r>
              <a:rPr lang="el-GR" dirty="0" smtClean="0"/>
              <a:t>12/12</a:t>
            </a:r>
            <a:r>
              <a:rPr lang="el-GR" dirty="0"/>
              <a:t>)</a:t>
            </a:r>
          </a:p>
        </p:txBody>
      </p:sp>
      <p:sp>
        <p:nvSpPr>
          <p:cNvPr id="3" name="Content Placeholder 2"/>
          <p:cNvSpPr>
            <a:spLocks noGrp="1"/>
          </p:cNvSpPr>
          <p:nvPr>
            <p:ph sz="half" idx="1"/>
          </p:nvPr>
        </p:nvSpPr>
        <p:spPr/>
        <p:txBody>
          <a:bodyPr/>
          <a:lstStyle/>
          <a:p>
            <a:pPr marL="0" indent="0">
              <a:buNone/>
            </a:pPr>
            <a:r>
              <a:rPr lang="el-GR" dirty="0"/>
              <a:t>Τελικά ήταν: Η ορχήστρα των κομψών </a:t>
            </a:r>
            <a:r>
              <a:rPr lang="el-GR" dirty="0" smtClean="0"/>
              <a:t>αγελάδων</a:t>
            </a:r>
            <a:r>
              <a:rPr lang="en-GB" dirty="0" smtClean="0"/>
              <a:t>.</a:t>
            </a:r>
            <a:endParaRPr lang="el-GR" dirty="0"/>
          </a:p>
          <a:p>
            <a:endParaRPr lang="el-GR" dirty="0"/>
          </a:p>
        </p:txBody>
      </p:sp>
      <p:pic>
        <p:nvPicPr>
          <p:cNvPr id="4098" name="Picture 2" descr="Σελίδα από το βιβλίο."/>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16016" y="1628800"/>
            <a:ext cx="397920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100392" y="4869160"/>
            <a:ext cx="616189" cy="360040"/>
          </a:xfrm>
          <a:prstGeom prst="rect">
            <a:avLst/>
          </a:prstGeom>
        </p:spPr>
        <p:txBody>
          <a:bodyPr vert="horz" wrap="square" lIns="91440" tIns="45720" rIns="91440" bIns="45720" rtlCol="0" anchor="ctr">
            <a:noAutofit/>
          </a:bodyPr>
          <a:lstStyle/>
          <a:p>
            <a:r>
              <a:rPr lang="el-GR" b="1" dirty="0" smtClean="0">
                <a:latin typeface="+mj-lt"/>
              </a:rPr>
              <a:t>[13]</a:t>
            </a:r>
          </a:p>
        </p:txBody>
      </p:sp>
    </p:spTree>
    <p:custDataLst>
      <p:tags r:id="rId1"/>
    </p:custDataLst>
    <p:extLst>
      <p:ext uri="{BB962C8B-B14F-4D97-AF65-F5344CB8AC3E}">
        <p14:creationId xmlns:p14="http://schemas.microsoft.com/office/powerpoint/2010/main" val="4160712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Δραστηριότητα - Κατασκευή</a:t>
            </a:r>
            <a:endParaRPr lang="el-GR" dirty="0"/>
          </a:p>
        </p:txBody>
      </p:sp>
      <p:sp>
        <p:nvSpPr>
          <p:cNvPr id="3" name="Content Placeholder 2"/>
          <p:cNvSpPr>
            <a:spLocks noGrp="1"/>
          </p:cNvSpPr>
          <p:nvPr>
            <p:ph sz="half" idx="1"/>
          </p:nvPr>
        </p:nvSpPr>
        <p:spPr/>
        <p:txBody>
          <a:bodyPr/>
          <a:lstStyle/>
          <a:p>
            <a:pPr marL="0" indent="0">
              <a:buNone/>
            </a:pPr>
            <a:r>
              <a:rPr lang="el-GR" dirty="0" smtClean="0"/>
              <a:t>Τα παιδιά φτιάχνουν και αυτά πόρτες που να «ταιριάζουν» σε αγαπημένους τους ήρωες, χρησιμοποιώντας στοιχεία που να δείχνουν υπαινικτικά ποιος κρύβεται πίσω από κάθε πόρτα.</a:t>
            </a:r>
            <a:r>
              <a:rPr lang="en-GB" dirty="0" smtClean="0"/>
              <a:t> </a:t>
            </a:r>
            <a:r>
              <a:rPr lang="el-GR" dirty="0"/>
              <a:t>Μαζί τους δούλεψε και η </a:t>
            </a:r>
            <a:r>
              <a:rPr lang="el-GR" dirty="0" smtClean="0"/>
              <a:t>δασκάλα</a:t>
            </a:r>
            <a:r>
              <a:rPr lang="en-GB" dirty="0" smtClean="0"/>
              <a:t>.</a:t>
            </a:r>
            <a:endParaRPr lang="el-GR" dirty="0"/>
          </a:p>
          <a:p>
            <a:pPr marL="0" indent="0">
              <a:buNone/>
            </a:pPr>
            <a:endParaRPr lang="el-GR" dirty="0" smtClean="0"/>
          </a:p>
          <a:p>
            <a:endParaRPr lang="el-GR" dirty="0"/>
          </a:p>
        </p:txBody>
      </p:sp>
      <p:pic>
        <p:nvPicPr>
          <p:cNvPr id="10" name="Content Placeholder 9" descr="Μια πόρτα Έλμερ."/>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42180" y="1916832"/>
            <a:ext cx="3718252" cy="3493833"/>
          </a:xfrm>
        </p:spPr>
      </p:pic>
    </p:spTree>
    <p:extLst>
      <p:ext uri="{BB962C8B-B14F-4D97-AF65-F5344CB8AC3E}">
        <p14:creationId xmlns:p14="http://schemas.microsoft.com/office/powerpoint/2010/main" val="1475076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Συζήτηση</a:t>
            </a:r>
            <a:endParaRPr lang="el-GR" dirty="0"/>
          </a:p>
        </p:txBody>
      </p:sp>
      <p:sp>
        <p:nvSpPr>
          <p:cNvPr id="3" name="Content Placeholder 2"/>
          <p:cNvSpPr>
            <a:spLocks noGrp="1"/>
          </p:cNvSpPr>
          <p:nvPr>
            <p:ph sz="half" idx="1"/>
          </p:nvPr>
        </p:nvSpPr>
        <p:spPr/>
        <p:txBody>
          <a:bodyPr>
            <a:noAutofit/>
          </a:bodyPr>
          <a:lstStyle/>
          <a:p>
            <a:pPr marL="0" indent="0">
              <a:buNone/>
            </a:pPr>
            <a:r>
              <a:rPr lang="el-GR" sz="2200" dirty="0"/>
              <a:t>Πρώτα όμως </a:t>
            </a:r>
            <a:r>
              <a:rPr lang="el-GR" sz="2200" dirty="0" smtClean="0"/>
              <a:t>συζητούν…</a:t>
            </a:r>
          </a:p>
          <a:p>
            <a:pPr marL="0" indent="0">
              <a:buNone/>
            </a:pPr>
            <a:r>
              <a:rPr lang="el-GR" sz="2200" dirty="0" smtClean="0"/>
              <a:t>για </a:t>
            </a:r>
            <a:r>
              <a:rPr lang="el-GR" sz="2200" dirty="0"/>
              <a:t>τα </a:t>
            </a:r>
            <a:r>
              <a:rPr lang="el-GR" sz="2200" dirty="0" smtClean="0"/>
              <a:t>χρώματα</a:t>
            </a:r>
            <a:r>
              <a:rPr lang="el-GR" sz="2200" dirty="0"/>
              <a:t>:</a:t>
            </a:r>
          </a:p>
          <a:p>
            <a:r>
              <a:rPr lang="el-GR" sz="2200" dirty="0"/>
              <a:t>«Στον Πινόκιο καφέ πόρτα γιατί είναι </a:t>
            </a:r>
            <a:r>
              <a:rPr lang="el-GR" sz="2200" dirty="0" smtClean="0"/>
              <a:t>ξύλινος.»</a:t>
            </a:r>
            <a:endParaRPr lang="el-GR" sz="2200" dirty="0"/>
          </a:p>
          <a:p>
            <a:r>
              <a:rPr lang="el-GR" sz="2200" dirty="0"/>
              <a:t>«Στο λύκο μαύρη γιατί είναι </a:t>
            </a:r>
            <a:r>
              <a:rPr lang="el-GR" sz="2200" dirty="0" smtClean="0"/>
              <a:t>κακός.»</a:t>
            </a:r>
            <a:endParaRPr lang="el-GR" sz="2200" dirty="0"/>
          </a:p>
          <a:p>
            <a:r>
              <a:rPr lang="el-GR" sz="2200" dirty="0"/>
              <a:t>«Στην Κοκκινοσκουφίτσα κόκκινη, αφού φοράει  κόκκινο </a:t>
            </a:r>
            <a:r>
              <a:rPr lang="el-GR" sz="2200" dirty="0" smtClean="0"/>
              <a:t>σκουφάκι.»</a:t>
            </a:r>
            <a:endParaRPr lang="el-GR" sz="2200" dirty="0"/>
          </a:p>
          <a:p>
            <a:r>
              <a:rPr lang="el-GR" sz="2200" dirty="0"/>
              <a:t>«Στη Χιονάτη άσπρη, επειδή ήταν άσπρη σαν το </a:t>
            </a:r>
            <a:r>
              <a:rPr lang="el-GR" sz="2200" dirty="0" smtClean="0"/>
              <a:t>χιόνι.»</a:t>
            </a:r>
            <a:endParaRPr lang="el-GR" sz="2200" dirty="0"/>
          </a:p>
          <a:p>
            <a:pPr marL="0" indent="0">
              <a:buNone/>
            </a:pPr>
            <a:endParaRPr lang="el-GR" sz="2200" dirty="0" smtClean="0"/>
          </a:p>
          <a:p>
            <a:endParaRPr lang="el-GR" sz="2200" dirty="0"/>
          </a:p>
        </p:txBody>
      </p:sp>
      <p:sp>
        <p:nvSpPr>
          <p:cNvPr id="4" name="Content Placeholder 3"/>
          <p:cNvSpPr>
            <a:spLocks noGrp="1"/>
          </p:cNvSpPr>
          <p:nvPr>
            <p:ph sz="half" idx="2"/>
          </p:nvPr>
        </p:nvSpPr>
        <p:spPr/>
        <p:txBody>
          <a:bodyPr>
            <a:noAutofit/>
          </a:bodyPr>
          <a:lstStyle/>
          <a:p>
            <a:pPr marL="0" indent="0">
              <a:buNone/>
            </a:pPr>
            <a:r>
              <a:rPr lang="el-GR" sz="2200" dirty="0" smtClean="0"/>
              <a:t>… για </a:t>
            </a:r>
            <a:r>
              <a:rPr lang="el-GR" sz="2200" dirty="0"/>
              <a:t>τα διακοσμητικά στοιχεία:</a:t>
            </a:r>
          </a:p>
          <a:p>
            <a:r>
              <a:rPr lang="el-GR" sz="2200" dirty="0" smtClean="0"/>
              <a:t>Για </a:t>
            </a:r>
            <a:r>
              <a:rPr lang="el-GR" sz="2200" dirty="0"/>
              <a:t>τον Πινόκιο: «Μεγάλη μύτη για </a:t>
            </a:r>
            <a:r>
              <a:rPr lang="el-GR" sz="2200" dirty="0" smtClean="0"/>
              <a:t>πόμολο».</a:t>
            </a:r>
            <a:endParaRPr lang="el-GR" sz="2200" dirty="0"/>
          </a:p>
          <a:p>
            <a:r>
              <a:rPr lang="el-GR" sz="2200" dirty="0"/>
              <a:t> Για τα τρία γουρουνάκια: «Μύτες γουρουνιών για </a:t>
            </a:r>
            <a:r>
              <a:rPr lang="el-GR" sz="2200" dirty="0" smtClean="0"/>
              <a:t>πόμολο».</a:t>
            </a:r>
            <a:endParaRPr lang="el-GR" sz="2200" dirty="0"/>
          </a:p>
          <a:p>
            <a:r>
              <a:rPr lang="el-GR" sz="2200" dirty="0"/>
              <a:t> Για τη Μάγια τη Μέλισσα: «Ρίγες καφέ και </a:t>
            </a:r>
            <a:r>
              <a:rPr lang="el-GR" sz="2200" dirty="0" smtClean="0"/>
              <a:t>κίτρινες».</a:t>
            </a:r>
            <a:endParaRPr lang="el-GR" sz="2200" dirty="0"/>
          </a:p>
          <a:p>
            <a:r>
              <a:rPr lang="el-GR" sz="2200" dirty="0"/>
              <a:t> Για τη Σταχτοπούτα: «Χρυσόσκονη</a:t>
            </a:r>
            <a:r>
              <a:rPr lang="el-GR" sz="2200" dirty="0" smtClean="0"/>
              <a:t>».</a:t>
            </a:r>
            <a:endParaRPr lang="el-GR" sz="2200" dirty="0"/>
          </a:p>
          <a:p>
            <a:r>
              <a:rPr lang="el-GR" sz="2200" dirty="0"/>
              <a:t> Για τη Χιονάτη: «Μήλο για κουδούνι</a:t>
            </a:r>
            <a:r>
              <a:rPr lang="el-GR" sz="2200" dirty="0" smtClean="0"/>
              <a:t>».</a:t>
            </a:r>
            <a:endParaRPr lang="el-GR" sz="2200" dirty="0"/>
          </a:p>
          <a:p>
            <a:endParaRPr lang="el-GR" sz="2200" dirty="0"/>
          </a:p>
        </p:txBody>
      </p:sp>
    </p:spTree>
    <p:extLst>
      <p:ext uri="{BB962C8B-B14F-4D97-AF65-F5344CB8AC3E}">
        <p14:creationId xmlns:p14="http://schemas.microsoft.com/office/powerpoint/2010/main" val="1111828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smtClean="0"/>
              <a:t>Τα έργα των παιδιών</a:t>
            </a:r>
            <a:endParaRPr lang="el-GR" dirty="0"/>
          </a:p>
        </p:txBody>
      </p:sp>
      <p:sp>
        <p:nvSpPr>
          <p:cNvPr id="7" name="Text Placeholder 6"/>
          <p:cNvSpPr>
            <a:spLocks noGrp="1"/>
          </p:cNvSpPr>
          <p:nvPr>
            <p:ph type="body" idx="1"/>
          </p:nvPr>
        </p:nvSpPr>
        <p:spPr/>
        <p:txBody>
          <a:bodyPr/>
          <a:lstStyle/>
          <a:p>
            <a:r>
              <a:rPr lang="el-GR" b="0" dirty="0"/>
              <a:t>Πίσω κρύβεται ο </a:t>
            </a:r>
            <a:r>
              <a:rPr lang="el-GR" b="0" dirty="0" smtClean="0"/>
              <a:t>Πινόκιο.</a:t>
            </a:r>
            <a:endParaRPr lang="el-GR" b="0" dirty="0"/>
          </a:p>
        </p:txBody>
      </p:sp>
      <p:pic>
        <p:nvPicPr>
          <p:cNvPr id="5" name="Content Placeholder 4" descr="Πόρτα Πινόκιο."/>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tretch/>
        </p:blipFill>
        <p:spPr>
          <a:xfrm flipV="1">
            <a:off x="457200" y="2584286"/>
            <a:ext cx="4040188" cy="3509010"/>
          </a:xfrm>
          <a:prstGeom prst="rect">
            <a:avLst/>
          </a:prstGeom>
          <a:ln>
            <a:noFill/>
          </a:ln>
          <a:effectLst/>
        </p:spPr>
      </p:pic>
      <p:sp>
        <p:nvSpPr>
          <p:cNvPr id="8" name="Text Placeholder 7"/>
          <p:cNvSpPr>
            <a:spLocks noGrp="1"/>
          </p:cNvSpPr>
          <p:nvPr>
            <p:ph type="body" sz="quarter" idx="3"/>
          </p:nvPr>
        </p:nvSpPr>
        <p:spPr>
          <a:xfrm>
            <a:off x="4645025" y="1574254"/>
            <a:ext cx="4041775" cy="774626"/>
          </a:xfrm>
        </p:spPr>
        <p:txBody>
          <a:bodyPr>
            <a:normAutofit lnSpcReduction="10000"/>
          </a:bodyPr>
          <a:lstStyle/>
          <a:p>
            <a:r>
              <a:rPr lang="el-GR" b="0" dirty="0"/>
              <a:t>Αν την ανοίξεις θα βρεις τον κακό </a:t>
            </a:r>
            <a:r>
              <a:rPr lang="el-GR" b="0" dirty="0" smtClean="0"/>
              <a:t>λύκο.</a:t>
            </a:r>
            <a:endParaRPr lang="el-GR" b="0" dirty="0"/>
          </a:p>
        </p:txBody>
      </p:sp>
      <p:pic>
        <p:nvPicPr>
          <p:cNvPr id="4" name="Content Placeholder 3" descr="Πόρτα Κακός Λύκος"/>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788024" y="2564904"/>
            <a:ext cx="3528392" cy="3528392"/>
          </a:xfrm>
        </p:spPr>
      </p:pic>
    </p:spTree>
    <p:extLst>
      <p:ext uri="{BB962C8B-B14F-4D97-AF65-F5344CB8AC3E}">
        <p14:creationId xmlns:p14="http://schemas.microsoft.com/office/powerpoint/2010/main" val="3135517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3"/>
          <p:cNvSpPr>
            <a:spLocks noGrp="1"/>
          </p:cNvSpPr>
          <p:nvPr>
            <p:ph type="title"/>
          </p:nvPr>
        </p:nvSpPr>
        <p:spPr/>
        <p:txBody>
          <a:bodyPr/>
          <a:lstStyle/>
          <a:p>
            <a:r>
              <a:rPr lang="el-GR" altLang="en-US" smtClean="0"/>
              <a:t>Διδακτική Πρακτική</a:t>
            </a:r>
            <a:endParaRPr lang="en-GB" altLang="en-US" smtClean="0"/>
          </a:p>
        </p:txBody>
      </p:sp>
      <p:sp>
        <p:nvSpPr>
          <p:cNvPr id="12291" name="Θέση περιεχομένου 6"/>
          <p:cNvSpPr>
            <a:spLocks noGrp="1"/>
          </p:cNvSpPr>
          <p:nvPr>
            <p:ph sz="half" idx="1"/>
          </p:nvPr>
        </p:nvSpPr>
        <p:spPr>
          <a:xfrm>
            <a:off x="457200" y="1600200"/>
            <a:ext cx="4762872" cy="4525963"/>
          </a:xfrm>
        </p:spPr>
        <p:txBody>
          <a:bodyPr>
            <a:noAutofit/>
          </a:bodyPr>
          <a:lstStyle/>
          <a:p>
            <a:pPr marL="0" indent="0">
              <a:buFont typeface="Arial" panose="020B0604020202020204" pitchFamily="34" charset="0"/>
              <a:buNone/>
            </a:pPr>
            <a:r>
              <a:rPr lang="el-GR" altLang="en-US" sz="2400" b="1" dirty="0" smtClean="0"/>
              <a:t>Διδακτική πρακτική</a:t>
            </a:r>
            <a:r>
              <a:rPr lang="en-GB" altLang="en-US" sz="2400" dirty="0" smtClean="0"/>
              <a:t>:</a:t>
            </a:r>
            <a:endParaRPr lang="el-GR" altLang="en-US" sz="2400" dirty="0" smtClean="0"/>
          </a:p>
          <a:p>
            <a:pPr marL="0" indent="0">
              <a:spcBef>
                <a:spcPts val="0"/>
              </a:spcBef>
              <a:buNone/>
            </a:pPr>
            <a:r>
              <a:rPr lang="el-GR" sz="2400" dirty="0"/>
              <a:t>Μαργαρίτα-Μαρία </a:t>
            </a:r>
            <a:r>
              <a:rPr lang="el-GR" sz="2400" dirty="0" err="1" smtClean="0"/>
              <a:t>Δίζου</a:t>
            </a:r>
            <a:r>
              <a:rPr lang="en-GB" sz="2400" dirty="0" smtClean="0"/>
              <a:t>.</a:t>
            </a:r>
            <a:endParaRPr lang="el-GR" sz="2400" dirty="0"/>
          </a:p>
          <a:p>
            <a:pPr marL="0" indent="0">
              <a:spcBef>
                <a:spcPts val="1200"/>
              </a:spcBef>
              <a:spcAft>
                <a:spcPts val="600"/>
              </a:spcAft>
              <a:buNone/>
            </a:pPr>
            <a:r>
              <a:rPr lang="el-GR" sz="2400" b="1" dirty="0" smtClean="0"/>
              <a:t>Θέμα</a:t>
            </a:r>
            <a:r>
              <a:rPr lang="el-GR" sz="2400" dirty="0" smtClean="0"/>
              <a:t>: </a:t>
            </a:r>
            <a:r>
              <a:rPr lang="el-GR" sz="2400" dirty="0"/>
              <a:t>Δείξε μου την πόρτα σου να σου πω ποιος </a:t>
            </a:r>
            <a:r>
              <a:rPr lang="el-GR" sz="2400" dirty="0" smtClean="0"/>
              <a:t>είσαι.</a:t>
            </a:r>
          </a:p>
          <a:p>
            <a:pPr marL="0" indent="0">
              <a:spcBef>
                <a:spcPts val="1200"/>
              </a:spcBef>
              <a:spcAft>
                <a:spcPts val="600"/>
              </a:spcAft>
              <a:buNone/>
            </a:pPr>
            <a:r>
              <a:rPr lang="el-GR" altLang="en-US" sz="2400" b="1" dirty="0" smtClean="0"/>
              <a:t>Βιβλίο</a:t>
            </a:r>
            <a:r>
              <a:rPr lang="el-GR" altLang="en-US" sz="2400" dirty="0" smtClean="0"/>
              <a:t>:</a:t>
            </a:r>
            <a:r>
              <a:rPr lang="en-GB" altLang="en-US" sz="2400" dirty="0" smtClean="0"/>
              <a:t> </a:t>
            </a:r>
            <a:r>
              <a:rPr lang="en-GB" altLang="en-US" sz="2400" dirty="0" err="1"/>
              <a:t>Pennart</a:t>
            </a:r>
            <a:r>
              <a:rPr lang="en-GB" altLang="en-US" sz="2400" dirty="0"/>
              <a:t>, </a:t>
            </a:r>
            <a:r>
              <a:rPr lang="en-GB" altLang="en-US" sz="2400" dirty="0" err="1"/>
              <a:t>Geoffroy</a:t>
            </a:r>
            <a:r>
              <a:rPr lang="en-GB" altLang="en-US" sz="2400" dirty="0"/>
              <a:t> de. </a:t>
            </a:r>
            <a:r>
              <a:rPr lang="el-GR" altLang="en-US" sz="2400" b="1" dirty="0"/>
              <a:t>Σοφία, η αγελαδίτσα τραγουδίστρια</a:t>
            </a:r>
            <a:r>
              <a:rPr lang="el-GR" altLang="en-US" sz="2400" dirty="0"/>
              <a:t> / </a:t>
            </a:r>
            <a:r>
              <a:rPr lang="en-GB" altLang="en-US" sz="2400" dirty="0" err="1"/>
              <a:t>Geoffroy</a:t>
            </a:r>
            <a:r>
              <a:rPr lang="en-GB" altLang="en-US" sz="2400" dirty="0"/>
              <a:t> de </a:t>
            </a:r>
            <a:r>
              <a:rPr lang="en-GB" altLang="en-US" sz="2400" dirty="0" err="1"/>
              <a:t>Pennart</a:t>
            </a:r>
            <a:r>
              <a:rPr lang="en-GB" altLang="en-US" sz="2400" dirty="0"/>
              <a:t> · </a:t>
            </a:r>
            <a:r>
              <a:rPr lang="el-GR" altLang="en-US" sz="2400" dirty="0"/>
              <a:t>μετάφραση </a:t>
            </a:r>
            <a:r>
              <a:rPr lang="el-GR" altLang="en-US" sz="2400" dirty="0" err="1"/>
              <a:t>Βίκη</a:t>
            </a:r>
            <a:r>
              <a:rPr lang="el-GR" altLang="en-US" sz="2400" dirty="0"/>
              <a:t> </a:t>
            </a:r>
            <a:r>
              <a:rPr lang="el-GR" altLang="en-US" sz="2400" dirty="0" err="1"/>
              <a:t>Τσιώρου</a:t>
            </a:r>
            <a:r>
              <a:rPr lang="el-GR" altLang="en-US" sz="2400" dirty="0"/>
              <a:t>. - Αθήνα : Εκδόσεις Παπαδόπουλος, 2000.</a:t>
            </a:r>
          </a:p>
        </p:txBody>
      </p:sp>
      <p:sp>
        <p:nvSpPr>
          <p:cNvPr id="8" name="TextBox 7"/>
          <p:cNvSpPr txBox="1"/>
          <p:nvPr/>
        </p:nvSpPr>
        <p:spPr>
          <a:xfrm>
            <a:off x="8020841" y="4725144"/>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pic>
        <p:nvPicPr>
          <p:cNvPr id="9" name="Picture 2" descr="Εξώφυλλο του βιβλίου."/>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a:xfrm>
            <a:off x="5508104" y="2420888"/>
            <a:ext cx="2857500" cy="2295525"/>
          </a:xfrm>
          <a:prstGeom prst="rect">
            <a:avLst/>
          </a:prstGeom>
          <a:ln>
            <a:noFill/>
          </a:ln>
          <a:effectLst/>
        </p:spPr>
      </p:pic>
    </p:spTree>
    <p:custDataLst>
      <p:tags r:id="rId1"/>
    </p:custDataLst>
    <p:extLst>
      <p:ext uri="{BB962C8B-B14F-4D97-AF65-F5344CB8AC3E}">
        <p14:creationId xmlns:p14="http://schemas.microsoft.com/office/powerpoint/2010/main" val="1822663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custDataLst>
      <p:tags r:id="rId1"/>
    </p:custDataLst>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custDataLst>
      <p:tags r:id="rId1"/>
    </p:custDataLst>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spcBef>
                <a:spcPts val="0"/>
              </a:spcBef>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sz="2000" dirty="0"/>
              <a:t>Μαργαρίτα-Μαρία </a:t>
            </a:r>
            <a:r>
              <a:rPr lang="el-GR" sz="2000" dirty="0" err="1"/>
              <a:t>Δίζου</a:t>
            </a:r>
            <a:r>
              <a:rPr lang="el-GR" sz="2000" dirty="0"/>
              <a:t>, </a:t>
            </a:r>
            <a:r>
              <a:rPr lang="el-GR" sz="2000" dirty="0" smtClean="0"/>
              <a:t>Αγγελική </a:t>
            </a:r>
            <a:r>
              <a:rPr lang="el-GR" sz="2000" dirty="0" err="1" smtClean="0"/>
              <a:t>Γιαννικοπούλου</a:t>
            </a:r>
            <a:r>
              <a:rPr lang="el-GR" sz="2000" dirty="0" smtClean="0"/>
              <a:t>. «Το Εικονογραφημένο Βιβλίο στην Προσχολική Εκπαίδευση. Αρχιτεκτονική και Εικονογραφημένο Βιβλίο. </a:t>
            </a:r>
            <a:r>
              <a:rPr lang="el-GR" sz="2000" dirty="0"/>
              <a:t>Σοφία, η αγελαδίτσα τραγουδίστρια». </a:t>
            </a:r>
            <a:r>
              <a:rPr lang="el-GR" sz="2000" dirty="0" smtClean="0"/>
              <a:t>Έκδοση: 1.0. Αθήνα 2015. Διαθέσιμο από τη δικτυακή διεύθυνση: </a:t>
            </a:r>
            <a:r>
              <a:rPr lang="en-GB" sz="2000" dirty="0" smtClean="0">
                <a:hlinkClick r:id="rId4" tooltip="Ανοιχτό Μάθημα: Το Εικονογραφημένο Βιβλίο στην Προσχολική Εκπαίδευση"/>
              </a:rPr>
              <a:t>http://opencourses.uoa.gr/courses/ECD5/</a:t>
            </a:r>
            <a:r>
              <a:rPr lang="el-GR" sz="2000" dirty="0" smtClean="0"/>
              <a:t>.</a:t>
            </a:r>
          </a:p>
          <a:p>
            <a:pPr fontAlgn="auto">
              <a:spcAft>
                <a:spcPts val="0"/>
              </a:spcAft>
              <a:defRPr/>
            </a:pPr>
            <a:endParaRPr lang="el-GR" sz="2000" dirty="0"/>
          </a:p>
        </p:txBody>
      </p:sp>
    </p:spTree>
    <p:custDataLst>
      <p:tags r:id="rId1"/>
    </p:custDataLst>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14295142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a:t>Εικόνες 1-13: Εξώφυλλο και ενδεικτικές σελίδες του βιβλίου «</a:t>
            </a:r>
            <a:r>
              <a:rPr lang="el-GR" sz="2000" dirty="0">
                <a:hlinkClick r:id="rId4"/>
              </a:rPr>
              <a:t>Σοφία, η αγελαδίτσα </a:t>
            </a:r>
            <a:r>
              <a:rPr lang="el-GR" sz="2000" dirty="0" smtClean="0">
                <a:hlinkClick r:id="rId4"/>
              </a:rPr>
              <a:t>τραγουδίστρια</a:t>
            </a:r>
            <a:r>
              <a:rPr lang="el-GR" sz="2000" dirty="0" smtClean="0"/>
              <a:t>»/ </a:t>
            </a:r>
            <a:r>
              <a:rPr lang="el-GR" sz="2000" dirty="0" err="1"/>
              <a:t>Geoffroy</a:t>
            </a:r>
            <a:r>
              <a:rPr lang="el-GR" sz="2000" dirty="0"/>
              <a:t> </a:t>
            </a:r>
            <a:r>
              <a:rPr lang="el-GR" sz="2000" dirty="0" err="1"/>
              <a:t>de</a:t>
            </a:r>
            <a:r>
              <a:rPr lang="el-GR" sz="2000" dirty="0"/>
              <a:t> </a:t>
            </a:r>
            <a:r>
              <a:rPr lang="el-GR" sz="2000" dirty="0" err="1"/>
              <a:t>Pennart</a:t>
            </a:r>
            <a:r>
              <a:rPr lang="el-GR" sz="2000" dirty="0"/>
              <a:t> · μετάφραση </a:t>
            </a:r>
            <a:r>
              <a:rPr lang="el-GR" sz="2000" dirty="0" err="1"/>
              <a:t>Βίκη</a:t>
            </a:r>
            <a:r>
              <a:rPr lang="el-GR" sz="2000" dirty="0"/>
              <a:t> </a:t>
            </a:r>
            <a:r>
              <a:rPr lang="el-GR" sz="2000" dirty="0" err="1"/>
              <a:t>Τσιώρου</a:t>
            </a:r>
            <a:r>
              <a:rPr lang="el-GR" sz="2000" dirty="0"/>
              <a:t>. - Αθήνα : Εκδόσεις Παπαδόπουλος, </a:t>
            </a:r>
            <a:r>
              <a:rPr lang="el-GR" sz="2000" dirty="0" smtClean="0"/>
              <a:t>2000. </a:t>
            </a:r>
            <a:r>
              <a:rPr lang="en-GB" sz="2000" dirty="0" err="1" smtClean="0"/>
              <a:t>Biblionet</a:t>
            </a:r>
            <a:r>
              <a:rPr lang="en-GB" sz="2000" dirty="0" smtClean="0"/>
              <a:t>.</a:t>
            </a:r>
          </a:p>
          <a:p>
            <a:pPr marL="0" indent="0">
              <a:buNone/>
            </a:pPr>
            <a:endParaRPr lang="el-GR" sz="2000" dirty="0"/>
          </a:p>
        </p:txBody>
      </p:sp>
    </p:spTree>
    <p:custDataLst>
      <p:tags r:id="rId1"/>
    </p:custDataLst>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Ανάγνωση του βιβλίου</a:t>
            </a:r>
            <a:endParaRPr lang="el-GR" dirty="0"/>
          </a:p>
        </p:txBody>
      </p:sp>
      <p:sp>
        <p:nvSpPr>
          <p:cNvPr id="3" name="Content Placeholder 2"/>
          <p:cNvSpPr>
            <a:spLocks noGrp="1"/>
          </p:cNvSpPr>
          <p:nvPr>
            <p:ph sz="half" idx="1"/>
          </p:nvPr>
        </p:nvSpPr>
        <p:spPr>
          <a:xfrm>
            <a:off x="457200" y="1600200"/>
            <a:ext cx="3970784" cy="4525963"/>
          </a:xfrm>
        </p:spPr>
        <p:txBody>
          <a:bodyPr/>
          <a:lstStyle/>
          <a:p>
            <a:pPr marL="0" indent="0">
              <a:buNone/>
            </a:pPr>
            <a:r>
              <a:rPr lang="el-GR" dirty="0"/>
              <a:t>Η ανάγνωση ξεκινά. Κάθε φορά που βλέπουμε μια πόρτα μαντεύουμε ποιος κρύβεται πίσω από αυτήν. Μετά διαβάζουμε τη συνέχεια. </a:t>
            </a:r>
          </a:p>
          <a:p>
            <a:endParaRPr lang="el-GR" dirty="0"/>
          </a:p>
        </p:txBody>
      </p:sp>
      <p:pic>
        <p:nvPicPr>
          <p:cNvPr id="3074" name="Picture 2" descr="Η νηπιαγωγός διαβάζει το βιβλίο."/>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39417" y="1700808"/>
            <a:ext cx="4115637"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4869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Μαντεύοντας (1/12)</a:t>
            </a:r>
            <a:endParaRPr lang="el-GR" dirty="0"/>
          </a:p>
        </p:txBody>
      </p:sp>
      <p:sp>
        <p:nvSpPr>
          <p:cNvPr id="4" name="Content Placeholder 3"/>
          <p:cNvSpPr>
            <a:spLocks noGrp="1"/>
          </p:cNvSpPr>
          <p:nvPr>
            <p:ph sz="half" idx="2"/>
          </p:nvPr>
        </p:nvSpPr>
        <p:spPr>
          <a:xfrm>
            <a:off x="3491880" y="1600200"/>
            <a:ext cx="5194920" cy="4525963"/>
          </a:xfrm>
        </p:spPr>
        <p:txBody>
          <a:bodyPr/>
          <a:lstStyle/>
          <a:p>
            <a:pPr marL="0" indent="0">
              <a:buNone/>
            </a:pPr>
            <a:r>
              <a:rPr lang="el-GR" dirty="0"/>
              <a:t>Είπαμε:</a:t>
            </a:r>
          </a:p>
          <a:p>
            <a:r>
              <a:rPr lang="el-GR" dirty="0"/>
              <a:t>«Κλέφτες που έχουν βάλει καρφιά γιατί δεν θέλουν κανέναν στην ορχήστρα τους»</a:t>
            </a:r>
          </a:p>
          <a:p>
            <a:r>
              <a:rPr lang="el-GR" dirty="0"/>
              <a:t>«Ένα μεγάλο λιοντάρι, αφού έχει πάνω μεγάλα δόντια»</a:t>
            </a:r>
          </a:p>
          <a:p>
            <a:r>
              <a:rPr lang="el-GR" dirty="0"/>
              <a:t>«Άγρια ζώα»</a:t>
            </a:r>
          </a:p>
          <a:p>
            <a:endParaRPr lang="el-GR" dirty="0"/>
          </a:p>
        </p:txBody>
      </p:sp>
      <p:pic>
        <p:nvPicPr>
          <p:cNvPr id="5" name="Picture 3" descr="Σελίδα από το βιβλίο."/>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700808"/>
            <a:ext cx="2450613"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627784" y="5517232"/>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796153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Μαντεύοντας </a:t>
            </a:r>
            <a:r>
              <a:rPr lang="el-GR" dirty="0" smtClean="0"/>
              <a:t>(2/12</a:t>
            </a:r>
            <a:r>
              <a:rPr lang="el-GR" dirty="0"/>
              <a:t>)</a:t>
            </a:r>
          </a:p>
        </p:txBody>
      </p:sp>
      <p:sp>
        <p:nvSpPr>
          <p:cNvPr id="3" name="Content Placeholder 2"/>
          <p:cNvSpPr>
            <a:spLocks noGrp="1"/>
          </p:cNvSpPr>
          <p:nvPr>
            <p:ph sz="half" idx="1"/>
          </p:nvPr>
        </p:nvSpPr>
        <p:spPr/>
        <p:txBody>
          <a:bodyPr/>
          <a:lstStyle/>
          <a:p>
            <a:pPr marL="0" indent="0">
              <a:buNone/>
            </a:pPr>
            <a:r>
              <a:rPr lang="el-GR" dirty="0"/>
              <a:t>Τελικά ήταν: Η ορχήστρα των σαρκοφάγων </a:t>
            </a:r>
            <a:r>
              <a:rPr lang="el-GR" dirty="0" smtClean="0"/>
              <a:t>ζώων</a:t>
            </a:r>
            <a:r>
              <a:rPr lang="en-GB" dirty="0" smtClean="0"/>
              <a:t>.</a:t>
            </a:r>
            <a:endParaRPr lang="el-GR" dirty="0"/>
          </a:p>
          <a:p>
            <a:endParaRPr lang="el-GR" dirty="0"/>
          </a:p>
        </p:txBody>
      </p:sp>
      <p:pic>
        <p:nvPicPr>
          <p:cNvPr id="5" name="Picture 2" descr="Σελίδα από το βιβλίο."/>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a:xfrm>
            <a:off x="4788024" y="1916832"/>
            <a:ext cx="3902691" cy="3312368"/>
          </a:xfrm>
          <a:prstGeom prst="rect">
            <a:avLst/>
          </a:prstGeom>
          <a:effectLst/>
        </p:spPr>
      </p:pic>
      <p:sp>
        <p:nvSpPr>
          <p:cNvPr id="6" name="TextBox 5"/>
          <p:cNvSpPr txBox="1"/>
          <p:nvPr/>
        </p:nvSpPr>
        <p:spPr>
          <a:xfrm>
            <a:off x="8256927" y="5301208"/>
            <a:ext cx="472173" cy="360040"/>
          </a:xfrm>
          <a:prstGeom prst="rect">
            <a:avLst/>
          </a:prstGeom>
        </p:spPr>
        <p:txBody>
          <a:bodyPr vert="horz" wrap="square" lIns="91440" tIns="45720" rIns="91440" bIns="45720" rtlCol="0" anchor="ctr">
            <a:noAutofit/>
          </a:bodyPr>
          <a:lstStyle/>
          <a:p>
            <a:r>
              <a:rPr lang="el-GR" b="1" dirty="0" smtClean="0">
                <a:latin typeface="+mj-lt"/>
              </a:rPr>
              <a:t>[3]</a:t>
            </a:r>
          </a:p>
        </p:txBody>
      </p:sp>
    </p:spTree>
    <p:custDataLst>
      <p:tags r:id="rId1"/>
    </p:custDataLst>
    <p:extLst>
      <p:ext uri="{BB962C8B-B14F-4D97-AF65-F5344CB8AC3E}">
        <p14:creationId xmlns:p14="http://schemas.microsoft.com/office/powerpoint/2010/main" val="1134570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Μαντεύοντας </a:t>
            </a:r>
            <a:r>
              <a:rPr lang="el-GR" dirty="0" smtClean="0"/>
              <a:t>(3/12</a:t>
            </a:r>
            <a:r>
              <a:rPr lang="el-GR" dirty="0"/>
              <a:t>)</a:t>
            </a:r>
          </a:p>
        </p:txBody>
      </p:sp>
      <p:sp>
        <p:nvSpPr>
          <p:cNvPr id="4" name="Content Placeholder 3"/>
          <p:cNvSpPr>
            <a:spLocks noGrp="1"/>
          </p:cNvSpPr>
          <p:nvPr>
            <p:ph sz="half" idx="2"/>
          </p:nvPr>
        </p:nvSpPr>
        <p:spPr>
          <a:xfrm>
            <a:off x="3995936" y="1600200"/>
            <a:ext cx="4690864" cy="4525963"/>
          </a:xfrm>
        </p:spPr>
        <p:txBody>
          <a:bodyPr/>
          <a:lstStyle/>
          <a:p>
            <a:pPr marL="0" indent="0">
              <a:buNone/>
            </a:pPr>
            <a:r>
              <a:rPr lang="el-GR" dirty="0"/>
              <a:t>Είπαμε:</a:t>
            </a:r>
          </a:p>
          <a:p>
            <a:r>
              <a:rPr lang="el-GR" dirty="0"/>
              <a:t>«Γίγαντες»</a:t>
            </a:r>
          </a:p>
          <a:p>
            <a:r>
              <a:rPr lang="el-GR" dirty="0"/>
              <a:t>«</a:t>
            </a:r>
            <a:r>
              <a:rPr lang="el-GR" dirty="0" err="1"/>
              <a:t>Καλημοπαρδάλεις</a:t>
            </a:r>
            <a:r>
              <a:rPr lang="el-GR" dirty="0"/>
              <a:t>»</a:t>
            </a:r>
          </a:p>
          <a:p>
            <a:r>
              <a:rPr lang="el-GR" dirty="0"/>
              <a:t>«Μεγάλες αγελάδες»</a:t>
            </a:r>
          </a:p>
          <a:p>
            <a:endParaRPr lang="el-GR" dirty="0"/>
          </a:p>
        </p:txBody>
      </p:sp>
      <p:pic>
        <p:nvPicPr>
          <p:cNvPr id="5" name="Content Placeholder 4" descr="Σελίδα από το βιβλίο."/>
          <p:cNvPicPr>
            <a:picLocks noGrp="1" noChangeAspect="1"/>
          </p:cNvPicPr>
          <p:nvPr>
            <p:ph sz="half" idx="1"/>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p:blipFill>
        <p:spPr>
          <a:xfrm rot="5400000">
            <a:off x="106226" y="2278149"/>
            <a:ext cx="4176465" cy="2877767"/>
          </a:xfrm>
          <a:prstGeom prst="rect">
            <a:avLst/>
          </a:prstGeom>
        </p:spPr>
      </p:pic>
      <p:sp>
        <p:nvSpPr>
          <p:cNvPr id="6" name="TextBox 5"/>
          <p:cNvSpPr txBox="1"/>
          <p:nvPr/>
        </p:nvSpPr>
        <p:spPr>
          <a:xfrm>
            <a:off x="3707904" y="5445224"/>
            <a:ext cx="472173" cy="360040"/>
          </a:xfrm>
          <a:prstGeom prst="rect">
            <a:avLst/>
          </a:prstGeom>
        </p:spPr>
        <p:txBody>
          <a:bodyPr vert="horz" wrap="square" lIns="91440" tIns="45720" rIns="91440" bIns="45720" rtlCol="0" anchor="ctr">
            <a:noAutofit/>
          </a:bodyPr>
          <a:lstStyle/>
          <a:p>
            <a:r>
              <a:rPr lang="el-GR" b="1" dirty="0" smtClean="0">
                <a:latin typeface="+mj-lt"/>
              </a:rPr>
              <a:t>[4]</a:t>
            </a:r>
          </a:p>
        </p:txBody>
      </p:sp>
    </p:spTree>
    <p:custDataLst>
      <p:tags r:id="rId1"/>
    </p:custDataLst>
    <p:extLst>
      <p:ext uri="{BB962C8B-B14F-4D97-AF65-F5344CB8AC3E}">
        <p14:creationId xmlns:p14="http://schemas.microsoft.com/office/powerpoint/2010/main" val="2169079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Μαντεύοντας </a:t>
            </a:r>
            <a:r>
              <a:rPr lang="el-GR" dirty="0" smtClean="0"/>
              <a:t>(4/12</a:t>
            </a:r>
            <a:r>
              <a:rPr lang="el-GR" dirty="0"/>
              <a:t>)</a:t>
            </a:r>
          </a:p>
        </p:txBody>
      </p:sp>
      <p:sp>
        <p:nvSpPr>
          <p:cNvPr id="6" name="Content Placeholder 5"/>
          <p:cNvSpPr>
            <a:spLocks noGrp="1"/>
          </p:cNvSpPr>
          <p:nvPr>
            <p:ph sz="half" idx="1"/>
          </p:nvPr>
        </p:nvSpPr>
        <p:spPr/>
        <p:txBody>
          <a:bodyPr/>
          <a:lstStyle/>
          <a:p>
            <a:pPr marL="0" indent="0">
              <a:buNone/>
            </a:pPr>
            <a:r>
              <a:rPr lang="el-GR" dirty="0"/>
              <a:t>Τελικά ήταν: Η ορχήστρα με τις ψηλές </a:t>
            </a:r>
            <a:r>
              <a:rPr lang="el-GR" dirty="0" smtClean="0"/>
              <a:t>καμηλοπαρδάλεις</a:t>
            </a:r>
            <a:r>
              <a:rPr lang="en-GB" dirty="0" smtClean="0"/>
              <a:t>.</a:t>
            </a:r>
            <a:endParaRPr lang="el-GR" dirty="0"/>
          </a:p>
          <a:p>
            <a:endParaRPr lang="el-GR" dirty="0"/>
          </a:p>
        </p:txBody>
      </p:sp>
      <p:pic>
        <p:nvPicPr>
          <p:cNvPr id="7" name="Content Placeholder 4" descr="Σελίδα από το βιβλίο."/>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a:xfrm>
            <a:off x="4716015" y="1628800"/>
            <a:ext cx="3983289" cy="3168352"/>
          </a:xfrm>
          <a:prstGeom prst="rect">
            <a:avLst/>
          </a:prstGeom>
        </p:spPr>
      </p:pic>
      <p:sp>
        <p:nvSpPr>
          <p:cNvPr id="8" name="TextBox 7"/>
          <p:cNvSpPr txBox="1"/>
          <p:nvPr/>
        </p:nvSpPr>
        <p:spPr>
          <a:xfrm>
            <a:off x="8316416" y="4797152"/>
            <a:ext cx="472173" cy="360040"/>
          </a:xfrm>
          <a:prstGeom prst="rect">
            <a:avLst/>
          </a:prstGeom>
        </p:spPr>
        <p:txBody>
          <a:bodyPr vert="horz" wrap="square" lIns="91440" tIns="45720" rIns="91440" bIns="45720" rtlCol="0" anchor="ctr">
            <a:noAutofit/>
          </a:bodyPr>
          <a:lstStyle/>
          <a:p>
            <a:r>
              <a:rPr lang="el-GR" b="1" dirty="0" smtClean="0">
                <a:latin typeface="+mj-lt"/>
              </a:rPr>
              <a:t>[5]</a:t>
            </a:r>
          </a:p>
        </p:txBody>
      </p:sp>
    </p:spTree>
    <p:custDataLst>
      <p:tags r:id="rId1"/>
    </p:custDataLst>
    <p:extLst>
      <p:ext uri="{BB962C8B-B14F-4D97-AF65-F5344CB8AC3E}">
        <p14:creationId xmlns:p14="http://schemas.microsoft.com/office/powerpoint/2010/main" val="1632320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Μαντεύοντας </a:t>
            </a:r>
            <a:r>
              <a:rPr lang="el-GR" dirty="0" smtClean="0"/>
              <a:t>(5/12</a:t>
            </a:r>
            <a:r>
              <a:rPr lang="el-GR" dirty="0"/>
              <a:t>)</a:t>
            </a:r>
          </a:p>
        </p:txBody>
      </p:sp>
      <p:sp>
        <p:nvSpPr>
          <p:cNvPr id="4" name="Content Placeholder 3"/>
          <p:cNvSpPr>
            <a:spLocks noGrp="1"/>
          </p:cNvSpPr>
          <p:nvPr>
            <p:ph sz="half" idx="2"/>
          </p:nvPr>
        </p:nvSpPr>
        <p:spPr>
          <a:xfrm>
            <a:off x="3275856" y="1600200"/>
            <a:ext cx="5410944" cy="4525963"/>
          </a:xfrm>
        </p:spPr>
        <p:txBody>
          <a:bodyPr/>
          <a:lstStyle/>
          <a:p>
            <a:pPr marL="0" indent="0">
              <a:buNone/>
            </a:pPr>
            <a:r>
              <a:rPr lang="el-GR" dirty="0"/>
              <a:t>Είπαμε:</a:t>
            </a:r>
          </a:p>
          <a:p>
            <a:r>
              <a:rPr lang="el-GR" dirty="0"/>
              <a:t>«Ταύροι»</a:t>
            </a:r>
          </a:p>
          <a:p>
            <a:r>
              <a:rPr lang="el-GR" dirty="0"/>
              <a:t>«Ελάφια»</a:t>
            </a:r>
          </a:p>
          <a:p>
            <a:r>
              <a:rPr lang="el-GR" dirty="0"/>
              <a:t>«Αγελάδες με πολλά κέρατα»</a:t>
            </a:r>
          </a:p>
          <a:p>
            <a:endParaRPr lang="el-GR" dirty="0"/>
          </a:p>
        </p:txBody>
      </p:sp>
      <p:pic>
        <p:nvPicPr>
          <p:cNvPr id="5" name="Picture 2" descr="Σελίδα από το βιβλίο."/>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700808"/>
            <a:ext cx="2376264" cy="4315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59832" y="5589240"/>
            <a:ext cx="472173" cy="360040"/>
          </a:xfrm>
          <a:prstGeom prst="rect">
            <a:avLst/>
          </a:prstGeom>
        </p:spPr>
        <p:txBody>
          <a:bodyPr vert="horz" wrap="square" lIns="91440" tIns="45720" rIns="91440" bIns="45720" rtlCol="0" anchor="ctr">
            <a:noAutofit/>
          </a:bodyPr>
          <a:lstStyle/>
          <a:p>
            <a:r>
              <a:rPr lang="el-GR" b="1" dirty="0" smtClean="0">
                <a:latin typeface="+mj-lt"/>
              </a:rPr>
              <a:t>[6]</a:t>
            </a:r>
          </a:p>
        </p:txBody>
      </p:sp>
    </p:spTree>
    <p:custDataLst>
      <p:tags r:id="rId1"/>
    </p:custDataLst>
    <p:extLst>
      <p:ext uri="{BB962C8B-B14F-4D97-AF65-F5344CB8AC3E}">
        <p14:creationId xmlns:p14="http://schemas.microsoft.com/office/powerpoint/2010/main" val="2047083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Μαντεύοντας </a:t>
            </a:r>
            <a:r>
              <a:rPr lang="el-GR" dirty="0" smtClean="0"/>
              <a:t>(6/12</a:t>
            </a:r>
            <a:r>
              <a:rPr lang="el-GR" dirty="0"/>
              <a:t>)</a:t>
            </a:r>
          </a:p>
        </p:txBody>
      </p:sp>
      <p:sp>
        <p:nvSpPr>
          <p:cNvPr id="3" name="Content Placeholder 2"/>
          <p:cNvSpPr>
            <a:spLocks noGrp="1"/>
          </p:cNvSpPr>
          <p:nvPr>
            <p:ph sz="half" idx="1"/>
          </p:nvPr>
        </p:nvSpPr>
        <p:spPr/>
        <p:txBody>
          <a:bodyPr/>
          <a:lstStyle/>
          <a:p>
            <a:pPr marL="0" indent="0">
              <a:buNone/>
            </a:pPr>
            <a:r>
              <a:rPr lang="el-GR" dirty="0"/>
              <a:t>Τελικά ήταν: Η ορχήστρα των ζώων με τα περίτεχνα κέρατα</a:t>
            </a:r>
          </a:p>
          <a:p>
            <a:endParaRPr lang="el-GR" dirty="0"/>
          </a:p>
        </p:txBody>
      </p:sp>
      <p:pic>
        <p:nvPicPr>
          <p:cNvPr id="5" name="Content Placeholder 4" descr="Σελίδα από το βιβλίο."/>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a:xfrm>
            <a:off x="4716016" y="1628800"/>
            <a:ext cx="3853086" cy="3168352"/>
          </a:xfrm>
          <a:prstGeom prst="rect">
            <a:avLst/>
          </a:prstGeom>
        </p:spPr>
      </p:pic>
      <p:sp>
        <p:nvSpPr>
          <p:cNvPr id="6" name="TextBox 5"/>
          <p:cNvSpPr txBox="1"/>
          <p:nvPr/>
        </p:nvSpPr>
        <p:spPr>
          <a:xfrm>
            <a:off x="8172400" y="4797152"/>
            <a:ext cx="472173" cy="360040"/>
          </a:xfrm>
          <a:prstGeom prst="rect">
            <a:avLst/>
          </a:prstGeom>
        </p:spPr>
        <p:txBody>
          <a:bodyPr vert="horz" wrap="square" lIns="91440" tIns="45720" rIns="91440" bIns="45720" rtlCol="0" anchor="ctr">
            <a:noAutofit/>
          </a:bodyPr>
          <a:lstStyle/>
          <a:p>
            <a:r>
              <a:rPr lang="el-GR" b="1" dirty="0" smtClean="0">
                <a:latin typeface="+mj-lt"/>
              </a:rPr>
              <a:t>[7]</a:t>
            </a:r>
          </a:p>
        </p:txBody>
      </p:sp>
    </p:spTree>
    <p:custDataLst>
      <p:tags r:id="rId1"/>
    </p:custDataLst>
    <p:extLst>
      <p:ext uri="{BB962C8B-B14F-4D97-AF65-F5344CB8AC3E}">
        <p14:creationId xmlns:p14="http://schemas.microsoft.com/office/powerpoint/2010/main" val="18417572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4"/>
  <p:tag name="ZHAW.ACCESSIBILITYADDIN.CHECKTIMEDATE" val="29/10/2015 11:27:00 πμ"/>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0242,10243,3,"/>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12290,12291,8,9,"/>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4,5,6,"/>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2,4,5,6,"/>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6,7,8,"/>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2,4,5,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2,4,5,6,"/>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4,5,6,"/>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2,4,5,6,"/>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2,3,4098,6,"/>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2,3,7,"/>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AECDD68C-FFD0-42B8-AD9A-F90B267603B9}">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3508</TotalTime>
  <Words>879</Words>
  <Application>Microsoft Office PowerPoint</Application>
  <PresentationFormat>On-screen Show (4:3)</PresentationFormat>
  <Paragraphs>121</Paragraphs>
  <Slides>25</Slides>
  <Notes>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Θέμα του Office</vt:lpstr>
      <vt:lpstr>Το Εικονογραφημένο Βιβλίο στην Προσχολική Εκπαίδευση</vt:lpstr>
      <vt:lpstr>Διδακτική Πρακτική</vt:lpstr>
      <vt:lpstr>Ανάγνωση του βιβλίου</vt:lpstr>
      <vt:lpstr>Μαντεύοντας (1/12)</vt:lpstr>
      <vt:lpstr>Μαντεύοντας (2/12)</vt:lpstr>
      <vt:lpstr>Μαντεύοντας (3/12)</vt:lpstr>
      <vt:lpstr>Μαντεύοντας (4/12)</vt:lpstr>
      <vt:lpstr>Μαντεύοντας (5/12)</vt:lpstr>
      <vt:lpstr>Μαντεύοντας (6/12)</vt:lpstr>
      <vt:lpstr>Μαντεύοντας (7/12)</vt:lpstr>
      <vt:lpstr>Μαντεύοντας (8/12)</vt:lpstr>
      <vt:lpstr>Μαντεύοντας (9/12)</vt:lpstr>
      <vt:lpstr>Μαντεύοντας (10/12)</vt:lpstr>
      <vt:lpstr>Μαντεύοντας (11/12)</vt:lpstr>
      <vt:lpstr>Μαντεύοντας (12/12)</vt:lpstr>
      <vt:lpstr>Δραστηριότητα - Κατασκευή</vt:lpstr>
      <vt:lpstr>Συζήτηση</vt:lpstr>
      <vt:lpstr>Τα έργα των παιδιών</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Σοφία, η αγελαδίτσα τραγουδίστρια </dc:title>
  <dc:subject>Το Εικονογραφημένο Βιβλίο στην Προσχολική Εκπαίδευση</dc:subject>
  <dc:creator>Αγγελική Γιαννικοπούλου</dc:creator>
  <cp:lastModifiedBy>takis81 mark</cp:lastModifiedBy>
  <cp:revision>353</cp:revision>
  <dcterms:created xsi:type="dcterms:W3CDTF">2012-09-06T09:03:05Z</dcterms:created>
  <dcterms:modified xsi:type="dcterms:W3CDTF">2015-10-29T09:27:21Z</dcterms:modified>
  <cp:category>Αρχιτεκτονική και Εικονογραφημένο Βιβλίο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