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74" r:id="rId3"/>
    <p:sldId id="388" r:id="rId4"/>
    <p:sldId id="376" r:id="rId5"/>
    <p:sldId id="386" r:id="rId6"/>
    <p:sldId id="377" r:id="rId7"/>
    <p:sldId id="378" r:id="rId8"/>
    <p:sldId id="379" r:id="rId9"/>
    <p:sldId id="387" r:id="rId10"/>
    <p:sldId id="381" r:id="rId11"/>
    <p:sldId id="382" r:id="rId12"/>
    <p:sldId id="383" r:id="rId13"/>
    <p:sldId id="384" r:id="rId14"/>
    <p:sldId id="385" r:id="rId15"/>
    <p:sldId id="360" r:id="rId16"/>
    <p:sldId id="361" r:id="rId17"/>
    <p:sldId id="362" r:id="rId18"/>
    <p:sldId id="363" r:id="rId19"/>
    <p:sldId id="373" r:id="rId20"/>
    <p:sldId id="389"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4"/>
            <p14:sldId id="388"/>
            <p14:sldId id="376"/>
            <p14:sldId id="386"/>
            <p14:sldId id="377"/>
            <p14:sldId id="378"/>
            <p14:sldId id="379"/>
            <p14:sldId id="387"/>
            <p14:sldId id="381"/>
            <p14:sldId id="382"/>
            <p14:sldId id="383"/>
            <p14:sldId id="384"/>
            <p14:sldId id="385"/>
            <p14:sldId id="360"/>
            <p14:sldId id="361"/>
            <p14:sldId id="362"/>
            <p14:sldId id="363"/>
            <p14:sldId id="373"/>
            <p14:sldId id="389"/>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7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CD5/"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inhabitat.com/james-laws-technosphere-is-a-benign-deathstar-for-dubai/" TargetMode="External"/><Relationship Id="rId4" Type="http://schemas.openxmlformats.org/officeDocument/2006/relationships/hyperlink" Target="http://www.biblionet.gr/book/196988/Viva,_Frank/%CE%9F_%CE%BC%CE%B9%CE%BA%CF%81%CF%8C%CF%82_%CE%A6%CF%81%CE%B1%CE%BD%CE%BA_%CE%B1%CF%81%CF%87%CE%B9%CF%84%CE%AD%CE%BA%CF%84%CE%BF%CE%BD%CE%B1%CF%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0496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l-GR" dirty="0" smtClean="0">
                <a:solidFill>
                  <a:schemeClr val="accent1">
                    <a:lumMod val="75000"/>
                  </a:schemeClr>
                </a:solidFill>
                <a:latin typeface="+mn-lt"/>
              </a:rPr>
              <a:t>Η δική μας πόλη (2/5)</a:t>
            </a:r>
            <a:endParaRPr lang="el-GR" dirty="0">
              <a:solidFill>
                <a:schemeClr val="accent1">
                  <a:lumMod val="75000"/>
                </a:schemeClr>
              </a:solidFill>
              <a:latin typeface="+mn-lt"/>
            </a:endParaRPr>
          </a:p>
        </p:txBody>
      </p:sp>
      <p:pic>
        <p:nvPicPr>
          <p:cNvPr id="5" name="Content Placeholder 4" descr="Ανισόρροπη πόλη"/>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005" b="8005"/>
          <a:stretch>
            <a:fillRect/>
          </a:stretch>
        </p:blipFill>
        <p:spPr/>
      </p:pic>
      <p:sp>
        <p:nvSpPr>
          <p:cNvPr id="4" name="Content Placeholder 3"/>
          <p:cNvSpPr>
            <a:spLocks noGrp="1"/>
          </p:cNvSpPr>
          <p:nvPr>
            <p:ph type="body" sz="half" idx="2"/>
          </p:nvPr>
        </p:nvSpPr>
        <p:spPr>
          <a:xfrm>
            <a:off x="827584" y="5157192"/>
            <a:ext cx="7632848" cy="1015008"/>
          </a:xfrm>
        </p:spPr>
        <p:txBody>
          <a:bodyPr>
            <a:noAutofit/>
          </a:bodyPr>
          <a:lstStyle/>
          <a:p>
            <a:pPr marL="0" indent="0" algn="ctr">
              <a:buNone/>
            </a:pPr>
            <a:r>
              <a:rPr lang="el-GR" sz="2400" dirty="0" smtClean="0"/>
              <a:t>Ονομάσαμε την πόλη με τα τρίγωνα και τα τραπέζια «</a:t>
            </a:r>
            <a:r>
              <a:rPr lang="el-GR" sz="2400" b="1" dirty="0" smtClean="0"/>
              <a:t>Ανισόρροπη πόλη» </a:t>
            </a:r>
            <a:r>
              <a:rPr lang="el-GR" sz="2400" dirty="0" smtClean="0"/>
              <a:t>γιατί τα τρίγωνα δεν στέκονταν όρθια.</a:t>
            </a:r>
            <a:endParaRPr lang="el-GR" sz="2400" dirty="0"/>
          </a:p>
        </p:txBody>
      </p:sp>
    </p:spTree>
    <p:extLst>
      <p:ext uri="{BB962C8B-B14F-4D97-AF65-F5344CB8AC3E}">
        <p14:creationId xmlns:p14="http://schemas.microsoft.com/office/powerpoint/2010/main" val="241928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solidFill>
                  <a:schemeClr val="accent1">
                    <a:lumMod val="75000"/>
                  </a:schemeClr>
                </a:solidFill>
                <a:latin typeface="+mn-lt"/>
              </a:rPr>
              <a:t>Η δική μας πόλη (3/5)</a:t>
            </a:r>
          </a:p>
        </p:txBody>
      </p:sp>
      <p:pic>
        <p:nvPicPr>
          <p:cNvPr id="7" name="Content Placeholder 6" descr="Κοιμισμένη πόλη"/>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700808"/>
            <a:ext cx="4038600" cy="3029736"/>
          </a:xfrm>
        </p:spPr>
      </p:pic>
      <p:sp>
        <p:nvSpPr>
          <p:cNvPr id="4" name="Content Placeholder 3"/>
          <p:cNvSpPr>
            <a:spLocks noGrp="1"/>
          </p:cNvSpPr>
          <p:nvPr>
            <p:ph sz="half" idx="2"/>
          </p:nvPr>
        </p:nvSpPr>
        <p:spPr/>
        <p:txBody>
          <a:bodyPr/>
          <a:lstStyle/>
          <a:p>
            <a:pPr marL="0" indent="0">
              <a:buNone/>
            </a:pPr>
            <a:r>
              <a:rPr lang="el-GR" dirty="0" smtClean="0"/>
              <a:t>Ονομάσαμε την πόλη με τα ορθογώνια «</a:t>
            </a:r>
            <a:r>
              <a:rPr lang="el-GR" b="1" dirty="0" smtClean="0"/>
              <a:t>Κοιμισμένη πόλη».</a:t>
            </a:r>
          </a:p>
          <a:p>
            <a:pPr marL="0" indent="0">
              <a:buNone/>
            </a:pPr>
            <a:r>
              <a:rPr lang="el-GR" dirty="0" smtClean="0"/>
              <a:t>Τα παιδιά σκέφτηκαν την ιδέα και </a:t>
            </a:r>
            <a:r>
              <a:rPr lang="el-GR" dirty="0" smtClean="0"/>
              <a:t>η νηπιαγωγός συνέθεσε </a:t>
            </a:r>
            <a:r>
              <a:rPr lang="el-GR" dirty="0" smtClean="0"/>
              <a:t>το πρόσθετο </a:t>
            </a:r>
            <a:r>
              <a:rPr lang="en-US" dirty="0" smtClean="0"/>
              <a:t>décor.</a:t>
            </a:r>
            <a:endParaRPr lang="el-GR" b="1" dirty="0" smtClean="0"/>
          </a:p>
          <a:p>
            <a:pPr marL="0" indent="0">
              <a:buNone/>
            </a:pPr>
            <a:endParaRPr lang="el-GR" dirty="0"/>
          </a:p>
        </p:txBody>
      </p:sp>
    </p:spTree>
    <p:extLst>
      <p:ext uri="{BB962C8B-B14F-4D97-AF65-F5344CB8AC3E}">
        <p14:creationId xmlns:p14="http://schemas.microsoft.com/office/powerpoint/2010/main" val="184988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accent1">
                    <a:lumMod val="75000"/>
                  </a:schemeClr>
                </a:solidFill>
                <a:latin typeface="+mn-lt"/>
              </a:rPr>
              <a:t>Η δική μας πόλη (4/5)</a:t>
            </a:r>
          </a:p>
        </p:txBody>
      </p:sp>
      <p:pic>
        <p:nvPicPr>
          <p:cNvPr id="5" name="Content Placeholder 4" descr="η Πόλη που χοροπηδούσε"/>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005" b="8005"/>
          <a:stretch>
            <a:fillRect/>
          </a:stretch>
        </p:blipFill>
        <p:spPr/>
      </p:pic>
      <p:sp>
        <p:nvSpPr>
          <p:cNvPr id="4" name="Content Placeholder 3"/>
          <p:cNvSpPr>
            <a:spLocks noGrp="1"/>
          </p:cNvSpPr>
          <p:nvPr>
            <p:ph type="body" sz="half" idx="2"/>
          </p:nvPr>
        </p:nvSpPr>
        <p:spPr/>
        <p:txBody>
          <a:bodyPr>
            <a:noAutofit/>
          </a:bodyPr>
          <a:lstStyle/>
          <a:p>
            <a:pPr marL="0" indent="0" algn="ctr">
              <a:buNone/>
            </a:pPr>
            <a:r>
              <a:rPr lang="el-GR" sz="2600" dirty="0" smtClean="0"/>
              <a:t>H πόλη με τους κύκλους ονομάστηκε «</a:t>
            </a:r>
            <a:r>
              <a:rPr lang="el-GR" sz="2600" b="1" dirty="0" smtClean="0"/>
              <a:t>η Πόλη που χοροπηδούσε</a:t>
            </a:r>
            <a:r>
              <a:rPr lang="el-GR" sz="2600" dirty="0" smtClean="0"/>
              <a:t>».</a:t>
            </a:r>
            <a:endParaRPr lang="el-GR" sz="2600" dirty="0"/>
          </a:p>
        </p:txBody>
      </p:sp>
    </p:spTree>
    <p:extLst>
      <p:ext uri="{BB962C8B-B14F-4D97-AF65-F5344CB8AC3E}">
        <p14:creationId xmlns:p14="http://schemas.microsoft.com/office/powerpoint/2010/main" val="168036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6"/>
            <a:ext cx="7886700" cy="1325563"/>
          </a:xfrm>
        </p:spPr>
        <p:txBody>
          <a:bodyPr>
            <a:normAutofit/>
          </a:bodyPr>
          <a:lstStyle/>
          <a:p>
            <a:r>
              <a:rPr lang="el-GR" dirty="0">
                <a:solidFill>
                  <a:schemeClr val="accent1">
                    <a:lumMod val="75000"/>
                  </a:schemeClr>
                </a:solidFill>
                <a:latin typeface="+mn-lt"/>
              </a:rPr>
              <a:t>Η δική μας πόλη (5/5)</a:t>
            </a:r>
          </a:p>
        </p:txBody>
      </p:sp>
      <p:pic>
        <p:nvPicPr>
          <p:cNvPr id="5" name="Content Placeholder 4" descr="Ιπτάμενη πόλη"/>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700808"/>
            <a:ext cx="4118769" cy="4118769"/>
          </a:xfrm>
        </p:spPr>
      </p:pic>
      <p:sp>
        <p:nvSpPr>
          <p:cNvPr id="4" name="Content Placeholder 3"/>
          <p:cNvSpPr>
            <a:spLocks noGrp="1"/>
          </p:cNvSpPr>
          <p:nvPr>
            <p:ph sz="half" idx="2"/>
          </p:nvPr>
        </p:nvSpPr>
        <p:spPr/>
        <p:txBody>
          <a:bodyPr/>
          <a:lstStyle/>
          <a:p>
            <a:pPr marL="0" indent="0">
              <a:buNone/>
            </a:pPr>
            <a:r>
              <a:rPr lang="el-GR" dirty="0" smtClean="0"/>
              <a:t>Η πόλη με τα τετράγωνα έγινε η «</a:t>
            </a:r>
            <a:r>
              <a:rPr lang="el-GR" b="1" dirty="0" smtClean="0"/>
              <a:t>Ιπτάμενη πόλη</a:t>
            </a:r>
            <a:r>
              <a:rPr lang="el-GR" dirty="0" smtClean="0"/>
              <a:t>». </a:t>
            </a:r>
          </a:p>
          <a:p>
            <a:pPr marL="0" indent="0">
              <a:buNone/>
            </a:pPr>
            <a:r>
              <a:rPr lang="el-GR" dirty="0" smtClean="0"/>
              <a:t>Κάποιο χαρτόνι είχε φτερά και τα παιδιά άρχισαν να τα κόβουν και να τα κολλάνε.</a:t>
            </a:r>
            <a:endParaRPr lang="el-GR" dirty="0"/>
          </a:p>
        </p:txBody>
      </p:sp>
    </p:spTree>
    <p:extLst>
      <p:ext uri="{BB962C8B-B14F-4D97-AF65-F5344CB8AC3E}">
        <p14:creationId xmlns:p14="http://schemas.microsoft.com/office/powerpoint/2010/main" val="162159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smtClean="0"/>
              <a:t>. </a:t>
            </a:r>
            <a:r>
              <a:rPr lang="en-US" sz="2000" dirty="0"/>
              <a:t>E</a:t>
            </a:r>
            <a:r>
              <a:rPr lang="el-GR" sz="2000" dirty="0" err="1"/>
              <a:t>υγενία</a:t>
            </a:r>
            <a:r>
              <a:rPr lang="el-GR" sz="2000" dirty="0"/>
              <a:t> </a:t>
            </a:r>
            <a:r>
              <a:rPr lang="el-GR" sz="2000" dirty="0" smtClean="0"/>
              <a:t>Γρυπάρη</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a:t>
            </a:r>
            <a:r>
              <a:rPr lang="el-GR" sz="2000" dirty="0"/>
              <a:t>. Ο μικρός Φρανκ αρχιτέκτονας». </a:t>
            </a:r>
            <a:r>
              <a:rPr lang="el-GR" sz="2000" dirty="0" smtClean="0"/>
              <a:t>Έκδοση: 1.0. Αθήνα 201</a:t>
            </a:r>
            <a:r>
              <a:rPr lang="en-GB" sz="2000" dirty="0" smtClean="0"/>
              <a:t>6</a:t>
            </a:r>
            <a:r>
              <a:rPr lang="el-GR" sz="2000" dirty="0" smtClean="0"/>
              <a:t>.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920875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174299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198" y="1600200"/>
            <a:ext cx="4978897"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a:t> </a:t>
            </a:r>
            <a:r>
              <a:rPr lang="el-GR" sz="2400" dirty="0" smtClean="0"/>
              <a:t/>
            </a:r>
            <a:br>
              <a:rPr lang="el-GR" sz="2400" dirty="0" smtClean="0"/>
            </a:br>
            <a:r>
              <a:rPr lang="en-US" sz="2400" dirty="0" smtClean="0"/>
              <a:t>E</a:t>
            </a:r>
            <a:r>
              <a:rPr lang="el-GR" sz="2400" dirty="0" err="1"/>
              <a:t>υγενία</a:t>
            </a:r>
            <a:r>
              <a:rPr lang="el-GR" sz="2400" dirty="0"/>
              <a:t> </a:t>
            </a:r>
            <a:r>
              <a:rPr lang="el-GR" sz="2400" dirty="0" smtClean="0"/>
              <a:t>Γρυπάρη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err="1"/>
              <a:t>Viva</a:t>
            </a:r>
            <a:r>
              <a:rPr lang="el-GR" sz="2400" dirty="0"/>
              <a:t>, </a:t>
            </a:r>
            <a:r>
              <a:rPr lang="el-GR" sz="2400" dirty="0" err="1"/>
              <a:t>Frank</a:t>
            </a:r>
            <a:r>
              <a:rPr lang="el-GR" sz="2400" dirty="0"/>
              <a:t>. </a:t>
            </a:r>
            <a:r>
              <a:rPr lang="el-GR" sz="2400" b="1" dirty="0"/>
              <a:t>Ο μικρός Φρανκ αρχιτέκτονας</a:t>
            </a:r>
            <a:r>
              <a:rPr lang="el-GR" sz="2400" dirty="0"/>
              <a:t> / Φρανκ Βίβα · μετάφραση Χρήστος </a:t>
            </a:r>
            <a:r>
              <a:rPr lang="el-GR" sz="2400" dirty="0" err="1"/>
              <a:t>Μπουλώτης</a:t>
            </a:r>
            <a:r>
              <a:rPr lang="el-GR" sz="2400" dirty="0"/>
              <a:t> · εικονογράφηση Φρανκ Βίβα. - 1η </a:t>
            </a:r>
            <a:r>
              <a:rPr lang="el-GR" sz="2400" dirty="0" err="1"/>
              <a:t>έκδ</a:t>
            </a:r>
            <a:r>
              <a:rPr lang="el-GR" sz="2400" dirty="0"/>
              <a:t>. - Αθήνα : Μέλισσα, 2014. </a:t>
            </a:r>
            <a:endParaRPr lang="en-GB" sz="2400" dirty="0"/>
          </a:p>
        </p:txBody>
      </p:sp>
      <p:pic>
        <p:nvPicPr>
          <p:cNvPr id="9" name="Content Placeholder 6" descr="Εξώφυλλο"/>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418" b="7886"/>
          <a:stretch/>
        </p:blipFill>
        <p:spPr>
          <a:xfrm>
            <a:off x="5475394" y="1621160"/>
            <a:ext cx="2965286" cy="3788060"/>
          </a:xfrm>
        </p:spPr>
      </p:pic>
      <p:sp>
        <p:nvSpPr>
          <p:cNvPr id="5" name="TextBox 4"/>
          <p:cNvSpPr txBox="1"/>
          <p:nvPr/>
        </p:nvSpPr>
        <p:spPr>
          <a:xfrm>
            <a:off x="4924127" y="5013176"/>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210313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a:t>
            </a:r>
            <a:r>
              <a:rPr lang="el-GR" sz="2000" dirty="0" smtClean="0"/>
              <a:t>του </a:t>
            </a:r>
            <a:r>
              <a:rPr lang="el-GR" sz="2000" dirty="0"/>
              <a:t>βιβλίου «</a:t>
            </a:r>
            <a:r>
              <a:rPr lang="el-GR" sz="2000" dirty="0">
                <a:hlinkClick r:id="rId4"/>
              </a:rPr>
              <a:t>Ο μικρός Φρανκ </a:t>
            </a:r>
            <a:r>
              <a:rPr lang="el-GR" sz="2000" dirty="0" smtClean="0">
                <a:hlinkClick r:id="rId4"/>
              </a:rPr>
              <a:t>αρχιτέκτονας</a:t>
            </a:r>
            <a:r>
              <a:rPr lang="el-GR" sz="2000" dirty="0" smtClean="0"/>
              <a:t>» </a:t>
            </a:r>
            <a:r>
              <a:rPr lang="el-GR" sz="2000" dirty="0"/>
              <a:t>/ Φρανκ Βίβα · μετάφραση Χρήστος </a:t>
            </a:r>
            <a:r>
              <a:rPr lang="el-GR" sz="2000" dirty="0" err="1"/>
              <a:t>Μπουλώτης</a:t>
            </a:r>
            <a:r>
              <a:rPr lang="el-GR" sz="2000" dirty="0"/>
              <a:t> · εικονογράφηση Φρανκ Βίβα. - 1η </a:t>
            </a:r>
            <a:r>
              <a:rPr lang="el-GR" sz="2000" dirty="0" err="1"/>
              <a:t>έκδ</a:t>
            </a:r>
            <a:r>
              <a:rPr lang="el-GR" sz="2000" dirty="0"/>
              <a:t>. - Αθήνα : Μέλισσα, 2014. </a:t>
            </a:r>
            <a:endParaRPr lang="en-GB" sz="2000" dirty="0" smtClean="0"/>
          </a:p>
          <a:p>
            <a:pPr marL="0" indent="0">
              <a:buNone/>
            </a:pPr>
            <a:r>
              <a:rPr lang="el-GR" sz="2000" dirty="0"/>
              <a:t>Εικόνα </a:t>
            </a:r>
            <a:r>
              <a:rPr lang="en-GB" sz="2000" dirty="0" smtClean="0"/>
              <a:t>2</a:t>
            </a:r>
            <a:r>
              <a:rPr lang="el-GR" sz="2000" dirty="0" smtClean="0"/>
              <a:t>: </a:t>
            </a:r>
            <a:r>
              <a:rPr lang="en-US" sz="2000" dirty="0" smtClean="0">
                <a:hlinkClick r:id="rId5"/>
              </a:rPr>
              <a:t>Technosphere  Dubai</a:t>
            </a:r>
            <a:r>
              <a:rPr lang="en-US" sz="2000" dirty="0" smtClean="0"/>
              <a:t>, Copyright James Law, All rights reserved, </a:t>
            </a:r>
            <a:r>
              <a:rPr lang="en-US" sz="2000" dirty="0" err="1" smtClean="0"/>
              <a:t>Inhabitat</a:t>
            </a:r>
            <a:r>
              <a:rPr lang="en-US" sz="2000" dirty="0" smtClean="0"/>
              <a:t>.</a:t>
            </a:r>
            <a:endParaRPr lang="el-GR" sz="2000" dirty="0" smtClean="0"/>
          </a:p>
          <a:p>
            <a:pPr marL="0" indent="0">
              <a:buNone/>
            </a:pPr>
            <a:endParaRPr lang="el-GR" sz="2000" dirty="0" smtClean="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latin typeface="+mn-lt"/>
              </a:rPr>
              <a:t>Λίγα λόγια για το βιβλίο (1/2)</a:t>
            </a:r>
            <a:endParaRPr lang="el-GR" dirty="0">
              <a:solidFill>
                <a:schemeClr val="accent1"/>
              </a:solidFill>
              <a:latin typeface="+mn-lt"/>
            </a:endParaRPr>
          </a:p>
        </p:txBody>
      </p:sp>
      <p:sp>
        <p:nvSpPr>
          <p:cNvPr id="3" name="Content Placeholder 2"/>
          <p:cNvSpPr>
            <a:spLocks noGrp="1"/>
          </p:cNvSpPr>
          <p:nvPr>
            <p:ph idx="1"/>
          </p:nvPr>
        </p:nvSpPr>
        <p:spPr/>
        <p:txBody>
          <a:bodyPr>
            <a:noAutofit/>
          </a:bodyPr>
          <a:lstStyle/>
          <a:p>
            <a:pPr marL="0" indent="0">
              <a:buNone/>
            </a:pPr>
            <a:r>
              <a:rPr lang="el-GR" sz="2800" dirty="0"/>
              <a:t>Ο μικρός Φρανκ θέλει να γίνει αρχιτέκτονας όταν μεγαλώσει. Ζει μαζί με τον αρχιτέκτονα παππού του, το μεγάλο Φρανκ, και με το σκύλο του, Έντι. Οι δύο αρχιτέκτονες έχουν πολύ διαφορετική άποψη για το τι φτιάχνουν οι αρχιτέκτονες για τους ανθρώπους. Έτσι ό,τι περίεργη κατασκευή επινοεί ο μικρός Φρανκ είτε καρέκλα από χαρτί τουαλέτας είτε στριφτό πύργο, είτε ουρανοξύστη με βιβλία, απορρίπτεται από τον παππού. </a:t>
            </a:r>
            <a:endParaRPr lang="el-GR" sz="2800" dirty="0" smtClean="0"/>
          </a:p>
        </p:txBody>
      </p:sp>
    </p:spTree>
    <p:extLst>
      <p:ext uri="{BB962C8B-B14F-4D97-AF65-F5344CB8AC3E}">
        <p14:creationId xmlns:p14="http://schemas.microsoft.com/office/powerpoint/2010/main" val="3485792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Λίγα λόγια για το βιβλίο </a:t>
            </a:r>
            <a:r>
              <a:rPr lang="el-GR" dirty="0" smtClean="0">
                <a:solidFill>
                  <a:schemeClr val="accent1"/>
                </a:solidFill>
              </a:rPr>
              <a:t>(2/2</a:t>
            </a:r>
            <a:r>
              <a:rPr lang="el-GR" dirty="0">
                <a:solidFill>
                  <a:schemeClr val="accent1"/>
                </a:solidFill>
              </a:rPr>
              <a:t>)</a:t>
            </a:r>
            <a:endParaRPr lang="el-GR" dirty="0">
              <a:solidFill>
                <a:schemeClr val="accent1"/>
              </a:solidFill>
              <a:latin typeface="+mn-lt"/>
            </a:endParaRPr>
          </a:p>
        </p:txBody>
      </p:sp>
      <p:sp>
        <p:nvSpPr>
          <p:cNvPr id="3" name="Content Placeholder 2"/>
          <p:cNvSpPr>
            <a:spLocks noGrp="1"/>
          </p:cNvSpPr>
          <p:nvPr>
            <p:ph idx="1"/>
          </p:nvPr>
        </p:nvSpPr>
        <p:spPr/>
        <p:txBody>
          <a:bodyPr>
            <a:noAutofit/>
          </a:bodyPr>
          <a:lstStyle/>
          <a:p>
            <a:pPr marL="0" indent="0">
              <a:buNone/>
            </a:pPr>
            <a:r>
              <a:rPr lang="el-GR" sz="2800" dirty="0" smtClean="0"/>
              <a:t>Προσπαθώντας </a:t>
            </a:r>
            <a:r>
              <a:rPr lang="el-GR" sz="2800" dirty="0"/>
              <a:t>ο παππούς να πείσει τον εγγονό του για το πώς δουλεύουν οι </a:t>
            </a:r>
            <a:r>
              <a:rPr lang="el-GR" sz="2800" dirty="0" smtClean="0"/>
              <a:t>αληθινοί </a:t>
            </a:r>
            <a:r>
              <a:rPr lang="el-GR" sz="2800" dirty="0"/>
              <a:t>αρχιτέ­κτονες τον πηγαίνει στο Μουσείο Μοντέρνας </a:t>
            </a:r>
            <a:r>
              <a:rPr lang="el-GR" sz="2800" dirty="0" smtClean="0"/>
              <a:t>Τέχνης, ΜΟΜΑ. </a:t>
            </a:r>
            <a:r>
              <a:rPr lang="el-GR" sz="2800" dirty="0"/>
              <a:t>Αλλά εκεί και τους δύο Φρανκ τους περιμένει μια έκπληξη. Ο μικρός Φρανκ θα νιώσει μεγαλύτερος και ο μεγάλος Φρανκ θα αισθανθεί νεότερος και λίγο πιο σοφός. </a:t>
            </a:r>
            <a:endParaRPr lang="el-GR" sz="2800" dirty="0" smtClean="0"/>
          </a:p>
          <a:p>
            <a:pPr marL="0" indent="0">
              <a:buNone/>
            </a:pPr>
            <a:r>
              <a:rPr lang="el-GR" sz="2800" b="1" dirty="0" smtClean="0"/>
              <a:t>Ένα εξαιρετικό βιβλίο</a:t>
            </a:r>
            <a:r>
              <a:rPr lang="el-GR" sz="2800" dirty="0" smtClean="0"/>
              <a:t>. </a:t>
            </a:r>
            <a:endParaRPr lang="el-GR" sz="2800" dirty="0"/>
          </a:p>
        </p:txBody>
      </p:sp>
    </p:spTree>
    <p:extLst>
      <p:ext uri="{BB962C8B-B14F-4D97-AF65-F5344CB8AC3E}">
        <p14:creationId xmlns:p14="http://schemas.microsoft.com/office/powerpoint/2010/main" val="44103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lumMod val="75000"/>
                  </a:schemeClr>
                </a:solidFill>
                <a:latin typeface="+mn-lt"/>
              </a:rPr>
              <a:t>Ανάγνωση </a:t>
            </a:r>
            <a:r>
              <a:rPr lang="el-GR" dirty="0" smtClean="0">
                <a:solidFill>
                  <a:schemeClr val="accent1">
                    <a:lumMod val="75000"/>
                  </a:schemeClr>
                </a:solidFill>
                <a:latin typeface="+mn-lt"/>
              </a:rPr>
              <a:t>του βιβλίου </a:t>
            </a:r>
            <a:endParaRPr lang="el-GR" dirty="0">
              <a:solidFill>
                <a:schemeClr val="accent1">
                  <a:lumMod val="75000"/>
                </a:schemeClr>
              </a:solidFill>
            </a:endParaRPr>
          </a:p>
        </p:txBody>
      </p:sp>
      <p:pic>
        <p:nvPicPr>
          <p:cNvPr id="9" name="Content Placeholder 8" descr="Η νηπιαγωγός διαβάζει το βιβλίο."/>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0847" y="1687325"/>
            <a:ext cx="3171305" cy="4351713"/>
          </a:xfrm>
        </p:spPr>
      </p:pic>
      <p:sp>
        <p:nvSpPr>
          <p:cNvPr id="6" name="Content Placeholder 3"/>
          <p:cNvSpPr>
            <a:spLocks noGrp="1"/>
          </p:cNvSpPr>
          <p:nvPr>
            <p:ph sz="half" idx="2"/>
          </p:nvPr>
        </p:nvSpPr>
        <p:spPr>
          <a:xfrm>
            <a:off x="4355976" y="1628800"/>
            <a:ext cx="4038600" cy="4525963"/>
          </a:xfrm>
        </p:spPr>
        <p:txBody>
          <a:bodyPr>
            <a:normAutofit/>
          </a:bodyPr>
          <a:lstStyle/>
          <a:p>
            <a:pPr marL="0" indent="0">
              <a:buNone/>
            </a:pPr>
            <a:r>
              <a:rPr lang="el-GR" dirty="0" smtClean="0"/>
              <a:t>Διαβάσαμε το βιβλίο με μεγάλη προσοχή. </a:t>
            </a:r>
          </a:p>
          <a:p>
            <a:pPr marL="0" indent="0">
              <a:buNone/>
            </a:pPr>
            <a:endParaRPr lang="el-GR" dirty="0" smtClean="0"/>
          </a:p>
          <a:p>
            <a:pPr marL="0" indent="0">
              <a:buNone/>
            </a:pPr>
            <a:endParaRPr lang="el-GR" dirty="0"/>
          </a:p>
          <a:p>
            <a:pPr marL="0" indent="0">
              <a:buNone/>
            </a:pPr>
            <a:endParaRPr lang="el-GR" dirty="0" smtClean="0"/>
          </a:p>
        </p:txBody>
      </p:sp>
    </p:spTree>
    <p:extLst>
      <p:ext uri="{BB962C8B-B14F-4D97-AF65-F5344CB8AC3E}">
        <p14:creationId xmlns:p14="http://schemas.microsoft.com/office/powerpoint/2010/main" val="3514965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smtClean="0">
                <a:solidFill>
                  <a:schemeClr val="accent1">
                    <a:lumMod val="75000"/>
                  </a:schemeClr>
                </a:solidFill>
                <a:latin typeface="+mn-lt"/>
              </a:rPr>
              <a:t>Η </a:t>
            </a:r>
            <a:r>
              <a:rPr lang="el-GR" dirty="0" err="1" smtClean="0">
                <a:solidFill>
                  <a:schemeClr val="accent1">
                    <a:lumMod val="75000"/>
                  </a:schemeClr>
                </a:solidFill>
                <a:latin typeface="+mn-lt"/>
              </a:rPr>
              <a:t>Βιβλιούπολη</a:t>
            </a:r>
            <a:endParaRPr lang="el-GR" dirty="0">
              <a:latin typeface="+mn-lt"/>
            </a:endParaRPr>
          </a:p>
        </p:txBody>
      </p:sp>
      <p:sp>
        <p:nvSpPr>
          <p:cNvPr id="6" name="Text Placeholder 5"/>
          <p:cNvSpPr>
            <a:spLocks noGrp="1"/>
          </p:cNvSpPr>
          <p:nvPr>
            <p:ph sz="half" idx="2"/>
          </p:nvPr>
        </p:nvSpPr>
        <p:spPr/>
        <p:txBody>
          <a:bodyPr>
            <a:normAutofit/>
          </a:bodyPr>
          <a:lstStyle/>
          <a:p>
            <a:pPr marL="0" indent="0">
              <a:buNone/>
            </a:pPr>
            <a:r>
              <a:rPr lang="el-GR" b="0" dirty="0" smtClean="0"/>
              <a:t>Φτιάξαμε κτήρια από </a:t>
            </a:r>
            <a:r>
              <a:rPr lang="el-GR" b="0" i="1" dirty="0" smtClean="0"/>
              <a:t>βιβλία. Έτσι δημιουργήσαμε τη </a:t>
            </a:r>
            <a:r>
              <a:rPr lang="el-GR" b="0" dirty="0" smtClean="0"/>
              <a:t>«</a:t>
            </a:r>
            <a:r>
              <a:rPr lang="el-GR" b="0" dirty="0" err="1" smtClean="0"/>
              <a:t>Βιβλιούπολη</a:t>
            </a:r>
            <a:r>
              <a:rPr lang="el-GR" b="0" dirty="0" smtClean="0"/>
              <a:t>». </a:t>
            </a:r>
            <a:endParaRPr lang="el-GR" b="0" dirty="0"/>
          </a:p>
        </p:txBody>
      </p:sp>
      <p:pic>
        <p:nvPicPr>
          <p:cNvPr id="7" name="Content Placeholder 9" descr="Βιβλιούπολη"/>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20387" y="1775957"/>
            <a:ext cx="4248472" cy="4098175"/>
          </a:xfrm>
        </p:spPr>
      </p:pic>
    </p:spTree>
    <p:extLst>
      <p:ext uri="{BB962C8B-B14F-4D97-AF65-F5344CB8AC3E}">
        <p14:creationId xmlns:p14="http://schemas.microsoft.com/office/powerpoint/2010/main" val="842193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solidFill>
                  <a:schemeClr val="accent1">
                    <a:lumMod val="75000"/>
                  </a:schemeClr>
                </a:solidFill>
                <a:latin typeface="+mn-lt"/>
              </a:rPr>
              <a:t>Περίεργα </a:t>
            </a:r>
            <a:r>
              <a:rPr lang="el-GR" dirty="0" smtClean="0">
                <a:solidFill>
                  <a:schemeClr val="accent1">
                    <a:lumMod val="75000"/>
                  </a:schemeClr>
                </a:solidFill>
                <a:latin typeface="+mn-lt"/>
              </a:rPr>
              <a:t>κτήρια </a:t>
            </a:r>
            <a:r>
              <a:rPr lang="el-GR" dirty="0">
                <a:solidFill>
                  <a:schemeClr val="accent1">
                    <a:lumMod val="75000"/>
                  </a:schemeClr>
                </a:solidFill>
                <a:latin typeface="+mn-lt"/>
              </a:rPr>
              <a:t>(1/2)</a:t>
            </a:r>
          </a:p>
        </p:txBody>
      </p:sp>
      <p:pic>
        <p:nvPicPr>
          <p:cNvPr id="6" name="Content Placeholder 4" descr="Γέφυρα"/>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700808"/>
            <a:ext cx="4038600" cy="3456384"/>
          </a:xfrm>
        </p:spPr>
      </p:pic>
      <p:sp>
        <p:nvSpPr>
          <p:cNvPr id="8" name="Content Placeholder 7"/>
          <p:cNvSpPr>
            <a:spLocks noGrp="1"/>
          </p:cNvSpPr>
          <p:nvPr>
            <p:ph sz="half" idx="2"/>
          </p:nvPr>
        </p:nvSpPr>
        <p:spPr/>
        <p:txBody>
          <a:bodyPr>
            <a:normAutofit/>
          </a:bodyPr>
          <a:lstStyle/>
          <a:p>
            <a:pPr marL="0" indent="0">
              <a:buNone/>
            </a:pPr>
            <a:r>
              <a:rPr lang="el-GR" dirty="0" smtClean="0"/>
              <a:t>Βλέπουμε </a:t>
            </a:r>
            <a:r>
              <a:rPr lang="el-GR" dirty="0" smtClean="0"/>
              <a:t>κτήρια </a:t>
            </a:r>
            <a:r>
              <a:rPr lang="el-GR" dirty="0" smtClean="0"/>
              <a:t>σε διάφορα σχήματα. </a:t>
            </a:r>
          </a:p>
          <a:p>
            <a:pPr>
              <a:buFont typeface="Calibri" panose="020F0502020204030204" pitchFamily="34" charset="0"/>
              <a:buChar char="−"/>
            </a:pPr>
            <a:r>
              <a:rPr lang="el-GR" dirty="0" smtClean="0"/>
              <a:t>Αυτά </a:t>
            </a:r>
            <a:r>
              <a:rPr lang="el-GR" dirty="0"/>
              <a:t>μου θυμίζουν μια γέφυρα στη </a:t>
            </a:r>
            <a:r>
              <a:rPr lang="el-GR" dirty="0" smtClean="0"/>
              <a:t>Ναύπακτο.</a:t>
            </a:r>
            <a:endParaRPr lang="el-GR" dirty="0"/>
          </a:p>
          <a:p>
            <a:pPr>
              <a:buFont typeface="Calibri" panose="020F0502020204030204" pitchFamily="34" charset="0"/>
              <a:buChar char="−"/>
            </a:pPr>
            <a:r>
              <a:rPr lang="el-GR" dirty="0" smtClean="0"/>
              <a:t>Θα </a:t>
            </a:r>
            <a:r>
              <a:rPr lang="el-GR" dirty="0"/>
              <a:t>ήθελα να ζω στο κάτω.</a:t>
            </a:r>
          </a:p>
          <a:p>
            <a:pPr marL="0" indent="0">
              <a:buNone/>
            </a:pPr>
            <a:endParaRPr lang="el-GR" dirty="0"/>
          </a:p>
        </p:txBody>
      </p:sp>
    </p:spTree>
    <p:extLst>
      <p:ext uri="{BB962C8B-B14F-4D97-AF65-F5344CB8AC3E}">
        <p14:creationId xmlns:p14="http://schemas.microsoft.com/office/powerpoint/2010/main" val="150958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l-GR" dirty="0">
                <a:solidFill>
                  <a:schemeClr val="accent1">
                    <a:lumMod val="75000"/>
                  </a:schemeClr>
                </a:solidFill>
                <a:latin typeface="+mn-lt"/>
              </a:rPr>
              <a:t>Περίεργα </a:t>
            </a:r>
            <a:r>
              <a:rPr lang="el-GR" dirty="0" smtClean="0">
                <a:solidFill>
                  <a:schemeClr val="accent1">
                    <a:lumMod val="75000"/>
                  </a:schemeClr>
                </a:solidFill>
                <a:latin typeface="+mn-lt"/>
              </a:rPr>
              <a:t>κτήρια </a:t>
            </a:r>
            <a:r>
              <a:rPr lang="el-GR" dirty="0">
                <a:solidFill>
                  <a:schemeClr val="accent1">
                    <a:lumMod val="75000"/>
                  </a:schemeClr>
                </a:solidFill>
                <a:latin typeface="+mn-lt"/>
              </a:rPr>
              <a:t>(2/2)</a:t>
            </a:r>
          </a:p>
        </p:txBody>
      </p:sp>
      <p:sp>
        <p:nvSpPr>
          <p:cNvPr id="2" name="Content Placeholder 1"/>
          <p:cNvSpPr>
            <a:spLocks noGrp="1"/>
          </p:cNvSpPr>
          <p:nvPr>
            <p:ph sz="half" idx="1"/>
          </p:nvPr>
        </p:nvSpPr>
        <p:spPr>
          <a:xfrm>
            <a:off x="457200" y="1600201"/>
            <a:ext cx="4402832" cy="2980928"/>
          </a:xfrm>
        </p:spPr>
        <p:txBody>
          <a:bodyPr>
            <a:noAutofit/>
          </a:bodyPr>
          <a:lstStyle/>
          <a:p>
            <a:pPr marL="0" indent="0">
              <a:buNone/>
            </a:pPr>
            <a:r>
              <a:rPr lang="el-GR" sz="2600" dirty="0"/>
              <a:t>Τα παιδιά πάλι ενθουσιάζονται.</a:t>
            </a:r>
          </a:p>
          <a:p>
            <a:pPr>
              <a:buFont typeface="Calibri" panose="020F0502020204030204" pitchFamily="34" charset="0"/>
              <a:buChar char="−"/>
            </a:pPr>
            <a:r>
              <a:rPr lang="el-GR" sz="2600" dirty="0" smtClean="0"/>
              <a:t>Είναι </a:t>
            </a:r>
            <a:r>
              <a:rPr lang="el-GR" sz="2600" dirty="0"/>
              <a:t>σαν μπάλα ποδοσφαίρου!</a:t>
            </a:r>
          </a:p>
          <a:p>
            <a:pPr>
              <a:buFont typeface="Calibri" panose="020F0502020204030204" pitchFamily="34" charset="0"/>
              <a:buChar char="−"/>
            </a:pPr>
            <a:r>
              <a:rPr lang="el-GR" sz="2600" dirty="0" smtClean="0"/>
              <a:t>Είναι </a:t>
            </a:r>
            <a:r>
              <a:rPr lang="el-GR" sz="2600" dirty="0"/>
              <a:t>όλο γυαλί!</a:t>
            </a:r>
          </a:p>
          <a:p>
            <a:pPr>
              <a:buFont typeface="Calibri" panose="020F0502020204030204" pitchFamily="34" charset="0"/>
              <a:buChar char="−"/>
            </a:pPr>
            <a:r>
              <a:rPr lang="el-GR" sz="2600" dirty="0" smtClean="0"/>
              <a:t>Αυτό </a:t>
            </a:r>
            <a:r>
              <a:rPr lang="el-GR" sz="2600" dirty="0"/>
              <a:t>είναι στην Αθήνα</a:t>
            </a:r>
            <a:r>
              <a:rPr lang="en-US" sz="2600" dirty="0" smtClean="0"/>
              <a:t>;</a:t>
            </a:r>
            <a:endParaRPr lang="en-US" sz="2600" dirty="0"/>
          </a:p>
        </p:txBody>
      </p:sp>
      <p:sp>
        <p:nvSpPr>
          <p:cNvPr id="3" name="Rectangle 2"/>
          <p:cNvSpPr/>
          <p:nvPr/>
        </p:nvSpPr>
        <p:spPr>
          <a:xfrm>
            <a:off x="539552" y="4509120"/>
            <a:ext cx="8064896" cy="2092881"/>
          </a:xfrm>
          <a:prstGeom prst="rect">
            <a:avLst/>
          </a:prstGeom>
        </p:spPr>
        <p:txBody>
          <a:bodyPr wrap="square">
            <a:spAutoFit/>
          </a:bodyPr>
          <a:lstStyle/>
          <a:p>
            <a:r>
              <a:rPr lang="el-GR" sz="2600" dirty="0" smtClean="0"/>
              <a:t>Εξηγούμε ότι το κτήριο βρίσκεται στο Ντουμπάι, σε μια μακρινή πόλη στην Σαουδική Αραβία, όπου πολλά κτήρια φτιάχνονται και σχεδιάζονται επίτηδες διαφορετικά από τους αρχιτέκτονες.</a:t>
            </a:r>
          </a:p>
          <a:p>
            <a:endParaRPr lang="el-GR" sz="2600" dirty="0"/>
          </a:p>
        </p:txBody>
      </p:sp>
      <p:pic>
        <p:nvPicPr>
          <p:cNvPr id="7" name="Content Placeholder 4" descr="κτήριο στο Ντουμπάι"/>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210" t="7086" r="5556" b="7808"/>
          <a:stretch/>
        </p:blipFill>
        <p:spPr>
          <a:xfrm>
            <a:off x="5004048" y="1546412"/>
            <a:ext cx="3603812" cy="2704565"/>
          </a:xfrm>
        </p:spPr>
      </p:pic>
      <p:sp>
        <p:nvSpPr>
          <p:cNvPr id="8" name="TextBox 7"/>
          <p:cNvSpPr txBox="1"/>
          <p:nvPr/>
        </p:nvSpPr>
        <p:spPr>
          <a:xfrm>
            <a:off x="4451954" y="3789040"/>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1857618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accent1">
                    <a:lumMod val="75000"/>
                  </a:schemeClr>
                </a:solidFill>
                <a:latin typeface="+mn-lt"/>
              </a:rPr>
              <a:t>Η δική μας πόλη (1/5)</a:t>
            </a:r>
            <a:endParaRPr lang="el-GR" dirty="0">
              <a:solidFill>
                <a:schemeClr val="accent1">
                  <a:lumMod val="75000"/>
                </a:schemeClr>
              </a:solidFill>
              <a:latin typeface="+mn-lt"/>
            </a:endParaRPr>
          </a:p>
        </p:txBody>
      </p:sp>
      <p:sp>
        <p:nvSpPr>
          <p:cNvPr id="3" name="Content Placeholder 2"/>
          <p:cNvSpPr>
            <a:spLocks noGrp="1"/>
          </p:cNvSpPr>
          <p:nvPr>
            <p:ph sz="half" idx="1"/>
          </p:nvPr>
        </p:nvSpPr>
        <p:spPr/>
        <p:txBody>
          <a:bodyPr>
            <a:normAutofit/>
          </a:bodyPr>
          <a:lstStyle/>
          <a:p>
            <a:pPr marL="0" indent="0">
              <a:buNone/>
            </a:pPr>
            <a:r>
              <a:rPr lang="el-GR" sz="2600" dirty="0" smtClean="0"/>
              <a:t>Χωριζόμαστε σε ομάδες και συζητάμε πώς να φτιάξουμε μια πόλη από σχήματα. Όπως στα παραδείγματα μας.</a:t>
            </a:r>
            <a:r>
              <a:rPr lang="en-GB" sz="2600" dirty="0"/>
              <a:t> </a:t>
            </a:r>
            <a:r>
              <a:rPr lang="el-GR" sz="2600" dirty="0" smtClean="0"/>
              <a:t>Η κάθε ομάδα παίρνει ένα μεγάλο κανσόν χαρτί για </a:t>
            </a:r>
            <a:r>
              <a:rPr lang="el-GR" sz="2600" dirty="0" smtClean="0"/>
              <a:t>βάση </a:t>
            </a:r>
            <a:r>
              <a:rPr lang="el-GR" sz="2600" dirty="0" smtClean="0"/>
              <a:t>και κόβει τα σχήματα που διάλεξε να έχει η πόλη της.</a:t>
            </a:r>
            <a:endParaRPr lang="el-GR" sz="2600" dirty="0"/>
          </a:p>
        </p:txBody>
      </p:sp>
      <p:pic>
        <p:nvPicPr>
          <p:cNvPr id="8" name="Content Placeholder 4" descr="Σχήματα"/>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800000">
            <a:off x="4644008" y="1700808"/>
            <a:ext cx="4038600" cy="3744416"/>
          </a:xfrm>
          <a:prstGeom prst="rect">
            <a:avLst/>
          </a:prstGeom>
        </p:spPr>
      </p:pic>
    </p:spTree>
    <p:extLst>
      <p:ext uri="{BB962C8B-B14F-4D97-AF65-F5344CB8AC3E}">
        <p14:creationId xmlns:p14="http://schemas.microsoft.com/office/powerpoint/2010/main" val="7461232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8/12/2016 12:46:21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7,9,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6,2,3,7,8,"/>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4D5486F-A531-4703-8CD0-05632D16350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3268</TotalTime>
  <Words>794</Words>
  <Application>Microsoft Office PowerPoint</Application>
  <PresentationFormat>On-screen Show (4:3)</PresentationFormat>
  <Paragraphs>80</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του βιβλίου </vt:lpstr>
      <vt:lpstr>Η Βιβλιούπολη</vt:lpstr>
      <vt:lpstr>Περίεργα κτήρια (1/2)</vt:lpstr>
      <vt:lpstr>Περίεργα κτήρια (2/2)</vt:lpstr>
      <vt:lpstr>Η δική μας πόλη (1/5)</vt:lpstr>
      <vt:lpstr>Η δική μας πόλη (2/5)</vt:lpstr>
      <vt:lpstr>Η δική μας πόλη (3/5)</vt:lpstr>
      <vt:lpstr>Η δική μας πόλη (4/5)</vt:lpstr>
      <vt:lpstr>Η δική μας πόλη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μικρός Φρανκ αρχιτέκτονας </dc:title>
  <dc:subject>Το Εικονογραφημένο Βιβλίο στην Προσχολική Εκπαίδευση</dc:subject>
  <dc:creator>Αγγελική Γιαννικοπούλου</dc:creator>
  <cp:lastModifiedBy>takis81 mark</cp:lastModifiedBy>
  <cp:revision>332</cp:revision>
  <dcterms:created xsi:type="dcterms:W3CDTF">2012-09-06T09:03:05Z</dcterms:created>
  <dcterms:modified xsi:type="dcterms:W3CDTF">2016-12-18T10:50:42Z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