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5.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6"/>
  </p:notesMasterIdLst>
  <p:sldIdLst>
    <p:sldId id="359" r:id="rId3"/>
    <p:sldId id="366" r:id="rId4"/>
    <p:sldId id="367" r:id="rId5"/>
    <p:sldId id="368" r:id="rId6"/>
    <p:sldId id="369" r:id="rId7"/>
    <p:sldId id="370" r:id="rId8"/>
    <p:sldId id="381" r:id="rId9"/>
    <p:sldId id="382" r:id="rId10"/>
    <p:sldId id="372" r:id="rId11"/>
    <p:sldId id="373" r:id="rId12"/>
    <p:sldId id="374" r:id="rId13"/>
    <p:sldId id="375" r:id="rId14"/>
    <p:sldId id="376" r:id="rId15"/>
    <p:sldId id="377" r:id="rId16"/>
    <p:sldId id="378" r:id="rId17"/>
    <p:sldId id="380" r:id="rId18"/>
    <p:sldId id="360" r:id="rId19"/>
    <p:sldId id="361" r:id="rId20"/>
    <p:sldId id="362" r:id="rId21"/>
    <p:sldId id="363" r:id="rId22"/>
    <p:sldId id="364" r:id="rId23"/>
    <p:sldId id="383" r:id="rId24"/>
    <p:sldId id="293" r:id="rId25"/>
  </p:sldIdLst>
  <p:sldSz cx="9144000" cy="6858000" type="screen4x3"/>
  <p:notesSz cx="6858000" cy="9144000"/>
  <p:custDataLst>
    <p:tags r:id="rId2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66"/>
            <p14:sldId id="367"/>
            <p14:sldId id="368"/>
            <p14:sldId id="369"/>
            <p14:sldId id="370"/>
            <p14:sldId id="381"/>
            <p14:sldId id="382"/>
            <p14:sldId id="372"/>
            <p14:sldId id="373"/>
            <p14:sldId id="374"/>
            <p14:sldId id="375"/>
            <p14:sldId id="376"/>
            <p14:sldId id="377"/>
            <p14:sldId id="378"/>
            <p14:sldId id="380"/>
            <p14:sldId id="360"/>
            <p14:sldId id="361"/>
            <p14:sldId id="362"/>
            <p14:sldId id="363"/>
            <p14:sldId id="364"/>
            <p14:sldId id="383"/>
          </p14:sldIdLst>
        </p14:section>
        <p14:section name="Untitled Section" id="{0F1CB131-A6BD-43D0-B8D4-1F27CEF7A05E}">
          <p14:sldIdLst>
            <p14:sldId id="29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75" d="100"/>
          <a:sy n="75" d="100"/>
        </p:scale>
        <p:origin x="-135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20</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21</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22</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custDataLst>
      <p:tags r:id="rId1"/>
    </p:custDataLst>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6" name="Picture 5"/>
          <p:cNvPicPr>
            <a:picLocks noChangeAspect="1"/>
          </p:cNvPicPr>
          <p:nvPr userDrawn="1"/>
        </p:nvPicPr>
        <p:blipFill>
          <a:blip r:embed="rId3"/>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6" name="Picture 5" descr="[DECORATIVE]"/>
          <p:cNvPicPr>
            <a:picLocks noChangeAspect="1"/>
          </p:cNvPicPr>
          <p:nvPr userDrawn="1"/>
        </p:nvPicPr>
        <p:blipFill>
          <a:blip r:embed="rId3"/>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ustDataLst>
      <p:tags r:id="rId1"/>
    </p:custDataLst>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7" name="Picture 6" descr="[DECORATIVE]"/>
          <p:cNvPicPr>
            <a:picLocks noChangeAspect="1"/>
          </p:cNvPicPr>
          <p:nvPr userDrawn="1"/>
        </p:nvPicPr>
        <p:blipFill>
          <a:blip r:embed="rId3"/>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9" name="Picture 8" descr="[DECORATIVE]"/>
          <p:cNvPicPr>
            <a:picLocks noChangeAspect="1"/>
          </p:cNvPicPr>
          <p:nvPr userDrawn="1"/>
        </p:nvPicPr>
        <p:blipFill>
          <a:blip r:embed="rId3"/>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5" name="Picture 4"/>
          <p:cNvPicPr>
            <a:picLocks noChangeAspect="1"/>
          </p:cNvPicPr>
          <p:nvPr userDrawn="1"/>
        </p:nvPicPr>
        <p:blipFill>
          <a:blip r:embed="rId3"/>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8" name="Picture 7" descr="[DECORATIVE]"/>
          <p:cNvPicPr>
            <a:picLocks noChangeAspect="1"/>
          </p:cNvPicPr>
          <p:nvPr userDrawn="1"/>
        </p:nvPicPr>
        <p:blipFill>
          <a:blip r:embed="rId3"/>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7" name="Picture 6" descr="[DECORATIVE]"/>
          <p:cNvPicPr>
            <a:picLocks noChangeAspect="1"/>
          </p:cNvPicPr>
          <p:nvPr userDrawn="1"/>
        </p:nvPicPr>
        <p:blipFill>
          <a:blip r:embed="rId3"/>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hyperlink" Target="http://opencourses.uoa.gr/courses/ECD5/"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21.png"/><Relationship Id="rId4" Type="http://schemas.openxmlformats.org/officeDocument/2006/relationships/hyperlink" Target="%5b1%5d%20http:/creativecommons.org/licenses/by-nc-sa/4.0/"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pixabay.com/en/garden-arcades-tunnel-179122/" TargetMode="External"/><Relationship Id="rId3" Type="http://schemas.openxmlformats.org/officeDocument/2006/relationships/notesSlide" Target="../notesSlides/notesSlide8.xml"/><Relationship Id="rId7" Type="http://schemas.openxmlformats.org/officeDocument/2006/relationships/hyperlink" Target="http://newpost.gr/ellada/474769/diakopes-kykloforias-stis-shragges-ths-kakias-skalas" TargetMode="Externa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hyperlink" Target="http://www.alphatv.gr/news/society/o-metropontikas-eftase-sto-stathmo-korydallos" TargetMode="External"/><Relationship Id="rId5" Type="http://schemas.openxmlformats.org/officeDocument/2006/relationships/hyperlink" Target="http://www.tanea.gr/news/greece/article/5002109/metro-kleistoi-oi-stathmoi-syntagma-eyaggelismos-panepisthmio-akropolh-apo-tis-10-to-prwi/" TargetMode="External"/><Relationship Id="rId4" Type="http://schemas.openxmlformats.org/officeDocument/2006/relationships/hyperlink" Target="http://www.biblionet.gr/book/24325/%CE%A4%CF%81%CE%B9%CE%B2%CE%B9%CE%B6%CE%AC%CF%82,_%CE%95%CF%85%CE%B3%CE%AD%CE%BD%CE%B9%CE%BF%CF%82/%CE%9F_%CE%BB%CE%B1%CE%AF%CE%BC%CE%B1%CF%81%CE%B3%CE%BF%CF%82_%CF%84%CE%BF%CF%85%CE%BD%CE%B5%CE%BB%CF%8C%CE%B4%CF%81%CE%B1%CE%BA%CE%BF%CF%8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9.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8.xml"/><Relationship Id="rId1" Type="http://schemas.openxmlformats.org/officeDocument/2006/relationships/tags" Target="../tags/tag1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tags" Target="../tags/tag1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4.4</a:t>
            </a:r>
            <a:r>
              <a:rPr lang="el-GR" sz="2800" dirty="0" smtClean="0">
                <a:solidFill>
                  <a:srgbClr val="5075BC"/>
                </a:solidFill>
                <a:latin typeface="+mj-lt"/>
                <a:ea typeface="+mj-ea"/>
                <a:cs typeface="+mj-cs"/>
              </a:rPr>
              <a:t>: </a:t>
            </a:r>
            <a:r>
              <a:rPr lang="el-GR" sz="2800" dirty="0" smtClean="0">
                <a:latin typeface="+mj-lt"/>
                <a:ea typeface="+mj-ea"/>
                <a:cs typeface="+mj-cs"/>
              </a:rPr>
              <a:t>Αρχιτεκτονική και </a:t>
            </a:r>
            <a:r>
              <a:rPr lang="el-GR" sz="2800" dirty="0">
                <a:latin typeface="+mj-lt"/>
                <a:ea typeface="+mj-ea"/>
                <a:cs typeface="+mj-cs"/>
              </a:rPr>
              <a:t>Εικονογραφημένο </a:t>
            </a:r>
            <a:r>
              <a:rPr lang="el-GR" sz="2800" dirty="0" smtClean="0">
                <a:latin typeface="+mj-lt"/>
                <a:ea typeface="+mj-ea"/>
                <a:cs typeface="+mj-cs"/>
              </a:rPr>
              <a:t>Βιβλίο</a:t>
            </a:r>
            <a:endParaRPr lang="el-GR" sz="2800" dirty="0">
              <a:latin typeface="+mj-lt"/>
              <a:ea typeface="+mj-ea"/>
              <a:cs typeface="+mj-cs"/>
            </a:endParaRPr>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Επίδειξη εικόνων</a:t>
            </a:r>
            <a:endParaRPr lang="el-GR" dirty="0"/>
          </a:p>
        </p:txBody>
      </p:sp>
      <p:sp>
        <p:nvSpPr>
          <p:cNvPr id="3" name="Content Placeholder 2"/>
          <p:cNvSpPr>
            <a:spLocks noGrp="1"/>
          </p:cNvSpPr>
          <p:nvPr>
            <p:ph sz="half" idx="1"/>
          </p:nvPr>
        </p:nvSpPr>
        <p:spPr>
          <a:xfrm>
            <a:off x="457200" y="1600200"/>
            <a:ext cx="3682752" cy="4525963"/>
          </a:xfrm>
        </p:spPr>
        <p:txBody>
          <a:bodyPr/>
          <a:lstStyle/>
          <a:p>
            <a:pPr marL="0" indent="0">
              <a:buNone/>
            </a:pPr>
            <a:r>
              <a:rPr lang="el-GR" dirty="0"/>
              <a:t>Είδαμε ενδιαφέρουσες εικόνες στο βιβλίο </a:t>
            </a:r>
            <a:r>
              <a:rPr lang="el-GR" dirty="0" smtClean="0"/>
              <a:t>«Ένα </a:t>
            </a:r>
            <a:r>
              <a:rPr lang="el-GR" dirty="0"/>
              <a:t>βιβλίο για τις </a:t>
            </a:r>
            <a:r>
              <a:rPr lang="el-GR" dirty="0" smtClean="0"/>
              <a:t>τρύπες».</a:t>
            </a:r>
            <a:endParaRPr lang="el-GR" dirty="0"/>
          </a:p>
          <a:p>
            <a:endParaRPr lang="el-GR" dirty="0"/>
          </a:p>
        </p:txBody>
      </p:sp>
      <p:pic>
        <p:nvPicPr>
          <p:cNvPr id="5" name="Content Placeholder 4" descr="Η νηπιαγωγός δείχνει εικόνες"/>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r="15165"/>
          <a:stretch/>
        </p:blipFill>
        <p:spPr>
          <a:xfrm>
            <a:off x="4444252" y="1772816"/>
            <a:ext cx="4129938" cy="3384376"/>
          </a:xfrm>
        </p:spPr>
      </p:pic>
    </p:spTree>
    <p:extLst>
      <p:ext uri="{BB962C8B-B14F-4D97-AF65-F5344CB8AC3E}">
        <p14:creationId xmlns:p14="http://schemas.microsoft.com/office/powerpoint/2010/main" val="2528443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Εικαστική δραστηριότητα (1)</a:t>
            </a:r>
            <a:endParaRPr lang="el-GR" dirty="0"/>
          </a:p>
        </p:txBody>
      </p:sp>
      <p:sp>
        <p:nvSpPr>
          <p:cNvPr id="3" name="Content Placeholder 2"/>
          <p:cNvSpPr>
            <a:spLocks noGrp="1"/>
          </p:cNvSpPr>
          <p:nvPr>
            <p:ph sz="half" idx="1"/>
          </p:nvPr>
        </p:nvSpPr>
        <p:spPr/>
        <p:txBody>
          <a:bodyPr/>
          <a:lstStyle/>
          <a:p>
            <a:pPr marL="0" indent="0">
              <a:buNone/>
            </a:pPr>
            <a:r>
              <a:rPr lang="el-GR" dirty="0"/>
              <a:t>Μετά κάθε ομάδα έφτιαξε το δικό της τούνελ. Του έδωσε όνομα και σκέφτηκε μια μικρή ιστορία για αυτό. </a:t>
            </a:r>
          </a:p>
          <a:p>
            <a:endParaRPr lang="el-GR" dirty="0"/>
          </a:p>
        </p:txBody>
      </p:sp>
      <p:pic>
        <p:nvPicPr>
          <p:cNvPr id="7" name="Εικόνα 5" descr="Κατασκευή τούνελ"/>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4008" y="1772816"/>
            <a:ext cx="4038600" cy="2741456"/>
          </a:xfrm>
          <a:prstGeom prst="rect">
            <a:avLst/>
          </a:prstGeom>
        </p:spPr>
      </p:pic>
    </p:spTree>
    <p:extLst>
      <p:ext uri="{BB962C8B-B14F-4D97-AF65-F5344CB8AC3E}">
        <p14:creationId xmlns:p14="http://schemas.microsoft.com/office/powerpoint/2010/main" val="1300084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Τα έργα των παιδιών </a:t>
            </a:r>
            <a:endParaRPr lang="el-GR" dirty="0"/>
          </a:p>
        </p:txBody>
      </p:sp>
      <p:pic>
        <p:nvPicPr>
          <p:cNvPr id="6" name="Εικόνα 4" descr="Κατασκευή τούνελ"/>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913478" y="1700808"/>
            <a:ext cx="3816424" cy="4256116"/>
          </a:xfrm>
          <a:prstGeom prst="rect">
            <a:avLst/>
          </a:prstGeom>
        </p:spPr>
      </p:pic>
      <p:pic>
        <p:nvPicPr>
          <p:cNvPr id="7" name="Θέση περιεχομένου 3" descr="Κατασκευή τούνελ"/>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945925" y="1700808"/>
            <a:ext cx="3442499" cy="4264844"/>
          </a:xfrm>
          <a:prstGeom prst="rect">
            <a:avLst/>
          </a:prstGeom>
        </p:spPr>
      </p:pic>
    </p:spTree>
    <p:extLst>
      <p:ext uri="{BB962C8B-B14F-4D97-AF65-F5344CB8AC3E}">
        <p14:creationId xmlns:p14="http://schemas.microsoft.com/office/powerpoint/2010/main" val="1189742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Εικαστική δραστηριότητα </a:t>
            </a:r>
            <a:r>
              <a:rPr lang="el-GR" dirty="0" smtClean="0"/>
              <a:t>(2)</a:t>
            </a:r>
            <a:endParaRPr lang="el-GR" dirty="0"/>
          </a:p>
        </p:txBody>
      </p:sp>
      <p:sp>
        <p:nvSpPr>
          <p:cNvPr id="3" name="Content Placeholder 2"/>
          <p:cNvSpPr>
            <a:spLocks noGrp="1"/>
          </p:cNvSpPr>
          <p:nvPr>
            <p:ph sz="half" idx="1"/>
          </p:nvPr>
        </p:nvSpPr>
        <p:spPr/>
        <p:txBody>
          <a:bodyPr>
            <a:noAutofit/>
          </a:bodyPr>
          <a:lstStyle/>
          <a:p>
            <a:pPr marL="0" indent="0">
              <a:buNone/>
            </a:pPr>
            <a:r>
              <a:rPr lang="el-GR" sz="2600" dirty="0"/>
              <a:t>Στη συνέχεια τα παιδιά είδαν φωτογραφίες από περίεργα τούνελ</a:t>
            </a:r>
            <a:r>
              <a:rPr lang="el-GR" sz="2600" dirty="0" smtClean="0"/>
              <a:t>.</a:t>
            </a:r>
            <a:endParaRPr lang="en-GB" sz="2600" dirty="0" smtClean="0"/>
          </a:p>
          <a:p>
            <a:pPr marL="0" indent="0">
              <a:buNone/>
            </a:pPr>
            <a:r>
              <a:rPr lang="el-GR" sz="2600" dirty="0"/>
              <a:t>Επέλεξαν αυτό που τους άρεσε περισσότερο και ζωγράφισαν εκείνον που μένει σε αυτό. Μια μικρή ιστοριούλα δημιουργήθηκε καθώς διηγούνταν τις ασχολίες του.</a:t>
            </a:r>
          </a:p>
          <a:p>
            <a:pPr marL="0" indent="0">
              <a:buNone/>
            </a:pPr>
            <a:endParaRPr lang="el-GR" sz="2600" dirty="0" smtClean="0"/>
          </a:p>
          <a:p>
            <a:endParaRPr lang="el-GR" sz="2600" dirty="0"/>
          </a:p>
        </p:txBody>
      </p:sp>
      <p:pic>
        <p:nvPicPr>
          <p:cNvPr id="2054" name="Picture 6" descr="κήπος τούνελ"/>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70264" y="1600200"/>
            <a:ext cx="3394472" cy="45259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348299" y="5733256"/>
            <a:ext cx="472173" cy="360040"/>
          </a:xfrm>
          <a:prstGeom prst="rect">
            <a:avLst/>
          </a:prstGeom>
        </p:spPr>
        <p:txBody>
          <a:bodyPr vert="horz" wrap="square" lIns="91440" tIns="45720" rIns="91440" bIns="45720" rtlCol="0" anchor="ctr">
            <a:noAutofit/>
          </a:bodyPr>
          <a:lstStyle/>
          <a:p>
            <a:r>
              <a:rPr lang="el-GR" b="1" dirty="0" smtClean="0">
                <a:latin typeface="+mj-lt"/>
              </a:rPr>
              <a:t>[5]</a:t>
            </a:r>
          </a:p>
        </p:txBody>
      </p:sp>
    </p:spTree>
    <p:custDataLst>
      <p:tags r:id="rId1"/>
    </p:custDataLst>
    <p:extLst>
      <p:ext uri="{BB962C8B-B14F-4D97-AF65-F5344CB8AC3E}">
        <p14:creationId xmlns:p14="http://schemas.microsoft.com/office/powerpoint/2010/main" val="995666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 έργα των </a:t>
            </a:r>
            <a:r>
              <a:rPr lang="el-GR" dirty="0" smtClean="0"/>
              <a:t>παιδιών (1/3) </a:t>
            </a:r>
            <a:endParaRPr lang="el-GR" dirty="0"/>
          </a:p>
        </p:txBody>
      </p:sp>
      <p:sp>
        <p:nvSpPr>
          <p:cNvPr id="3" name="Content Placeholder 2"/>
          <p:cNvSpPr>
            <a:spLocks noGrp="1"/>
          </p:cNvSpPr>
          <p:nvPr>
            <p:ph sz="half" idx="1"/>
          </p:nvPr>
        </p:nvSpPr>
        <p:spPr/>
        <p:txBody>
          <a:bodyPr/>
          <a:lstStyle/>
          <a:p>
            <a:pPr marL="0" indent="0">
              <a:buNone/>
            </a:pPr>
            <a:r>
              <a:rPr lang="el-GR" dirty="0"/>
              <a:t>«Εδώ ζει μία καφέ αρκούδα. Ενώ περπατούσε έπεσε μία πέτρα στο πόδι της και πόναγε και άρχισε να φωνάζει».</a:t>
            </a:r>
          </a:p>
          <a:p>
            <a:endParaRPr lang="el-GR" dirty="0"/>
          </a:p>
        </p:txBody>
      </p:sp>
      <p:pic>
        <p:nvPicPr>
          <p:cNvPr id="10" name="Εικόνα 4" descr="παιδική ζωγραφιά"/>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10510" t="4305" r="17984"/>
          <a:stretch>
            <a:fillRect/>
          </a:stretch>
        </p:blipFill>
        <p:spPr>
          <a:xfrm>
            <a:off x="4648200" y="1835399"/>
            <a:ext cx="4038600" cy="4055565"/>
          </a:xfrm>
          <a:prstGeom prst="rect">
            <a:avLst/>
          </a:prstGeom>
        </p:spPr>
      </p:pic>
    </p:spTree>
    <p:extLst>
      <p:ext uri="{BB962C8B-B14F-4D97-AF65-F5344CB8AC3E}">
        <p14:creationId xmlns:p14="http://schemas.microsoft.com/office/powerpoint/2010/main" val="3091562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 έργα των παιδιών </a:t>
            </a:r>
            <a:r>
              <a:rPr lang="el-GR" dirty="0" smtClean="0"/>
              <a:t>(2/3</a:t>
            </a:r>
            <a:r>
              <a:rPr lang="el-GR" dirty="0"/>
              <a:t>) </a:t>
            </a:r>
          </a:p>
        </p:txBody>
      </p:sp>
      <p:sp>
        <p:nvSpPr>
          <p:cNvPr id="3" name="Content Placeholder 2"/>
          <p:cNvSpPr>
            <a:spLocks noGrp="1"/>
          </p:cNvSpPr>
          <p:nvPr>
            <p:ph sz="half" idx="1"/>
          </p:nvPr>
        </p:nvSpPr>
        <p:spPr>
          <a:xfrm>
            <a:off x="457200" y="1600200"/>
            <a:ext cx="3106688" cy="4525963"/>
          </a:xfrm>
        </p:spPr>
        <p:txBody>
          <a:bodyPr/>
          <a:lstStyle/>
          <a:p>
            <a:pPr marL="0" indent="0">
              <a:buNone/>
            </a:pPr>
            <a:r>
              <a:rPr lang="el-GR" dirty="0"/>
              <a:t>«Εδώ μένει η μαμά μου που μοιάζει σαν νεράιδα.»</a:t>
            </a:r>
          </a:p>
        </p:txBody>
      </p:sp>
      <p:pic>
        <p:nvPicPr>
          <p:cNvPr id="5" name="Εικόνα 4" descr="παιδική ζωγραφιά"/>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779912" y="1700807"/>
            <a:ext cx="4902696" cy="4057263"/>
          </a:xfrm>
          <a:prstGeom prst="rect">
            <a:avLst/>
          </a:prstGeom>
        </p:spPr>
      </p:pic>
    </p:spTree>
    <p:extLst>
      <p:ext uri="{BB962C8B-B14F-4D97-AF65-F5344CB8AC3E}">
        <p14:creationId xmlns:p14="http://schemas.microsoft.com/office/powerpoint/2010/main" val="855373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Τα έργα των παιδιών </a:t>
            </a:r>
            <a:r>
              <a:rPr lang="el-GR" dirty="0" smtClean="0"/>
              <a:t>(3/3</a:t>
            </a:r>
            <a:r>
              <a:rPr lang="el-GR" dirty="0"/>
              <a:t>) </a:t>
            </a:r>
          </a:p>
        </p:txBody>
      </p:sp>
      <p:sp>
        <p:nvSpPr>
          <p:cNvPr id="6" name="Text Placeholder 5"/>
          <p:cNvSpPr>
            <a:spLocks noGrp="1"/>
          </p:cNvSpPr>
          <p:nvPr>
            <p:ph type="body" idx="1"/>
          </p:nvPr>
        </p:nvSpPr>
        <p:spPr/>
        <p:txBody>
          <a:bodyPr/>
          <a:lstStyle/>
          <a:p>
            <a:r>
              <a:rPr lang="el-GR" b="0" dirty="0"/>
              <a:t>«Εδώ ζει ο </a:t>
            </a:r>
            <a:r>
              <a:rPr lang="el-GR" b="0" dirty="0" err="1"/>
              <a:t>Ταρζάν</a:t>
            </a:r>
            <a:r>
              <a:rPr lang="el-GR" b="0" dirty="0" smtClean="0"/>
              <a:t>.»</a:t>
            </a:r>
            <a:endParaRPr lang="el-GR" b="0" dirty="0"/>
          </a:p>
        </p:txBody>
      </p:sp>
      <p:sp>
        <p:nvSpPr>
          <p:cNvPr id="8" name="Text Placeholder 7"/>
          <p:cNvSpPr>
            <a:spLocks noGrp="1"/>
          </p:cNvSpPr>
          <p:nvPr>
            <p:ph type="body" sz="quarter" idx="3"/>
          </p:nvPr>
        </p:nvSpPr>
        <p:spPr/>
        <p:txBody>
          <a:bodyPr/>
          <a:lstStyle/>
          <a:p>
            <a:r>
              <a:rPr lang="el-GR" b="0" dirty="0"/>
              <a:t>«Εδώ ζει ένα λιοντάρι</a:t>
            </a:r>
            <a:r>
              <a:rPr lang="el-GR" b="0" dirty="0" smtClean="0"/>
              <a:t>.»</a:t>
            </a:r>
            <a:endParaRPr lang="el-GR" b="0" dirty="0"/>
          </a:p>
        </p:txBody>
      </p:sp>
      <p:pic>
        <p:nvPicPr>
          <p:cNvPr id="10" name="Θέση περιεχομένου 3" descr="παιδική ζωγραφιά"/>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223507"/>
            <a:ext cx="4040188" cy="3860374"/>
          </a:xfrm>
        </p:spPr>
      </p:pic>
      <p:pic>
        <p:nvPicPr>
          <p:cNvPr id="12" name="Εικόνα 4" descr="παιδική ζωγραφιά"/>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57628" y="2214563"/>
            <a:ext cx="4016569" cy="3878262"/>
          </a:xfrm>
          <a:prstGeom prst="rect">
            <a:avLst/>
          </a:prstGeom>
        </p:spPr>
      </p:pic>
    </p:spTree>
    <p:extLst>
      <p:ext uri="{BB962C8B-B14F-4D97-AF65-F5344CB8AC3E}">
        <p14:creationId xmlns:p14="http://schemas.microsoft.com/office/powerpoint/2010/main" val="2431293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custDataLst>
      <p:tags r:id="rId1"/>
    </p:custDataLst>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custDataLst>
      <p:tags r:id="rId1"/>
    </p:custDataLst>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3"/>
          <p:cNvSpPr>
            <a:spLocks noGrp="1"/>
          </p:cNvSpPr>
          <p:nvPr>
            <p:ph type="title"/>
          </p:nvPr>
        </p:nvSpPr>
        <p:spPr/>
        <p:txBody>
          <a:bodyPr/>
          <a:lstStyle/>
          <a:p>
            <a:r>
              <a:rPr lang="el-GR" altLang="en-US" smtClean="0"/>
              <a:t>Διδακτική Πρακτική</a:t>
            </a:r>
            <a:endParaRPr lang="en-GB" altLang="en-US" smtClean="0"/>
          </a:p>
        </p:txBody>
      </p:sp>
      <p:sp>
        <p:nvSpPr>
          <p:cNvPr id="12291" name="Θέση περιεχομένου 6"/>
          <p:cNvSpPr>
            <a:spLocks noGrp="1"/>
          </p:cNvSpPr>
          <p:nvPr>
            <p:ph sz="half" idx="1"/>
          </p:nvPr>
        </p:nvSpPr>
        <p:spPr/>
        <p:txBody>
          <a:bodyPr>
            <a:normAutofit/>
          </a:bodyPr>
          <a:lstStyle/>
          <a:p>
            <a:pPr marL="0" indent="0">
              <a:buFont typeface="Arial" panose="020B0604020202020204" pitchFamily="34" charset="0"/>
              <a:buNone/>
            </a:pPr>
            <a:r>
              <a:rPr lang="el-GR" altLang="en-US" sz="2400" b="1" dirty="0" smtClean="0"/>
              <a:t>Διδακτική πρακτική</a:t>
            </a:r>
            <a:r>
              <a:rPr lang="en-GB" altLang="en-US" sz="2400" dirty="0" smtClean="0"/>
              <a:t>:</a:t>
            </a:r>
            <a:endParaRPr lang="el-GR" altLang="en-US" sz="2400" dirty="0" smtClean="0"/>
          </a:p>
          <a:p>
            <a:pPr marL="0" indent="0">
              <a:spcBef>
                <a:spcPts val="0"/>
              </a:spcBef>
              <a:buNone/>
            </a:pPr>
            <a:r>
              <a:rPr lang="el-GR" sz="2400" dirty="0"/>
              <a:t>Ειρήνη- Αντιγόνη </a:t>
            </a:r>
            <a:r>
              <a:rPr lang="el-GR" sz="2400" dirty="0" err="1" smtClean="0"/>
              <a:t>Αγγέλη</a:t>
            </a:r>
            <a:r>
              <a:rPr lang="el-GR" sz="2400" dirty="0" smtClean="0"/>
              <a:t>,</a:t>
            </a:r>
            <a:endParaRPr lang="el-GR" sz="2400" dirty="0"/>
          </a:p>
          <a:p>
            <a:pPr marL="0" indent="0">
              <a:spcBef>
                <a:spcPts val="0"/>
              </a:spcBef>
              <a:buNone/>
            </a:pPr>
            <a:r>
              <a:rPr lang="el-GR" sz="2400" dirty="0"/>
              <a:t>Βίκυ </a:t>
            </a:r>
            <a:r>
              <a:rPr lang="el-GR" sz="2400" dirty="0" err="1" smtClean="0"/>
              <a:t>Κοτσώλη</a:t>
            </a:r>
            <a:r>
              <a:rPr lang="el-GR" sz="2400" dirty="0" smtClean="0"/>
              <a:t>.</a:t>
            </a:r>
            <a:endParaRPr lang="en-GB" sz="2400" dirty="0" smtClean="0"/>
          </a:p>
          <a:p>
            <a:pPr marL="0" indent="0">
              <a:spcBef>
                <a:spcPts val="1200"/>
              </a:spcBef>
              <a:spcAft>
                <a:spcPts val="600"/>
              </a:spcAft>
              <a:buNone/>
            </a:pPr>
            <a:r>
              <a:rPr lang="el-GR" sz="2400" b="1" dirty="0" smtClean="0"/>
              <a:t>Θέμα</a:t>
            </a:r>
            <a:r>
              <a:rPr lang="el-GR" sz="2400" dirty="0" smtClean="0"/>
              <a:t>: </a:t>
            </a:r>
            <a:r>
              <a:rPr lang="el-GR" sz="2400" dirty="0" err="1" smtClean="0"/>
              <a:t>Τούνελς</a:t>
            </a:r>
            <a:endParaRPr lang="el-GR" sz="2400" dirty="0"/>
          </a:p>
          <a:p>
            <a:pPr marL="0" indent="0">
              <a:spcBef>
                <a:spcPts val="1200"/>
              </a:spcBef>
              <a:spcAft>
                <a:spcPts val="600"/>
              </a:spcAft>
              <a:buNone/>
            </a:pPr>
            <a:r>
              <a:rPr lang="el-GR" altLang="en-US" sz="2400" b="1" dirty="0" smtClean="0"/>
              <a:t>Βιβλίο</a:t>
            </a:r>
            <a:r>
              <a:rPr lang="el-GR" altLang="en-US" sz="2400" dirty="0" smtClean="0"/>
              <a:t>:</a:t>
            </a:r>
            <a:r>
              <a:rPr lang="en-GB" altLang="en-US" sz="2400" dirty="0" smtClean="0"/>
              <a:t> </a:t>
            </a:r>
            <a:r>
              <a:rPr lang="el-GR" altLang="en-US" sz="2400" dirty="0" err="1"/>
              <a:t>Τριβιζάς</a:t>
            </a:r>
            <a:r>
              <a:rPr lang="el-GR" altLang="en-US" sz="2400" dirty="0"/>
              <a:t>, Ευγένιος. </a:t>
            </a:r>
            <a:r>
              <a:rPr lang="el-GR" altLang="en-US" sz="2400" b="1" dirty="0"/>
              <a:t>Ο λαίμαργος </a:t>
            </a:r>
            <a:r>
              <a:rPr lang="el-GR" altLang="en-US" sz="2400" b="1" dirty="0" err="1"/>
              <a:t>τουνελόδρακος</a:t>
            </a:r>
            <a:r>
              <a:rPr lang="el-GR" altLang="en-US" sz="2400" dirty="0"/>
              <a:t> / Ευγένιος </a:t>
            </a:r>
            <a:r>
              <a:rPr lang="el-GR" altLang="en-US" sz="2400" dirty="0" err="1"/>
              <a:t>Τριβιζάς</a:t>
            </a:r>
            <a:r>
              <a:rPr lang="el-GR" altLang="en-US" sz="2400" dirty="0"/>
              <a:t> · εικονογράφηση Αλέξης </a:t>
            </a:r>
            <a:r>
              <a:rPr lang="el-GR" altLang="en-US" sz="2400" dirty="0" err="1"/>
              <a:t>Κυριτσόπουλος</a:t>
            </a:r>
            <a:r>
              <a:rPr lang="el-GR" altLang="en-US" sz="2400" dirty="0"/>
              <a:t>. - 3η </a:t>
            </a:r>
            <a:r>
              <a:rPr lang="el-GR" altLang="en-US" sz="2400" dirty="0" err="1"/>
              <a:t>έκδ</a:t>
            </a:r>
            <a:r>
              <a:rPr lang="el-GR" altLang="en-US" sz="2400" dirty="0"/>
              <a:t>. - Αθήνα : Κέδρος, 1991.</a:t>
            </a:r>
            <a:endParaRPr lang="en-GB" altLang="en-US" sz="2400" dirty="0" smtClean="0"/>
          </a:p>
        </p:txBody>
      </p:sp>
      <p:pic>
        <p:nvPicPr>
          <p:cNvPr id="3" name="Content Placeholder 2" descr="Εξώφυλλο του βιβλίου"/>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14962" y="2434431"/>
            <a:ext cx="2505075"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008321" y="4941168"/>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1822663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spcBef>
                <a:spcPts val="0"/>
              </a:spcBef>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a:t>Αγγελική </a:t>
            </a:r>
            <a:r>
              <a:rPr lang="el-GR" sz="2000" dirty="0" err="1"/>
              <a:t>Γιαννικοπούλου</a:t>
            </a:r>
            <a:r>
              <a:rPr lang="el-GR" sz="2000" dirty="0"/>
              <a:t> 2015. Ειρήνη- Αντιγόνη </a:t>
            </a:r>
            <a:r>
              <a:rPr lang="el-GR" sz="2000" dirty="0" err="1" smtClean="0"/>
              <a:t>Αγγέλη</a:t>
            </a:r>
            <a:r>
              <a:rPr lang="el-GR" sz="2000" dirty="0" smtClean="0"/>
              <a:t>, Βίκυ </a:t>
            </a:r>
            <a:r>
              <a:rPr lang="el-GR" sz="2000" dirty="0" err="1" smtClean="0"/>
              <a:t>Κοτσώλη</a:t>
            </a:r>
            <a:r>
              <a:rPr lang="el-GR" sz="2000" dirty="0" smtClean="0"/>
              <a:t>, Αγγελική </a:t>
            </a:r>
            <a:r>
              <a:rPr lang="el-GR" sz="2000" dirty="0" err="1"/>
              <a:t>Γιαννικοπούλου</a:t>
            </a:r>
            <a:r>
              <a:rPr lang="el-GR" sz="2000" dirty="0"/>
              <a:t>. «Το Εικονογραφημένο Βιβλίο στην Προσχολική Εκπαίδευση. </a:t>
            </a:r>
            <a:r>
              <a:rPr lang="el-GR" sz="2000" dirty="0" smtClean="0"/>
              <a:t>Αρχιτεκτονική και </a:t>
            </a:r>
            <a:r>
              <a:rPr lang="el-GR" sz="2000" dirty="0"/>
              <a:t>Εικονογραφημένο </a:t>
            </a:r>
            <a:r>
              <a:rPr lang="el-GR" sz="2000" dirty="0" smtClean="0"/>
              <a:t>Βιβλίο</a:t>
            </a:r>
            <a:r>
              <a:rPr lang="el-GR" sz="2000" dirty="0"/>
              <a:t>. Ο λαίμαργος </a:t>
            </a:r>
            <a:r>
              <a:rPr lang="el-GR" sz="2000" dirty="0" err="1" smtClean="0"/>
              <a:t>τουνελόδρακος</a:t>
            </a:r>
            <a:r>
              <a:rPr lang="el-GR" sz="2000" dirty="0" smtClean="0"/>
              <a:t>». Έκδοση: 1.0. Αθήνα 2015. </a:t>
            </a:r>
            <a:r>
              <a:rPr lang="el-GR" sz="2000" dirty="0"/>
              <a:t>Διαθέσιμο από τη δικτυακή διεύθυνση: </a:t>
            </a:r>
            <a:r>
              <a:rPr lang="en-GB" sz="2000" dirty="0">
                <a:hlinkClick r:id="rId4" tooltip="Ανοιχτό Μάθημα: Το Εικονογραφημένο Βιβλίο στην Προσχολική Εκπαίδευση"/>
              </a:rPr>
              <a:t>http://opencourses.uoa.gr/courses/ECD5/</a:t>
            </a:r>
            <a:r>
              <a:rPr lang="el-GR" sz="2000" dirty="0" smtClean="0"/>
              <a:t>.</a:t>
            </a:r>
          </a:p>
          <a:p>
            <a:pPr fontAlgn="auto">
              <a:spcAft>
                <a:spcPts val="0"/>
              </a:spcAft>
              <a:defRPr/>
            </a:pPr>
            <a:endParaRPr lang="el-GR" sz="2000" dirty="0"/>
          </a:p>
        </p:txBody>
      </p:sp>
    </p:spTree>
    <p:custDataLst>
      <p:tags r:id="rId1"/>
    </p:custDataLst>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2379755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a:t>Εικόνα 1: Εξώφυλλο του βιβλίου </a:t>
            </a:r>
            <a:r>
              <a:rPr lang="el-GR" sz="2000" dirty="0" smtClean="0"/>
              <a:t>«</a:t>
            </a:r>
            <a:r>
              <a:rPr lang="el-GR" altLang="en-US" sz="2000" dirty="0" smtClean="0">
                <a:hlinkClick r:id="rId4"/>
              </a:rPr>
              <a:t>Ο </a:t>
            </a:r>
            <a:r>
              <a:rPr lang="el-GR" altLang="en-US" sz="2000" dirty="0">
                <a:hlinkClick r:id="rId4"/>
              </a:rPr>
              <a:t>λαίμαργος </a:t>
            </a:r>
            <a:r>
              <a:rPr lang="el-GR" altLang="en-US" sz="2000" dirty="0" err="1" smtClean="0">
                <a:hlinkClick r:id="rId4"/>
              </a:rPr>
              <a:t>τουνελόδρακος</a:t>
            </a:r>
            <a:r>
              <a:rPr lang="el-GR" altLang="en-US" sz="2000" dirty="0" smtClean="0"/>
              <a:t>» </a:t>
            </a:r>
            <a:r>
              <a:rPr lang="el-GR" altLang="en-US" sz="2000" dirty="0"/>
              <a:t>/ Ευγένιος </a:t>
            </a:r>
            <a:r>
              <a:rPr lang="el-GR" altLang="en-US" sz="2000" dirty="0" err="1"/>
              <a:t>Τριβιζάς</a:t>
            </a:r>
            <a:r>
              <a:rPr lang="el-GR" altLang="en-US" sz="2000" dirty="0"/>
              <a:t> · εικονογράφηση Αλέξης </a:t>
            </a:r>
            <a:r>
              <a:rPr lang="el-GR" altLang="en-US" sz="2000" dirty="0" err="1"/>
              <a:t>Κυριτσόπουλος</a:t>
            </a:r>
            <a:r>
              <a:rPr lang="el-GR" altLang="en-US" sz="2000" dirty="0"/>
              <a:t>. - 3η </a:t>
            </a:r>
            <a:r>
              <a:rPr lang="el-GR" altLang="en-US" sz="2000" dirty="0" err="1"/>
              <a:t>έκδ</a:t>
            </a:r>
            <a:r>
              <a:rPr lang="el-GR" altLang="en-US" sz="2000" dirty="0"/>
              <a:t>. - Αθήνα : Κέδρος, 1991. </a:t>
            </a:r>
            <a:r>
              <a:rPr lang="en-GB" sz="2000" dirty="0" err="1" smtClean="0"/>
              <a:t>Biblionet</a:t>
            </a:r>
            <a:r>
              <a:rPr lang="el-GR" sz="2000" dirty="0" smtClean="0"/>
              <a:t>. </a:t>
            </a:r>
          </a:p>
          <a:p>
            <a:pPr marL="0" indent="0">
              <a:buNone/>
            </a:pPr>
            <a:r>
              <a:rPr lang="el-GR" sz="2000" dirty="0"/>
              <a:t>Εικόνα</a:t>
            </a:r>
            <a:r>
              <a:rPr lang="en-US" sz="2000" dirty="0"/>
              <a:t> 2: </a:t>
            </a:r>
            <a:r>
              <a:rPr lang="el-GR" sz="2000" dirty="0" smtClean="0">
                <a:hlinkClick r:id="rId5"/>
              </a:rPr>
              <a:t>Αττικό Μετρό</a:t>
            </a:r>
            <a:r>
              <a:rPr lang="en-US" sz="2000" dirty="0" smtClean="0"/>
              <a:t>.</a:t>
            </a:r>
            <a:r>
              <a:rPr lang="el-GR" sz="2000" dirty="0" smtClean="0"/>
              <a:t> </a:t>
            </a:r>
            <a:r>
              <a:rPr lang="en-GB" sz="2000" dirty="0" smtClean="0"/>
              <a:t>Copyright </a:t>
            </a:r>
            <a:r>
              <a:rPr lang="el-GR" sz="2000" dirty="0" smtClean="0"/>
              <a:t>ΔΟΛ</a:t>
            </a:r>
            <a:r>
              <a:rPr lang="en-GB" sz="2000" dirty="0" smtClean="0"/>
              <a:t>. </a:t>
            </a:r>
            <a:r>
              <a:rPr lang="en-US" sz="2000" dirty="0" smtClean="0"/>
              <a:t>All rights reserved. </a:t>
            </a:r>
            <a:r>
              <a:rPr lang="el-GR" sz="2000" dirty="0" smtClean="0"/>
              <a:t>Εφημερίδα «Τα Νέα».</a:t>
            </a:r>
          </a:p>
          <a:p>
            <a:pPr marL="0" indent="0">
              <a:buNone/>
            </a:pPr>
            <a:r>
              <a:rPr lang="el-GR" sz="2000" dirty="0"/>
              <a:t>Εικόνα 3: </a:t>
            </a:r>
            <a:r>
              <a:rPr lang="el-GR" sz="2000" dirty="0" smtClean="0">
                <a:hlinkClick r:id="rId6"/>
              </a:rPr>
              <a:t>Μετροπόντικας</a:t>
            </a:r>
            <a:r>
              <a:rPr lang="el-GR" sz="2000" dirty="0" smtClean="0"/>
              <a:t>, </a:t>
            </a:r>
            <a:r>
              <a:rPr lang="en-GB" sz="2000" dirty="0"/>
              <a:t>Copyright </a:t>
            </a:r>
            <a:r>
              <a:rPr lang="en-GB" sz="2000" dirty="0" smtClean="0"/>
              <a:t>Alpha TV. </a:t>
            </a:r>
            <a:r>
              <a:rPr lang="en-US" sz="2000" dirty="0"/>
              <a:t>All </a:t>
            </a:r>
            <a:r>
              <a:rPr lang="en-US" sz="2000" dirty="0" smtClean="0"/>
              <a:t>rights reserved. Alpha News.</a:t>
            </a:r>
          </a:p>
          <a:p>
            <a:pPr marL="0" indent="0">
              <a:buNone/>
            </a:pPr>
            <a:r>
              <a:rPr lang="el-GR" sz="2000" dirty="0" smtClean="0"/>
              <a:t>Εικόνα 4: </a:t>
            </a:r>
            <a:r>
              <a:rPr lang="el-GR" sz="2000" dirty="0" smtClean="0">
                <a:hlinkClick r:id="rId7"/>
              </a:rPr>
              <a:t>Κακιά Σκάλα</a:t>
            </a:r>
            <a:r>
              <a:rPr lang="el-GR" sz="2000" dirty="0" smtClean="0"/>
              <a:t>, </a:t>
            </a:r>
            <a:r>
              <a:rPr lang="en-GB" sz="2000" dirty="0" smtClean="0"/>
              <a:t>Copyright Newpost.gr. </a:t>
            </a:r>
            <a:r>
              <a:rPr lang="en-US" sz="2000" dirty="0" smtClean="0"/>
              <a:t>All </a:t>
            </a:r>
            <a:r>
              <a:rPr lang="en-US" sz="2000" dirty="0"/>
              <a:t>rights </a:t>
            </a:r>
            <a:r>
              <a:rPr lang="en-US" sz="2000" dirty="0" smtClean="0"/>
              <a:t>reserved. Newpost.gr.</a:t>
            </a:r>
          </a:p>
          <a:p>
            <a:pPr marL="0" indent="0">
              <a:buNone/>
            </a:pPr>
            <a:r>
              <a:rPr lang="el-GR" sz="2000" dirty="0" smtClean="0"/>
              <a:t>Εικόνα 5: </a:t>
            </a:r>
            <a:r>
              <a:rPr lang="el-GR" sz="2000" dirty="0" smtClean="0">
                <a:hlinkClick r:id="rId8"/>
              </a:rPr>
              <a:t>Τούνελ</a:t>
            </a:r>
            <a:r>
              <a:rPr lang="el-GR" sz="2000" dirty="0" smtClean="0"/>
              <a:t>, </a:t>
            </a:r>
            <a:r>
              <a:rPr lang="en-US" sz="2000" dirty="0"/>
              <a:t>CC0 </a:t>
            </a:r>
            <a:r>
              <a:rPr lang="en-US" sz="2000"/>
              <a:t>Public </a:t>
            </a:r>
            <a:r>
              <a:rPr lang="en-US" sz="2000" smtClean="0"/>
              <a:t>Domain, </a:t>
            </a:r>
            <a:r>
              <a:rPr lang="en-US" sz="2000" dirty="0" err="1" smtClean="0"/>
              <a:t>Pixabay</a:t>
            </a:r>
            <a:r>
              <a:rPr lang="en-US" sz="2000" dirty="0"/>
              <a:t>.</a:t>
            </a:r>
            <a:endParaRPr lang="el-GR" sz="2000" dirty="0"/>
          </a:p>
          <a:p>
            <a:pPr marL="0" indent="0">
              <a:buNone/>
            </a:pPr>
            <a:endParaRPr lang="el-GR" sz="2000" dirty="0"/>
          </a:p>
        </p:txBody>
      </p:sp>
    </p:spTree>
    <p:custDataLst>
      <p:tags r:id="rId1"/>
    </p:custDataLst>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3" descr="Η νηπιαγωγός διαβάζει το βιβλίο"/>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2607" r="2607"/>
          <a:stretch>
            <a:fillRect/>
          </a:stretch>
        </p:blipFill>
        <p:spPr>
          <a:prstGeom prst="rect">
            <a:avLst/>
          </a:prstGeom>
        </p:spPr>
      </p:pic>
      <p:sp>
        <p:nvSpPr>
          <p:cNvPr id="3" name="Content Placeholder 2"/>
          <p:cNvSpPr>
            <a:spLocks noGrp="1"/>
          </p:cNvSpPr>
          <p:nvPr>
            <p:ph type="body" sz="half" idx="2"/>
          </p:nvPr>
        </p:nvSpPr>
        <p:spPr/>
        <p:txBody>
          <a:bodyPr>
            <a:normAutofit/>
          </a:bodyPr>
          <a:lstStyle/>
          <a:p>
            <a:pPr marL="0" indent="0">
              <a:buNone/>
            </a:pPr>
            <a:r>
              <a:rPr lang="el-GR" sz="2400" dirty="0"/>
              <a:t>Διαβάσαμε το βιβλίο του Ευγένιου </a:t>
            </a:r>
            <a:r>
              <a:rPr lang="el-GR" sz="2400" dirty="0" err="1"/>
              <a:t>Τριβιζά</a:t>
            </a:r>
            <a:r>
              <a:rPr lang="el-GR" sz="2400" dirty="0"/>
              <a:t> </a:t>
            </a:r>
            <a:r>
              <a:rPr lang="el-GR" sz="2400" dirty="0" smtClean="0"/>
              <a:t>«Ο </a:t>
            </a:r>
            <a:r>
              <a:rPr lang="el-GR" sz="2400" dirty="0" err="1" smtClean="0"/>
              <a:t>Τουνελόδρακος</a:t>
            </a:r>
            <a:r>
              <a:rPr lang="el-GR" sz="2400" dirty="0" smtClean="0"/>
              <a:t>».</a:t>
            </a:r>
            <a:endParaRPr lang="el-GR" sz="2400" dirty="0"/>
          </a:p>
          <a:p>
            <a:endParaRPr lang="el-GR" dirty="0" smtClean="0"/>
          </a:p>
          <a:p>
            <a:endParaRPr lang="el-GR" dirty="0"/>
          </a:p>
          <a:p>
            <a:endParaRPr lang="el-GR" dirty="0"/>
          </a:p>
          <a:p>
            <a:endParaRPr lang="el-GR" dirty="0"/>
          </a:p>
        </p:txBody>
      </p:sp>
      <p:sp>
        <p:nvSpPr>
          <p:cNvPr id="2" name="Title 1"/>
          <p:cNvSpPr>
            <a:spLocks noGrp="1"/>
          </p:cNvSpPr>
          <p:nvPr>
            <p:ph type="title"/>
          </p:nvPr>
        </p:nvSpPr>
        <p:spPr/>
        <p:txBody>
          <a:bodyPr/>
          <a:lstStyle/>
          <a:p>
            <a:r>
              <a:rPr lang="el-GR" dirty="0" smtClean="0"/>
              <a:t>Ανάγνωση του βιβλίου</a:t>
            </a:r>
            <a:endParaRPr lang="el-GR" dirty="0"/>
          </a:p>
        </p:txBody>
      </p:sp>
    </p:spTree>
    <p:custDataLst>
      <p:tags r:id="rId1"/>
    </p:custDataLst>
    <p:extLst>
      <p:ext uri="{BB962C8B-B14F-4D97-AF65-F5344CB8AC3E}">
        <p14:creationId xmlns:p14="http://schemas.microsoft.com/office/powerpoint/2010/main" val="3985556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Παιχνίδι μίμησης (1/2)</a:t>
            </a:r>
            <a:endParaRPr lang="el-GR" dirty="0"/>
          </a:p>
        </p:txBody>
      </p:sp>
      <p:sp>
        <p:nvSpPr>
          <p:cNvPr id="3" name="Content Placeholder 2"/>
          <p:cNvSpPr>
            <a:spLocks noGrp="1"/>
          </p:cNvSpPr>
          <p:nvPr>
            <p:ph sz="half" idx="1"/>
          </p:nvPr>
        </p:nvSpPr>
        <p:spPr>
          <a:xfrm>
            <a:off x="457200" y="1600200"/>
            <a:ext cx="3322712" cy="4525963"/>
          </a:xfrm>
        </p:spPr>
        <p:txBody>
          <a:bodyPr/>
          <a:lstStyle/>
          <a:p>
            <a:pPr marL="0" indent="0">
              <a:buNone/>
            </a:pPr>
            <a:r>
              <a:rPr lang="el-GR" dirty="0"/>
              <a:t>Στη συνέχεια γίναμε το τρένο του τούνελ.</a:t>
            </a:r>
          </a:p>
          <a:p>
            <a:endParaRPr lang="el-GR" dirty="0"/>
          </a:p>
        </p:txBody>
      </p:sp>
      <p:pic>
        <p:nvPicPr>
          <p:cNvPr id="9" name="Content Placeholder 8" descr="Τα παιδιά σχηματίζουν ένα τρένο."/>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040684" y="1772816"/>
            <a:ext cx="4641924" cy="3672408"/>
          </a:xfrm>
        </p:spPr>
      </p:pic>
    </p:spTree>
    <p:extLst>
      <p:ext uri="{BB962C8B-B14F-4D97-AF65-F5344CB8AC3E}">
        <p14:creationId xmlns:p14="http://schemas.microsoft.com/office/powerpoint/2010/main" val="1902202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Τα παιδιά σχηματίζουν ένα τούνελ."/>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0657" r="6026"/>
          <a:stretch/>
        </p:blipFill>
        <p:spPr>
          <a:xfrm>
            <a:off x="539552" y="1556792"/>
            <a:ext cx="8143335" cy="3456384"/>
          </a:xfrm>
        </p:spPr>
      </p:pic>
      <p:sp>
        <p:nvSpPr>
          <p:cNvPr id="3" name="Content Placeholder 2"/>
          <p:cNvSpPr>
            <a:spLocks noGrp="1"/>
          </p:cNvSpPr>
          <p:nvPr>
            <p:ph type="body" sz="half" idx="2"/>
          </p:nvPr>
        </p:nvSpPr>
        <p:spPr/>
        <p:txBody>
          <a:bodyPr/>
          <a:lstStyle/>
          <a:p>
            <a:pPr marL="0" indent="0" algn="ctr">
              <a:buNone/>
            </a:pPr>
            <a:r>
              <a:rPr lang="el-GR" sz="2400" dirty="0"/>
              <a:t>Ή το τούνελ για να περάσει το </a:t>
            </a:r>
            <a:r>
              <a:rPr lang="el-GR" sz="2400" dirty="0" smtClean="0"/>
              <a:t>τρένο</a:t>
            </a:r>
            <a:r>
              <a:rPr lang="en-GB" sz="2400" dirty="0" smtClean="0"/>
              <a:t>.</a:t>
            </a:r>
            <a:endParaRPr lang="el-GR" sz="2400" dirty="0"/>
          </a:p>
          <a:p>
            <a:pPr algn="ctr"/>
            <a:endParaRPr lang="el-GR" dirty="0"/>
          </a:p>
        </p:txBody>
      </p:sp>
      <p:sp>
        <p:nvSpPr>
          <p:cNvPr id="5" name="Title 4"/>
          <p:cNvSpPr>
            <a:spLocks noGrp="1"/>
          </p:cNvSpPr>
          <p:nvPr>
            <p:ph type="title"/>
          </p:nvPr>
        </p:nvSpPr>
        <p:spPr/>
        <p:txBody>
          <a:bodyPr/>
          <a:lstStyle/>
          <a:p>
            <a:r>
              <a:rPr lang="el-GR" dirty="0"/>
              <a:t>Παιχνίδι μίμησης </a:t>
            </a:r>
            <a:r>
              <a:rPr lang="el-GR" dirty="0" smtClean="0"/>
              <a:t>(2/2</a:t>
            </a:r>
            <a:r>
              <a:rPr lang="el-GR" dirty="0"/>
              <a:t>)</a:t>
            </a:r>
          </a:p>
        </p:txBody>
      </p:sp>
    </p:spTree>
    <p:extLst>
      <p:ext uri="{BB962C8B-B14F-4D97-AF65-F5344CB8AC3E}">
        <p14:creationId xmlns:p14="http://schemas.microsoft.com/office/powerpoint/2010/main" val="552706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Μετρό"/>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563888" y="1700808"/>
            <a:ext cx="5111750" cy="291214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type="body" sz="half" idx="2"/>
          </p:nvPr>
        </p:nvSpPr>
        <p:spPr/>
        <p:txBody>
          <a:bodyPr/>
          <a:lstStyle/>
          <a:p>
            <a:pPr marL="0" indent="0">
              <a:buNone/>
            </a:pPr>
            <a:r>
              <a:rPr lang="el-GR" sz="2800" dirty="0"/>
              <a:t>Μιλήσαμε για τα γνωστά μας τούνελ. Στις συζητήσεις μας κυριάρχησε το μετρό. </a:t>
            </a:r>
          </a:p>
          <a:p>
            <a:pPr marL="0" indent="0">
              <a:buNone/>
            </a:pPr>
            <a:endParaRPr lang="el-GR" dirty="0"/>
          </a:p>
        </p:txBody>
      </p:sp>
      <p:sp>
        <p:nvSpPr>
          <p:cNvPr id="5" name="Title 4"/>
          <p:cNvSpPr>
            <a:spLocks noGrp="1"/>
          </p:cNvSpPr>
          <p:nvPr>
            <p:ph type="title"/>
          </p:nvPr>
        </p:nvSpPr>
        <p:spPr/>
        <p:txBody>
          <a:bodyPr/>
          <a:lstStyle/>
          <a:p>
            <a:r>
              <a:rPr lang="el-GR" dirty="0" smtClean="0"/>
              <a:t>Συζήτηση (1/2)</a:t>
            </a:r>
            <a:endParaRPr lang="el-GR" dirty="0"/>
          </a:p>
        </p:txBody>
      </p:sp>
      <p:sp>
        <p:nvSpPr>
          <p:cNvPr id="12" name="TextBox 11"/>
          <p:cNvSpPr txBox="1"/>
          <p:nvPr/>
        </p:nvSpPr>
        <p:spPr>
          <a:xfrm>
            <a:off x="8348299" y="4653136"/>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198721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457200" y="1556792"/>
            <a:ext cx="3322712" cy="4608512"/>
          </a:xfrm>
        </p:spPr>
        <p:txBody>
          <a:bodyPr/>
          <a:lstStyle/>
          <a:p>
            <a:r>
              <a:rPr lang="el-GR" sz="2600" dirty="0"/>
              <a:t>Είδαμε ένα βίντεο για τον Μετροπόντικα. </a:t>
            </a:r>
            <a:endParaRPr lang="el-GR" sz="2600" dirty="0" smtClean="0"/>
          </a:p>
          <a:p>
            <a:r>
              <a:rPr lang="el-GR" sz="2600" dirty="0" smtClean="0"/>
              <a:t>Τι </a:t>
            </a:r>
            <a:r>
              <a:rPr lang="el-GR" sz="2600" dirty="0"/>
              <a:t>θα γινόταν αν ο Μετροπόντικας συναντούσε τον </a:t>
            </a:r>
            <a:r>
              <a:rPr lang="el-GR" sz="2600" dirty="0" err="1"/>
              <a:t>Τουνελόδρακο</a:t>
            </a:r>
            <a:r>
              <a:rPr lang="el-GR" sz="2600" dirty="0"/>
              <a:t>;</a:t>
            </a:r>
          </a:p>
          <a:p>
            <a:endParaRPr lang="el-GR" dirty="0"/>
          </a:p>
        </p:txBody>
      </p:sp>
      <p:sp>
        <p:nvSpPr>
          <p:cNvPr id="5" name="Title 4"/>
          <p:cNvSpPr>
            <a:spLocks noGrp="1"/>
          </p:cNvSpPr>
          <p:nvPr>
            <p:ph type="title"/>
          </p:nvPr>
        </p:nvSpPr>
        <p:spPr/>
        <p:txBody>
          <a:bodyPr/>
          <a:lstStyle/>
          <a:p>
            <a:r>
              <a:rPr lang="el-GR" dirty="0" smtClean="0"/>
              <a:t>Προβολή βίντεο</a:t>
            </a:r>
            <a:endParaRPr lang="el-GR" dirty="0"/>
          </a:p>
        </p:txBody>
      </p:sp>
      <p:pic>
        <p:nvPicPr>
          <p:cNvPr id="8" name="Picture 2" descr="Μετροπόντικας"/>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7454"/>
          <a:stretch/>
        </p:blipFill>
        <p:spPr bwMode="auto">
          <a:xfrm>
            <a:off x="3923928" y="1700808"/>
            <a:ext cx="4730750" cy="308380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316416" y="4797152"/>
            <a:ext cx="472173" cy="360040"/>
          </a:xfrm>
          <a:prstGeom prst="rect">
            <a:avLst/>
          </a:prstGeom>
        </p:spPr>
        <p:txBody>
          <a:bodyPr vert="horz" wrap="square" lIns="91440" tIns="45720" rIns="91440" bIns="45720" rtlCol="0" anchor="ctr">
            <a:noAutofit/>
          </a:bodyPr>
          <a:lstStyle/>
          <a:p>
            <a:r>
              <a:rPr lang="el-GR" b="1" dirty="0" smtClean="0">
                <a:latin typeface="+mj-lt"/>
              </a:rPr>
              <a:t>[3]</a:t>
            </a:r>
          </a:p>
        </p:txBody>
      </p:sp>
    </p:spTree>
    <p:custDataLst>
      <p:tags r:id="rId1"/>
    </p:custDataLst>
    <p:extLst>
      <p:ext uri="{BB962C8B-B14F-4D97-AF65-F5344CB8AC3E}">
        <p14:creationId xmlns:p14="http://schemas.microsoft.com/office/powerpoint/2010/main" val="2550106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Συγκέντρωση φωτογραφιών</a:t>
            </a:r>
            <a:endParaRPr lang="el-GR" dirty="0"/>
          </a:p>
        </p:txBody>
      </p:sp>
      <p:sp>
        <p:nvSpPr>
          <p:cNvPr id="6" name="Content Placeholder 5"/>
          <p:cNvSpPr>
            <a:spLocks noGrp="1"/>
          </p:cNvSpPr>
          <p:nvPr>
            <p:ph sz="half" idx="1"/>
          </p:nvPr>
        </p:nvSpPr>
        <p:spPr/>
        <p:txBody>
          <a:bodyPr/>
          <a:lstStyle/>
          <a:p>
            <a:pPr marL="0" indent="0">
              <a:buNone/>
            </a:pPr>
            <a:r>
              <a:rPr lang="el-GR" dirty="0"/>
              <a:t>Συγκεντρώσαμε φωτογραφίες από σήραγγες που έχουμε επισκεφτεί</a:t>
            </a:r>
            <a:r>
              <a:rPr lang="el-GR" dirty="0" smtClean="0"/>
              <a:t>. Π.χ. </a:t>
            </a:r>
            <a:r>
              <a:rPr lang="el-GR" dirty="0"/>
              <a:t>Μια σήραγγα στην Κακιά </a:t>
            </a:r>
            <a:r>
              <a:rPr lang="el-GR" dirty="0" smtClean="0"/>
              <a:t>Σκάλα.</a:t>
            </a:r>
            <a:endParaRPr lang="el-GR" dirty="0"/>
          </a:p>
          <a:p>
            <a:pPr marL="0" indent="0">
              <a:buNone/>
            </a:pPr>
            <a:endParaRPr lang="el-GR" dirty="0"/>
          </a:p>
          <a:p>
            <a:endParaRPr lang="el-GR" dirty="0"/>
          </a:p>
        </p:txBody>
      </p:sp>
      <p:pic>
        <p:nvPicPr>
          <p:cNvPr id="8" name="Picture 2" descr=" σήραγγα της Κακιάς Σκάλας"/>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4151" r="21698"/>
          <a:stretch/>
        </p:blipFill>
        <p:spPr bwMode="auto">
          <a:xfrm>
            <a:off x="4648200" y="1628800"/>
            <a:ext cx="4038600" cy="314772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348299" y="4797152"/>
            <a:ext cx="472173" cy="360040"/>
          </a:xfrm>
          <a:prstGeom prst="rect">
            <a:avLst/>
          </a:prstGeom>
        </p:spPr>
        <p:txBody>
          <a:bodyPr vert="horz" wrap="square" lIns="91440" tIns="45720" rIns="91440" bIns="45720" rtlCol="0" anchor="ctr">
            <a:noAutofit/>
          </a:bodyPr>
          <a:lstStyle/>
          <a:p>
            <a:r>
              <a:rPr lang="el-GR" b="1" dirty="0" smtClean="0">
                <a:latin typeface="+mj-lt"/>
              </a:rPr>
              <a:t>[4]</a:t>
            </a:r>
          </a:p>
        </p:txBody>
      </p:sp>
    </p:spTree>
    <p:custDataLst>
      <p:tags r:id="rId1"/>
    </p:custDataLst>
    <p:extLst>
      <p:ext uri="{BB962C8B-B14F-4D97-AF65-F5344CB8AC3E}">
        <p14:creationId xmlns:p14="http://schemas.microsoft.com/office/powerpoint/2010/main" val="1357979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Συζήτηση (2/2)</a:t>
            </a:r>
            <a:endParaRPr lang="el-GR" dirty="0"/>
          </a:p>
        </p:txBody>
      </p:sp>
      <p:sp>
        <p:nvSpPr>
          <p:cNvPr id="3" name="Content Placeholder 2"/>
          <p:cNvSpPr>
            <a:spLocks noGrp="1"/>
          </p:cNvSpPr>
          <p:nvPr>
            <p:ph sz="half" idx="1"/>
          </p:nvPr>
        </p:nvSpPr>
        <p:spPr>
          <a:xfrm>
            <a:off x="457200" y="1600200"/>
            <a:ext cx="3250704" cy="4525963"/>
          </a:xfrm>
        </p:spPr>
        <p:txBody>
          <a:bodyPr/>
          <a:lstStyle/>
          <a:p>
            <a:pPr marL="0" indent="0">
              <a:buNone/>
            </a:pPr>
            <a:r>
              <a:rPr lang="el-GR" dirty="0"/>
              <a:t>Μιλήσαμε για τρύπες στη γη και αναρωτηθήκαμε ποιος τις ανοίγει. Καταγράψαμε τις απαντήσεις των </a:t>
            </a:r>
            <a:r>
              <a:rPr lang="el-GR" dirty="0" smtClean="0"/>
              <a:t>παιδιών</a:t>
            </a:r>
            <a:r>
              <a:rPr lang="en-GB" dirty="0" smtClean="0"/>
              <a:t>.</a:t>
            </a:r>
            <a:r>
              <a:rPr lang="el-GR" dirty="0" smtClean="0"/>
              <a:t> </a:t>
            </a:r>
            <a:endParaRPr lang="el-GR" dirty="0"/>
          </a:p>
          <a:p>
            <a:endParaRPr lang="el-GR" dirty="0"/>
          </a:p>
        </p:txBody>
      </p:sp>
      <p:pic>
        <p:nvPicPr>
          <p:cNvPr id="5" name="Εικόνα 3" descr="Εννοιολογικός Χάρτης"/>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779912" y="1772816"/>
            <a:ext cx="4863761" cy="3202566"/>
          </a:xfrm>
          <a:prstGeom prst="rect">
            <a:avLst/>
          </a:prstGeom>
        </p:spPr>
      </p:pic>
    </p:spTree>
    <p:extLst>
      <p:ext uri="{BB962C8B-B14F-4D97-AF65-F5344CB8AC3E}">
        <p14:creationId xmlns:p14="http://schemas.microsoft.com/office/powerpoint/2010/main" val="4051885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0"/>
  <p:tag name="ARTICULATE_PROJECT_OPEN" val="0"/>
  <p:tag name="ZHAW.ACCESSIBILITYADDIN.CHECKTIMEDATE" val="10/21/2015 10:51:25 PM"/>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0242,10243,3,"/>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12290,12291,3,5,"/>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4102,6,5,12,"/>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6,5,8,9,"/>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5,6,8,9,"/>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2,3,2054,1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2,3,7,"/>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786D88C9-AC38-4521-B230-2C5DD14F35B8}">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2535</TotalTime>
  <Words>741</Words>
  <Application>Microsoft Office PowerPoint</Application>
  <PresentationFormat>On-screen Show (4:3)</PresentationFormat>
  <Paragraphs>89</Paragraphs>
  <Slides>23</Slides>
  <Notes>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Θέμα του Office</vt:lpstr>
      <vt:lpstr>Το Εικονογραφημένο Βιβλίο στην Προσχολική Εκπαίδευση</vt:lpstr>
      <vt:lpstr>Διδακτική Πρακτική</vt:lpstr>
      <vt:lpstr>Ανάγνωση του βιβλίου</vt:lpstr>
      <vt:lpstr>Παιχνίδι μίμησης (1/2)</vt:lpstr>
      <vt:lpstr>Παιχνίδι μίμησης (2/2)</vt:lpstr>
      <vt:lpstr>Συζήτηση (1/2)</vt:lpstr>
      <vt:lpstr>Προβολή βίντεο</vt:lpstr>
      <vt:lpstr>Συγκέντρωση φωτογραφιών</vt:lpstr>
      <vt:lpstr>Συζήτηση (2/2)</vt:lpstr>
      <vt:lpstr>Επίδειξη εικόνων</vt:lpstr>
      <vt:lpstr>Εικαστική δραστηριότητα (1)</vt:lpstr>
      <vt:lpstr>Τα έργα των παιδιών </vt:lpstr>
      <vt:lpstr>Εικαστική δραστηριότητα (2)</vt:lpstr>
      <vt:lpstr>Τα έργα των παιδιών (1/3) </vt:lpstr>
      <vt:lpstr>Τα έργα των παιδιών (2/3) </vt:lpstr>
      <vt:lpstr>Τα έργα των παιδιών (3/3) </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λαίμαργος τουνελόδρακος</dc:title>
  <dc:subject>Το Εικονογραφημένο Βιβλίο στην Προσχολική Εκπαίδευση</dc:subject>
  <dc:creator>Αγγελική Γιαννικοπούλου</dc:creator>
  <cp:lastModifiedBy>takis81 mark</cp:lastModifiedBy>
  <cp:revision>291</cp:revision>
  <dcterms:created xsi:type="dcterms:W3CDTF">2012-09-06T09:03:05Z</dcterms:created>
  <dcterms:modified xsi:type="dcterms:W3CDTF">2015-10-29T09:19:27Z</dcterms:modified>
  <cp:category>Αρχιτεκτονική και Εικονογραφημένο Βιβλίο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