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tags/tag13.xml" ContentType="application/vnd.openxmlformats-officedocument.presentationml.tags+xml"/>
  <Override PartName="/ppt/notesSlides/notesSlide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2.xml" ContentType="application/vnd.openxmlformats-officedocument.presentationml.notesSlide+xml"/>
  <Override PartName="/ppt/tags/tag19.xml" ContentType="application/vnd.openxmlformats-officedocument.presentationml.tags+xml"/>
  <Override PartName="/ppt/notesSlides/notesSlide3.xml" ContentType="application/vnd.openxmlformats-officedocument.presentationml.notesSlide+xml"/>
  <Override PartName="/ppt/tags/tag20.xml" ContentType="application/vnd.openxmlformats-officedocument.presentationml.tags+xml"/>
  <Override PartName="/ppt/notesSlides/notesSlide4.xml" ContentType="application/vnd.openxmlformats-officedocument.presentationml.notesSlide+xml"/>
  <Override PartName="/ppt/tags/tag21.xml" ContentType="application/vnd.openxmlformats-officedocument.presentationml.tags+xml"/>
  <Override PartName="/ppt/notesSlides/notesSlide5.xml" ContentType="application/vnd.openxmlformats-officedocument.presentationml.notesSlide+xml"/>
  <Override PartName="/ppt/tags/tag2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3.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8"/>
  </p:notesMasterIdLst>
  <p:sldIdLst>
    <p:sldId id="359" r:id="rId3"/>
    <p:sldId id="366" r:id="rId4"/>
    <p:sldId id="367" r:id="rId5"/>
    <p:sldId id="368" r:id="rId6"/>
    <p:sldId id="369" r:id="rId7"/>
    <p:sldId id="370" r:id="rId8"/>
    <p:sldId id="371" r:id="rId9"/>
    <p:sldId id="372" r:id="rId10"/>
    <p:sldId id="373" r:id="rId11"/>
    <p:sldId id="374" r:id="rId12"/>
    <p:sldId id="375" r:id="rId13"/>
    <p:sldId id="376" r:id="rId14"/>
    <p:sldId id="377" r:id="rId15"/>
    <p:sldId id="381" r:id="rId16"/>
    <p:sldId id="380" r:id="rId17"/>
    <p:sldId id="382" r:id="rId18"/>
    <p:sldId id="383" r:id="rId19"/>
    <p:sldId id="384" r:id="rId20"/>
    <p:sldId id="360" r:id="rId21"/>
    <p:sldId id="361" r:id="rId22"/>
    <p:sldId id="362" r:id="rId23"/>
    <p:sldId id="363" r:id="rId24"/>
    <p:sldId id="364" r:id="rId25"/>
    <p:sldId id="385" r:id="rId26"/>
    <p:sldId id="293" r:id="rId27"/>
  </p:sldIdLst>
  <p:sldSz cx="9144000" cy="6858000" type="screen4x3"/>
  <p:notesSz cx="6858000" cy="9144000"/>
  <p:custDataLst>
    <p:tags r:id="rId29"/>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59"/>
            <p14:sldId id="366"/>
            <p14:sldId id="367"/>
            <p14:sldId id="368"/>
            <p14:sldId id="369"/>
            <p14:sldId id="370"/>
            <p14:sldId id="371"/>
            <p14:sldId id="372"/>
            <p14:sldId id="373"/>
            <p14:sldId id="374"/>
            <p14:sldId id="375"/>
            <p14:sldId id="376"/>
            <p14:sldId id="377"/>
            <p14:sldId id="381"/>
            <p14:sldId id="380"/>
            <p14:sldId id="382"/>
            <p14:sldId id="383"/>
            <p14:sldId id="384"/>
            <p14:sldId id="360"/>
            <p14:sldId id="361"/>
            <p14:sldId id="362"/>
            <p14:sldId id="363"/>
            <p14:sldId id="364"/>
            <p14:sldId id="385"/>
          </p14:sldIdLst>
        </p14:section>
        <p14:section name="Untitled Section" id="{0F1CB131-A6BD-43D0-B8D4-1F27CEF7A05E}">
          <p14:sldIdLst>
            <p14:sldId id="293"/>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varScale="1">
        <p:scale>
          <a:sx n="75" d="100"/>
          <a:sy n="75" d="100"/>
        </p:scale>
        <p:origin x="-1356"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29/10/2015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dirty="0"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dirty="0"/>
          </a:p>
        </p:txBody>
      </p:sp>
    </p:spTree>
    <p:extLst>
      <p:ext uri="{BB962C8B-B14F-4D97-AF65-F5344CB8AC3E}">
        <p14:creationId xmlns:p14="http://schemas.microsoft.com/office/powerpoint/2010/main" val="2701427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220AF9-E629-48ED-BFC2-6E03C5A63111}" type="slidenum">
              <a:rPr lang="el-GR" altLang="en-US"/>
              <a:pPr fontAlgn="base">
                <a:spcBef>
                  <a:spcPct val="0"/>
                </a:spcBef>
                <a:spcAft>
                  <a:spcPct val="0"/>
                </a:spcAft>
              </a:pPr>
              <a:t>22</a:t>
            </a:fld>
            <a:endParaRPr lang="el-GR" altLang="en-US"/>
          </a:p>
        </p:txBody>
      </p:sp>
    </p:spTree>
    <p:extLst>
      <p:ext uri="{BB962C8B-B14F-4D97-AF65-F5344CB8AC3E}">
        <p14:creationId xmlns:p14="http://schemas.microsoft.com/office/powerpoint/2010/main" val="117153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23</a:t>
            </a:fld>
            <a:endParaRPr lang="el-GR" altLang="en-US"/>
          </a:p>
        </p:txBody>
      </p:sp>
    </p:spTree>
    <p:extLst>
      <p:ext uri="{BB962C8B-B14F-4D97-AF65-F5344CB8AC3E}">
        <p14:creationId xmlns:p14="http://schemas.microsoft.com/office/powerpoint/2010/main" val="115099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6550092-985A-4DAB-B8BD-652609C8C1CA}" type="slidenum">
              <a:rPr lang="el-GR" altLang="en-US"/>
              <a:pPr fontAlgn="base">
                <a:spcBef>
                  <a:spcPct val="0"/>
                </a:spcBef>
                <a:spcAft>
                  <a:spcPct val="0"/>
                </a:spcAft>
              </a:pPr>
              <a:t>24</a:t>
            </a:fld>
            <a:endParaRPr lang="el-GR" altLang="en-US"/>
          </a:p>
        </p:txBody>
      </p:sp>
    </p:spTree>
    <p:extLst>
      <p:ext uri="{BB962C8B-B14F-4D97-AF65-F5344CB8AC3E}">
        <p14:creationId xmlns:p14="http://schemas.microsoft.com/office/powerpoint/2010/main" val="3605764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custDataLst>
      <p:tags r:id="rId1"/>
    </p:custDataLst>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Αρχιτεκτονική και Εικονογραφημένο Βιβλίο</a:t>
            </a: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ustDataLst>
      <p:tags r:id="rId1"/>
    </p:custDataLst>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Αρχιτεκτονική και Εικονογραφημένο Βιβλίο</a:t>
            </a:r>
          </a:p>
        </p:txBody>
      </p:sp>
      <p:pic>
        <p:nvPicPr>
          <p:cNvPr id="6" name="Picture 5" descr="[DECORATIV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custDataLst>
      <p:tags r:id="rId1"/>
    </p:custDataLst>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Αρχιτεκτονική και Εικονογραφημένο Βιβλίο</a:t>
            </a:r>
          </a:p>
        </p:txBody>
      </p:sp>
      <p:pic>
        <p:nvPicPr>
          <p:cNvPr id="7" name="Picture 6" descr="[DECORATIV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Αρχιτεκτονική και Εικονογραφημένο Βιβλίο</a:t>
            </a:r>
          </a:p>
        </p:txBody>
      </p:sp>
      <p:pic>
        <p:nvPicPr>
          <p:cNvPr id="9" name="Picture 8" descr="[DECORATIV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Αρχιτεκτονική και Εικονογραφημένο Βιβλίο</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Αρχιτεκτονική και Εικονογραφημένο Βιβλίο</a:t>
            </a:r>
          </a:p>
        </p:txBody>
      </p:sp>
      <p:pic>
        <p:nvPicPr>
          <p:cNvPr id="8" name="Picture 7" descr="[DECORATIV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Αρχιτεκτονική και Εικονογραφημένο Βιβλίο</a:t>
            </a:r>
          </a:p>
        </p:txBody>
      </p:sp>
      <p:pic>
        <p:nvPicPr>
          <p:cNvPr id="7" name="Picture 6" descr="[DECORATIV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9.xml"/><Relationship Id="rId1" Type="http://schemas.openxmlformats.org/officeDocument/2006/relationships/tags" Target="../tags/tag1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hyperlink" Target="http://opencourses.uoa.gr/courses/ECD5/"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21.png"/><Relationship Id="rId4" Type="http://schemas.openxmlformats.org/officeDocument/2006/relationships/hyperlink" Target="%5b1%5d%20http:/creativecommons.org/licenses/by-nc-sa/4.0/"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hyperlink" Target="http://architektoniko-cy.blogspot.gr/2015/05/1.html" TargetMode="Externa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hyperlink" Target="http://zotosnet.com/photos/front-view.jpg" TargetMode="External"/><Relationship Id="rId5" Type="http://schemas.openxmlformats.org/officeDocument/2006/relationships/hyperlink" Target="http://zotosnet.com/photos/ground-floor-plan.jpg" TargetMode="External"/><Relationship Id="rId4" Type="http://schemas.openxmlformats.org/officeDocument/2006/relationships/hyperlink" Target="http://www.biblionet.gr/book/15660/%CE%9F_%CE%A4%CE%B6%CE%B1%CE%BA_%CE%BA%CE%B1%CE%B9_%CE%B7_%CF%86%CE%B1%CF%83%CE%BF%CE%BB%CE%B9%CE%AC"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4.xml"/><Relationship Id="rId1" Type="http://schemas.openxmlformats.org/officeDocument/2006/relationships/tags" Target="../tags/tag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a:t>
            </a:r>
            <a:r>
              <a:rPr lang="en-US" sz="2800" dirty="0" smtClean="0">
                <a:solidFill>
                  <a:srgbClr val="5075BC"/>
                </a:solidFill>
                <a:latin typeface="+mj-lt"/>
                <a:ea typeface="+mj-ea"/>
                <a:cs typeface="+mj-cs"/>
              </a:rPr>
              <a:t>4.4</a:t>
            </a:r>
            <a:r>
              <a:rPr lang="el-GR" sz="2800" dirty="0" smtClean="0">
                <a:solidFill>
                  <a:srgbClr val="5075BC"/>
                </a:solidFill>
                <a:latin typeface="+mj-lt"/>
                <a:ea typeface="+mj-ea"/>
                <a:cs typeface="+mj-cs"/>
              </a:rPr>
              <a:t>: </a:t>
            </a:r>
            <a:r>
              <a:rPr lang="el-GR" sz="2800" dirty="0" smtClean="0">
                <a:latin typeface="+mj-lt"/>
                <a:ea typeface="+mj-ea"/>
                <a:cs typeface="+mj-cs"/>
              </a:rPr>
              <a:t>Αρχιτεκτονική και </a:t>
            </a:r>
            <a:r>
              <a:rPr lang="el-GR" sz="2800" dirty="0">
                <a:latin typeface="+mj-lt"/>
                <a:ea typeface="+mj-ea"/>
                <a:cs typeface="+mj-cs"/>
              </a:rPr>
              <a:t>Εικονογραφημένο </a:t>
            </a:r>
            <a:r>
              <a:rPr lang="el-GR" sz="2800" dirty="0" smtClean="0">
                <a:latin typeface="+mj-lt"/>
                <a:ea typeface="+mj-ea"/>
                <a:cs typeface="+mj-cs"/>
              </a:rPr>
              <a:t>Βιβλίο</a:t>
            </a:r>
            <a:endParaRPr lang="el-GR" sz="2800" dirty="0">
              <a:latin typeface="+mj-lt"/>
              <a:ea typeface="+mj-ea"/>
              <a:cs typeface="+mj-cs"/>
            </a:endParaRPr>
          </a:p>
          <a:p>
            <a:pPr fontAlgn="auto">
              <a:spcAft>
                <a:spcPts val="0"/>
              </a:spcAft>
              <a:defRPr/>
            </a:pPr>
            <a:endParaRPr lang="el-GR" sz="2800" dirty="0" smtClean="0"/>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271467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half" idx="2"/>
          </p:nvPr>
        </p:nvSpPr>
        <p:spPr/>
        <p:txBody>
          <a:bodyPr/>
          <a:lstStyle/>
          <a:p>
            <a:pPr marL="0" indent="0" algn="ctr">
              <a:buNone/>
            </a:pPr>
            <a:r>
              <a:rPr lang="el-GR" dirty="0" smtClean="0"/>
              <a:t>Συζητήσαμε για τη μακέτα.</a:t>
            </a:r>
          </a:p>
          <a:p>
            <a:endParaRPr lang="el-GR" dirty="0"/>
          </a:p>
        </p:txBody>
      </p:sp>
      <p:sp>
        <p:nvSpPr>
          <p:cNvPr id="9" name="Title 8"/>
          <p:cNvSpPr>
            <a:spLocks noGrp="1"/>
          </p:cNvSpPr>
          <p:nvPr>
            <p:ph type="title"/>
          </p:nvPr>
        </p:nvSpPr>
        <p:spPr/>
        <p:txBody>
          <a:bodyPr/>
          <a:lstStyle/>
          <a:p>
            <a:r>
              <a:rPr lang="el-GR" dirty="0"/>
              <a:t>Πριν την κατασκευή </a:t>
            </a:r>
            <a:r>
              <a:rPr lang="el-GR" dirty="0" smtClean="0"/>
              <a:t>(3/4</a:t>
            </a:r>
            <a:r>
              <a:rPr lang="el-GR" dirty="0"/>
              <a:t>)</a:t>
            </a:r>
          </a:p>
        </p:txBody>
      </p:sp>
      <p:pic>
        <p:nvPicPr>
          <p:cNvPr id="5122" name="Picture 2" descr="μακέτα"/>
          <p:cNvPicPr>
            <a:picLocks noGrp="1" noChangeAspect="1" noChangeArrowheads="1"/>
          </p:cNvPicPr>
          <p:nvPr>
            <p:ph type="pic" idx="1"/>
          </p:nvPr>
        </p:nvPicPr>
        <p:blipFill rotWithShape="1">
          <a:blip r:embed="rId3" cstate="screen">
            <a:extLst>
              <a:ext uri="{28A0092B-C50C-407E-A947-70E740481C1C}">
                <a14:useLocalDpi xmlns:a14="http://schemas.microsoft.com/office/drawing/2010/main"/>
              </a:ext>
            </a:extLst>
          </a:blip>
          <a:srcRect/>
          <a:stretch/>
        </p:blipFill>
        <p:spPr bwMode="auto">
          <a:xfrm>
            <a:off x="1041401" y="1556792"/>
            <a:ext cx="6993466" cy="345638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100391" y="4579735"/>
            <a:ext cx="472173" cy="360040"/>
          </a:xfrm>
          <a:prstGeom prst="rect">
            <a:avLst/>
          </a:prstGeom>
        </p:spPr>
        <p:txBody>
          <a:bodyPr vert="horz" wrap="square" lIns="91440" tIns="45720" rIns="91440" bIns="45720" rtlCol="0" anchor="ctr">
            <a:noAutofit/>
          </a:bodyPr>
          <a:lstStyle/>
          <a:p>
            <a:r>
              <a:rPr lang="el-GR" b="1" dirty="0" smtClean="0">
                <a:latin typeface="+mj-lt"/>
              </a:rPr>
              <a:t>[</a:t>
            </a:r>
            <a:r>
              <a:rPr lang="en-GB" b="1" dirty="0" smtClean="0">
                <a:latin typeface="+mj-lt"/>
              </a:rPr>
              <a:t>4</a:t>
            </a:r>
            <a:r>
              <a:rPr lang="el-GR" b="1" dirty="0" smtClean="0">
                <a:latin typeface="+mj-lt"/>
              </a:rPr>
              <a:t>]</a:t>
            </a:r>
          </a:p>
        </p:txBody>
      </p:sp>
    </p:spTree>
    <p:custDataLst>
      <p:tags r:id="rId1"/>
    </p:custDataLst>
    <p:extLst>
      <p:ext uri="{BB962C8B-B14F-4D97-AF65-F5344CB8AC3E}">
        <p14:creationId xmlns:p14="http://schemas.microsoft.com/office/powerpoint/2010/main" val="2740798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792288" y="5661248"/>
            <a:ext cx="5486400" cy="576064"/>
          </a:xfrm>
        </p:spPr>
        <p:txBody>
          <a:bodyPr/>
          <a:lstStyle/>
          <a:p>
            <a:pPr algn="ctr"/>
            <a:r>
              <a:rPr lang="el-GR" dirty="0"/>
              <a:t>Είδαμε και την κάτοψη του </a:t>
            </a:r>
            <a:r>
              <a:rPr lang="el-GR" dirty="0" smtClean="0"/>
              <a:t>σχολείου.</a:t>
            </a:r>
            <a:endParaRPr lang="el-GR" dirty="0"/>
          </a:p>
          <a:p>
            <a:pPr algn="ctr"/>
            <a:endParaRPr lang="el-GR" dirty="0"/>
          </a:p>
        </p:txBody>
      </p:sp>
      <p:sp>
        <p:nvSpPr>
          <p:cNvPr id="4" name="Title 3"/>
          <p:cNvSpPr>
            <a:spLocks noGrp="1"/>
          </p:cNvSpPr>
          <p:nvPr>
            <p:ph type="title"/>
          </p:nvPr>
        </p:nvSpPr>
        <p:spPr/>
        <p:txBody>
          <a:bodyPr/>
          <a:lstStyle/>
          <a:p>
            <a:r>
              <a:rPr lang="el-GR" dirty="0"/>
              <a:t>Πριν την κατασκευή </a:t>
            </a:r>
            <a:r>
              <a:rPr lang="el-GR" dirty="0" smtClean="0"/>
              <a:t>(4/4</a:t>
            </a:r>
            <a:r>
              <a:rPr lang="el-GR" dirty="0"/>
              <a:t>)</a:t>
            </a:r>
          </a:p>
        </p:txBody>
      </p:sp>
      <p:pic>
        <p:nvPicPr>
          <p:cNvPr id="5" name="Picture Placeholder 4" descr="Η νηπιαγωγός δείχνει την κάτοψη του σχολείου."/>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a:xfrm>
            <a:off x="1485900" y="1556792"/>
            <a:ext cx="6172200" cy="3888432"/>
          </a:xfrm>
          <a:prstGeom prst="rect">
            <a:avLst/>
          </a:prstGeom>
        </p:spPr>
      </p:pic>
    </p:spTree>
    <p:extLst>
      <p:ext uri="{BB962C8B-B14F-4D97-AF65-F5344CB8AC3E}">
        <p14:creationId xmlns:p14="http://schemas.microsoft.com/office/powerpoint/2010/main" val="3574074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half" idx="2"/>
          </p:nvPr>
        </p:nvSpPr>
        <p:spPr/>
        <p:txBody>
          <a:bodyPr/>
          <a:lstStyle/>
          <a:p>
            <a:r>
              <a:rPr lang="el-GR" sz="2800" dirty="0"/>
              <a:t>Φτιάξαμε και τις δικές μας κατόψεις της τάξης και σημειώσαμε πάνω σε αυτή μια διαδρομή που κάναμε</a:t>
            </a:r>
            <a:r>
              <a:rPr lang="el-GR" dirty="0"/>
              <a:t>.</a:t>
            </a:r>
          </a:p>
          <a:p>
            <a:endParaRPr lang="el-GR" dirty="0"/>
          </a:p>
        </p:txBody>
      </p:sp>
      <p:sp>
        <p:nvSpPr>
          <p:cNvPr id="8" name="Title 7"/>
          <p:cNvSpPr>
            <a:spLocks noGrp="1"/>
          </p:cNvSpPr>
          <p:nvPr>
            <p:ph type="title"/>
          </p:nvPr>
        </p:nvSpPr>
        <p:spPr/>
        <p:txBody>
          <a:bodyPr/>
          <a:lstStyle/>
          <a:p>
            <a:r>
              <a:rPr lang="el-GR" dirty="0" smtClean="0"/>
              <a:t>Σχεδιασμός κατόψεων</a:t>
            </a:r>
            <a:endParaRPr lang="el-GR" dirty="0"/>
          </a:p>
        </p:txBody>
      </p:sp>
      <p:pic>
        <p:nvPicPr>
          <p:cNvPr id="11" name="Content Placeholder 3" descr="τα παιδιά σχεδιάζουν κατόψεις."/>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a:xfrm rot="10800000">
            <a:off x="3575050" y="1786468"/>
            <a:ext cx="5111750" cy="4150251"/>
          </a:xfrm>
          <a:prstGeom prst="rect">
            <a:avLst/>
          </a:prstGeom>
        </p:spPr>
      </p:pic>
    </p:spTree>
    <p:extLst>
      <p:ext uri="{BB962C8B-B14F-4D97-AF65-F5344CB8AC3E}">
        <p14:creationId xmlns:p14="http://schemas.microsoft.com/office/powerpoint/2010/main" val="621739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smtClean="0"/>
              <a:t>Κατασκευή </a:t>
            </a:r>
            <a:endParaRPr lang="el-GR" dirty="0"/>
          </a:p>
        </p:txBody>
      </p:sp>
      <p:sp>
        <p:nvSpPr>
          <p:cNvPr id="3" name="Text Placeholder 2"/>
          <p:cNvSpPr>
            <a:spLocks noGrp="1"/>
          </p:cNvSpPr>
          <p:nvPr>
            <p:ph sz="half" idx="1"/>
          </p:nvPr>
        </p:nvSpPr>
        <p:spPr/>
        <p:txBody>
          <a:bodyPr>
            <a:noAutofit/>
          </a:bodyPr>
          <a:lstStyle/>
          <a:p>
            <a:pPr marL="0" indent="0">
              <a:buNone/>
            </a:pPr>
            <a:r>
              <a:rPr lang="el-GR" sz="2800" dirty="0"/>
              <a:t>Στη συνέχεια αποφασίσαμε να γίνουμε μικροί αρχιτέκτονες και να κατασκευάσουμε το σπιτάκι του </a:t>
            </a:r>
            <a:r>
              <a:rPr lang="el-GR" sz="2800" dirty="0" err="1"/>
              <a:t>Τζάκ</a:t>
            </a:r>
            <a:r>
              <a:rPr lang="el-GR" sz="2800" dirty="0"/>
              <a:t>. Και επειδή ήταν μικρό χρησιμοποιήσαμε το ρολό από χαρτί υγείας.</a:t>
            </a:r>
          </a:p>
          <a:p>
            <a:endParaRPr lang="el-GR" sz="2800" dirty="0"/>
          </a:p>
        </p:txBody>
      </p:sp>
      <p:pic>
        <p:nvPicPr>
          <p:cNvPr id="7" name="Content Placeholder 6" descr="Τα παιδιά κατασκευάζουν το σπίτι του Τζακ."/>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5007980" y="1600200"/>
            <a:ext cx="3668476" cy="4525963"/>
          </a:xfrm>
          <a:prstGeom prst="rect">
            <a:avLst/>
          </a:prstGeom>
        </p:spPr>
      </p:pic>
    </p:spTree>
    <p:extLst>
      <p:ext uri="{BB962C8B-B14F-4D97-AF65-F5344CB8AC3E}">
        <p14:creationId xmlns:p14="http://schemas.microsoft.com/office/powerpoint/2010/main" val="2655191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Δημιουργία παιχνιδιού</a:t>
            </a:r>
            <a:r>
              <a:rPr lang="en-US" dirty="0" smtClean="0"/>
              <a:t> (1/2)</a:t>
            </a:r>
            <a:endParaRPr lang="el-GR" dirty="0"/>
          </a:p>
        </p:txBody>
      </p:sp>
      <p:sp>
        <p:nvSpPr>
          <p:cNvPr id="4" name="Content Placeholder 3"/>
          <p:cNvSpPr>
            <a:spLocks noGrp="1"/>
          </p:cNvSpPr>
          <p:nvPr>
            <p:ph sz="half" idx="2"/>
          </p:nvPr>
        </p:nvSpPr>
        <p:spPr/>
        <p:txBody>
          <a:bodyPr/>
          <a:lstStyle/>
          <a:p>
            <a:pPr marL="0" indent="0">
              <a:buNone/>
            </a:pPr>
            <a:r>
              <a:rPr lang="el-GR" dirty="0"/>
              <a:t>Μετά τοποθετήσαμε τα σπιτάκια σε μία μοκέτα με δρόμους και δέντρα και δημιουργήσαμε ένα μικρό χωριό.</a:t>
            </a:r>
          </a:p>
          <a:p>
            <a:endParaRPr lang="el-GR" dirty="0"/>
          </a:p>
        </p:txBody>
      </p:sp>
      <p:pic>
        <p:nvPicPr>
          <p:cNvPr id="5" name="Picture 3" descr="Τα σπιτάκια πάνω στη μοκέτα."/>
          <p:cNvPicPr>
            <a:picLocks noGrp="1" noChangeAspect="1"/>
          </p:cNvPicPr>
          <p:nvPr>
            <p:ph sz="half" idx="1"/>
          </p:nvPr>
        </p:nvPicPr>
        <p:blipFill rotWithShape="1">
          <a:blip r:embed="rId2" cstate="screen">
            <a:extLst>
              <a:ext uri="{28A0092B-C50C-407E-A947-70E740481C1C}">
                <a14:useLocalDpi xmlns:a14="http://schemas.microsoft.com/office/drawing/2010/main"/>
              </a:ext>
            </a:extLst>
          </a:blip>
          <a:srcRect/>
          <a:stretch/>
        </p:blipFill>
        <p:spPr bwMode="auto">
          <a:xfrm>
            <a:off x="467543" y="1700808"/>
            <a:ext cx="3960441" cy="2736304"/>
          </a:xfrm>
          <a:prstGeom prst="rect">
            <a:avLst/>
          </a:prstGeom>
          <a:noFill/>
          <a:ln w="9525">
            <a:noFill/>
            <a:miter lim="800000"/>
            <a:headEnd/>
            <a:tailEnd/>
          </a:ln>
        </p:spPr>
      </p:pic>
    </p:spTree>
    <p:extLst>
      <p:ext uri="{BB962C8B-B14F-4D97-AF65-F5344CB8AC3E}">
        <p14:creationId xmlns:p14="http://schemas.microsoft.com/office/powerpoint/2010/main" val="1080287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Δημιουργία παιχνιδιού</a:t>
            </a:r>
            <a:r>
              <a:rPr lang="en-US" dirty="0"/>
              <a:t> </a:t>
            </a:r>
            <a:r>
              <a:rPr lang="en-US" dirty="0" smtClean="0"/>
              <a:t>(2/2</a:t>
            </a:r>
            <a:r>
              <a:rPr lang="en-US" dirty="0"/>
              <a:t>)</a:t>
            </a:r>
            <a:endParaRPr lang="el-GR" dirty="0"/>
          </a:p>
        </p:txBody>
      </p:sp>
      <p:sp>
        <p:nvSpPr>
          <p:cNvPr id="3" name="Content Placeholder 2"/>
          <p:cNvSpPr>
            <a:spLocks noGrp="1"/>
          </p:cNvSpPr>
          <p:nvPr>
            <p:ph sz="half" idx="1"/>
          </p:nvPr>
        </p:nvSpPr>
        <p:spPr>
          <a:xfrm>
            <a:off x="457200" y="1600200"/>
            <a:ext cx="3682752" cy="4525963"/>
          </a:xfrm>
        </p:spPr>
        <p:txBody>
          <a:bodyPr>
            <a:noAutofit/>
          </a:bodyPr>
          <a:lstStyle/>
          <a:p>
            <a:pPr marL="0" indent="0">
              <a:buNone/>
            </a:pPr>
            <a:r>
              <a:rPr lang="el-GR" dirty="0"/>
              <a:t>Τα παιδιά χωρίστηκαν σε ομάδες και ως γίγαντες πέρασαν μέσα από το χωριό προσέχοντας να μη γκρεμίσουν κανένα σπιτάκι. Σε κάθε γύρο ο δείκτης δυσκολίας ανέβαινε.</a:t>
            </a:r>
          </a:p>
          <a:p>
            <a:endParaRPr lang="el-GR" dirty="0"/>
          </a:p>
        </p:txBody>
      </p:sp>
      <p:pic>
        <p:nvPicPr>
          <p:cNvPr id="5" name="Picture 3" descr="Τα σπιτάκια πάνω στη μοκέτα."/>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a:stretch/>
        </p:blipFill>
        <p:spPr bwMode="auto">
          <a:xfrm>
            <a:off x="4477333" y="1700808"/>
            <a:ext cx="4220951" cy="2808312"/>
          </a:xfrm>
          <a:prstGeom prst="rect">
            <a:avLst/>
          </a:prstGeom>
          <a:noFill/>
          <a:ln w="9525">
            <a:noFill/>
            <a:miter lim="800000"/>
            <a:headEnd/>
            <a:tailEnd/>
          </a:ln>
        </p:spPr>
      </p:pic>
    </p:spTree>
    <p:extLst>
      <p:ext uri="{BB962C8B-B14F-4D97-AF65-F5344CB8AC3E}">
        <p14:creationId xmlns:p14="http://schemas.microsoft.com/office/powerpoint/2010/main" val="4182468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Κατασκευή (1/2)</a:t>
            </a:r>
            <a:endParaRPr lang="el-GR" dirty="0"/>
          </a:p>
        </p:txBody>
      </p:sp>
      <p:sp>
        <p:nvSpPr>
          <p:cNvPr id="3" name="Content Placeholder 2"/>
          <p:cNvSpPr>
            <a:spLocks noGrp="1"/>
          </p:cNvSpPr>
          <p:nvPr>
            <p:ph sz="half" idx="1"/>
          </p:nvPr>
        </p:nvSpPr>
        <p:spPr/>
        <p:txBody>
          <a:bodyPr/>
          <a:lstStyle/>
          <a:p>
            <a:pPr marL="0" indent="0">
              <a:buNone/>
            </a:pPr>
            <a:r>
              <a:rPr lang="el-GR" dirty="0"/>
              <a:t>Μετά, σειρά είχε το μεγάλο σπίτι του γίγαντα. Εδώ χρησιμοποιήσαμε κούτες. </a:t>
            </a:r>
          </a:p>
          <a:p>
            <a:endParaRPr lang="el-GR" dirty="0"/>
          </a:p>
        </p:txBody>
      </p:sp>
      <p:pic>
        <p:nvPicPr>
          <p:cNvPr id="5" name="Εικόνα 4" descr="Τα παιδιά φτιάχνουν το σπίτι χρησιμοποιώντας μια χάρτινη κούτα."/>
          <p:cNvPicPr>
            <a:picLocks noGrp="1" noChangeAspect="1"/>
          </p:cNvPicPr>
          <p:nvPr>
            <p:ph sz="half" idx="2"/>
          </p:nvPr>
        </p:nvPicPr>
        <p:blipFill>
          <a:blip r:embed="rId2" cstate="screen">
            <a:extLst>
              <a:ext uri="{28A0092B-C50C-407E-A947-70E740481C1C}">
                <a14:useLocalDpi xmlns:a14="http://schemas.microsoft.com/office/drawing/2010/main"/>
              </a:ext>
            </a:extLst>
          </a:blip>
          <a:srcRect/>
          <a:stretch>
            <a:fillRect/>
          </a:stretch>
        </p:blipFill>
        <p:spPr bwMode="auto">
          <a:xfrm>
            <a:off x="4644008" y="1772816"/>
            <a:ext cx="4038600" cy="3496964"/>
          </a:xfrm>
          <a:prstGeom prst="rect">
            <a:avLst/>
          </a:prstGeom>
          <a:noFill/>
          <a:ln w="9525">
            <a:noFill/>
            <a:miter lim="800000"/>
            <a:headEnd/>
            <a:tailEnd/>
          </a:ln>
        </p:spPr>
      </p:pic>
    </p:spTree>
    <p:extLst>
      <p:ext uri="{BB962C8B-B14F-4D97-AF65-F5344CB8AC3E}">
        <p14:creationId xmlns:p14="http://schemas.microsoft.com/office/powerpoint/2010/main" val="1846644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Κατασκευή </a:t>
            </a:r>
            <a:r>
              <a:rPr lang="el-GR" dirty="0" smtClean="0"/>
              <a:t>(2/2</a:t>
            </a:r>
            <a:r>
              <a:rPr lang="el-GR" dirty="0"/>
              <a:t>)</a:t>
            </a:r>
          </a:p>
        </p:txBody>
      </p:sp>
      <p:sp>
        <p:nvSpPr>
          <p:cNvPr id="3" name="Content Placeholder 2"/>
          <p:cNvSpPr>
            <a:spLocks noGrp="1"/>
          </p:cNvSpPr>
          <p:nvPr>
            <p:ph sz="half" idx="1"/>
          </p:nvPr>
        </p:nvSpPr>
        <p:spPr/>
        <p:txBody>
          <a:bodyPr/>
          <a:lstStyle/>
          <a:p>
            <a:pPr marL="0" indent="0">
              <a:buNone/>
            </a:pPr>
            <a:r>
              <a:rPr lang="el-GR" dirty="0"/>
              <a:t>Πριν τοποθετήσουμε όμως τα έπιπλα στο εσωτερικό του σπιτιού, δημιουργήσαμε και συμβουλευτήκαμε μια κάτοψη του δωματίου. </a:t>
            </a:r>
          </a:p>
          <a:p>
            <a:endParaRPr lang="el-GR" dirty="0"/>
          </a:p>
        </p:txBody>
      </p:sp>
      <p:pic>
        <p:nvPicPr>
          <p:cNvPr id="6" name="Content Placeholder 5" descr="Διακόσμηση του σπιτιού."/>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a:stretch/>
        </p:blipFill>
        <p:spPr>
          <a:xfrm>
            <a:off x="4491471" y="1700808"/>
            <a:ext cx="3896953" cy="4425355"/>
          </a:xfrm>
        </p:spPr>
      </p:pic>
    </p:spTree>
    <p:extLst>
      <p:ext uri="{BB962C8B-B14F-4D97-AF65-F5344CB8AC3E}">
        <p14:creationId xmlns:p14="http://schemas.microsoft.com/office/powerpoint/2010/main" val="3898749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Το τελικό αποτέλεσμα</a:t>
            </a:r>
            <a:endParaRPr lang="el-GR" dirty="0"/>
          </a:p>
        </p:txBody>
      </p:sp>
      <p:sp>
        <p:nvSpPr>
          <p:cNvPr id="3" name="Content Placeholder 2"/>
          <p:cNvSpPr>
            <a:spLocks noGrp="1"/>
          </p:cNvSpPr>
          <p:nvPr>
            <p:ph sz="half" idx="1"/>
          </p:nvPr>
        </p:nvSpPr>
        <p:spPr>
          <a:xfrm>
            <a:off x="457200" y="1600200"/>
            <a:ext cx="3682752" cy="4525963"/>
          </a:xfrm>
        </p:spPr>
        <p:txBody>
          <a:bodyPr/>
          <a:lstStyle/>
          <a:p>
            <a:pPr marL="0" indent="0">
              <a:buNone/>
            </a:pPr>
            <a:r>
              <a:rPr lang="el-GR" dirty="0"/>
              <a:t>Τα σπίτια των γιγάντων και των ανθρώπων τοποθετήθηκαν πλάι </a:t>
            </a:r>
            <a:r>
              <a:rPr lang="el-GR" dirty="0" err="1"/>
              <a:t>πλάι</a:t>
            </a:r>
            <a:r>
              <a:rPr lang="el-GR" dirty="0"/>
              <a:t> σε μια έκθεση κατοικίας.</a:t>
            </a:r>
          </a:p>
          <a:p>
            <a:endParaRPr lang="el-GR" dirty="0"/>
          </a:p>
        </p:txBody>
      </p:sp>
      <p:pic>
        <p:nvPicPr>
          <p:cNvPr id="5" name="Picture 3" descr="όλα τα σπίτια στη σειρά."/>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a:stretch/>
        </p:blipFill>
        <p:spPr>
          <a:xfrm>
            <a:off x="4499992" y="1772816"/>
            <a:ext cx="4151489" cy="3356808"/>
          </a:xfrm>
          <a:prstGeom prst="rect">
            <a:avLst/>
          </a:prstGeom>
        </p:spPr>
      </p:pic>
    </p:spTree>
    <p:extLst>
      <p:ext uri="{BB962C8B-B14F-4D97-AF65-F5344CB8AC3E}">
        <p14:creationId xmlns:p14="http://schemas.microsoft.com/office/powerpoint/2010/main" val="4280610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6850587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rc_mi" descr="Εξώφυλλο του βιβλίου"/>
          <p:cNvPicPr>
            <a:picLocks noGrp="1"/>
          </p:cNvPicPr>
          <p:nvPr>
            <p:ph sz="half" idx="2"/>
          </p:nvPr>
        </p:nvPicPr>
        <p:blipFill>
          <a:blip r:embed="rId3" cstate="print">
            <a:extLst>
              <a:ext uri="{28A0092B-C50C-407E-A947-70E740481C1C}">
                <a14:useLocalDpi xmlns:a14="http://schemas.microsoft.com/office/drawing/2010/main"/>
              </a:ext>
            </a:extLst>
          </a:blip>
          <a:srcRect/>
          <a:stretch>
            <a:fillRect/>
          </a:stretch>
        </p:blipFill>
        <p:spPr bwMode="auto">
          <a:xfrm>
            <a:off x="4762500" y="1850231"/>
            <a:ext cx="3810000" cy="4025900"/>
          </a:xfrm>
          <a:prstGeom prst="rect">
            <a:avLst/>
          </a:prstGeom>
          <a:noFill/>
          <a:ln>
            <a:noFill/>
          </a:ln>
        </p:spPr>
      </p:pic>
      <p:sp>
        <p:nvSpPr>
          <p:cNvPr id="12290" name="Τίτλος 3"/>
          <p:cNvSpPr>
            <a:spLocks noGrp="1"/>
          </p:cNvSpPr>
          <p:nvPr>
            <p:ph type="title"/>
          </p:nvPr>
        </p:nvSpPr>
        <p:spPr/>
        <p:txBody>
          <a:bodyPr/>
          <a:lstStyle/>
          <a:p>
            <a:r>
              <a:rPr lang="el-GR" altLang="en-US" smtClean="0"/>
              <a:t>Διδακτική Πρακτική</a:t>
            </a:r>
            <a:endParaRPr lang="en-GB" altLang="en-US" smtClean="0"/>
          </a:p>
        </p:txBody>
      </p:sp>
      <p:sp>
        <p:nvSpPr>
          <p:cNvPr id="12291" name="Θέση περιεχομένου 6"/>
          <p:cNvSpPr>
            <a:spLocks noGrp="1"/>
          </p:cNvSpPr>
          <p:nvPr>
            <p:ph sz="half" idx="1"/>
          </p:nvPr>
        </p:nvSpPr>
        <p:spPr/>
        <p:txBody>
          <a:bodyPr>
            <a:noAutofit/>
          </a:bodyPr>
          <a:lstStyle/>
          <a:p>
            <a:pPr marL="0" indent="0">
              <a:buFont typeface="Arial" panose="020B0604020202020204" pitchFamily="34" charset="0"/>
              <a:buNone/>
            </a:pPr>
            <a:r>
              <a:rPr lang="el-GR" altLang="en-US" sz="2400" b="1" dirty="0" smtClean="0"/>
              <a:t>Διδακτική πρακτική</a:t>
            </a:r>
            <a:r>
              <a:rPr lang="en-GB" altLang="en-US" sz="2400" dirty="0" smtClean="0"/>
              <a:t>:</a:t>
            </a:r>
            <a:endParaRPr lang="el-GR" altLang="en-US" sz="2400" dirty="0" smtClean="0"/>
          </a:p>
          <a:p>
            <a:pPr marL="0" indent="0">
              <a:spcBef>
                <a:spcPts val="0"/>
              </a:spcBef>
              <a:buNone/>
            </a:pPr>
            <a:r>
              <a:rPr lang="el-GR" sz="2400" dirty="0"/>
              <a:t>Μαριάννα-Σοφία </a:t>
            </a:r>
            <a:r>
              <a:rPr lang="el-GR" sz="2400" dirty="0" err="1" smtClean="0"/>
              <a:t>Ματζίρη</a:t>
            </a:r>
            <a:r>
              <a:rPr lang="en-US" sz="2400" dirty="0" smtClean="0"/>
              <a:t>,</a:t>
            </a:r>
            <a:endParaRPr lang="el-GR" sz="2400" dirty="0"/>
          </a:p>
          <a:p>
            <a:pPr marL="0" indent="0">
              <a:spcBef>
                <a:spcPts val="0"/>
              </a:spcBef>
              <a:buNone/>
            </a:pPr>
            <a:r>
              <a:rPr lang="el-GR" sz="2400" dirty="0"/>
              <a:t>Ελένη </a:t>
            </a:r>
            <a:r>
              <a:rPr lang="el-GR" sz="2400" dirty="0" err="1" smtClean="0"/>
              <a:t>Τσενεκίδη</a:t>
            </a:r>
            <a:r>
              <a:rPr lang="el-GR" sz="2400" dirty="0" smtClean="0"/>
              <a:t>.</a:t>
            </a:r>
          </a:p>
          <a:p>
            <a:pPr marL="0" indent="0">
              <a:spcBef>
                <a:spcPts val="1200"/>
              </a:spcBef>
              <a:spcAft>
                <a:spcPts val="600"/>
              </a:spcAft>
              <a:buNone/>
            </a:pPr>
            <a:r>
              <a:rPr lang="el-GR" sz="2400" b="1" dirty="0" smtClean="0"/>
              <a:t>Θέμα</a:t>
            </a:r>
            <a:r>
              <a:rPr lang="el-GR" sz="2400" dirty="0"/>
              <a:t>: Σπίτια για μεγάλους και σπίτια για </a:t>
            </a:r>
            <a:r>
              <a:rPr lang="el-GR" sz="2400" dirty="0" smtClean="0"/>
              <a:t>μικρούς</a:t>
            </a:r>
            <a:r>
              <a:rPr lang="en-GB" sz="2400" dirty="0" smtClean="0"/>
              <a:t>.</a:t>
            </a:r>
          </a:p>
          <a:p>
            <a:pPr marL="0" indent="0">
              <a:spcBef>
                <a:spcPts val="1200"/>
              </a:spcBef>
              <a:spcAft>
                <a:spcPts val="600"/>
              </a:spcAft>
              <a:buNone/>
            </a:pPr>
            <a:r>
              <a:rPr lang="el-GR" altLang="en-US" sz="2400" b="1" dirty="0" smtClean="0"/>
              <a:t>Βιβλίο</a:t>
            </a:r>
            <a:r>
              <a:rPr lang="el-GR" altLang="en-US" sz="2400" dirty="0" smtClean="0"/>
              <a:t>:</a:t>
            </a:r>
            <a:r>
              <a:rPr lang="en-GB" altLang="en-US" sz="2400" dirty="0" smtClean="0"/>
              <a:t> </a:t>
            </a:r>
            <a:r>
              <a:rPr lang="el-GR" altLang="en-US" sz="2400" b="1" dirty="0"/>
              <a:t>Ο </a:t>
            </a:r>
            <a:r>
              <a:rPr lang="el-GR" altLang="en-US" sz="2400" b="1" dirty="0" err="1"/>
              <a:t>Τζακ</a:t>
            </a:r>
            <a:r>
              <a:rPr lang="el-GR" altLang="en-US" sz="2400" b="1" dirty="0"/>
              <a:t> και η φασολιά: Λαϊκό παραμύθι </a:t>
            </a:r>
            <a:r>
              <a:rPr lang="el-GR" altLang="en-US" sz="2400" dirty="0"/>
              <a:t>/ διασκευή </a:t>
            </a:r>
            <a:r>
              <a:rPr lang="el-GR" altLang="en-US" sz="2400" dirty="0" err="1"/>
              <a:t>Σοχέμο</a:t>
            </a:r>
            <a:r>
              <a:rPr lang="el-GR" altLang="en-US" sz="2400" dirty="0"/>
              <a:t> · μετάφραση Ειρήνη </a:t>
            </a:r>
            <a:r>
              <a:rPr lang="el-GR" altLang="en-US" sz="2400" dirty="0" err="1"/>
              <a:t>Μάρρα</a:t>
            </a:r>
            <a:r>
              <a:rPr lang="el-GR" altLang="en-US" sz="2400" dirty="0"/>
              <a:t> · εικονογράφηση Ε. </a:t>
            </a:r>
            <a:r>
              <a:rPr lang="el-GR" altLang="en-US" sz="2400" dirty="0" err="1"/>
              <a:t>Σαριόλα</a:t>
            </a:r>
            <a:r>
              <a:rPr lang="el-GR" altLang="en-US" sz="2400" dirty="0"/>
              <a:t>. - Αθήνα : Κέδρος, 1993.</a:t>
            </a:r>
            <a:endParaRPr lang="en-GB" altLang="en-US" sz="2400" dirty="0"/>
          </a:p>
        </p:txBody>
      </p:sp>
      <p:sp>
        <p:nvSpPr>
          <p:cNvPr id="8" name="TextBox 7"/>
          <p:cNvSpPr txBox="1"/>
          <p:nvPr/>
        </p:nvSpPr>
        <p:spPr>
          <a:xfrm>
            <a:off x="4644008" y="5877272"/>
            <a:ext cx="472173" cy="360040"/>
          </a:xfrm>
          <a:prstGeom prst="rect">
            <a:avLst/>
          </a:prstGeom>
        </p:spPr>
        <p:txBody>
          <a:bodyPr vert="horz" wrap="square" lIns="91440" tIns="45720" rIns="91440" bIns="45720" rtlCol="0" anchor="ctr">
            <a:noAutofit/>
          </a:bodyPr>
          <a:lstStyle/>
          <a:p>
            <a:r>
              <a:rPr lang="el-GR" b="1" dirty="0" smtClean="0">
                <a:latin typeface="+mj-lt"/>
              </a:rPr>
              <a:t>[1]</a:t>
            </a:r>
          </a:p>
        </p:txBody>
      </p:sp>
    </p:spTree>
    <p:custDataLst>
      <p:tags r:id="rId1"/>
    </p:custDataLst>
    <p:extLst>
      <p:ext uri="{BB962C8B-B14F-4D97-AF65-F5344CB8AC3E}">
        <p14:creationId xmlns:p14="http://schemas.microsoft.com/office/powerpoint/2010/main" val="18226638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custDataLst>
      <p:tags r:id="rId1"/>
    </p:custDataLst>
    <p:extLst>
      <p:ext uri="{BB962C8B-B14F-4D97-AF65-F5344CB8AC3E}">
        <p14:creationId xmlns:p14="http://schemas.microsoft.com/office/powerpoint/2010/main" val="28596526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custDataLst>
      <p:tags r:id="rId1"/>
    </p:custDataLst>
    <p:extLst>
      <p:ext uri="{BB962C8B-B14F-4D97-AF65-F5344CB8AC3E}">
        <p14:creationId xmlns:p14="http://schemas.microsoft.com/office/powerpoint/2010/main" val="993698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l-GR" altLang="en-US" smtClean="0"/>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a:spcBef>
                <a:spcPts val="0"/>
              </a:spcBef>
              <a:buNone/>
            </a:pPr>
            <a:r>
              <a:rPr lang="el-GR" sz="2000" dirty="0" err="1" smtClean="0"/>
              <a:t>Copyright</a:t>
            </a:r>
            <a:r>
              <a:rPr lang="el-GR" sz="2000" dirty="0" smtClean="0"/>
              <a:t> </a:t>
            </a:r>
            <a:r>
              <a:rPr lang="el-GR" sz="2000" dirty="0" err="1" smtClean="0"/>
              <a:t>Εθνικόν</a:t>
            </a:r>
            <a:r>
              <a:rPr lang="el-GR" sz="2000" dirty="0" smtClean="0"/>
              <a:t> και </a:t>
            </a:r>
            <a:r>
              <a:rPr lang="el-GR" sz="2000" dirty="0" err="1" smtClean="0"/>
              <a:t>Καποδιστριακόν</a:t>
            </a:r>
            <a:r>
              <a:rPr lang="el-GR" sz="2000" dirty="0" smtClean="0"/>
              <a:t> Πανεπιστήμιον Αθηνών</a:t>
            </a:r>
            <a:r>
              <a:rPr lang="en-US" sz="2000" dirty="0" smtClean="0"/>
              <a:t>, </a:t>
            </a:r>
            <a:r>
              <a:rPr lang="el-GR" sz="2000" dirty="0" smtClean="0"/>
              <a:t>Αγγελική </a:t>
            </a:r>
            <a:r>
              <a:rPr lang="el-GR" sz="2000" dirty="0" err="1" smtClean="0"/>
              <a:t>Γιαννικοπούλου</a:t>
            </a:r>
            <a:r>
              <a:rPr lang="el-GR" sz="2000" dirty="0" smtClean="0"/>
              <a:t> 2015. </a:t>
            </a:r>
            <a:r>
              <a:rPr lang="el-GR" sz="2000" dirty="0"/>
              <a:t>Μαριάννα-Σοφία </a:t>
            </a:r>
            <a:r>
              <a:rPr lang="el-GR" sz="2000" dirty="0" err="1"/>
              <a:t>Ματζίρη</a:t>
            </a:r>
            <a:r>
              <a:rPr lang="el-GR" sz="2000" dirty="0" smtClean="0"/>
              <a:t>,</a:t>
            </a:r>
            <a:r>
              <a:rPr lang="en-US" sz="2000" dirty="0" smtClean="0"/>
              <a:t> </a:t>
            </a:r>
            <a:r>
              <a:rPr lang="el-GR" sz="2000" dirty="0" smtClean="0"/>
              <a:t>Ελένη </a:t>
            </a:r>
            <a:r>
              <a:rPr lang="el-GR" sz="2000" dirty="0" err="1" smtClean="0"/>
              <a:t>Τσενεκίδη</a:t>
            </a:r>
            <a:r>
              <a:rPr lang="en-US" sz="2000" dirty="0" smtClean="0"/>
              <a:t>,</a:t>
            </a:r>
            <a:r>
              <a:rPr lang="el-GR" sz="2000" dirty="0" smtClean="0"/>
              <a:t> Αγγελική </a:t>
            </a:r>
            <a:r>
              <a:rPr lang="el-GR" sz="2000" dirty="0" err="1" smtClean="0"/>
              <a:t>Γιαννικοπούλου</a:t>
            </a:r>
            <a:r>
              <a:rPr lang="el-GR" sz="2000" dirty="0" smtClean="0"/>
              <a:t>. «Το Εικονογραφημένο Βιβλίο στην Προσχολική Εκπαίδευση. Αρχιτεκτονική και Εικονογραφημένο Βιβλίο. </a:t>
            </a:r>
            <a:r>
              <a:rPr lang="el-GR" sz="2000" dirty="0"/>
              <a:t>Ο </a:t>
            </a:r>
            <a:r>
              <a:rPr lang="el-GR" sz="2000" dirty="0" err="1"/>
              <a:t>Τζακ</a:t>
            </a:r>
            <a:r>
              <a:rPr lang="el-GR" sz="2000" dirty="0"/>
              <a:t> και η φασολιά: Λαϊκό παραμύθι </a:t>
            </a:r>
            <a:r>
              <a:rPr lang="el-GR" sz="2000" dirty="0" smtClean="0"/>
              <a:t>». Έκδοση: 1.0. Αθήνα 2015. Διαθέσιμο από τη δικτυακή διεύθυνση: </a:t>
            </a:r>
            <a:r>
              <a:rPr lang="en-GB" sz="2000" dirty="0" smtClean="0">
                <a:hlinkClick r:id="rId4" tooltip="Ανοιχτό Μάθημα: Το Εικονογραφημένο Βιβλίο στην Προσχολική Εκπαίδευση"/>
              </a:rPr>
              <a:t>http://opencourses.uoa.gr/courses/ECD5/</a:t>
            </a:r>
            <a:r>
              <a:rPr lang="el-GR" sz="2000" dirty="0" smtClean="0"/>
              <a:t>.</a:t>
            </a:r>
          </a:p>
          <a:p>
            <a:pPr fontAlgn="auto">
              <a:spcAft>
                <a:spcPts val="0"/>
              </a:spcAft>
              <a:defRPr/>
            </a:pPr>
            <a:endParaRPr lang="el-GR" sz="2000" dirty="0"/>
          </a:p>
        </p:txBody>
      </p:sp>
    </p:spTree>
    <p:custDataLst>
      <p:tags r:id="rId1"/>
    </p:custDataLst>
    <p:extLst>
      <p:ext uri="{BB962C8B-B14F-4D97-AF65-F5344CB8AC3E}">
        <p14:creationId xmlns:p14="http://schemas.microsoft.com/office/powerpoint/2010/main" val="1029222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normAutofit fontScale="92500" lnSpcReduction="10000"/>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extLst>
      <p:ext uri="{BB962C8B-B14F-4D97-AF65-F5344CB8AC3E}">
        <p14:creationId xmlns:p14="http://schemas.microsoft.com/office/powerpoint/2010/main" val="18086976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l-GR" altLang="en-US" smtClean="0"/>
              <a:t>Διατήρηση Σημειωμάτων</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fontAlgn="auto">
              <a:spcAft>
                <a:spcPts val="0"/>
              </a:spcAft>
              <a:buFont typeface="Arial" panose="020B0604020202020204"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smtClean="0"/>
              <a:t>το Σημείωμα Αν</a:t>
            </a:r>
            <a:r>
              <a:rPr lang="en-US" sz="2000" dirty="0" smtClean="0"/>
              <a:t>α</a:t>
            </a:r>
            <a:r>
              <a:rPr lang="el-GR" sz="2000" dirty="0" smtClean="0"/>
              <a:t>φοράς,</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fontAlgn="auto">
              <a:spcAft>
                <a:spcPts val="0"/>
              </a:spcAft>
              <a:buFont typeface="Wingdings" panose="05000000000000000000" pitchFamily="2" charset="2"/>
              <a:buChar char="§"/>
              <a:defRPr/>
            </a:pPr>
            <a:r>
              <a:rPr lang="el-GR" sz="2000" dirty="0" smtClean="0"/>
              <a:t>τη δήλωση Διατήρησης 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fontAlgn="auto">
              <a:spcAft>
                <a:spcPts val="0"/>
              </a:spcAft>
              <a:buFont typeface="Arial" panose="020B0604020202020204" pitchFamily="34" charset="0"/>
              <a:buNone/>
              <a:defRPr/>
            </a:pPr>
            <a:r>
              <a:rPr lang="el-GR" sz="2400" dirty="0"/>
              <a:t>μαζί με τους </a:t>
            </a:r>
            <a:r>
              <a:rPr lang="el-GR" sz="2400" dirty="0" smtClean="0"/>
              <a:t>συνοδευτικούς </a:t>
            </a:r>
            <a:r>
              <a:rPr lang="el-GR" sz="2400" dirty="0" err="1" smtClean="0"/>
              <a:t>υπερσυνδέσμους</a:t>
            </a:r>
            <a:r>
              <a:rPr lang="el-GR" sz="2400" dirty="0"/>
              <a:t>.</a:t>
            </a:r>
          </a:p>
          <a:p>
            <a:pPr fontAlgn="auto">
              <a:spcAft>
                <a:spcPts val="0"/>
              </a:spcAft>
              <a:defRPr/>
            </a:pPr>
            <a:endParaRPr lang="el-GR" sz="2000" dirty="0"/>
          </a:p>
        </p:txBody>
      </p:sp>
    </p:spTree>
    <p:extLst>
      <p:ext uri="{BB962C8B-B14F-4D97-AF65-F5344CB8AC3E}">
        <p14:creationId xmlns:p14="http://schemas.microsoft.com/office/powerpoint/2010/main" val="23797559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dirty="0"/>
              <a:t>Εικόνα </a:t>
            </a:r>
            <a:r>
              <a:rPr lang="el-GR" sz="2000" dirty="0" smtClean="0"/>
              <a:t>1: </a:t>
            </a:r>
            <a:r>
              <a:rPr lang="el-GR" sz="2000" dirty="0"/>
              <a:t>Εξώφυλλο του βιβλίου «</a:t>
            </a:r>
            <a:r>
              <a:rPr lang="el-GR" sz="2000" dirty="0">
                <a:hlinkClick r:id="rId4"/>
              </a:rPr>
              <a:t>Ο </a:t>
            </a:r>
            <a:r>
              <a:rPr lang="el-GR" sz="2000" dirty="0" err="1">
                <a:hlinkClick r:id="rId4"/>
              </a:rPr>
              <a:t>Τζακ</a:t>
            </a:r>
            <a:r>
              <a:rPr lang="el-GR" sz="2000" dirty="0">
                <a:hlinkClick r:id="rId4"/>
              </a:rPr>
              <a:t> και η φασολιά: Λαϊκό </a:t>
            </a:r>
            <a:r>
              <a:rPr lang="el-GR" sz="2000" dirty="0" smtClean="0">
                <a:hlinkClick r:id="rId4"/>
              </a:rPr>
              <a:t>παραμύθι</a:t>
            </a:r>
            <a:r>
              <a:rPr lang="el-GR" sz="2000" dirty="0" smtClean="0"/>
              <a:t>»/ </a:t>
            </a:r>
            <a:r>
              <a:rPr lang="el-GR" sz="2000" dirty="0"/>
              <a:t>διασκευή </a:t>
            </a:r>
            <a:r>
              <a:rPr lang="el-GR" sz="2000" dirty="0" err="1"/>
              <a:t>Σοχέμο</a:t>
            </a:r>
            <a:r>
              <a:rPr lang="el-GR" sz="2000" dirty="0"/>
              <a:t> · μετάφραση Ειρήνη </a:t>
            </a:r>
            <a:r>
              <a:rPr lang="el-GR" sz="2000" dirty="0" err="1"/>
              <a:t>Μάρρα</a:t>
            </a:r>
            <a:r>
              <a:rPr lang="el-GR" sz="2000" dirty="0"/>
              <a:t> · εικονογράφηση Ε. </a:t>
            </a:r>
            <a:r>
              <a:rPr lang="el-GR" sz="2000" dirty="0" err="1"/>
              <a:t>Σαριόλα</a:t>
            </a:r>
            <a:r>
              <a:rPr lang="el-GR" sz="2000" dirty="0"/>
              <a:t>. - Αθήνα : Κέδρος, 1993</a:t>
            </a:r>
            <a:r>
              <a:rPr lang="el-GR" sz="2000" dirty="0" smtClean="0"/>
              <a:t>. </a:t>
            </a:r>
            <a:r>
              <a:rPr lang="en-GB" sz="2000" dirty="0" err="1" smtClean="0"/>
              <a:t>Biblionet</a:t>
            </a:r>
            <a:r>
              <a:rPr lang="en-GB" sz="2000" dirty="0" smtClean="0"/>
              <a:t>.</a:t>
            </a:r>
          </a:p>
          <a:p>
            <a:pPr marL="0" indent="0">
              <a:buNone/>
            </a:pPr>
            <a:r>
              <a:rPr lang="el-GR" sz="2000" dirty="0" smtClean="0"/>
              <a:t>Εικόνα 2: </a:t>
            </a:r>
            <a:r>
              <a:rPr lang="el-GR" sz="2000" dirty="0" smtClean="0">
                <a:hlinkClick r:id="rId5"/>
              </a:rPr>
              <a:t>Κάτοψη</a:t>
            </a:r>
            <a:r>
              <a:rPr lang="el-GR" sz="2000" dirty="0" smtClean="0"/>
              <a:t>, </a:t>
            </a:r>
            <a:r>
              <a:rPr lang="en-GB" sz="2000" dirty="0" smtClean="0"/>
              <a:t>Copyright </a:t>
            </a:r>
            <a:r>
              <a:rPr lang="en-GB" sz="2000" dirty="0" err="1" smtClean="0"/>
              <a:t>Zotos</a:t>
            </a:r>
            <a:r>
              <a:rPr lang="en-GB" sz="2000" dirty="0" smtClean="0"/>
              <a:t> Developments Ltd. All rights reserved.</a:t>
            </a:r>
            <a:r>
              <a:rPr lang="en-GB" sz="2000" dirty="0"/>
              <a:t> </a:t>
            </a:r>
            <a:r>
              <a:rPr lang="en-GB" sz="2000" dirty="0" err="1"/>
              <a:t>Zotos</a:t>
            </a:r>
            <a:r>
              <a:rPr lang="en-GB" sz="2000" dirty="0"/>
              <a:t> Developments </a:t>
            </a:r>
            <a:r>
              <a:rPr lang="en-GB" sz="2000" dirty="0" smtClean="0"/>
              <a:t>Ltd Website.</a:t>
            </a:r>
          </a:p>
          <a:p>
            <a:pPr marL="0" indent="0">
              <a:buNone/>
            </a:pPr>
            <a:r>
              <a:rPr lang="el-GR" sz="2000" dirty="0"/>
              <a:t>Εικόνα </a:t>
            </a:r>
            <a:r>
              <a:rPr lang="en-GB" sz="2000" dirty="0" smtClean="0"/>
              <a:t>3</a:t>
            </a:r>
            <a:r>
              <a:rPr lang="el-GR" sz="2000" dirty="0" smtClean="0"/>
              <a:t>: </a:t>
            </a:r>
            <a:r>
              <a:rPr lang="el-GR" sz="2000" dirty="0" smtClean="0">
                <a:hlinkClick r:id="rId6"/>
              </a:rPr>
              <a:t>Πρόσοψη</a:t>
            </a:r>
            <a:r>
              <a:rPr lang="el-GR" sz="2000" dirty="0" smtClean="0"/>
              <a:t>, </a:t>
            </a:r>
            <a:r>
              <a:rPr lang="en-GB" sz="2000" dirty="0"/>
              <a:t>Copyright </a:t>
            </a:r>
            <a:r>
              <a:rPr lang="en-GB" sz="2000" dirty="0" err="1"/>
              <a:t>Zotos</a:t>
            </a:r>
            <a:r>
              <a:rPr lang="en-GB" sz="2000" dirty="0"/>
              <a:t> Developments Ltd. All rights reserved</a:t>
            </a:r>
            <a:r>
              <a:rPr lang="en-GB" sz="2000" dirty="0" smtClean="0"/>
              <a:t>. </a:t>
            </a:r>
            <a:r>
              <a:rPr lang="en-GB" sz="2000" dirty="0" err="1"/>
              <a:t>Zotos</a:t>
            </a:r>
            <a:r>
              <a:rPr lang="en-GB" sz="2000" dirty="0"/>
              <a:t> Developments Ltd Website.</a:t>
            </a:r>
          </a:p>
          <a:p>
            <a:pPr marL="0" indent="0">
              <a:buNone/>
            </a:pPr>
            <a:r>
              <a:rPr lang="el-GR" sz="2000" dirty="0" smtClean="0"/>
              <a:t>Εικόνα 4: </a:t>
            </a:r>
            <a:r>
              <a:rPr lang="el-GR" sz="2000" dirty="0" smtClean="0">
                <a:hlinkClick r:id="rId7"/>
              </a:rPr>
              <a:t>Μακέτα</a:t>
            </a:r>
            <a:r>
              <a:rPr lang="el-GR" sz="2000" dirty="0" smtClean="0"/>
              <a:t>, </a:t>
            </a:r>
            <a:r>
              <a:rPr lang="en-GB" sz="2000" dirty="0"/>
              <a:t>Copyright </a:t>
            </a:r>
            <a:r>
              <a:rPr lang="el-GR" sz="2000" dirty="0" smtClean="0"/>
              <a:t>Αρχιτεκτονικό Σχέδιο</a:t>
            </a:r>
            <a:r>
              <a:rPr lang="en-GB" sz="2000" dirty="0" smtClean="0"/>
              <a:t>. </a:t>
            </a:r>
            <a:r>
              <a:rPr lang="en-GB" sz="2000" dirty="0"/>
              <a:t>All rights reserved</a:t>
            </a:r>
            <a:r>
              <a:rPr lang="en-GB" sz="2000" dirty="0" smtClean="0"/>
              <a:t>.</a:t>
            </a:r>
            <a:r>
              <a:rPr lang="el-GR" sz="2000" dirty="0"/>
              <a:t> </a:t>
            </a:r>
            <a:r>
              <a:rPr lang="el-GR" sz="2000" dirty="0" err="1" smtClean="0"/>
              <a:t>Ιστολόγιο</a:t>
            </a:r>
            <a:r>
              <a:rPr lang="el-GR" sz="2000" dirty="0" smtClean="0"/>
              <a:t> Αρχιτεκτονικό Σχέδιο.</a:t>
            </a:r>
            <a:endParaRPr lang="el-GR" sz="2000" dirty="0"/>
          </a:p>
          <a:p>
            <a:pPr marL="0" indent="0">
              <a:buNone/>
            </a:pPr>
            <a:endParaRPr lang="en-GB" sz="2000" dirty="0"/>
          </a:p>
          <a:p>
            <a:pPr marL="0" indent="0">
              <a:buNone/>
            </a:pPr>
            <a:endParaRPr lang="en-GB" sz="2000" dirty="0"/>
          </a:p>
          <a:p>
            <a:pPr marL="0" indent="0">
              <a:buNone/>
            </a:pPr>
            <a:endParaRPr lang="en-GB" sz="2000" dirty="0" smtClean="0"/>
          </a:p>
          <a:p>
            <a:pPr marL="0" indent="0">
              <a:buNone/>
            </a:pPr>
            <a:endParaRPr lang="el-GR" sz="2000" dirty="0"/>
          </a:p>
        </p:txBody>
      </p:sp>
    </p:spTree>
    <p:custDataLst>
      <p:tags r:id="rId1"/>
    </p:custDataLst>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Ανάγνωση του βιβλίου</a:t>
            </a:r>
          </a:p>
        </p:txBody>
      </p:sp>
      <p:pic>
        <p:nvPicPr>
          <p:cNvPr id="1026" name="Picture 2" descr="Η νηπιαγωγός διαβάζει το βιβλίο."/>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bwMode="auto">
          <a:xfrm>
            <a:off x="457200" y="2148452"/>
            <a:ext cx="4038600" cy="3429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Η νηπιαγωγός διαβάζει το βιβλίο."/>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bwMode="auto">
          <a:xfrm>
            <a:off x="4649891" y="2135108"/>
            <a:ext cx="4035218" cy="3456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3169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Μετά την ανάγνωση (1/3)</a:t>
            </a:r>
            <a:endParaRPr lang="el-GR" dirty="0"/>
          </a:p>
        </p:txBody>
      </p:sp>
      <p:sp>
        <p:nvSpPr>
          <p:cNvPr id="3" name="Content Placeholder 2"/>
          <p:cNvSpPr>
            <a:spLocks noGrp="1"/>
          </p:cNvSpPr>
          <p:nvPr>
            <p:ph sz="half" idx="1"/>
          </p:nvPr>
        </p:nvSpPr>
        <p:spPr/>
        <p:txBody>
          <a:bodyPr/>
          <a:lstStyle/>
          <a:p>
            <a:pPr marL="0" indent="0">
              <a:buNone/>
            </a:pPr>
            <a:r>
              <a:rPr lang="el-GR" dirty="0" smtClean="0"/>
              <a:t>Τα </a:t>
            </a:r>
            <a:r>
              <a:rPr lang="el-GR" dirty="0"/>
              <a:t>παιδιά ως </a:t>
            </a:r>
            <a:r>
              <a:rPr lang="el-GR" dirty="0" err="1"/>
              <a:t>Τζακ</a:t>
            </a:r>
            <a:r>
              <a:rPr lang="el-GR" dirty="0"/>
              <a:t> κρύβονται στο χώρο για να μην τα δει ο </a:t>
            </a:r>
            <a:r>
              <a:rPr lang="el-GR" dirty="0" smtClean="0"/>
              <a:t>γίγαντας</a:t>
            </a:r>
            <a:r>
              <a:rPr lang="en-GB" dirty="0" smtClean="0"/>
              <a:t>.</a:t>
            </a:r>
            <a:endParaRPr lang="el-GR" dirty="0"/>
          </a:p>
          <a:p>
            <a:endParaRPr lang="el-GR" dirty="0"/>
          </a:p>
        </p:txBody>
      </p:sp>
      <p:pic>
        <p:nvPicPr>
          <p:cNvPr id="2050" name="Picture 2" descr="Τα παιδιά κρύβονται."/>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bwMode="auto">
          <a:xfrm>
            <a:off x="4572000" y="1700808"/>
            <a:ext cx="4023027" cy="3309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5749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Μετά την ανάγνωση </a:t>
            </a:r>
            <a:r>
              <a:rPr lang="el-GR" dirty="0" smtClean="0"/>
              <a:t>(2/3</a:t>
            </a:r>
            <a:r>
              <a:rPr lang="el-GR" dirty="0"/>
              <a:t>)</a:t>
            </a:r>
          </a:p>
        </p:txBody>
      </p:sp>
      <p:sp>
        <p:nvSpPr>
          <p:cNvPr id="3" name="Content Placeholder 2"/>
          <p:cNvSpPr>
            <a:spLocks noGrp="1"/>
          </p:cNvSpPr>
          <p:nvPr>
            <p:ph sz="half" idx="1"/>
          </p:nvPr>
        </p:nvSpPr>
        <p:spPr/>
        <p:txBody>
          <a:bodyPr/>
          <a:lstStyle/>
          <a:p>
            <a:pPr marL="0" indent="0">
              <a:buNone/>
            </a:pPr>
            <a:r>
              <a:rPr lang="el-GR" dirty="0"/>
              <a:t>Αν ο γίγαντας είχε το δικό μας μέγεθος, πόσος θα ήταν ο </a:t>
            </a:r>
            <a:r>
              <a:rPr lang="el-GR" dirty="0" err="1"/>
              <a:t>Τζακ</a:t>
            </a:r>
            <a:r>
              <a:rPr lang="el-GR" dirty="0"/>
              <a:t>;</a:t>
            </a:r>
          </a:p>
          <a:p>
            <a:pPr marL="0" indent="0">
              <a:buNone/>
            </a:pPr>
            <a:r>
              <a:rPr lang="el-GR" dirty="0" smtClean="0"/>
              <a:t>Τα </a:t>
            </a:r>
            <a:r>
              <a:rPr lang="el-GR" dirty="0"/>
              <a:t>παιδιά φέρνουν αντικείμενα από την τάξη, όπως μια </a:t>
            </a:r>
            <a:r>
              <a:rPr lang="el-GR" dirty="0" smtClean="0"/>
              <a:t>γόμα</a:t>
            </a:r>
            <a:r>
              <a:rPr lang="en-US" dirty="0" smtClean="0"/>
              <a:t>.</a:t>
            </a:r>
            <a:endParaRPr lang="el-GR" dirty="0"/>
          </a:p>
          <a:p>
            <a:endParaRPr lang="el-GR" dirty="0"/>
          </a:p>
        </p:txBody>
      </p:sp>
      <p:pic>
        <p:nvPicPr>
          <p:cNvPr id="5" name="Σύμβολο κράτησης θέσης περιεχομένου 3" descr=" Τα παιδιά συζητούν."/>
          <p:cNvPicPr>
            <a:picLocks noGrp="1" noChangeAspect="1"/>
          </p:cNvPicPr>
          <p:nvPr>
            <p:ph sz="half" idx="2"/>
          </p:nvPr>
        </p:nvPicPr>
        <p:blipFill>
          <a:blip r:embed="rId2" cstate="screen">
            <a:extLst>
              <a:ext uri="{28A0092B-C50C-407E-A947-70E740481C1C}">
                <a14:useLocalDpi xmlns:a14="http://schemas.microsoft.com/office/drawing/2010/main"/>
              </a:ext>
            </a:extLst>
          </a:blip>
          <a:srcRect/>
          <a:stretch>
            <a:fillRect/>
          </a:stretch>
        </p:blipFill>
        <p:spPr>
          <a:xfrm>
            <a:off x="4644008" y="1772816"/>
            <a:ext cx="4038600" cy="3164126"/>
          </a:xfrm>
          <a:prstGeom prst="rect">
            <a:avLst/>
          </a:prstGeom>
        </p:spPr>
      </p:pic>
    </p:spTree>
    <p:extLst>
      <p:ext uri="{BB962C8B-B14F-4D97-AF65-F5344CB8AC3E}">
        <p14:creationId xmlns:p14="http://schemas.microsoft.com/office/powerpoint/2010/main" val="4096985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Μετά την ανάγνωση </a:t>
            </a:r>
            <a:r>
              <a:rPr lang="el-GR" dirty="0" smtClean="0"/>
              <a:t>(3/3</a:t>
            </a:r>
            <a:r>
              <a:rPr lang="el-GR" dirty="0"/>
              <a:t>)</a:t>
            </a:r>
          </a:p>
        </p:txBody>
      </p:sp>
      <p:sp>
        <p:nvSpPr>
          <p:cNvPr id="3" name="Content Placeholder 2"/>
          <p:cNvSpPr>
            <a:spLocks noGrp="1"/>
          </p:cNvSpPr>
          <p:nvPr>
            <p:ph sz="half" idx="1"/>
          </p:nvPr>
        </p:nvSpPr>
        <p:spPr>
          <a:xfrm>
            <a:off x="457200" y="1600200"/>
            <a:ext cx="3754760" cy="4525963"/>
          </a:xfrm>
        </p:spPr>
        <p:txBody>
          <a:bodyPr/>
          <a:lstStyle/>
          <a:p>
            <a:pPr marL="0" indent="0">
              <a:buNone/>
            </a:pPr>
            <a:r>
              <a:rPr lang="el-GR" dirty="0"/>
              <a:t>Φτιάξαμε με τα σώματά μας το κάστρο του γίγαντα.</a:t>
            </a:r>
          </a:p>
          <a:p>
            <a:endParaRPr lang="el-GR" dirty="0"/>
          </a:p>
        </p:txBody>
      </p:sp>
      <p:pic>
        <p:nvPicPr>
          <p:cNvPr id="5" name="Content Placeholder 4" descr="Τα παιδιά κάνουν κινήσεις με το σώμα τους."/>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a:stretch/>
        </p:blipFill>
        <p:spPr>
          <a:xfrm>
            <a:off x="4440336" y="1700807"/>
            <a:ext cx="4242272" cy="4104457"/>
          </a:xfrm>
          <a:prstGeom prst="rect">
            <a:avLst/>
          </a:prstGeom>
        </p:spPr>
      </p:pic>
    </p:spTree>
    <p:extLst>
      <p:ext uri="{BB962C8B-B14F-4D97-AF65-F5344CB8AC3E}">
        <p14:creationId xmlns:p14="http://schemas.microsoft.com/office/powerpoint/2010/main" val="3996050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Εικαστική δραστηριότητα</a:t>
            </a:r>
            <a:endParaRPr lang="el-GR" dirty="0"/>
          </a:p>
        </p:txBody>
      </p:sp>
      <p:sp>
        <p:nvSpPr>
          <p:cNvPr id="3" name="Content Placeholder 2"/>
          <p:cNvSpPr>
            <a:spLocks noGrp="1"/>
          </p:cNvSpPr>
          <p:nvPr>
            <p:ph sz="half" idx="1"/>
          </p:nvPr>
        </p:nvSpPr>
        <p:spPr/>
        <p:txBody>
          <a:bodyPr/>
          <a:lstStyle/>
          <a:p>
            <a:pPr marL="0" indent="0">
              <a:buNone/>
            </a:pPr>
            <a:r>
              <a:rPr lang="el-GR" dirty="0"/>
              <a:t>Μετά ζωγράφισαν τα σπίτια του </a:t>
            </a:r>
            <a:r>
              <a:rPr lang="el-GR" dirty="0" err="1"/>
              <a:t>Τζακ</a:t>
            </a:r>
            <a:r>
              <a:rPr lang="el-GR" dirty="0"/>
              <a:t> και του γίγαντα αντίστοιχα.</a:t>
            </a:r>
          </a:p>
          <a:p>
            <a:endParaRPr lang="el-GR" dirty="0"/>
          </a:p>
        </p:txBody>
      </p:sp>
      <p:pic>
        <p:nvPicPr>
          <p:cNvPr id="5" name="Εικόνα 3" descr="Παιδικές ζωγραφιές"/>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4648200" y="1843881"/>
            <a:ext cx="4038600" cy="4038600"/>
          </a:xfrm>
          <a:prstGeom prst="rect">
            <a:avLst/>
          </a:prstGeom>
        </p:spPr>
      </p:pic>
    </p:spTree>
    <p:extLst>
      <p:ext uri="{BB962C8B-B14F-4D97-AF65-F5344CB8AC3E}">
        <p14:creationId xmlns:p14="http://schemas.microsoft.com/office/powerpoint/2010/main" val="1631695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Πριν την κατασκευή (1/4)</a:t>
            </a:r>
            <a:endParaRPr lang="el-GR" dirty="0"/>
          </a:p>
        </p:txBody>
      </p:sp>
      <p:sp>
        <p:nvSpPr>
          <p:cNvPr id="3" name="Content Placeholder 2"/>
          <p:cNvSpPr>
            <a:spLocks noGrp="1"/>
          </p:cNvSpPr>
          <p:nvPr>
            <p:ph sz="half" idx="1"/>
          </p:nvPr>
        </p:nvSpPr>
        <p:spPr/>
        <p:txBody>
          <a:bodyPr/>
          <a:lstStyle/>
          <a:p>
            <a:pPr marL="0" indent="0">
              <a:buNone/>
            </a:pPr>
            <a:r>
              <a:rPr lang="el-GR" dirty="0"/>
              <a:t>Πριν ξεκινήσουμε την κατασκευή των σπιτιών συζητήσαμε </a:t>
            </a:r>
            <a:r>
              <a:rPr lang="el-GR" dirty="0" smtClean="0"/>
              <a:t>για</a:t>
            </a:r>
            <a:r>
              <a:rPr lang="en-US" dirty="0"/>
              <a:t> </a:t>
            </a:r>
            <a:r>
              <a:rPr lang="el-GR" dirty="0" smtClean="0"/>
              <a:t>την κάτοψη.</a:t>
            </a:r>
            <a:endParaRPr lang="el-GR" dirty="0"/>
          </a:p>
        </p:txBody>
      </p:sp>
      <p:sp>
        <p:nvSpPr>
          <p:cNvPr id="7" name="TextBox 6"/>
          <p:cNvSpPr txBox="1"/>
          <p:nvPr/>
        </p:nvSpPr>
        <p:spPr>
          <a:xfrm>
            <a:off x="4427984" y="5805264"/>
            <a:ext cx="616189" cy="360040"/>
          </a:xfrm>
          <a:prstGeom prst="rect">
            <a:avLst/>
          </a:prstGeom>
        </p:spPr>
        <p:txBody>
          <a:bodyPr vert="horz" wrap="square" lIns="91440" tIns="45720" rIns="91440" bIns="45720" rtlCol="0" anchor="ctr">
            <a:noAutofit/>
          </a:bodyPr>
          <a:lstStyle/>
          <a:p>
            <a:r>
              <a:rPr lang="el-GR" b="1" dirty="0" smtClean="0">
                <a:latin typeface="+mj-lt"/>
              </a:rPr>
              <a:t>[2]</a:t>
            </a:r>
          </a:p>
        </p:txBody>
      </p:sp>
      <p:pic>
        <p:nvPicPr>
          <p:cNvPr id="3076" name="Picture 4" descr="κάτοψη"/>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860032" y="1600200"/>
            <a:ext cx="3384375" cy="452596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856356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Πριν την κατασκευή </a:t>
            </a:r>
            <a:r>
              <a:rPr lang="el-GR" dirty="0" smtClean="0"/>
              <a:t>(2/4</a:t>
            </a:r>
            <a:r>
              <a:rPr lang="el-GR" dirty="0"/>
              <a:t>)</a:t>
            </a:r>
          </a:p>
        </p:txBody>
      </p:sp>
      <p:sp>
        <p:nvSpPr>
          <p:cNvPr id="3" name="Content Placeholder 2"/>
          <p:cNvSpPr>
            <a:spLocks noGrp="1"/>
          </p:cNvSpPr>
          <p:nvPr>
            <p:ph sz="half" idx="1"/>
          </p:nvPr>
        </p:nvSpPr>
        <p:spPr/>
        <p:txBody>
          <a:bodyPr/>
          <a:lstStyle/>
          <a:p>
            <a:pPr marL="0" indent="0">
              <a:buNone/>
            </a:pPr>
            <a:r>
              <a:rPr lang="el-GR" dirty="0" smtClean="0"/>
              <a:t>Συζητήσαμε </a:t>
            </a:r>
            <a:r>
              <a:rPr lang="el-GR" dirty="0"/>
              <a:t>για την </a:t>
            </a:r>
            <a:r>
              <a:rPr lang="el-GR" dirty="0" smtClean="0"/>
              <a:t>πρόσοψη.</a:t>
            </a:r>
            <a:endParaRPr lang="el-GR" dirty="0"/>
          </a:p>
          <a:p>
            <a:endParaRPr lang="el-GR" dirty="0"/>
          </a:p>
        </p:txBody>
      </p:sp>
      <p:pic>
        <p:nvPicPr>
          <p:cNvPr id="4098" name="Picture 2" descr="πρόσοψη"/>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648200" y="1751908"/>
            <a:ext cx="4038600" cy="422254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100392" y="5877272"/>
            <a:ext cx="472173" cy="360040"/>
          </a:xfrm>
          <a:prstGeom prst="rect">
            <a:avLst/>
          </a:prstGeom>
        </p:spPr>
        <p:txBody>
          <a:bodyPr vert="horz" wrap="square" lIns="91440" tIns="45720" rIns="91440" bIns="45720" rtlCol="0" anchor="ctr">
            <a:noAutofit/>
          </a:bodyPr>
          <a:lstStyle/>
          <a:p>
            <a:r>
              <a:rPr lang="el-GR" b="1" dirty="0" smtClean="0">
                <a:latin typeface="+mj-lt"/>
              </a:rPr>
              <a:t>[3]</a:t>
            </a:r>
          </a:p>
        </p:txBody>
      </p:sp>
    </p:spTree>
    <p:custDataLst>
      <p:tags r:id="rId1"/>
    </p:custDataLst>
    <p:extLst>
      <p:ext uri="{BB962C8B-B14F-4D97-AF65-F5344CB8AC3E}">
        <p14:creationId xmlns:p14="http://schemas.microsoft.com/office/powerpoint/2010/main" val="39409046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0"/>
  <p:tag name="ARTICULATE_PROJECT_OPEN" val="0"/>
  <p:tag name="ZHAW.ACCESSIBILITYADDIN.CHECKTIMEDATE" val="10/21/2015 11:31:43 PM"/>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10242,10243,3,"/>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7,12290,12291,8,"/>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2,3,7,3076,"/>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2,3,4098,7,"/>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3,9,5122,7,"/>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2,3,7,"/>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F302A646-153E-4030-85CF-FC0975BCA600}">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3238</TotalTime>
  <Words>784</Words>
  <Application>Microsoft Office PowerPoint</Application>
  <PresentationFormat>On-screen Show (4:3)</PresentationFormat>
  <Paragraphs>89</Paragraphs>
  <Slides>25</Slides>
  <Notes>8</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Θέμα του Office</vt:lpstr>
      <vt:lpstr>Το Εικονογραφημένο Βιβλίο στην Προσχολική Εκπαίδευση</vt:lpstr>
      <vt:lpstr>Διδακτική Πρακτική</vt:lpstr>
      <vt:lpstr>Ανάγνωση του βιβλίου</vt:lpstr>
      <vt:lpstr>Μετά την ανάγνωση (1/3)</vt:lpstr>
      <vt:lpstr>Μετά την ανάγνωση (2/3)</vt:lpstr>
      <vt:lpstr>Μετά την ανάγνωση (3/3)</vt:lpstr>
      <vt:lpstr>Εικαστική δραστηριότητα</vt:lpstr>
      <vt:lpstr>Πριν την κατασκευή (1/4)</vt:lpstr>
      <vt:lpstr>Πριν την κατασκευή (2/4)</vt:lpstr>
      <vt:lpstr>Πριν την κατασκευή (3/4)</vt:lpstr>
      <vt:lpstr>Πριν την κατασκευή (4/4)</vt:lpstr>
      <vt:lpstr>Σχεδιασμός κατόψεων</vt:lpstr>
      <vt:lpstr>Κατασκευή </vt:lpstr>
      <vt:lpstr>Δημιουργία παιχνιδιού (1/2)</vt:lpstr>
      <vt:lpstr>Δημιουργία παιχνιδιού (2/2)</vt:lpstr>
      <vt:lpstr>Κατασκευή (1/2)</vt:lpstr>
      <vt:lpstr>Κατασκευή (2/2)</vt:lpstr>
      <vt:lpstr>Το τελικό αποτέλεσμα</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 Τζακ και η φασολιά: Λαϊκό παραμύθι</dc:title>
  <dc:subject>Το Εικονογραφημένο Βιβλίο στην Προσχολική Εκπαίδευση</dc:subject>
  <dc:creator>Αγγελική Γιαννικοπούλου</dc:creator>
  <cp:lastModifiedBy>takis81 mark</cp:lastModifiedBy>
  <cp:revision>312</cp:revision>
  <dcterms:created xsi:type="dcterms:W3CDTF">2012-09-06T09:03:05Z</dcterms:created>
  <dcterms:modified xsi:type="dcterms:W3CDTF">2015-10-29T09:19:02Z</dcterms:modified>
  <cp:category>Αρχιτεκτονική και Εικονογραφημένο Βιβλίο</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48D6367A-068E-49CD-898C-DB9748BADC41</vt:lpwstr>
  </property>
  <property fmtid="{D5CDD505-2E9C-101B-9397-08002B2CF9AE}" pid="3" name="ArticulatePath">
    <vt:lpwstr>New</vt:lpwstr>
  </property>
</Properties>
</file>