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59" r:id="rId3"/>
    <p:sldId id="366" r:id="rId4"/>
    <p:sldId id="367" r:id="rId5"/>
    <p:sldId id="380" r:id="rId6"/>
    <p:sldId id="384" r:id="rId7"/>
    <p:sldId id="385" r:id="rId8"/>
    <p:sldId id="383" r:id="rId9"/>
    <p:sldId id="387" r:id="rId10"/>
    <p:sldId id="360" r:id="rId11"/>
    <p:sldId id="361" r:id="rId12"/>
    <p:sldId id="362" r:id="rId13"/>
    <p:sldId id="363" r:id="rId14"/>
    <p:sldId id="364" r:id="rId15"/>
    <p:sldId id="388" r:id="rId16"/>
    <p:sldId id="293"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6"/>
            <p14:sldId id="367"/>
            <p14:sldId id="380"/>
            <p14:sldId id="384"/>
            <p14:sldId id="385"/>
            <p14:sldId id="383"/>
            <p14:sldId id="387"/>
            <p14:sldId id="360"/>
            <p14:sldId id="361"/>
            <p14:sldId id="362"/>
            <p14:sldId id="363"/>
            <p14:sldId id="364"/>
            <p14:sldId id="388"/>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75" d="100"/>
          <a:sy n="75" d="100"/>
        </p:scale>
        <p:origin x="-135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6" name="Picture 5"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9" name="Picture 8"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8" name="Picture 7"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Αρχιτεκτονική και Εικονογραφημένο Βιβλίο</a:t>
            </a:r>
          </a:p>
        </p:txBody>
      </p:sp>
      <p:pic>
        <p:nvPicPr>
          <p:cNvPr id="7" name="Picture 6" descr="[DECORATIV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opencourses.uoa.gr/courses/ECD5/"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www.biblionet.gr/book/197762/Carroll,_Lewis,_1832-1898/%CE%97_%CE%91%CE%BB%CE%AF%CE%BA%CE%B7_%CF%83%CF%84%CE%B7_%CF%87%CF%8E%CF%81%CE%B1_%CF%84%CF%89%CE%BD_%CE%B8%CE%B1%CF%85%CE%BC%CE%AC%CF%84%CF%89%CE%B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4.4</a:t>
            </a:r>
            <a:r>
              <a:rPr lang="el-GR" sz="2800" dirty="0" smtClean="0">
                <a:solidFill>
                  <a:srgbClr val="5075BC"/>
                </a:solidFill>
                <a:latin typeface="+mj-lt"/>
                <a:ea typeface="+mj-ea"/>
                <a:cs typeface="+mj-cs"/>
              </a:rPr>
              <a:t>: </a:t>
            </a:r>
            <a:r>
              <a:rPr lang="el-GR" sz="2800" dirty="0" smtClean="0">
                <a:latin typeface="+mj-lt"/>
                <a:ea typeface="+mj-ea"/>
                <a:cs typeface="+mj-cs"/>
              </a:rPr>
              <a:t>Αρχιτεκτονική και </a:t>
            </a:r>
            <a:r>
              <a:rPr lang="el-GR" sz="2800" dirty="0">
                <a:latin typeface="+mj-lt"/>
                <a:ea typeface="+mj-ea"/>
                <a:cs typeface="+mj-cs"/>
              </a:rPr>
              <a:t>Εικονογραφημένο </a:t>
            </a:r>
            <a:r>
              <a:rPr lang="el-GR" sz="2800" dirty="0" smtClean="0">
                <a:latin typeface="+mj-lt"/>
                <a:ea typeface="+mj-ea"/>
                <a:cs typeface="+mj-cs"/>
              </a:rPr>
              <a:t>Βιβλίο</a:t>
            </a:r>
            <a:endParaRPr lang="el-GR" sz="2800" dirty="0">
              <a:latin typeface="+mj-lt"/>
              <a:ea typeface="+mj-ea"/>
              <a:cs typeface="+mj-cs"/>
            </a:endParaRP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custDataLst>
      <p:tags r:id="rId1"/>
    </p:custDataLst>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custDataLst>
      <p:tags r:id="rId1"/>
    </p:custDataLst>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err="1"/>
              <a:t>Σταματίνα</a:t>
            </a:r>
            <a:r>
              <a:rPr lang="el-GR" sz="2000" dirty="0"/>
              <a:t> Σπύρου</a:t>
            </a:r>
            <a:r>
              <a:rPr lang="el-GR" sz="2000" dirty="0" smtClean="0"/>
              <a:t>, Τρισεύγενη-Χριστίνα </a:t>
            </a:r>
            <a:r>
              <a:rPr lang="el-GR" sz="2000" dirty="0" err="1" smtClean="0"/>
              <a:t>Φίκα</a:t>
            </a:r>
            <a:r>
              <a:rPr lang="en-US" sz="2000" dirty="0" smtClean="0"/>
              <a:t>,</a:t>
            </a:r>
            <a:r>
              <a:rPr lang="el-GR" sz="2000" dirty="0" smtClean="0"/>
              <a:t> Αγγελική </a:t>
            </a:r>
            <a:r>
              <a:rPr lang="el-GR" sz="2000" dirty="0" err="1" smtClean="0"/>
              <a:t>Γιαννικοπούλου</a:t>
            </a:r>
            <a:r>
              <a:rPr lang="el-GR" sz="2000" dirty="0" smtClean="0"/>
              <a:t>. «Το Εικονογραφημένο Βιβλίο στην Προσχολική Εκπαίδευση. Αρχιτεκτονική και Εικονογραφημένο Βιβλίο. </a:t>
            </a:r>
            <a:r>
              <a:rPr lang="el-GR" sz="2000" dirty="0"/>
              <a:t>Η Αλίκη στη χώρα των </a:t>
            </a:r>
            <a:r>
              <a:rPr lang="el-GR" sz="2000" dirty="0" smtClean="0"/>
              <a:t>θαυμάτων». Έκδοση: 1.0. Αθήνα 2015. Διαθέσιμο από τη δικτυακή διεύθυνση: </a:t>
            </a:r>
            <a:r>
              <a:rPr lang="en-GB" sz="2000" dirty="0" smtClean="0">
                <a:hlinkClick r:id="rId4"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custDataLst>
      <p:tags r:id="rId1"/>
    </p:custDataLst>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2379755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και 2: Εξώφυλλο και ενδεικτικές σελίδες  του </a:t>
            </a:r>
            <a:r>
              <a:rPr lang="el-GR" sz="2000" dirty="0"/>
              <a:t>βιβλίου </a:t>
            </a:r>
            <a:r>
              <a:rPr lang="el-GR" sz="2000" dirty="0" smtClean="0"/>
              <a:t>«</a:t>
            </a:r>
            <a:r>
              <a:rPr lang="el-GR" sz="2000" dirty="0">
                <a:hlinkClick r:id="rId4"/>
              </a:rPr>
              <a:t>Η Αλίκη στη χώρα των θαυμάτων: Στην </a:t>
            </a:r>
            <a:r>
              <a:rPr lang="el-GR" sz="2000" dirty="0" err="1">
                <a:hlinkClick r:id="rId4"/>
              </a:rPr>
              <a:t>κουνελότρυπα</a:t>
            </a:r>
            <a:r>
              <a:rPr lang="el-GR" sz="2000" dirty="0"/>
              <a:t>» / </a:t>
            </a:r>
            <a:r>
              <a:rPr lang="el-GR" sz="2000" dirty="0" err="1"/>
              <a:t>Λιούις</a:t>
            </a:r>
            <a:r>
              <a:rPr lang="el-GR" sz="2000" dirty="0"/>
              <a:t> </a:t>
            </a:r>
            <a:r>
              <a:rPr lang="el-GR" sz="2000" dirty="0" err="1"/>
              <a:t>Κάρολλ</a:t>
            </a:r>
            <a:r>
              <a:rPr lang="el-GR" sz="2000" dirty="0"/>
              <a:t> · διασκευή </a:t>
            </a:r>
            <a:r>
              <a:rPr lang="el-GR" sz="2000" dirty="0" err="1"/>
              <a:t>Τζο</a:t>
            </a:r>
            <a:r>
              <a:rPr lang="el-GR" sz="2000" dirty="0"/>
              <a:t> </a:t>
            </a:r>
            <a:r>
              <a:rPr lang="el-GR" sz="2000" dirty="0" err="1"/>
              <a:t>Ράτιγκαν</a:t>
            </a:r>
            <a:r>
              <a:rPr lang="el-GR" sz="2000" dirty="0"/>
              <a:t>, Τσαρλς </a:t>
            </a:r>
            <a:r>
              <a:rPr lang="el-GR" sz="2000" dirty="0" err="1"/>
              <a:t>Νάρνμπεργκ</a:t>
            </a:r>
            <a:r>
              <a:rPr lang="el-GR" sz="2000" dirty="0"/>
              <a:t> · μετάφραση Φίλιππος </a:t>
            </a:r>
            <a:r>
              <a:rPr lang="el-GR" sz="2000" dirty="0" err="1"/>
              <a:t>Μανδηλαράς</a:t>
            </a:r>
            <a:r>
              <a:rPr lang="el-GR" sz="2000" dirty="0"/>
              <a:t> · εικονογράφηση </a:t>
            </a:r>
            <a:r>
              <a:rPr lang="el-GR" sz="2000" dirty="0" err="1"/>
              <a:t>Ερίκ</a:t>
            </a:r>
            <a:r>
              <a:rPr lang="el-GR" sz="2000" dirty="0"/>
              <a:t> </a:t>
            </a:r>
            <a:r>
              <a:rPr lang="el-GR" sz="2000" dirty="0" err="1"/>
              <a:t>Πουιμπαρέ</a:t>
            </a:r>
            <a:r>
              <a:rPr lang="el-GR" sz="2000" dirty="0"/>
              <a:t>. - Αθήνα: Εκδόσεις Πατάκη, 2014. </a:t>
            </a:r>
            <a:r>
              <a:rPr lang="en-GB" sz="2000" dirty="0" err="1"/>
              <a:t>Biblionet</a:t>
            </a:r>
            <a:r>
              <a:rPr lang="en-GB" sz="2000" dirty="0"/>
              <a:t>.</a:t>
            </a:r>
          </a:p>
          <a:p>
            <a:pPr marL="0" indent="0">
              <a:buNone/>
            </a:pPr>
            <a:endParaRPr lang="el-GR" sz="2000" dirty="0"/>
          </a:p>
        </p:txBody>
      </p:sp>
    </p:spTree>
    <p:custDataLst>
      <p:tags r:id="rId1"/>
    </p:custDataLst>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3"/>
          <p:cNvSpPr>
            <a:spLocks noGrp="1"/>
          </p:cNvSpPr>
          <p:nvPr>
            <p:ph type="title"/>
          </p:nvPr>
        </p:nvSpPr>
        <p:spPr/>
        <p:txBody>
          <a:bodyPr/>
          <a:lstStyle/>
          <a:p>
            <a:r>
              <a:rPr lang="el-GR" altLang="en-US" smtClean="0"/>
              <a:t>Διδακτική Πρακτική</a:t>
            </a:r>
            <a:endParaRPr lang="en-GB" altLang="en-US" smtClean="0"/>
          </a:p>
        </p:txBody>
      </p:sp>
      <p:sp>
        <p:nvSpPr>
          <p:cNvPr id="12291" name="Θέση περιεχομένου 6"/>
          <p:cNvSpPr>
            <a:spLocks noGrp="1"/>
          </p:cNvSpPr>
          <p:nvPr>
            <p:ph sz="half" idx="1"/>
          </p:nvPr>
        </p:nvSpPr>
        <p:spPr>
          <a:xfrm>
            <a:off x="457200" y="1600200"/>
            <a:ext cx="5050904" cy="4525963"/>
          </a:xfrm>
        </p:spPr>
        <p:txBody>
          <a:bodyPr>
            <a:noAutofit/>
          </a:bodyPr>
          <a:lstStyle/>
          <a:p>
            <a:pPr marL="0" indent="0">
              <a:buFont typeface="Arial" panose="020B0604020202020204" pitchFamily="34" charset="0"/>
              <a:buNone/>
            </a:pPr>
            <a:r>
              <a:rPr lang="el-GR" altLang="en-US" sz="2200" b="1" dirty="0" smtClean="0"/>
              <a:t>Διδακτική πρακτική</a:t>
            </a:r>
            <a:r>
              <a:rPr lang="en-GB" altLang="en-US" sz="2200" dirty="0" smtClean="0"/>
              <a:t>:</a:t>
            </a:r>
            <a:endParaRPr lang="el-GR" altLang="en-US" sz="2200" dirty="0" smtClean="0"/>
          </a:p>
          <a:p>
            <a:pPr marL="0" indent="0">
              <a:spcBef>
                <a:spcPts val="0"/>
              </a:spcBef>
              <a:buNone/>
            </a:pPr>
            <a:r>
              <a:rPr lang="el-GR" sz="2200" dirty="0" err="1" smtClean="0"/>
              <a:t>Σταματίνα</a:t>
            </a:r>
            <a:r>
              <a:rPr lang="el-GR" sz="2200" dirty="0" smtClean="0"/>
              <a:t> Σπύρου</a:t>
            </a:r>
            <a:r>
              <a:rPr lang="en-US" sz="2200" dirty="0" smtClean="0"/>
              <a:t>,</a:t>
            </a:r>
            <a:endParaRPr lang="el-GR" sz="2200" dirty="0" smtClean="0"/>
          </a:p>
          <a:p>
            <a:pPr marL="0" indent="0">
              <a:spcBef>
                <a:spcPts val="0"/>
              </a:spcBef>
              <a:buNone/>
            </a:pPr>
            <a:r>
              <a:rPr lang="el-GR" sz="2200" dirty="0" smtClean="0"/>
              <a:t>Τρισεύγενη-Χριστίνα </a:t>
            </a:r>
            <a:r>
              <a:rPr lang="el-GR" sz="2200" dirty="0" err="1" smtClean="0"/>
              <a:t>Φίκα</a:t>
            </a:r>
            <a:r>
              <a:rPr lang="en-US" sz="2200" dirty="0" smtClean="0"/>
              <a:t>.</a:t>
            </a:r>
            <a:endParaRPr lang="el-GR" sz="2200" dirty="0" smtClean="0"/>
          </a:p>
          <a:p>
            <a:pPr marL="0" indent="0">
              <a:spcBef>
                <a:spcPts val="1200"/>
              </a:spcBef>
              <a:spcAft>
                <a:spcPts val="600"/>
              </a:spcAft>
              <a:buNone/>
            </a:pPr>
            <a:r>
              <a:rPr lang="el-GR" sz="2200" b="1" dirty="0" smtClean="0"/>
              <a:t>Θέμα</a:t>
            </a:r>
            <a:r>
              <a:rPr lang="el-GR" sz="2200" dirty="0" smtClean="0"/>
              <a:t>: </a:t>
            </a:r>
            <a:r>
              <a:rPr lang="en-US" sz="2200" dirty="0" smtClean="0"/>
              <a:t/>
            </a:r>
            <a:br>
              <a:rPr lang="en-US" sz="2200" dirty="0" smtClean="0"/>
            </a:br>
            <a:r>
              <a:rPr lang="el-GR" sz="2200" dirty="0" smtClean="0"/>
              <a:t>Μεγάλοι άνθρωποι σε μικρά σπίτια</a:t>
            </a:r>
            <a:r>
              <a:rPr lang="en-GB" sz="2200" dirty="0" smtClean="0"/>
              <a:t>.</a:t>
            </a:r>
          </a:p>
          <a:p>
            <a:pPr marL="0" indent="0">
              <a:spcBef>
                <a:spcPts val="1200"/>
              </a:spcBef>
              <a:spcAft>
                <a:spcPts val="600"/>
              </a:spcAft>
              <a:buNone/>
            </a:pPr>
            <a:r>
              <a:rPr lang="el-GR" altLang="en-US" sz="2200" b="1" dirty="0" smtClean="0"/>
              <a:t>Βιβλίο</a:t>
            </a:r>
            <a:r>
              <a:rPr lang="el-GR" altLang="en-US" sz="2200" dirty="0" smtClean="0"/>
              <a:t>:</a:t>
            </a:r>
            <a:r>
              <a:rPr lang="en-GB" altLang="en-US" sz="2200" dirty="0" smtClean="0"/>
              <a:t> </a:t>
            </a:r>
            <a:r>
              <a:rPr lang="el-GR" altLang="en-US" sz="2200" dirty="0" err="1"/>
              <a:t>Carroll</a:t>
            </a:r>
            <a:r>
              <a:rPr lang="el-GR" altLang="en-US" sz="2200" dirty="0"/>
              <a:t>, </a:t>
            </a:r>
            <a:r>
              <a:rPr lang="el-GR" altLang="en-US" sz="2200" dirty="0" err="1"/>
              <a:t>Lewis</a:t>
            </a:r>
            <a:r>
              <a:rPr lang="el-GR" altLang="en-US" sz="2200" dirty="0"/>
              <a:t>, 1832-1898. </a:t>
            </a:r>
            <a:r>
              <a:rPr lang="el-GR" altLang="en-US" sz="2200" b="1" dirty="0"/>
              <a:t>Η Αλίκη στη χώρα των θαυμάτων: Στην </a:t>
            </a:r>
            <a:r>
              <a:rPr lang="el-GR" altLang="en-US" sz="2200" b="1" dirty="0" err="1"/>
              <a:t>κουνελότρυπα</a:t>
            </a:r>
            <a:r>
              <a:rPr lang="el-GR" altLang="en-US" sz="2200" dirty="0"/>
              <a:t> / </a:t>
            </a:r>
            <a:r>
              <a:rPr lang="el-GR" altLang="en-US" sz="2200" dirty="0" err="1"/>
              <a:t>Λιούις</a:t>
            </a:r>
            <a:r>
              <a:rPr lang="el-GR" altLang="en-US" sz="2200" dirty="0"/>
              <a:t> </a:t>
            </a:r>
            <a:r>
              <a:rPr lang="el-GR" altLang="en-US" sz="2200" dirty="0" err="1"/>
              <a:t>Κάρολλ</a:t>
            </a:r>
            <a:r>
              <a:rPr lang="el-GR" altLang="en-US" sz="2200" dirty="0"/>
              <a:t> · διασκευή </a:t>
            </a:r>
            <a:r>
              <a:rPr lang="el-GR" altLang="en-US" sz="2200" dirty="0" err="1"/>
              <a:t>Τζο</a:t>
            </a:r>
            <a:r>
              <a:rPr lang="el-GR" altLang="en-US" sz="2200" dirty="0"/>
              <a:t> </a:t>
            </a:r>
            <a:r>
              <a:rPr lang="el-GR" altLang="en-US" sz="2200" dirty="0" err="1"/>
              <a:t>Ράτιγκαν</a:t>
            </a:r>
            <a:r>
              <a:rPr lang="el-GR" altLang="en-US" sz="2200" dirty="0"/>
              <a:t>, Τσαρλς </a:t>
            </a:r>
            <a:r>
              <a:rPr lang="el-GR" altLang="en-US" sz="2200" dirty="0" err="1"/>
              <a:t>Νάρνμπεργκ</a:t>
            </a:r>
            <a:r>
              <a:rPr lang="el-GR" altLang="en-US" sz="2200" dirty="0"/>
              <a:t> · μετάφραση Φίλιππος </a:t>
            </a:r>
            <a:r>
              <a:rPr lang="el-GR" altLang="en-US" sz="2200" dirty="0" err="1"/>
              <a:t>Μανδηλαράς</a:t>
            </a:r>
            <a:r>
              <a:rPr lang="el-GR" altLang="en-US" sz="2200" dirty="0"/>
              <a:t> · εικονογράφηση </a:t>
            </a:r>
            <a:r>
              <a:rPr lang="el-GR" altLang="en-US" sz="2200" dirty="0" err="1"/>
              <a:t>Ερίκ</a:t>
            </a:r>
            <a:r>
              <a:rPr lang="el-GR" altLang="en-US" sz="2200" dirty="0"/>
              <a:t> </a:t>
            </a:r>
            <a:r>
              <a:rPr lang="el-GR" altLang="en-US" sz="2200" dirty="0" err="1"/>
              <a:t>Πουιμπαρέ</a:t>
            </a:r>
            <a:r>
              <a:rPr lang="el-GR" altLang="en-US" sz="2200" dirty="0"/>
              <a:t>. - </a:t>
            </a:r>
            <a:r>
              <a:rPr lang="el-GR" altLang="en-US" sz="2200" dirty="0" smtClean="0"/>
              <a:t>Αθήνα: </a:t>
            </a:r>
            <a:r>
              <a:rPr lang="el-GR" altLang="en-US" sz="2200" dirty="0"/>
              <a:t>Εκδόσεις Πατάκη, 2014.</a:t>
            </a:r>
          </a:p>
        </p:txBody>
      </p:sp>
      <p:sp>
        <p:nvSpPr>
          <p:cNvPr id="8" name="TextBox 7"/>
          <p:cNvSpPr txBox="1"/>
          <p:nvPr/>
        </p:nvSpPr>
        <p:spPr>
          <a:xfrm>
            <a:off x="8256928" y="530120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12" name="Σύμβολο κράτησης θέσης περιεχομένου 3" descr="Εξώφυλλο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95963" y="2523654"/>
            <a:ext cx="2890837" cy="2679054"/>
          </a:xfrm>
          <a:prstGeom prst="rect">
            <a:avLst/>
          </a:prstGeom>
        </p:spPr>
      </p:pic>
    </p:spTree>
    <p:custDataLst>
      <p:tags r:id="rId1"/>
    </p:custDataLst>
    <p:extLst>
      <p:ext uri="{BB962C8B-B14F-4D97-AF65-F5344CB8AC3E}">
        <p14:creationId xmlns:p14="http://schemas.microsoft.com/office/powerpoint/2010/main" val="1822663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a:xfrm>
            <a:off x="457200" y="1600200"/>
            <a:ext cx="3754760" cy="4525963"/>
          </a:xfrm>
        </p:spPr>
        <p:txBody>
          <a:bodyPr>
            <a:normAutofit lnSpcReduction="10000"/>
          </a:bodyPr>
          <a:lstStyle/>
          <a:p>
            <a:pPr marL="0" indent="0">
              <a:buNone/>
            </a:pPr>
            <a:r>
              <a:rPr lang="el-GR" dirty="0" smtClean="0"/>
              <a:t>Διαβάσαμε </a:t>
            </a:r>
            <a:r>
              <a:rPr lang="el-GR" dirty="0"/>
              <a:t>την ιστορία. Το ενδιαφέρον των παιδιών μαγνήτισε το εξής περιστατικό: Η Αλίκη τρώει το </a:t>
            </a:r>
            <a:r>
              <a:rPr lang="el-GR" dirty="0" err="1"/>
              <a:t>κεκάκι</a:t>
            </a:r>
            <a:r>
              <a:rPr lang="el-GR" dirty="0"/>
              <a:t>, μεγαλώνει υπερβολικά και σπάει το σπίτι, αφού δεν χωράει πια σε </a:t>
            </a:r>
            <a:r>
              <a:rPr lang="el-GR" dirty="0" smtClean="0"/>
              <a:t>αυτό.</a:t>
            </a:r>
            <a:r>
              <a:rPr lang="en-US" dirty="0"/>
              <a:t> </a:t>
            </a:r>
            <a:r>
              <a:rPr lang="el-GR" dirty="0" smtClean="0"/>
              <a:t>Η </a:t>
            </a:r>
            <a:r>
              <a:rPr lang="el-GR" dirty="0"/>
              <a:t>εικόνα αυτή έκανε μεγάλη εντύπωση στα παιδιά.</a:t>
            </a:r>
          </a:p>
          <a:p>
            <a:pPr marL="0" indent="0">
              <a:buNone/>
            </a:pPr>
            <a:endParaRPr lang="el-GR" dirty="0"/>
          </a:p>
        </p:txBody>
      </p:sp>
      <p:pic>
        <p:nvPicPr>
          <p:cNvPr id="8" name="Picture 1" descr="Σελίδα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2043665"/>
            <a:ext cx="4038600" cy="3639032"/>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56928"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557632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Μετά την ανάγνωση</a:t>
            </a:r>
            <a:endParaRPr lang="el-GR" dirty="0"/>
          </a:p>
        </p:txBody>
      </p:sp>
      <p:sp>
        <p:nvSpPr>
          <p:cNvPr id="3" name="Θέση περιεχομένου 2"/>
          <p:cNvSpPr>
            <a:spLocks noGrp="1"/>
          </p:cNvSpPr>
          <p:nvPr>
            <p:ph sz="half" idx="1"/>
          </p:nvPr>
        </p:nvSpPr>
        <p:spPr/>
        <p:txBody>
          <a:bodyPr/>
          <a:lstStyle/>
          <a:p>
            <a:pPr marL="0" indent="0">
              <a:buNone/>
            </a:pPr>
            <a:r>
              <a:rPr lang="el-GR" dirty="0"/>
              <a:t>Συζητήσαμε και αποφασίσαμε να επιχειρήσουμε μια κατασκευή, που να μας φέρνει στη θέση της Αλίκης. Βρέθηκε και το σχετικό πατρόν. </a:t>
            </a:r>
          </a:p>
          <a:p>
            <a:pPr marL="0" indent="0">
              <a:buNone/>
            </a:pPr>
            <a:endParaRPr lang="en-US" dirty="0" smtClean="0"/>
          </a:p>
          <a:p>
            <a:pPr marL="0" indent="0">
              <a:buNone/>
            </a:pPr>
            <a:endParaRPr lang="el-GR" dirty="0" smtClean="0"/>
          </a:p>
          <a:p>
            <a:endParaRPr lang="el-GR" dirty="0"/>
          </a:p>
        </p:txBody>
      </p:sp>
      <p:pic>
        <p:nvPicPr>
          <p:cNvPr id="6" name="Picture 2" descr="Σχέδια για την κατασκευή"/>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572000" y="1916832"/>
            <a:ext cx="4101651"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5727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Δραστηριότητα – </a:t>
            </a:r>
            <a:r>
              <a:rPr lang="el-GR" dirty="0" smtClean="0"/>
              <a:t>κατασκευή (1/2)</a:t>
            </a:r>
            <a:endParaRPr lang="el-GR" dirty="0"/>
          </a:p>
        </p:txBody>
      </p:sp>
      <p:pic>
        <p:nvPicPr>
          <p:cNvPr id="7" name="Picture 2" descr="Τα παιδιά δημιουργούν."/>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1439652" y="1844824"/>
            <a:ext cx="6264696" cy="394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ustDataLst>
      <p:tags r:id="rId1"/>
    </p:custDataLst>
    <p:extLst>
      <p:ext uri="{BB962C8B-B14F-4D97-AF65-F5344CB8AC3E}">
        <p14:creationId xmlns:p14="http://schemas.microsoft.com/office/powerpoint/2010/main" val="394395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Δραστηριότητα </a:t>
            </a:r>
            <a:r>
              <a:rPr lang="el-GR" dirty="0" smtClean="0"/>
              <a:t>– κατασκευή (2/2</a:t>
            </a:r>
            <a:r>
              <a:rPr lang="el-GR" dirty="0"/>
              <a:t>)</a:t>
            </a:r>
          </a:p>
        </p:txBody>
      </p:sp>
      <p:pic>
        <p:nvPicPr>
          <p:cNvPr id="4" name="Θέση περιεχομένου 3" descr="Τα παιδιά δημιουργούν."/>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944525" y="1557338"/>
            <a:ext cx="7267649" cy="4525962"/>
          </a:xfrm>
        </p:spPr>
      </p:pic>
    </p:spTree>
    <p:custDataLst>
      <p:tags r:id="rId1"/>
    </p:custDataLst>
    <p:extLst>
      <p:ext uri="{BB962C8B-B14F-4D97-AF65-F5344CB8AC3E}">
        <p14:creationId xmlns:p14="http://schemas.microsoft.com/office/powerpoint/2010/main" val="140724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smtClean="0"/>
              <a:t>Το τελικό αποτέλεσμα</a:t>
            </a:r>
            <a:endParaRPr lang="el-GR" dirty="0"/>
          </a:p>
        </p:txBody>
      </p:sp>
      <p:pic>
        <p:nvPicPr>
          <p:cNvPr id="9218" name="Picture 2" descr="Τα παιδιά με τις δημιουργίες τους."/>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099357" y="1600200"/>
            <a:ext cx="304059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Τα παιδιά με τις δημιουργίες τους."/>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4716016" y="1628800"/>
            <a:ext cx="2623360"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4166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Συζήτηση</a:t>
            </a:r>
            <a:endParaRPr lang="el-GR" dirty="0"/>
          </a:p>
        </p:txBody>
      </p:sp>
      <p:sp>
        <p:nvSpPr>
          <p:cNvPr id="4" name="Θέση περιεχομένου 3"/>
          <p:cNvSpPr>
            <a:spLocks noGrp="1"/>
          </p:cNvSpPr>
          <p:nvPr>
            <p:ph sz="half" idx="2"/>
          </p:nvPr>
        </p:nvSpPr>
        <p:spPr>
          <a:xfrm>
            <a:off x="3563888" y="1600200"/>
            <a:ext cx="5122912" cy="4525963"/>
          </a:xfrm>
        </p:spPr>
        <p:txBody>
          <a:bodyPr/>
          <a:lstStyle/>
          <a:p>
            <a:pPr marL="0" indent="0">
              <a:buNone/>
            </a:pPr>
            <a:r>
              <a:rPr lang="el-GR" dirty="0"/>
              <a:t>Μπαίνουμε στη θέση της Αλίκης και συζητάμε για την εμπειρία να μεγαλώνεις τόσο που να μη χωράς στο σπίτι σου.</a:t>
            </a:r>
          </a:p>
          <a:p>
            <a:endParaRPr lang="el-GR" dirty="0"/>
          </a:p>
        </p:txBody>
      </p:sp>
      <p:pic>
        <p:nvPicPr>
          <p:cNvPr id="5" name="Picture 2" descr="Τα παιδιά με τις δημιουργίες τους."/>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755576" y="1628800"/>
            <a:ext cx="244827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8180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 name="ZHAW.ACCESSIBILITYADDIN.CHECKTIMEDATE" val="10/21/2015 11:46:13 P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0242,10243,3,"/>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12290,12291,8,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2,3,8,9,"/>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2,3,7,"/>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AF04FE1-C5FE-4353-B060-FEEE530C230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3338</TotalTime>
  <Words>507</Words>
  <Application>Microsoft Office PowerPoint</Application>
  <PresentationFormat>On-screen Show (4:3)</PresentationFormat>
  <Paragraphs>60</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Το Εικονογραφημένο Βιβλίο στην Προσχολική Εκπαίδευση</vt:lpstr>
      <vt:lpstr>Διδακτική Πρακτική</vt:lpstr>
      <vt:lpstr>Ανάγνωση του βιβλίου</vt:lpstr>
      <vt:lpstr>Μετά την ανάγνωση</vt:lpstr>
      <vt:lpstr>Δραστηριότητα – κατασκευή (1/2)</vt:lpstr>
      <vt:lpstr>Δραστηριότητα – κατασκευή (2/2)</vt:lpstr>
      <vt:lpstr>Το τελικό αποτέλεσμα</vt:lpstr>
      <vt:lpstr>Συζήτηση</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Αλίκη στη χώρα των θαυμάτων</dc:title>
  <dc:subject>Το Εικονογραφημένο Βιβλίο στην Προσχολική Εκπαίδευση</dc:subject>
  <dc:creator>Αγγελική Γιαννικοπούλου</dc:creator>
  <cp:lastModifiedBy>takis81 mark</cp:lastModifiedBy>
  <cp:revision>336</cp:revision>
  <dcterms:created xsi:type="dcterms:W3CDTF">2012-09-06T09:03:05Z</dcterms:created>
  <dcterms:modified xsi:type="dcterms:W3CDTF">2015-10-29T09:18:18Z</dcterms:modified>
  <cp:category>Αρχιτεκτονική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