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359" r:id="rId3"/>
    <p:sldId id="366" r:id="rId4"/>
    <p:sldId id="367" r:id="rId5"/>
    <p:sldId id="379" r:id="rId6"/>
    <p:sldId id="369" r:id="rId7"/>
    <p:sldId id="370" r:id="rId8"/>
    <p:sldId id="372" r:id="rId9"/>
    <p:sldId id="371" r:id="rId10"/>
    <p:sldId id="373" r:id="rId11"/>
    <p:sldId id="374" r:id="rId12"/>
    <p:sldId id="375" r:id="rId13"/>
    <p:sldId id="376" r:id="rId14"/>
    <p:sldId id="377" r:id="rId15"/>
    <p:sldId id="378" r:id="rId16"/>
    <p:sldId id="360" r:id="rId17"/>
    <p:sldId id="361" r:id="rId18"/>
    <p:sldId id="362" r:id="rId19"/>
    <p:sldId id="363" r:id="rId20"/>
    <p:sldId id="364" r:id="rId21"/>
    <p:sldId id="380" r:id="rId22"/>
    <p:sldId id="293"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67"/>
            <p14:sldId id="379"/>
            <p14:sldId id="369"/>
            <p14:sldId id="370"/>
            <p14:sldId id="372"/>
            <p14:sldId id="371"/>
            <p14:sldId id="373"/>
            <p14:sldId id="374"/>
            <p14:sldId id="375"/>
            <p14:sldId id="376"/>
            <p14:sldId id="377"/>
            <p14:sldId id="378"/>
            <p14:sldId id="360"/>
            <p14:sldId id="361"/>
            <p14:sldId id="362"/>
            <p14:sldId id="363"/>
            <p14:sldId id="364"/>
            <p14:sldId id="380"/>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6" name="Picture 5"/>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6" name="Picture 5"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7" name="Picture 6"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9" name="Picture 8"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5" name="Picture 4"/>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8" name="Picture 7"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7" name="Picture 6"/>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opencourses.uoa.gr/courses/ECD5/"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6.png"/><Relationship Id="rId4" Type="http://schemas.openxmlformats.org/officeDocument/2006/relationships/hyperlink" Target="%5b1%5d%20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s://www.google.gr/maps/@47.5414846,9.4935793,5z" TargetMode="Externa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Cariatide_dall'eretteo,_415_ac._02.JPG" TargetMode="External"/><Relationship Id="rId4" Type="http://schemas.openxmlformats.org/officeDocument/2006/relationships/hyperlink" Target="http://www.biblionet.gr/book/127517/%CE%9A%CF%85%CF%81%CE%B9%CF%84%CF%83%CF%8C%CF%80%CE%BF%CF%85%CE%BB%CE%BF%CF%82,_%CE%91%CE%BB%CE%AD%CE%BE%CE%B7%CF%82/%CE%9C%CE%AF%CE%B1_+_5_%CE%9A%CE%B1%CF%81%CF%85%CE%AC%CF%84%CE%B9%CE%B4%CE%B5%CF%8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4.3</a:t>
            </a:r>
            <a:r>
              <a:rPr lang="el-GR" sz="2800" dirty="0" smtClean="0">
                <a:solidFill>
                  <a:srgbClr val="5075BC"/>
                </a:solidFill>
                <a:latin typeface="+mj-lt"/>
                <a:ea typeface="+mj-ea"/>
                <a:cs typeface="+mj-cs"/>
              </a:rPr>
              <a:t>: </a:t>
            </a:r>
            <a:r>
              <a:rPr lang="el-GR" sz="2800" dirty="0" smtClean="0">
                <a:latin typeface="+mj-lt"/>
                <a:ea typeface="+mj-ea"/>
                <a:cs typeface="+mj-cs"/>
              </a:rPr>
              <a:t>Γλυπτική και </a:t>
            </a:r>
            <a:r>
              <a:rPr lang="el-GR" sz="2800" dirty="0">
                <a:latin typeface="+mj-lt"/>
                <a:ea typeface="+mj-ea"/>
                <a:cs typeface="+mj-cs"/>
              </a:rPr>
              <a:t>Εικονογραφημένο </a:t>
            </a:r>
            <a:r>
              <a:rPr lang="el-GR" sz="2800" dirty="0" smtClean="0">
                <a:latin typeface="+mj-lt"/>
                <a:ea typeface="+mj-ea"/>
                <a:cs typeface="+mj-cs"/>
              </a:rPr>
              <a:t>Βιβλίο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Παιχνίδια με </a:t>
            </a:r>
            <a:r>
              <a:rPr lang="el-GR" dirty="0" smtClean="0"/>
              <a:t>αγάλματα (2/4)</a:t>
            </a:r>
            <a:endParaRPr lang="el-GR" dirty="0"/>
          </a:p>
        </p:txBody>
      </p:sp>
      <p:sp>
        <p:nvSpPr>
          <p:cNvPr id="6" name="Text Placeholder 5"/>
          <p:cNvSpPr>
            <a:spLocks noGrp="1"/>
          </p:cNvSpPr>
          <p:nvPr>
            <p:ph type="body" idx="1"/>
          </p:nvPr>
        </p:nvSpPr>
        <p:spPr/>
        <p:txBody>
          <a:bodyPr/>
          <a:lstStyle/>
          <a:p>
            <a:r>
              <a:rPr lang="el-GR" b="0" dirty="0"/>
              <a:t>Άγαλμα τοξοβόλου </a:t>
            </a:r>
          </a:p>
        </p:txBody>
      </p:sp>
      <p:sp>
        <p:nvSpPr>
          <p:cNvPr id="8" name="Text Placeholder 7"/>
          <p:cNvSpPr>
            <a:spLocks noGrp="1"/>
          </p:cNvSpPr>
          <p:nvPr>
            <p:ph type="body" sz="quarter" idx="3"/>
          </p:nvPr>
        </p:nvSpPr>
        <p:spPr/>
        <p:txBody>
          <a:bodyPr/>
          <a:lstStyle/>
          <a:p>
            <a:r>
              <a:rPr lang="el-GR" b="0" dirty="0"/>
              <a:t>Άγαλμα ποδοσφαιριστή </a:t>
            </a:r>
          </a:p>
        </p:txBody>
      </p:sp>
      <p:pic>
        <p:nvPicPr>
          <p:cNvPr id="3074" name="Picture 2" descr="Τα παιδιά παίζουν αγαλματάκια ακούνητα"/>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0735" r="3840"/>
          <a:stretch/>
        </p:blipFill>
        <p:spPr bwMode="auto">
          <a:xfrm>
            <a:off x="611560" y="2348880"/>
            <a:ext cx="3084576" cy="353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Τα παιδιά παίζουν αγαλματάκια ακούνητα"/>
          <p:cNvPicPr>
            <a:picLocks noGrp="1" noChangeAspect="1" noChangeArrowheads="1"/>
          </p:cNvPicPr>
          <p:nvPr>
            <p:ph sz="quarter" idx="4"/>
          </p:nvPr>
        </p:nvPicPr>
        <p:blipFill rotWithShape="1">
          <a:blip r:embed="rId4">
            <a:extLst>
              <a:ext uri="{28A0092B-C50C-407E-A947-70E740481C1C}">
                <a14:useLocalDpi xmlns:a14="http://schemas.microsoft.com/office/drawing/2010/main" val="0"/>
              </a:ext>
            </a:extLst>
          </a:blip>
          <a:srcRect l="-299" r="35142"/>
          <a:stretch/>
        </p:blipFill>
        <p:spPr bwMode="auto">
          <a:xfrm>
            <a:off x="4716016" y="2348880"/>
            <a:ext cx="309634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583645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Παιχνίδια με αγάλματα </a:t>
            </a:r>
            <a:r>
              <a:rPr lang="el-GR" dirty="0" smtClean="0"/>
              <a:t>(3/4</a:t>
            </a:r>
            <a:r>
              <a:rPr lang="el-GR" dirty="0"/>
              <a:t>)</a:t>
            </a:r>
          </a:p>
        </p:txBody>
      </p:sp>
      <p:sp>
        <p:nvSpPr>
          <p:cNvPr id="8" name="Content Placeholder 7"/>
          <p:cNvSpPr>
            <a:spLocks noGrp="1"/>
          </p:cNvSpPr>
          <p:nvPr>
            <p:ph sz="half" idx="1"/>
          </p:nvPr>
        </p:nvSpPr>
        <p:spPr/>
        <p:txBody>
          <a:bodyPr/>
          <a:lstStyle/>
          <a:p>
            <a:pPr marL="0" indent="0">
              <a:buNone/>
            </a:pPr>
            <a:r>
              <a:rPr lang="el-GR" b="1" dirty="0"/>
              <a:t>Γλύπτης και </a:t>
            </a:r>
            <a:r>
              <a:rPr lang="el-GR" b="1" dirty="0" smtClean="0"/>
              <a:t>πηλός:</a:t>
            </a:r>
          </a:p>
          <a:p>
            <a:pPr marL="0" indent="0">
              <a:buNone/>
            </a:pPr>
            <a:r>
              <a:rPr lang="el-GR" dirty="0"/>
              <a:t>Τα παιδιά χωρίζονται σε ζευγάρια. Ο ένας γλύπτης ο άλλος πηλός. Ο γλύπτης δίνει </a:t>
            </a:r>
            <a:r>
              <a:rPr lang="el-GR" dirty="0" err="1"/>
              <a:t>ό,τι</a:t>
            </a:r>
            <a:r>
              <a:rPr lang="el-GR" dirty="0"/>
              <a:t> μορφή θέλει στον ‘πηλό’ του. Οι ρόλοι εναλλάσσονται. </a:t>
            </a:r>
          </a:p>
          <a:p>
            <a:endParaRPr lang="el-GR" dirty="0"/>
          </a:p>
        </p:txBody>
      </p:sp>
      <p:pic>
        <p:nvPicPr>
          <p:cNvPr id="5122" name="Picture 2" descr="Τα παιδιά παίζουν γλύπτης και πηλός"/>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71741" y="1600200"/>
            <a:ext cx="33915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79747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Παιχνίδια με αγάλματα </a:t>
            </a:r>
            <a:r>
              <a:rPr lang="el-GR" dirty="0" smtClean="0"/>
              <a:t>(4/4</a:t>
            </a:r>
            <a:r>
              <a:rPr lang="el-GR" dirty="0"/>
              <a:t>)</a:t>
            </a:r>
          </a:p>
        </p:txBody>
      </p:sp>
      <p:sp>
        <p:nvSpPr>
          <p:cNvPr id="6" name="Text Placeholder 5"/>
          <p:cNvSpPr>
            <a:spLocks noGrp="1"/>
          </p:cNvSpPr>
          <p:nvPr>
            <p:ph type="body" idx="1"/>
          </p:nvPr>
        </p:nvSpPr>
        <p:spPr/>
        <p:txBody>
          <a:bodyPr/>
          <a:lstStyle/>
          <a:p>
            <a:r>
              <a:rPr lang="el-GR" b="0" dirty="0" smtClean="0"/>
              <a:t>Πρωταθλητής</a:t>
            </a:r>
            <a:endParaRPr lang="el-GR" b="0" dirty="0"/>
          </a:p>
        </p:txBody>
      </p:sp>
      <p:sp>
        <p:nvSpPr>
          <p:cNvPr id="8" name="Text Placeholder 7"/>
          <p:cNvSpPr>
            <a:spLocks noGrp="1"/>
          </p:cNvSpPr>
          <p:nvPr>
            <p:ph type="body" sz="quarter" idx="3"/>
          </p:nvPr>
        </p:nvSpPr>
        <p:spPr/>
        <p:txBody>
          <a:bodyPr/>
          <a:lstStyle/>
          <a:p>
            <a:r>
              <a:rPr lang="el-GR" b="0" dirty="0"/>
              <a:t>Δρομέας</a:t>
            </a:r>
          </a:p>
        </p:txBody>
      </p:sp>
      <p:pic>
        <p:nvPicPr>
          <p:cNvPr id="4099" name="Picture 3" descr="Τα παιδιά παίζουν γλύπτης και πηλός"/>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5144" b="5891"/>
          <a:stretch/>
        </p:blipFill>
        <p:spPr bwMode="auto">
          <a:xfrm>
            <a:off x="467544" y="2348880"/>
            <a:ext cx="3096344" cy="3676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Τα παιδιά παίζουν γλύπτης και πηλός"/>
          <p:cNvPicPr>
            <a:picLocks noGrp="1" noChangeAspect="1" noChangeArrowheads="1"/>
          </p:cNvPicPr>
          <p:nvPr>
            <p:ph sz="quarter" idx="4"/>
          </p:nvPr>
        </p:nvPicPr>
        <p:blipFill rotWithShape="1">
          <a:blip r:embed="rId4">
            <a:extLst>
              <a:ext uri="{28A0092B-C50C-407E-A947-70E740481C1C}">
                <a14:useLocalDpi xmlns:a14="http://schemas.microsoft.com/office/drawing/2010/main" val="0"/>
              </a:ext>
            </a:extLst>
          </a:blip>
          <a:srcRect b="7812"/>
          <a:stretch/>
        </p:blipFill>
        <p:spPr bwMode="auto">
          <a:xfrm>
            <a:off x="4644008" y="2348880"/>
            <a:ext cx="3312368" cy="364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55682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t>Εικαστική δραστηριότητα</a:t>
            </a:r>
            <a:endParaRPr lang="el-GR" dirty="0"/>
          </a:p>
        </p:txBody>
      </p:sp>
      <p:sp>
        <p:nvSpPr>
          <p:cNvPr id="8" name="Content Placeholder 7"/>
          <p:cNvSpPr>
            <a:spLocks noGrp="1"/>
          </p:cNvSpPr>
          <p:nvPr>
            <p:ph sz="half" idx="1"/>
          </p:nvPr>
        </p:nvSpPr>
        <p:spPr/>
        <p:txBody>
          <a:bodyPr/>
          <a:lstStyle/>
          <a:p>
            <a:pPr marL="0" indent="0">
              <a:buNone/>
            </a:pPr>
            <a:r>
              <a:rPr lang="el-GR" dirty="0"/>
              <a:t>Τέλος φτιάχνουμε τις Καρυάτιδες με πηλό</a:t>
            </a:r>
            <a:r>
              <a:rPr lang="el-GR" dirty="0" smtClean="0"/>
              <a:t>.</a:t>
            </a:r>
          </a:p>
          <a:p>
            <a:pPr marL="0" indent="0">
              <a:buNone/>
            </a:pPr>
            <a:r>
              <a:rPr lang="el-GR" dirty="0"/>
              <a:t>Πως θα μπορούσαμε να αξιοποιήσουμε τα αγάλματα που </a:t>
            </a:r>
            <a:r>
              <a:rPr lang="el-GR" dirty="0" smtClean="0"/>
              <a:t>φτιάξαμε</a:t>
            </a:r>
            <a:r>
              <a:rPr lang="el-GR" dirty="0"/>
              <a:t>;</a:t>
            </a:r>
          </a:p>
          <a:p>
            <a:pPr marL="0" indent="0">
              <a:buNone/>
            </a:pPr>
            <a:endParaRPr lang="el-GR" dirty="0" smtClean="0"/>
          </a:p>
          <a:p>
            <a:pPr marL="0" indent="0">
              <a:buNone/>
            </a:pPr>
            <a:endParaRPr lang="el-GR" dirty="0" smtClean="0"/>
          </a:p>
          <a:p>
            <a:endParaRPr lang="el-GR" dirty="0"/>
          </a:p>
        </p:txBody>
      </p:sp>
      <p:pic>
        <p:nvPicPr>
          <p:cNvPr id="12" name="Εικόνα 5" descr="Καρυάτιδες με πηλό, έργα των παιδιών.&#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650719" y="1982128"/>
            <a:ext cx="4296513" cy="3589858"/>
          </a:xfrm>
          <a:prstGeom prst="rect">
            <a:avLst/>
          </a:prstGeom>
        </p:spPr>
      </p:pic>
    </p:spTree>
    <p:custDataLst>
      <p:tags r:id="rId1"/>
    </p:custDataLst>
    <p:extLst>
      <p:ext uri="{BB962C8B-B14F-4D97-AF65-F5344CB8AC3E}">
        <p14:creationId xmlns:p14="http://schemas.microsoft.com/office/powerpoint/2010/main" val="2422607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Ιδέες </a:t>
            </a:r>
            <a:r>
              <a:rPr lang="el-GR" dirty="0" smtClean="0"/>
              <a:t>των παιδιών</a:t>
            </a:r>
            <a:endParaRPr lang="el-GR" dirty="0"/>
          </a:p>
        </p:txBody>
      </p:sp>
      <p:sp>
        <p:nvSpPr>
          <p:cNvPr id="3" name="Content Placeholder 2"/>
          <p:cNvSpPr>
            <a:spLocks noGrp="1"/>
          </p:cNvSpPr>
          <p:nvPr>
            <p:ph idx="1"/>
          </p:nvPr>
        </p:nvSpPr>
        <p:spPr/>
        <p:txBody>
          <a:bodyPr>
            <a:noAutofit/>
          </a:bodyPr>
          <a:lstStyle/>
          <a:p>
            <a:r>
              <a:rPr lang="el-GR" sz="2800" dirty="0" smtClean="0"/>
              <a:t>Να </a:t>
            </a:r>
            <a:r>
              <a:rPr lang="el-GR" sz="2800" dirty="0"/>
              <a:t>φτιάξουμε ένα δικό μας κτίριο που θα το στηρίζουν οι Καρυάτιδές </a:t>
            </a:r>
            <a:r>
              <a:rPr lang="el-GR" sz="2800" dirty="0" smtClean="0"/>
              <a:t>μας.</a:t>
            </a:r>
            <a:endParaRPr lang="el-GR" sz="2800" dirty="0"/>
          </a:p>
          <a:p>
            <a:r>
              <a:rPr lang="el-GR" sz="2800" dirty="0"/>
              <a:t>Να τις βάλουμε στο μουσείο ώστε οι ξένοι που έρχονται να βλέπουν και να μαθαίνουν για τον πολιτισμό </a:t>
            </a:r>
            <a:r>
              <a:rPr lang="el-GR" sz="2800" dirty="0" smtClean="0"/>
              <a:t>μας.</a:t>
            </a:r>
            <a:endParaRPr lang="el-GR" sz="2800" dirty="0"/>
          </a:p>
          <a:p>
            <a:r>
              <a:rPr lang="el-GR" sz="2800" dirty="0"/>
              <a:t>Να τις πουλήσουμε και με τα χρήματα να αγοράσουμε την Καρυάτιδα που είναι στην </a:t>
            </a:r>
            <a:r>
              <a:rPr lang="el-GR" sz="2800" dirty="0" smtClean="0"/>
              <a:t>Αγγλία.</a:t>
            </a:r>
            <a:endParaRPr lang="el-GR" sz="2800" dirty="0"/>
          </a:p>
          <a:p>
            <a:r>
              <a:rPr lang="el-GR" sz="2800" dirty="0"/>
              <a:t>Να ανταλλάξουμε τα αγάλματα που φτιάξαμε σήμερα με το άγαλμα στο Βρετανικό </a:t>
            </a:r>
            <a:r>
              <a:rPr lang="el-GR" sz="2800" dirty="0" smtClean="0"/>
              <a:t>Μουσείο.</a:t>
            </a:r>
            <a:endParaRPr lang="el-GR" sz="2800" dirty="0"/>
          </a:p>
          <a:p>
            <a:pPr marL="0" indent="0">
              <a:buNone/>
            </a:pPr>
            <a:endParaRPr lang="el-GR" sz="2800" dirty="0"/>
          </a:p>
          <a:p>
            <a:endParaRPr lang="el-GR" sz="2800" dirty="0"/>
          </a:p>
        </p:txBody>
      </p:sp>
    </p:spTree>
    <p:custDataLst>
      <p:tags r:id="rId1"/>
    </p:custDataLst>
    <p:extLst>
      <p:ext uri="{BB962C8B-B14F-4D97-AF65-F5344CB8AC3E}">
        <p14:creationId xmlns:p14="http://schemas.microsoft.com/office/powerpoint/2010/main" val="2528716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2015. </a:t>
            </a:r>
            <a:r>
              <a:rPr lang="el-GR" sz="2000" dirty="0"/>
              <a:t>Ειρήνη- Αντιγόνη </a:t>
            </a:r>
            <a:r>
              <a:rPr lang="el-GR" sz="2000" dirty="0" err="1" smtClean="0"/>
              <a:t>Αγγέλη</a:t>
            </a:r>
            <a:r>
              <a:rPr lang="el-GR" sz="2000" dirty="0" smtClean="0"/>
              <a:t>, Βίκυ </a:t>
            </a:r>
            <a:r>
              <a:rPr lang="el-GR" sz="2000" dirty="0" err="1" smtClean="0"/>
              <a:t>Κοτσώλη</a:t>
            </a:r>
            <a:r>
              <a:rPr lang="el-GR" sz="2000" dirty="0" smtClean="0"/>
              <a:t>, </a:t>
            </a:r>
            <a:r>
              <a:rPr lang="el-GR" sz="2000" dirty="0" smtClean="0"/>
              <a:t>Αγγελική </a:t>
            </a:r>
            <a:r>
              <a:rPr lang="el-GR" sz="2000" dirty="0" err="1"/>
              <a:t>Γιαννικοπούλου</a:t>
            </a:r>
            <a:r>
              <a:rPr lang="el-GR" sz="2000" dirty="0"/>
              <a:t>. «Το Εικονογραφημένο Βιβλίο στην Προσχολική Εκπαίδευση. Γλυπτική και Εικονογραφημένο </a:t>
            </a:r>
            <a:r>
              <a:rPr lang="el-GR" sz="2000" dirty="0" smtClean="0"/>
              <a:t>Βιβλίο</a:t>
            </a:r>
            <a:r>
              <a:rPr lang="el-GR" sz="2000" dirty="0"/>
              <a:t>. Μία + 5 </a:t>
            </a:r>
            <a:r>
              <a:rPr lang="el-GR" sz="2000" dirty="0" smtClean="0"/>
              <a:t>Καρυάτιδες». Έκδοση: 1.0. Αθήνα 2015. </a:t>
            </a:r>
            <a:r>
              <a:rPr lang="el-GR" sz="2000" dirty="0"/>
              <a:t>Διαθέσιμο από τη δικτυακή διεύθυνση: </a:t>
            </a:r>
            <a:r>
              <a:rPr lang="en-GB" sz="2000" dirty="0">
                <a:hlinkClick r:id="rId4"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p:txBody>
          <a:bodyPr>
            <a:normAutofit/>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endParaRPr lang="el-GR" altLang="en-US" sz="2400" dirty="0" smtClean="0"/>
          </a:p>
          <a:p>
            <a:pPr marL="0" indent="0">
              <a:spcBef>
                <a:spcPts val="0"/>
              </a:spcBef>
              <a:buNone/>
            </a:pPr>
            <a:r>
              <a:rPr lang="el-GR" sz="2400" dirty="0"/>
              <a:t>Ειρήνη- Αντιγόνη </a:t>
            </a:r>
            <a:r>
              <a:rPr lang="el-GR" sz="2400" dirty="0" err="1" smtClean="0"/>
              <a:t>Αγγέλη</a:t>
            </a:r>
            <a:r>
              <a:rPr lang="el-GR" sz="2400" dirty="0" smtClean="0"/>
              <a:t>,</a:t>
            </a:r>
            <a:endParaRPr lang="el-GR" sz="2400" dirty="0"/>
          </a:p>
          <a:p>
            <a:pPr marL="0" indent="0">
              <a:spcBef>
                <a:spcPts val="0"/>
              </a:spcBef>
              <a:buNone/>
            </a:pPr>
            <a:r>
              <a:rPr lang="el-GR" sz="2400" dirty="0"/>
              <a:t>Βίκυ </a:t>
            </a:r>
            <a:r>
              <a:rPr lang="el-GR" sz="2400" dirty="0" err="1" smtClean="0"/>
              <a:t>Κοτσώλη</a:t>
            </a:r>
            <a:r>
              <a:rPr lang="el-GR" sz="2400" dirty="0" smtClean="0"/>
              <a:t>.</a:t>
            </a:r>
            <a:endParaRPr lang="el-GR" sz="2400" dirty="0"/>
          </a:p>
          <a:p>
            <a:pPr marL="0" indent="0">
              <a:spcBef>
                <a:spcPts val="1200"/>
              </a:spcBef>
              <a:spcAft>
                <a:spcPts val="600"/>
              </a:spcAft>
              <a:buNone/>
            </a:pPr>
            <a:r>
              <a:rPr lang="el-GR" altLang="en-US" sz="2400" b="1" dirty="0" smtClean="0"/>
              <a:t>Βιβλίο</a:t>
            </a:r>
            <a:r>
              <a:rPr lang="el-GR" altLang="en-US" sz="2400" dirty="0" smtClean="0"/>
              <a:t>:</a:t>
            </a:r>
            <a:r>
              <a:rPr lang="en-GB" altLang="en-US" sz="2400" dirty="0" smtClean="0"/>
              <a:t> </a:t>
            </a:r>
            <a:r>
              <a:rPr lang="el-GR" altLang="en-US" sz="2400" dirty="0" err="1"/>
              <a:t>Κυριτσόπουλος</a:t>
            </a:r>
            <a:r>
              <a:rPr lang="el-GR" altLang="en-US" sz="2400" dirty="0"/>
              <a:t>, Αλέξης. </a:t>
            </a:r>
            <a:r>
              <a:rPr lang="el-GR" altLang="en-US" sz="2400" b="1" dirty="0"/>
              <a:t>Μία + 5 Καρυάτιδες </a:t>
            </a:r>
            <a:r>
              <a:rPr lang="el-GR" altLang="en-US" sz="2400" dirty="0"/>
              <a:t>/ Αλέξης </a:t>
            </a:r>
            <a:r>
              <a:rPr lang="el-GR" altLang="en-US" sz="2400" dirty="0" err="1"/>
              <a:t>Κυριτσόπουλος</a:t>
            </a:r>
            <a:r>
              <a:rPr lang="el-GR" altLang="en-US" sz="2400" dirty="0"/>
              <a:t> · εικονογράφηση Αλέξης </a:t>
            </a:r>
            <a:r>
              <a:rPr lang="el-GR" altLang="en-US" sz="2400" dirty="0" err="1"/>
              <a:t>Κυριτσόπουλος</a:t>
            </a:r>
            <a:r>
              <a:rPr lang="el-GR" altLang="en-US" sz="2400" dirty="0"/>
              <a:t>. - 1η </a:t>
            </a:r>
            <a:r>
              <a:rPr lang="el-GR" altLang="en-US" sz="2400" dirty="0" err="1"/>
              <a:t>έκδ</a:t>
            </a:r>
            <a:r>
              <a:rPr lang="el-GR" altLang="en-US" sz="2400" dirty="0"/>
              <a:t>. - Αθήνα : Κέδρος, 2007.</a:t>
            </a:r>
            <a:endParaRPr lang="en-GB" altLang="en-US" sz="2400" dirty="0" smtClean="0"/>
          </a:p>
        </p:txBody>
      </p:sp>
      <p:pic>
        <p:nvPicPr>
          <p:cNvPr id="7" name="Εικόνα 3" descr="Εξώφυλλο του βιβλίου."/>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60032" y="1628800"/>
            <a:ext cx="3456384" cy="4104456"/>
          </a:xfrm>
          <a:prstGeom prst="rect">
            <a:avLst/>
          </a:prstGeom>
        </p:spPr>
      </p:pic>
      <p:sp>
        <p:nvSpPr>
          <p:cNvPr id="5" name="TextBox 4"/>
          <p:cNvSpPr txBox="1"/>
          <p:nvPr/>
        </p:nvSpPr>
        <p:spPr>
          <a:xfrm>
            <a:off x="8388424" y="537321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1801978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Εξώφυλλο του βιβλίου </a:t>
            </a:r>
            <a:r>
              <a:rPr lang="el-GR" sz="2000" dirty="0" smtClean="0"/>
              <a:t>«</a:t>
            </a:r>
            <a:r>
              <a:rPr lang="el-GR" sz="2000" dirty="0" smtClean="0">
                <a:hlinkClick r:id="rId4"/>
              </a:rPr>
              <a:t>Μία </a:t>
            </a:r>
            <a:r>
              <a:rPr lang="el-GR" sz="2000" dirty="0">
                <a:hlinkClick r:id="rId4"/>
              </a:rPr>
              <a:t>+ 5 </a:t>
            </a:r>
            <a:r>
              <a:rPr lang="el-GR" sz="2000" dirty="0" smtClean="0">
                <a:hlinkClick r:id="rId4"/>
              </a:rPr>
              <a:t>Καρυάτιδες</a:t>
            </a:r>
            <a:r>
              <a:rPr lang="el-GR" sz="2000" dirty="0" smtClean="0"/>
              <a:t>» </a:t>
            </a:r>
            <a:r>
              <a:rPr lang="el-GR" sz="2000" dirty="0"/>
              <a:t>/ Αλέξης </a:t>
            </a:r>
            <a:r>
              <a:rPr lang="el-GR" sz="2000" dirty="0" err="1"/>
              <a:t>Κυριτσόπουλος</a:t>
            </a:r>
            <a:r>
              <a:rPr lang="el-GR" sz="2000" dirty="0"/>
              <a:t> · εικονογράφηση Αλέξης </a:t>
            </a:r>
            <a:r>
              <a:rPr lang="el-GR" sz="2000" dirty="0" err="1"/>
              <a:t>Κυριτσόπουλος</a:t>
            </a:r>
            <a:r>
              <a:rPr lang="el-GR" sz="2000" dirty="0"/>
              <a:t>. - 1η </a:t>
            </a:r>
            <a:r>
              <a:rPr lang="el-GR" sz="2000" dirty="0" err="1"/>
              <a:t>έκδ</a:t>
            </a:r>
            <a:r>
              <a:rPr lang="el-GR" sz="2000" dirty="0"/>
              <a:t>. - </a:t>
            </a:r>
            <a:r>
              <a:rPr lang="el-GR" sz="2000" dirty="0" smtClean="0"/>
              <a:t>Αθήνα: </a:t>
            </a:r>
            <a:r>
              <a:rPr lang="el-GR" sz="2000" dirty="0"/>
              <a:t>Κέδρος, </a:t>
            </a:r>
            <a:r>
              <a:rPr lang="el-GR" sz="2000" dirty="0" smtClean="0"/>
              <a:t>2007. </a:t>
            </a:r>
            <a:r>
              <a:rPr lang="en-GB" sz="2000" dirty="0" err="1" smtClean="0"/>
              <a:t>Biblionet</a:t>
            </a:r>
            <a:r>
              <a:rPr lang="el-GR" sz="2000" dirty="0" smtClean="0"/>
              <a:t>. </a:t>
            </a:r>
          </a:p>
          <a:p>
            <a:pPr marL="0" indent="0">
              <a:buNone/>
            </a:pPr>
            <a:r>
              <a:rPr lang="el-GR" sz="2000" dirty="0"/>
              <a:t>Εικόνα</a:t>
            </a:r>
            <a:r>
              <a:rPr lang="en-US" sz="2000" dirty="0"/>
              <a:t> 2: </a:t>
            </a:r>
            <a:r>
              <a:rPr lang="el-GR" sz="2000" u="sng" dirty="0">
                <a:hlinkClick r:id="rId5"/>
              </a:rPr>
              <a:t>Καρυάτιδα στο Βρετανικό Μουσείο</a:t>
            </a:r>
            <a:r>
              <a:rPr lang="en-US" sz="2000" dirty="0"/>
              <a:t>, Copyright </a:t>
            </a:r>
            <a:r>
              <a:rPr lang="en-US" sz="2000" dirty="0" err="1"/>
              <a:t>Sailko</a:t>
            </a:r>
            <a:r>
              <a:rPr lang="en-US" sz="2000" dirty="0"/>
              <a:t>, </a:t>
            </a:r>
            <a:r>
              <a:rPr lang="en-US" sz="2000" u="sng" dirty="0">
                <a:hlinkClick r:id="rId6"/>
              </a:rPr>
              <a:t>Creative Commons Attribution-Share Alike 3.0 </a:t>
            </a:r>
            <a:r>
              <a:rPr lang="en-US" sz="2000" u="sng" dirty="0" err="1">
                <a:hlinkClick r:id="rId6"/>
              </a:rPr>
              <a:t>Unported</a:t>
            </a:r>
            <a:r>
              <a:rPr lang="en-US" sz="2000" dirty="0"/>
              <a:t>, Wikimedia Commons</a:t>
            </a:r>
            <a:r>
              <a:rPr lang="en-US" sz="2000" dirty="0" smtClean="0"/>
              <a:t>.</a:t>
            </a:r>
            <a:endParaRPr lang="el-GR" sz="2000" dirty="0" smtClean="0"/>
          </a:p>
          <a:p>
            <a:pPr marL="0" indent="0">
              <a:buNone/>
            </a:pPr>
            <a:r>
              <a:rPr lang="el-GR" sz="2000" dirty="0"/>
              <a:t>Εικόνα 3: </a:t>
            </a:r>
            <a:r>
              <a:rPr lang="el-GR" sz="2000" dirty="0">
                <a:hlinkClick r:id="rId7"/>
              </a:rPr>
              <a:t>Χάρτης Ευρώπης</a:t>
            </a:r>
            <a:r>
              <a:rPr lang="el-GR" sz="2000" dirty="0"/>
              <a:t>, </a:t>
            </a:r>
            <a:r>
              <a:rPr lang="en-GB" sz="2000" dirty="0"/>
              <a:t>Google Maps, Copyright Google.</a:t>
            </a:r>
            <a:endParaRPr lang="el-GR" sz="2000" dirty="0" smtClean="0"/>
          </a:p>
          <a:p>
            <a:pPr marL="0" indent="0">
              <a:buNone/>
            </a:pP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3" name="Content Placeholder 2"/>
          <p:cNvSpPr>
            <a:spLocks noGrp="1"/>
          </p:cNvSpPr>
          <p:nvPr>
            <p:ph sz="half" idx="1"/>
          </p:nvPr>
        </p:nvSpPr>
        <p:spPr/>
        <p:txBody>
          <a:bodyPr>
            <a:normAutofit lnSpcReduction="10000"/>
          </a:bodyPr>
          <a:lstStyle/>
          <a:p>
            <a:pPr marL="0" indent="0">
              <a:buNone/>
            </a:pPr>
            <a:r>
              <a:rPr lang="el-GR" dirty="0"/>
              <a:t>Διαβάσαμε το </a:t>
            </a:r>
            <a:r>
              <a:rPr lang="el-GR" dirty="0" smtClean="0"/>
              <a:t>«Μία </a:t>
            </a:r>
            <a:r>
              <a:rPr lang="el-GR" dirty="0"/>
              <a:t>+ 5 </a:t>
            </a:r>
            <a:r>
              <a:rPr lang="el-GR" dirty="0" smtClean="0"/>
              <a:t>Καρυάτιδες» και συζητήσαμε για </a:t>
            </a:r>
            <a:r>
              <a:rPr lang="el-GR" dirty="0"/>
              <a:t>τα Ελγίνεια μάρμαρα, κυρίως για την Καρυάτιδα που εκλάπη από το Ερέχθειο </a:t>
            </a:r>
            <a:r>
              <a:rPr lang="el-GR" dirty="0" smtClean="0"/>
              <a:t>(πού </a:t>
            </a:r>
            <a:r>
              <a:rPr lang="el-GR" dirty="0"/>
              <a:t>βρίσκεται τώρα, </a:t>
            </a:r>
            <a:r>
              <a:rPr lang="el-GR" dirty="0" smtClean="0"/>
              <a:t>πώς </a:t>
            </a:r>
            <a:r>
              <a:rPr lang="el-GR" dirty="0"/>
              <a:t>νιώθει, </a:t>
            </a:r>
            <a:r>
              <a:rPr lang="el-GR" dirty="0" smtClean="0"/>
              <a:t>αν </a:t>
            </a:r>
            <a:r>
              <a:rPr lang="el-GR" dirty="0"/>
              <a:t>έστελνε ένα γράμμα στις αδερφές της στην Ελλάδα τι θα τους έλεγε).</a:t>
            </a:r>
          </a:p>
          <a:p>
            <a:endParaRPr lang="el-GR" dirty="0" smtClean="0"/>
          </a:p>
          <a:p>
            <a:endParaRPr lang="el-GR" dirty="0"/>
          </a:p>
          <a:p>
            <a:endParaRPr lang="el-GR" dirty="0"/>
          </a:p>
          <a:p>
            <a:endParaRPr lang="el-GR" dirty="0"/>
          </a:p>
        </p:txBody>
      </p:sp>
      <p:pic>
        <p:nvPicPr>
          <p:cNvPr id="5" name="Εικόνα 3" descr="Η νηπιαγωγός διαβάζει το βιβλίο."/>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8783" r="13029"/>
          <a:stretch/>
        </p:blipFill>
        <p:spPr>
          <a:xfrm>
            <a:off x="4718672" y="1700808"/>
            <a:ext cx="3947160" cy="3600400"/>
          </a:xfrm>
          <a:prstGeom prst="rect">
            <a:avLst/>
          </a:prstGeom>
        </p:spPr>
      </p:pic>
    </p:spTree>
    <p:custDataLst>
      <p:tags r:id="rId1"/>
    </p:custDataLst>
    <p:extLst>
      <p:ext uri="{BB962C8B-B14F-4D97-AF65-F5344CB8AC3E}">
        <p14:creationId xmlns:p14="http://schemas.microsoft.com/office/powerpoint/2010/main" val="3985556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Συζήτηση (1/2)</a:t>
            </a:r>
            <a:endParaRPr lang="el-GR" dirty="0"/>
          </a:p>
        </p:txBody>
      </p:sp>
      <p:sp>
        <p:nvSpPr>
          <p:cNvPr id="4" name="Content Placeholder 3"/>
          <p:cNvSpPr>
            <a:spLocks noGrp="1"/>
          </p:cNvSpPr>
          <p:nvPr>
            <p:ph sz="half" idx="2"/>
          </p:nvPr>
        </p:nvSpPr>
        <p:spPr>
          <a:xfrm>
            <a:off x="2843808" y="1600200"/>
            <a:ext cx="5842992" cy="4525963"/>
          </a:xfrm>
        </p:spPr>
        <p:txBody>
          <a:bodyPr/>
          <a:lstStyle/>
          <a:p>
            <a:pPr marL="0" lvl="0" indent="0">
              <a:buNone/>
            </a:pPr>
            <a:r>
              <a:rPr lang="el-GR" dirty="0">
                <a:solidFill>
                  <a:prstClr val="black"/>
                </a:solidFill>
              </a:rPr>
              <a:t>Τι είπαν τα παιδιά για το πώς νιώθει η ξενιτεμένη </a:t>
            </a:r>
            <a:r>
              <a:rPr lang="el-GR" dirty="0" smtClean="0">
                <a:solidFill>
                  <a:prstClr val="black"/>
                </a:solidFill>
              </a:rPr>
              <a:t>Καρυάτιδα: </a:t>
            </a:r>
            <a:endParaRPr lang="el-GR" dirty="0">
              <a:solidFill>
                <a:prstClr val="black"/>
              </a:solidFill>
            </a:endParaRPr>
          </a:p>
          <a:p>
            <a:r>
              <a:rPr lang="el-GR" dirty="0">
                <a:solidFill>
                  <a:prstClr val="black"/>
                </a:solidFill>
              </a:rPr>
              <a:t>Νιώθει μοναξιά.</a:t>
            </a:r>
          </a:p>
          <a:p>
            <a:r>
              <a:rPr lang="el-GR" dirty="0">
                <a:solidFill>
                  <a:prstClr val="black"/>
                </a:solidFill>
              </a:rPr>
              <a:t>Είναι λυπημένη.</a:t>
            </a:r>
          </a:p>
          <a:p>
            <a:r>
              <a:rPr lang="el-GR" dirty="0">
                <a:solidFill>
                  <a:prstClr val="black"/>
                </a:solidFill>
              </a:rPr>
              <a:t>Της λείπουν οι αδερφές της και θέλει να γυρίσει γρήγορα σπίτι της.</a:t>
            </a:r>
          </a:p>
          <a:p>
            <a:endParaRPr lang="el-GR" dirty="0"/>
          </a:p>
        </p:txBody>
      </p:sp>
      <p:pic>
        <p:nvPicPr>
          <p:cNvPr id="5" name="Picture 2" descr="Καρυάτιδα"/>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556792"/>
            <a:ext cx="1801736" cy="4525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11760" y="573325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1442386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Συζήτηση </a:t>
            </a:r>
            <a:r>
              <a:rPr lang="el-GR" dirty="0" smtClean="0"/>
              <a:t>(2/2</a:t>
            </a:r>
            <a:r>
              <a:rPr lang="el-GR" dirty="0"/>
              <a:t>)</a:t>
            </a:r>
          </a:p>
        </p:txBody>
      </p:sp>
      <p:sp>
        <p:nvSpPr>
          <p:cNvPr id="3" name="Content Placeholder 2"/>
          <p:cNvSpPr>
            <a:spLocks noGrp="1"/>
          </p:cNvSpPr>
          <p:nvPr>
            <p:ph idx="1"/>
          </p:nvPr>
        </p:nvSpPr>
        <p:spPr/>
        <p:txBody>
          <a:bodyPr>
            <a:noAutofit/>
          </a:bodyPr>
          <a:lstStyle/>
          <a:p>
            <a:pPr marL="0" indent="0">
              <a:spcBef>
                <a:spcPts val="1000"/>
              </a:spcBef>
              <a:buNone/>
            </a:pPr>
            <a:r>
              <a:rPr lang="el-GR" sz="3000" dirty="0"/>
              <a:t>Τα παιδιά έκαναν, επίσης, προτάσεις για το πώς θα ήταν εφικτή η επιστροφή της:</a:t>
            </a:r>
          </a:p>
          <a:p>
            <a:pPr>
              <a:spcBef>
                <a:spcPts val="1000"/>
              </a:spcBef>
            </a:pPr>
            <a:r>
              <a:rPr lang="el-GR" sz="3000" dirty="0"/>
              <a:t>Να πάμε να την κλέψουμε από το μουσείο στις 12 το βράδυ που όλοι θα λείπουν.</a:t>
            </a:r>
          </a:p>
          <a:p>
            <a:pPr>
              <a:spcBef>
                <a:spcPts val="1000"/>
              </a:spcBef>
            </a:pPr>
            <a:r>
              <a:rPr lang="el-GR" sz="3000" dirty="0"/>
              <a:t>Θα πάρουμε τηλέφωνο τον παππού μου που μένει στο Λονδίνο, να την πάρει και να μας τη στείλει πίσω.</a:t>
            </a:r>
          </a:p>
          <a:p>
            <a:pPr>
              <a:spcBef>
                <a:spcPts val="1000"/>
              </a:spcBef>
            </a:pPr>
            <a:r>
              <a:rPr lang="el-GR" sz="3000" dirty="0"/>
              <a:t>Θα κάνουμε πόλεμο, αλλά δεν θα είμαστε εμείς οι κακοί, γιατί απλά θα τη σώσουμε.</a:t>
            </a:r>
          </a:p>
          <a:p>
            <a:pPr>
              <a:spcBef>
                <a:spcPts val="1000"/>
              </a:spcBef>
            </a:pPr>
            <a:endParaRPr lang="el-GR" sz="3000" dirty="0"/>
          </a:p>
        </p:txBody>
      </p:sp>
    </p:spTree>
    <p:custDataLst>
      <p:tags r:id="rId1"/>
    </p:custDataLst>
    <p:extLst>
      <p:ext uri="{BB962C8B-B14F-4D97-AF65-F5344CB8AC3E}">
        <p14:creationId xmlns:p14="http://schemas.microsoft.com/office/powerpoint/2010/main" val="3680122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Παιχνίδι Μίμησης</a:t>
            </a:r>
            <a:endParaRPr lang="el-GR" dirty="0"/>
          </a:p>
        </p:txBody>
      </p:sp>
      <p:sp>
        <p:nvSpPr>
          <p:cNvPr id="5" name="Content Placeholder 4"/>
          <p:cNvSpPr>
            <a:spLocks noGrp="1"/>
          </p:cNvSpPr>
          <p:nvPr>
            <p:ph sz="half" idx="1"/>
          </p:nvPr>
        </p:nvSpPr>
        <p:spPr/>
        <p:txBody>
          <a:bodyPr/>
          <a:lstStyle/>
          <a:p>
            <a:pPr marL="0" indent="0">
              <a:buNone/>
            </a:pPr>
            <a:r>
              <a:rPr lang="el-GR" dirty="0"/>
              <a:t>Έξι κορίτσια έκαναν τις Καρυάτιδες στηρίζοντας στο κεφάλι τους την ‘οροφή’. </a:t>
            </a:r>
            <a:r>
              <a:rPr lang="el-GR" dirty="0" smtClean="0"/>
              <a:t>Κάποια </a:t>
            </a:r>
            <a:r>
              <a:rPr lang="el-GR" dirty="0"/>
              <a:t>στιγμή η </a:t>
            </a:r>
            <a:r>
              <a:rPr lang="el-GR" dirty="0" smtClean="0"/>
              <a:t>μία φεύγει </a:t>
            </a:r>
            <a:r>
              <a:rPr lang="el-GR" dirty="0"/>
              <a:t>και μένουν 5.</a:t>
            </a:r>
          </a:p>
          <a:p>
            <a:pPr marL="0" indent="0">
              <a:buNone/>
            </a:pPr>
            <a:endParaRPr lang="el-GR" dirty="0" smtClean="0"/>
          </a:p>
          <a:p>
            <a:endParaRPr lang="el-GR" dirty="0"/>
          </a:p>
        </p:txBody>
      </p:sp>
      <p:pic>
        <p:nvPicPr>
          <p:cNvPr id="1026" name="Picture 2" descr="Κορίτσια υποδύονται την Καρυάτιδα."/>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16223"/>
          <a:stretch/>
        </p:blipFill>
        <p:spPr bwMode="auto">
          <a:xfrm>
            <a:off x="4788024" y="1700808"/>
            <a:ext cx="3907160" cy="42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36891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Χάρτης</a:t>
            </a:r>
            <a:endParaRPr lang="el-GR" dirty="0"/>
          </a:p>
        </p:txBody>
      </p:sp>
      <p:sp>
        <p:nvSpPr>
          <p:cNvPr id="3" name="Content Placeholder 2"/>
          <p:cNvSpPr>
            <a:spLocks noGrp="1"/>
          </p:cNvSpPr>
          <p:nvPr>
            <p:ph sz="half" idx="1"/>
          </p:nvPr>
        </p:nvSpPr>
        <p:spPr/>
        <p:txBody>
          <a:bodyPr/>
          <a:lstStyle/>
          <a:p>
            <a:pPr marL="0" indent="0">
              <a:buNone/>
            </a:pPr>
            <a:r>
              <a:rPr lang="el-GR" dirty="0"/>
              <a:t>Είδαμε στον χάρτη πόση απόσταση χωρίζει τις Καρυάτιδες που βρίσκονται στην Αθήνα  με αυτή που βρίσκεται στο Λονδίνο (Βρετανικό Μουσείο).</a:t>
            </a:r>
          </a:p>
          <a:p>
            <a:endParaRPr lang="el-GR" dirty="0"/>
          </a:p>
        </p:txBody>
      </p:sp>
      <p:pic>
        <p:nvPicPr>
          <p:cNvPr id="7171" name="Picture 3" descr="Χάρτης"/>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772816"/>
            <a:ext cx="4038600" cy="326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44408" y="5085105"/>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401883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Παιχνίδι </a:t>
            </a:r>
            <a:r>
              <a:rPr lang="el-GR" dirty="0"/>
              <a:t>μνήμης</a:t>
            </a:r>
          </a:p>
        </p:txBody>
      </p:sp>
      <p:sp>
        <p:nvSpPr>
          <p:cNvPr id="3" name="Content Placeholder 2"/>
          <p:cNvSpPr>
            <a:spLocks noGrp="1"/>
          </p:cNvSpPr>
          <p:nvPr>
            <p:ph sz="half" idx="1"/>
          </p:nvPr>
        </p:nvSpPr>
        <p:spPr/>
        <p:txBody>
          <a:bodyPr>
            <a:normAutofit/>
          </a:bodyPr>
          <a:lstStyle/>
          <a:p>
            <a:pPr marL="0" indent="0">
              <a:buNone/>
            </a:pPr>
            <a:r>
              <a:rPr lang="el-GR" sz="2600" dirty="0"/>
              <a:t>Παίξαμε ένα παιχνίδι μνήμης (</a:t>
            </a:r>
            <a:r>
              <a:rPr lang="el-GR" sz="2600" dirty="0" err="1"/>
              <a:t>μέμο</a:t>
            </a:r>
            <a:r>
              <a:rPr lang="el-GR" sz="2600" dirty="0"/>
              <a:t>) με βάση τις </a:t>
            </a:r>
            <a:r>
              <a:rPr lang="el-GR" sz="2600" dirty="0" smtClean="0"/>
              <a:t>Καρυάτιδες. Στο </a:t>
            </a:r>
            <a:r>
              <a:rPr lang="el-GR" sz="2600" dirty="0"/>
              <a:t>παιχνίδι ανά δύο οι κάρτες απεικονίζουν την ίδια εικόνα. Κάθε παιδί γυρίζει μόνο ένα ζευγάρι. Αν είναι ίδια, τα παίρνει. Αν όχι, τις αφήνει πάλι κάτω χωρίς να φαίνονται. </a:t>
            </a:r>
          </a:p>
          <a:p>
            <a:endParaRPr lang="el-GR" sz="2600" dirty="0"/>
          </a:p>
        </p:txBody>
      </p:sp>
      <p:pic>
        <p:nvPicPr>
          <p:cNvPr id="2050" name="Picture 2" descr="Παιδιά παίζουν το ποαιχνίδι μνήμης."/>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772816"/>
            <a:ext cx="4038600" cy="3028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56616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Παιχνίδια </a:t>
            </a:r>
            <a:r>
              <a:rPr lang="el-GR" dirty="0"/>
              <a:t>με </a:t>
            </a:r>
            <a:r>
              <a:rPr lang="el-GR" dirty="0" smtClean="0"/>
              <a:t>αγάλματα (1/4)</a:t>
            </a:r>
            <a:endParaRPr lang="el-GR" dirty="0"/>
          </a:p>
        </p:txBody>
      </p:sp>
      <p:sp>
        <p:nvSpPr>
          <p:cNvPr id="3" name="Content Placeholder 2"/>
          <p:cNvSpPr>
            <a:spLocks noGrp="1"/>
          </p:cNvSpPr>
          <p:nvPr>
            <p:ph sz="half" idx="1"/>
          </p:nvPr>
        </p:nvSpPr>
        <p:spPr/>
        <p:txBody>
          <a:bodyPr/>
          <a:lstStyle/>
          <a:p>
            <a:pPr marL="0" indent="0">
              <a:buNone/>
            </a:pPr>
            <a:r>
              <a:rPr lang="el-GR" b="1" dirty="0"/>
              <a:t>Αγαλματάκια </a:t>
            </a:r>
            <a:r>
              <a:rPr lang="el-GR" b="1" dirty="0" smtClean="0"/>
              <a:t>ακούνητα: </a:t>
            </a:r>
            <a:r>
              <a:rPr lang="el-GR" dirty="0" smtClean="0"/>
              <a:t>Τα </a:t>
            </a:r>
            <a:r>
              <a:rPr lang="el-GR" dirty="0"/>
              <a:t>παιδιά παίρνουν μια συγκεκριμένη στάση που ορίζει η αρχηγός και μένουν ακίνητα σε αυτή. Νικητής εκείνος που θα σταθεί ακίνητος περισσότερη ώρα. </a:t>
            </a:r>
          </a:p>
        </p:txBody>
      </p:sp>
      <p:pic>
        <p:nvPicPr>
          <p:cNvPr id="8" name="Picture 3" descr="Τα παιδιά παίζουν αγαλματάκια ακούνητα"/>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9396" t="8822"/>
          <a:stretch/>
        </p:blipFill>
        <p:spPr bwMode="auto">
          <a:xfrm>
            <a:off x="5436096" y="1844824"/>
            <a:ext cx="2925253" cy="412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521373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ZHAW.ACCESSIBILITYADDIN.CHECKTIMEDATE" val="7/10/2015 12:49:12 μμ"/>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F8134FB-3E59-4C18-A772-9A8D97DAAF8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2436</TotalTime>
  <Words>879</Words>
  <Application>Microsoft Office PowerPoint</Application>
  <PresentationFormat>On-screen Show (4:3)</PresentationFormat>
  <Paragraphs>92</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Θέμα του Office</vt:lpstr>
      <vt:lpstr>Το Εικονογραφημένο Βιβλίο στην Προσχολική Εκπαίδευση</vt:lpstr>
      <vt:lpstr>Διδακτική Πρακτική</vt:lpstr>
      <vt:lpstr>Ανάγνωση του βιβλίου</vt:lpstr>
      <vt:lpstr>Συζήτηση (1/2)</vt:lpstr>
      <vt:lpstr>Συζήτηση (2/2)</vt:lpstr>
      <vt:lpstr>Παιχνίδι Μίμησης</vt:lpstr>
      <vt:lpstr>Χάρτης</vt:lpstr>
      <vt:lpstr>Παιχνίδι μνήμης</vt:lpstr>
      <vt:lpstr>Παιχνίδια με αγάλματα (1/4)</vt:lpstr>
      <vt:lpstr>Παιχνίδια με αγάλματα (2/4)</vt:lpstr>
      <vt:lpstr>Παιχνίδια με αγάλματα (3/4)</vt:lpstr>
      <vt:lpstr>Παιχνίδια με αγάλματα (4/4)</vt:lpstr>
      <vt:lpstr>Εικαστική δραστηριότητα</vt:lpstr>
      <vt:lpstr>Ιδέες των παιδιών</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Μία + 5 Καρυάτιδες </dc:title>
  <dc:subject>Το Εικονογραφημένο Βιβλίο στην Προσχολική Εκπαίδευση</dc:subject>
  <dc:creator> Αγγελική Γιαννικοπούλου</dc:creator>
  <cp:lastModifiedBy>Smaragda Papadopoulou</cp:lastModifiedBy>
  <cp:revision>275</cp:revision>
  <dcterms:created xsi:type="dcterms:W3CDTF">2012-09-06T09:03:05Z</dcterms:created>
  <dcterms:modified xsi:type="dcterms:W3CDTF">2015-10-28T22:11:04Z</dcterms:modified>
  <cp:category>Το Εικονογραφημένο Βιβλίο στην Προσχολική ΕκπαίδευσηΓλυπτική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