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9"/>
  </p:notesMasterIdLst>
  <p:sldIdLst>
    <p:sldId id="359" r:id="rId3"/>
    <p:sldId id="366" r:id="rId4"/>
    <p:sldId id="381" r:id="rId5"/>
    <p:sldId id="382" r:id="rId6"/>
    <p:sldId id="388" r:id="rId7"/>
    <p:sldId id="387" r:id="rId8"/>
    <p:sldId id="384" r:id="rId9"/>
    <p:sldId id="385" r:id="rId10"/>
    <p:sldId id="386" r:id="rId11"/>
    <p:sldId id="360" r:id="rId12"/>
    <p:sldId id="361" r:id="rId13"/>
    <p:sldId id="362" r:id="rId14"/>
    <p:sldId id="363" r:id="rId15"/>
    <p:sldId id="364" r:id="rId16"/>
    <p:sldId id="380" r:id="rId17"/>
    <p:sldId id="293" r:id="rId18"/>
  </p:sldIdLst>
  <p:sldSz cx="9144000" cy="6858000" type="screen4x3"/>
  <p:notesSz cx="6858000" cy="9144000"/>
  <p:custDataLst>
    <p:tags r:id="rId2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6"/>
            <p14:sldId id="381"/>
            <p14:sldId id="382"/>
            <p14:sldId id="388"/>
            <p14:sldId id="387"/>
            <p14:sldId id="384"/>
            <p14:sldId id="385"/>
            <p14:sldId id="386"/>
            <p14:sldId id="360"/>
            <p14:sldId id="361"/>
            <p14:sldId id="362"/>
            <p14:sldId id="363"/>
            <p14:sldId id="364"/>
            <p14:sldId id="380"/>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75" d="100"/>
          <a:sy n="75" d="100"/>
        </p:scale>
        <p:origin x="-7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18/12/2016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13</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14</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0D89E9-2C42-4DD9-8B64-167AF344DEE3}" type="slidenum">
              <a:rPr lang="en-US"/>
              <a:t>3</a:t>
            </a:fld>
            <a:endParaRPr lang="en-US"/>
          </a:p>
        </p:txBody>
      </p:sp>
    </p:spTree>
    <p:extLst>
      <p:ext uri="{BB962C8B-B14F-4D97-AF65-F5344CB8AC3E}">
        <p14:creationId xmlns:p14="http://schemas.microsoft.com/office/powerpoint/2010/main" val="217474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0D89E9-2C42-4DD9-8B64-167AF344DEE3}" type="slidenum">
              <a:rPr lang="en-US"/>
              <a:t>4</a:t>
            </a:fld>
            <a:endParaRPr lang="en-US"/>
          </a:p>
        </p:txBody>
      </p:sp>
    </p:spTree>
    <p:extLst>
      <p:ext uri="{BB962C8B-B14F-4D97-AF65-F5344CB8AC3E}">
        <p14:creationId xmlns:p14="http://schemas.microsoft.com/office/powerpoint/2010/main" val="2174740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0D89E9-2C42-4DD9-8B64-167AF344DEE3}" type="slidenum">
              <a:rPr lang="en-US"/>
              <a:t>6</a:t>
            </a:fld>
            <a:endParaRPr lang="en-US"/>
          </a:p>
        </p:txBody>
      </p:sp>
    </p:spTree>
    <p:extLst>
      <p:ext uri="{BB962C8B-B14F-4D97-AF65-F5344CB8AC3E}">
        <p14:creationId xmlns:p14="http://schemas.microsoft.com/office/powerpoint/2010/main" val="2174740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0D89E9-2C42-4DD9-8B64-167AF344DEE3}" type="slidenum">
              <a:rPr lang="en-US"/>
              <a:t>7</a:t>
            </a:fld>
            <a:endParaRPr lang="en-US"/>
          </a:p>
        </p:txBody>
      </p:sp>
    </p:spTree>
    <p:extLst>
      <p:ext uri="{BB962C8B-B14F-4D97-AF65-F5344CB8AC3E}">
        <p14:creationId xmlns:p14="http://schemas.microsoft.com/office/powerpoint/2010/main" val="2174740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0D89E9-2C42-4DD9-8B64-167AF344DEE3}" type="slidenum">
              <a:rPr lang="en-US"/>
              <a:t>8</a:t>
            </a:fld>
            <a:endParaRPr lang="en-US"/>
          </a:p>
        </p:txBody>
      </p:sp>
    </p:spTree>
    <p:extLst>
      <p:ext uri="{BB962C8B-B14F-4D97-AF65-F5344CB8AC3E}">
        <p14:creationId xmlns:p14="http://schemas.microsoft.com/office/powerpoint/2010/main" val="217474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05180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6" name="Picture 5"/>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6" name="Picture 5" descr="[DECORATIVE]"/>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7" name="Picture 6" descr="[DECORATIVE]"/>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9" name="Picture 8" descr="[DECORATIVE]"/>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5" name="Picture 4"/>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8" name="Picture 7" descr="[DECORATIVE]"/>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Γλυπτική και Εικονογραφημένο Βιβλίο</a:t>
            </a:r>
          </a:p>
        </p:txBody>
      </p:sp>
      <p:pic>
        <p:nvPicPr>
          <p:cNvPr id="7" name="Picture 6"/>
          <p:cNvPicPr>
            <a:picLocks noChangeAspect="1"/>
          </p:cNvPicPr>
          <p:nvPr userDrawn="1"/>
        </p:nvPicPr>
        <p:blipFill>
          <a:blip r:embed="rId3"/>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hyperlink" Target="http://opencourses.uoa.gr/courses/ECD5/"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12.png"/><Relationship Id="rId4" Type="http://schemas.openxmlformats.org/officeDocument/2006/relationships/hyperlink" Target="%5b1%5d%20http:/creativecommons.org/licenses/by-nc-sa/4.0/"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hyperlink" Target="https://commons.wikimedia.org/wiki/File:Cariatide_dall'eretteo,_415_ac._02.JPG" TargetMode="External"/><Relationship Id="rId5" Type="http://schemas.openxmlformats.org/officeDocument/2006/relationships/hyperlink" Target="http://www.biblionet.gr/book/9521/%CE%96%CE%AD%CE%B7,_%CE%86%CE%BB%CE%BA%CE%B7,_1925-/%CE%97_%CE%91%CE%BB%CE%AF%CE%BA%CE%B7_%CF%83%CF%84%CE%B7_%CF%87%CF%8E%CF%81%CE%B1_%CF%84%CF%89%CE%BD_%CE%BC%CE%B1%CF%81%CE%BC%CE%AC%CF%81%CF%89%CE%BD" TargetMode="External"/><Relationship Id="rId4" Type="http://schemas.openxmlformats.org/officeDocument/2006/relationships/hyperlink" Target="http://www.biblionet.gr/book/127517/%CE%9A%CF%85%CF%81%CE%B9%CF%84%CF%83%CF%8C%CF%80%CE%BF%CF%85%CE%BB%CE%BF%CF%82,_%CE%91%CE%BB%CE%AD%CE%BE%CE%B7%CF%82/%CE%9C%CE%AF%CE%B1_+_5_%CE%9A%CE%B1%CF%81%CF%85%CE%AC%CF%84%CE%B9%CE%B4%CE%B5%CF%8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4.3</a:t>
            </a:r>
            <a:r>
              <a:rPr lang="el-GR" sz="2800" dirty="0" smtClean="0">
                <a:solidFill>
                  <a:srgbClr val="5075BC"/>
                </a:solidFill>
                <a:latin typeface="+mj-lt"/>
                <a:ea typeface="+mj-ea"/>
                <a:cs typeface="+mj-cs"/>
              </a:rPr>
              <a:t>: </a:t>
            </a:r>
            <a:r>
              <a:rPr lang="el-GR" sz="2800" dirty="0" smtClean="0">
                <a:latin typeface="+mj-lt"/>
                <a:ea typeface="+mj-ea"/>
                <a:cs typeface="+mj-cs"/>
              </a:rPr>
              <a:t>Γλυπτική και </a:t>
            </a:r>
            <a:r>
              <a:rPr lang="el-GR" sz="2800" dirty="0">
                <a:latin typeface="+mj-lt"/>
                <a:ea typeface="+mj-ea"/>
                <a:cs typeface="+mj-cs"/>
              </a:rPr>
              <a:t>Εικονογραφημένο </a:t>
            </a:r>
            <a:r>
              <a:rPr lang="el-GR" sz="2800" dirty="0" smtClean="0">
                <a:latin typeface="+mj-lt"/>
                <a:ea typeface="+mj-ea"/>
                <a:cs typeface="+mj-cs"/>
              </a:rPr>
              <a:t>Βιβλίο</a:t>
            </a:r>
            <a:endParaRPr lang="el-GR" sz="2800" dirty="0">
              <a:latin typeface="+mj-lt"/>
              <a:ea typeface="+mj-ea"/>
              <a:cs typeface="+mj-cs"/>
            </a:endParaRPr>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spcBef>
                <a:spcPts val="0"/>
              </a:spcBef>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a:t>
            </a:r>
            <a:r>
              <a:rPr lang="el-GR" sz="2000" dirty="0" smtClean="0"/>
              <a:t>201</a:t>
            </a:r>
            <a:r>
              <a:rPr lang="en-GB" sz="2000" dirty="0" smtClean="0"/>
              <a:t>6</a:t>
            </a:r>
            <a:r>
              <a:rPr lang="el-GR" sz="2000" dirty="0"/>
              <a:t>. Ελένη </a:t>
            </a:r>
            <a:r>
              <a:rPr lang="el-GR" sz="2000" dirty="0" err="1"/>
              <a:t>Τσενεκίδη</a:t>
            </a:r>
            <a:r>
              <a:rPr lang="el-GR" sz="2000" dirty="0"/>
              <a:t>, </a:t>
            </a:r>
            <a:r>
              <a:rPr lang="el-GR" sz="2000" dirty="0" smtClean="0"/>
              <a:t>Αγγελική </a:t>
            </a:r>
            <a:r>
              <a:rPr lang="el-GR" sz="2000" dirty="0" err="1"/>
              <a:t>Γιαννικοπούλου</a:t>
            </a:r>
            <a:r>
              <a:rPr lang="el-GR" sz="2000" dirty="0"/>
              <a:t>. «Το Εικονογραφημένο Βιβλίο στην Προσχολική Εκπαίδευση. Γλυπτική και Εικονογραφημένο </a:t>
            </a:r>
            <a:r>
              <a:rPr lang="el-GR" sz="2000" dirty="0" smtClean="0"/>
              <a:t>Βιβλίο</a:t>
            </a:r>
            <a:r>
              <a:rPr lang="el-GR" sz="2000" dirty="0"/>
              <a:t>. Μία + 5 </a:t>
            </a:r>
            <a:r>
              <a:rPr lang="el-GR" sz="2000" dirty="0" smtClean="0"/>
              <a:t>Καρυάτιδες». Έκδοση: 1.0. Αθήνα 201</a:t>
            </a:r>
            <a:r>
              <a:rPr lang="en-GB" sz="2000" dirty="0" smtClean="0"/>
              <a:t>6</a:t>
            </a:r>
            <a:r>
              <a:rPr lang="el-GR" sz="2000" dirty="0" smtClean="0"/>
              <a:t>. </a:t>
            </a:r>
            <a:r>
              <a:rPr lang="el-GR" sz="2000" dirty="0"/>
              <a:t>Διαθέσιμο από τη δικτυακή </a:t>
            </a:r>
            <a:r>
              <a:rPr lang="el-GR" sz="2000" dirty="0" smtClean="0"/>
              <a:t>διεύθυνση: </a:t>
            </a:r>
            <a:r>
              <a:rPr lang="en-GB" sz="2000" dirty="0" smtClean="0">
                <a:hlinkClick r:id="rId4" tooltip="Ανοιχτό Μάθημα: Το Εικονογραφημένο Βιβλίο στην Προσχολική Εκπαίδευση"/>
              </a:rPr>
              <a:t>http</a:t>
            </a:r>
            <a:r>
              <a:rPr lang="en-GB" sz="2000" dirty="0">
                <a:hlinkClick r:id="rId4" tooltip="Ανοιχτό Μάθημα: Το Εικονογραφημένο Βιβλίο στην Προσχολική Εκπαίδευση"/>
              </a:rPr>
              <a:t>://opencourses.uoa.gr/courses/ECD5/</a:t>
            </a:r>
            <a:r>
              <a:rPr lang="el-GR" sz="2000" dirty="0" smtClean="0"/>
              <a:t>.</a:t>
            </a:r>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extLst>
      <p:ext uri="{BB962C8B-B14F-4D97-AF65-F5344CB8AC3E}">
        <p14:creationId xmlns:p14="http://schemas.microsoft.com/office/powerpoint/2010/main" val="1801978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Εξώφυλλο του βιβλίου </a:t>
            </a:r>
            <a:r>
              <a:rPr lang="el-GR" sz="2000" dirty="0" smtClean="0"/>
              <a:t>«</a:t>
            </a:r>
            <a:r>
              <a:rPr lang="el-GR" sz="2000" dirty="0" smtClean="0">
                <a:hlinkClick r:id="rId4"/>
              </a:rPr>
              <a:t>Μία </a:t>
            </a:r>
            <a:r>
              <a:rPr lang="el-GR" sz="2000" dirty="0">
                <a:hlinkClick r:id="rId4"/>
              </a:rPr>
              <a:t>+ 5 </a:t>
            </a:r>
            <a:r>
              <a:rPr lang="el-GR" sz="2000" dirty="0" smtClean="0">
                <a:hlinkClick r:id="rId4"/>
              </a:rPr>
              <a:t>Καρυάτιδες</a:t>
            </a:r>
            <a:r>
              <a:rPr lang="el-GR" sz="2000" dirty="0" smtClean="0"/>
              <a:t>» </a:t>
            </a:r>
            <a:r>
              <a:rPr lang="el-GR" sz="2000" dirty="0"/>
              <a:t>/ Αλέξης </a:t>
            </a:r>
            <a:r>
              <a:rPr lang="el-GR" sz="2000" dirty="0" err="1"/>
              <a:t>Κυριτσόπουλος</a:t>
            </a:r>
            <a:r>
              <a:rPr lang="el-GR" sz="2000" dirty="0"/>
              <a:t> · εικονογράφηση Αλέξης </a:t>
            </a:r>
            <a:r>
              <a:rPr lang="el-GR" sz="2000" dirty="0" err="1"/>
              <a:t>Κυριτσόπουλος</a:t>
            </a:r>
            <a:r>
              <a:rPr lang="el-GR" sz="2000" dirty="0"/>
              <a:t>. - 1η </a:t>
            </a:r>
            <a:r>
              <a:rPr lang="el-GR" sz="2000" dirty="0" err="1"/>
              <a:t>έκδ</a:t>
            </a:r>
            <a:r>
              <a:rPr lang="el-GR" sz="2000" dirty="0"/>
              <a:t>. - </a:t>
            </a:r>
            <a:r>
              <a:rPr lang="el-GR" sz="2000" dirty="0" smtClean="0"/>
              <a:t>Αθήνα: </a:t>
            </a:r>
            <a:r>
              <a:rPr lang="el-GR" sz="2000" dirty="0"/>
              <a:t>Κέδρος, </a:t>
            </a:r>
            <a:r>
              <a:rPr lang="el-GR" sz="2000" dirty="0" smtClean="0"/>
              <a:t>2007. </a:t>
            </a:r>
            <a:r>
              <a:rPr lang="en-GB" sz="2000" dirty="0" err="1" smtClean="0"/>
              <a:t>Biblionet</a:t>
            </a:r>
            <a:r>
              <a:rPr lang="el-GR" sz="2000" dirty="0" smtClean="0"/>
              <a:t>. </a:t>
            </a:r>
          </a:p>
          <a:p>
            <a:pPr marL="0" indent="0">
              <a:buNone/>
            </a:pPr>
            <a:r>
              <a:rPr lang="el-GR" sz="2000" dirty="0"/>
              <a:t>Εικόνα </a:t>
            </a:r>
            <a:r>
              <a:rPr lang="el-GR" sz="2000" dirty="0" smtClean="0"/>
              <a:t>2: </a:t>
            </a:r>
            <a:r>
              <a:rPr lang="el-GR" sz="2000" dirty="0"/>
              <a:t>Εξώφυλλο του </a:t>
            </a:r>
            <a:r>
              <a:rPr lang="el-GR" sz="2000" dirty="0" smtClean="0"/>
              <a:t>βιβλίου «</a:t>
            </a:r>
            <a:r>
              <a:rPr lang="el-GR" sz="2000" dirty="0" smtClean="0">
                <a:hlinkClick r:id="rId5"/>
              </a:rPr>
              <a:t>Η Αλίκη στη χώρα των μαρμάρων</a:t>
            </a:r>
            <a:r>
              <a:rPr lang="el-GR" sz="2000" dirty="0" smtClean="0"/>
              <a:t>»/</a:t>
            </a:r>
            <a:r>
              <a:rPr lang="el-GR" sz="2000" dirty="0"/>
              <a:t> </a:t>
            </a:r>
            <a:r>
              <a:rPr lang="el-GR" sz="2000" dirty="0" err="1"/>
              <a:t>Άλκη</a:t>
            </a:r>
            <a:r>
              <a:rPr lang="el-GR" sz="2000" dirty="0"/>
              <a:t> </a:t>
            </a:r>
            <a:r>
              <a:rPr lang="el-GR" sz="2000" dirty="0" err="1"/>
              <a:t>Ζέη</a:t>
            </a:r>
            <a:r>
              <a:rPr lang="el-GR" sz="2000" dirty="0"/>
              <a:t> · εικονογράφηση Σοφία </a:t>
            </a:r>
            <a:r>
              <a:rPr lang="el-GR" sz="2000" dirty="0" err="1"/>
              <a:t>Ζαραμπούκα</a:t>
            </a:r>
            <a:r>
              <a:rPr lang="el-GR" sz="2000" dirty="0"/>
              <a:t>. - 1η </a:t>
            </a:r>
            <a:r>
              <a:rPr lang="el-GR" sz="2000" dirty="0" err="1"/>
              <a:t>έκδ</a:t>
            </a:r>
            <a:r>
              <a:rPr lang="el-GR" sz="2000" dirty="0"/>
              <a:t>. - Αθήνα : Κέδρος, 1997. </a:t>
            </a:r>
          </a:p>
          <a:p>
            <a:pPr marL="0" indent="0">
              <a:buNone/>
            </a:pPr>
            <a:r>
              <a:rPr lang="el-GR" sz="2000" dirty="0" smtClean="0"/>
              <a:t>Εικόνα</a:t>
            </a:r>
            <a:r>
              <a:rPr lang="en-US" sz="2000" dirty="0" smtClean="0"/>
              <a:t> </a:t>
            </a:r>
            <a:r>
              <a:rPr lang="el-GR" sz="2000" dirty="0" smtClean="0"/>
              <a:t>3</a:t>
            </a:r>
            <a:r>
              <a:rPr lang="en-US" sz="2000" dirty="0" smtClean="0"/>
              <a:t>: </a:t>
            </a:r>
            <a:r>
              <a:rPr lang="el-GR" sz="2000" u="sng" dirty="0" smtClean="0">
                <a:hlinkClick r:id="rId6"/>
              </a:rPr>
              <a:t>Καρυάτιδα στο Βρετανικό Μουσείο</a:t>
            </a:r>
            <a:r>
              <a:rPr lang="en-US" sz="2000" dirty="0" smtClean="0"/>
              <a:t>, Copyright </a:t>
            </a:r>
            <a:r>
              <a:rPr lang="en-US" sz="2000" dirty="0" err="1" smtClean="0"/>
              <a:t>Sailko</a:t>
            </a:r>
            <a:r>
              <a:rPr lang="en-US" sz="2000" dirty="0" smtClean="0"/>
              <a:t>, Creative Commons Attribution-Share Alike 3.0 Unported, Wikimedia Commons.</a:t>
            </a:r>
            <a:endParaRPr lang="el-GR" sz="2000" dirty="0" smtClean="0"/>
          </a:p>
          <a:p>
            <a:pPr marL="0" indent="0">
              <a:buNone/>
            </a:pPr>
            <a:endParaRPr lang="el-GR" sz="2000" dirty="0"/>
          </a:p>
        </p:txBody>
      </p:sp>
    </p:spTree>
    <p:custDataLst>
      <p:tags r:id="rId1"/>
    </p:custDataLst>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title"/>
          </p:nvPr>
        </p:nvSpPr>
        <p:spPr/>
        <p:txBody>
          <a:bodyPr/>
          <a:lstStyle/>
          <a:p>
            <a:r>
              <a:rPr lang="el-GR" altLang="en-US" dirty="0" smtClean="0"/>
              <a:t>Διδακτική Πρακτική</a:t>
            </a:r>
            <a:endParaRPr lang="en-GB" altLang="en-US" dirty="0" smtClean="0"/>
          </a:p>
        </p:txBody>
      </p:sp>
      <p:sp>
        <p:nvSpPr>
          <p:cNvPr id="12291" name="Θέση περιεχομένου 6"/>
          <p:cNvSpPr>
            <a:spLocks noGrp="1"/>
          </p:cNvSpPr>
          <p:nvPr>
            <p:ph sz="half" idx="1"/>
          </p:nvPr>
        </p:nvSpPr>
        <p:spPr/>
        <p:txBody>
          <a:bodyPr>
            <a:normAutofit/>
          </a:bodyPr>
          <a:lstStyle/>
          <a:p>
            <a:pPr marL="0" indent="0">
              <a:buFont typeface="Arial" panose="020B0604020202020204" pitchFamily="34" charset="0"/>
              <a:buNone/>
            </a:pPr>
            <a:r>
              <a:rPr lang="el-GR" altLang="en-US" sz="2400" b="1" dirty="0" smtClean="0"/>
              <a:t>Διδακτική πρακτική</a:t>
            </a:r>
            <a:r>
              <a:rPr lang="en-GB" altLang="en-US" sz="2400" dirty="0" smtClean="0"/>
              <a:t>:</a:t>
            </a:r>
            <a:endParaRPr lang="el-GR" altLang="en-US" sz="2400" dirty="0" smtClean="0"/>
          </a:p>
          <a:p>
            <a:pPr marL="0" indent="0">
              <a:spcBef>
                <a:spcPts val="0"/>
              </a:spcBef>
              <a:buNone/>
            </a:pPr>
            <a:r>
              <a:rPr lang="el-GR" sz="2400" dirty="0"/>
              <a:t>Ελένη </a:t>
            </a:r>
            <a:r>
              <a:rPr lang="el-GR" sz="2400" dirty="0" err="1" smtClean="0"/>
              <a:t>Τσενεκίδη</a:t>
            </a:r>
            <a:r>
              <a:rPr lang="el-GR" sz="2400" dirty="0" smtClean="0"/>
              <a:t>.</a:t>
            </a:r>
          </a:p>
          <a:p>
            <a:pPr marL="0" indent="0">
              <a:spcBef>
                <a:spcPts val="1200"/>
              </a:spcBef>
              <a:spcAft>
                <a:spcPts val="600"/>
              </a:spcAft>
              <a:buNone/>
            </a:pPr>
            <a:r>
              <a:rPr lang="el-GR" altLang="en-US" sz="2400" b="1" dirty="0" smtClean="0"/>
              <a:t>Βιβλίο</a:t>
            </a:r>
            <a:r>
              <a:rPr lang="el-GR" altLang="en-US" sz="2400" dirty="0" smtClean="0"/>
              <a:t>:</a:t>
            </a:r>
            <a:r>
              <a:rPr lang="en-GB" altLang="en-US" sz="2400" dirty="0" smtClean="0"/>
              <a:t> </a:t>
            </a:r>
            <a:r>
              <a:rPr lang="el-GR" altLang="en-US" sz="2400" dirty="0" err="1"/>
              <a:t>Κυριτσόπουλος</a:t>
            </a:r>
            <a:r>
              <a:rPr lang="el-GR" altLang="en-US" sz="2400" dirty="0"/>
              <a:t>, Αλέξης. </a:t>
            </a:r>
            <a:r>
              <a:rPr lang="el-GR" altLang="en-US" sz="2400" b="1" dirty="0"/>
              <a:t>Μία + 5 Καρυάτιδες </a:t>
            </a:r>
            <a:r>
              <a:rPr lang="el-GR" altLang="en-US" sz="2400" dirty="0"/>
              <a:t>/ </a:t>
            </a:r>
            <a:r>
              <a:rPr lang="el-GR" altLang="en-US" sz="2400" dirty="0" smtClean="0"/>
              <a:t>εικονογράφηση </a:t>
            </a:r>
            <a:r>
              <a:rPr lang="el-GR" altLang="en-US" sz="2400" dirty="0"/>
              <a:t>Αλέξης </a:t>
            </a:r>
            <a:r>
              <a:rPr lang="el-GR" altLang="en-US" sz="2400" dirty="0" err="1"/>
              <a:t>Κυριτσόπουλος</a:t>
            </a:r>
            <a:r>
              <a:rPr lang="el-GR" altLang="en-US" sz="2400" dirty="0"/>
              <a:t>. - 1η </a:t>
            </a:r>
            <a:r>
              <a:rPr lang="el-GR" altLang="en-US" sz="2400" dirty="0" err="1"/>
              <a:t>έκδ</a:t>
            </a:r>
            <a:r>
              <a:rPr lang="el-GR" altLang="en-US" sz="2400" dirty="0"/>
              <a:t>. - Αθήνα : Κέδρος, 2007</a:t>
            </a:r>
            <a:r>
              <a:rPr lang="el-GR" altLang="en-US" sz="2400" dirty="0" smtClean="0"/>
              <a:t>.</a:t>
            </a:r>
            <a:endParaRPr lang="en-GB" altLang="en-US" sz="2400" dirty="0" smtClean="0"/>
          </a:p>
          <a:p>
            <a:pPr marL="0" indent="0">
              <a:spcBef>
                <a:spcPts val="1200"/>
              </a:spcBef>
              <a:spcAft>
                <a:spcPts val="600"/>
              </a:spcAft>
              <a:buNone/>
            </a:pPr>
            <a:r>
              <a:rPr lang="el-GR" altLang="en-US" sz="2400" b="1" dirty="0"/>
              <a:t>Θέμα</a:t>
            </a:r>
            <a:r>
              <a:rPr lang="el-GR" altLang="en-US" sz="2400" dirty="0"/>
              <a:t>: </a:t>
            </a:r>
            <a:r>
              <a:rPr lang="el-GR" altLang="en-US" sz="2400" dirty="0" smtClean="0"/>
              <a:t>Οι Καρυάτιδες.</a:t>
            </a:r>
            <a:endParaRPr lang="el-GR" altLang="en-US" sz="2400" dirty="0"/>
          </a:p>
          <a:p>
            <a:pPr marL="0" indent="0">
              <a:spcBef>
                <a:spcPts val="1200"/>
              </a:spcBef>
              <a:spcAft>
                <a:spcPts val="600"/>
              </a:spcAft>
              <a:buNone/>
            </a:pPr>
            <a:endParaRPr lang="en-GB" altLang="en-US" sz="2400" dirty="0"/>
          </a:p>
        </p:txBody>
      </p:sp>
      <p:pic>
        <p:nvPicPr>
          <p:cNvPr id="7" name="Εικόνα 3" descr="Εξώφυλλο του βιβλίου."/>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60032" y="1628800"/>
            <a:ext cx="3456384" cy="4104456"/>
          </a:xfrm>
          <a:prstGeom prst="rect">
            <a:avLst/>
          </a:prstGeom>
        </p:spPr>
      </p:pic>
      <p:sp>
        <p:nvSpPr>
          <p:cNvPr id="5" name="TextBox 4"/>
          <p:cNvSpPr txBox="1"/>
          <p:nvPr/>
        </p:nvSpPr>
        <p:spPr>
          <a:xfrm>
            <a:off x="8388424" y="5373216"/>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1822663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Αναγνωση του βιβλίου (1/2)</a:t>
            </a:r>
            <a:endParaRPr lang="en-US" dirty="0"/>
          </a:p>
        </p:txBody>
      </p:sp>
      <p:sp>
        <p:nvSpPr>
          <p:cNvPr id="3" name="Content Placeholder 2"/>
          <p:cNvSpPr>
            <a:spLocks noGrp="1"/>
          </p:cNvSpPr>
          <p:nvPr>
            <p:ph sz="half" idx="1"/>
          </p:nvPr>
        </p:nvSpPr>
        <p:spPr>
          <a:xfrm>
            <a:off x="457200" y="1600200"/>
            <a:ext cx="4474840" cy="4525963"/>
          </a:xfrm>
        </p:spPr>
        <p:txBody>
          <a:bodyPr vert="horz" lIns="91440" tIns="45720" rIns="91440" bIns="45720" rtlCol="0" anchor="t">
            <a:noAutofit/>
          </a:bodyPr>
          <a:lstStyle/>
          <a:p>
            <a:pPr marL="0" indent="0">
              <a:buNone/>
            </a:pPr>
            <a:r>
              <a:rPr lang="el-GR" dirty="0"/>
              <a:t>Διαβάσαμε το βιβλίο και φυσικά μιλήσαμε για την Ακρόπολη δείχνοντας πολλές </a:t>
            </a:r>
            <a:r>
              <a:rPr lang="el-GR" dirty="0" err="1"/>
              <a:t>πολλές</a:t>
            </a:r>
            <a:r>
              <a:rPr lang="el-GR" dirty="0"/>
              <a:t> εικόνες. Μιλήσαμε και για τις Καρυάτιδες. Πόσες ήταν, πού βρίσκονται τώρα και ποιος πήρε την έκτη Καρυάτιδα.</a:t>
            </a:r>
          </a:p>
          <a:p>
            <a:pPr marL="0" indent="0" algn="just">
              <a:buNone/>
            </a:pPr>
            <a:r>
              <a:rPr lang="el-GR" sz="3200" dirty="0" smtClean="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pic>
        <p:nvPicPr>
          <p:cNvPr id="6" name="Content Placeholder 5" descr="[DECORATIVE]"/>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40281" t="-434" r="17919" b="3869"/>
          <a:stretch/>
        </p:blipFill>
        <p:spPr>
          <a:xfrm>
            <a:off x="5148064" y="1628800"/>
            <a:ext cx="3285200" cy="4273313"/>
          </a:xfrm>
          <a:prstGeom prst="rect">
            <a:avLst/>
          </a:prstGeom>
        </p:spPr>
      </p:pic>
    </p:spTree>
    <p:extLst>
      <p:ext uri="{BB962C8B-B14F-4D97-AF65-F5344CB8AC3E}">
        <p14:creationId xmlns:p14="http://schemas.microsoft.com/office/powerpoint/2010/main" val="3999651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Αναγνωση του βιβλίου (2/2)</a:t>
            </a:r>
            <a:endParaRPr lang="en-US" dirty="0"/>
          </a:p>
        </p:txBody>
      </p:sp>
      <p:sp>
        <p:nvSpPr>
          <p:cNvPr id="3" name="Content Placeholder 2"/>
          <p:cNvSpPr>
            <a:spLocks noGrp="1"/>
          </p:cNvSpPr>
          <p:nvPr>
            <p:ph sz="half" idx="1"/>
          </p:nvPr>
        </p:nvSpPr>
        <p:spPr/>
        <p:txBody>
          <a:bodyPr vert="horz" lIns="91440" tIns="45720" rIns="91440" bIns="45720" rtlCol="0" anchor="t">
            <a:noAutofit/>
          </a:bodyPr>
          <a:lstStyle/>
          <a:p>
            <a:pPr marL="0" indent="0">
              <a:buNone/>
            </a:pPr>
            <a:r>
              <a:rPr lang="el-GR" dirty="0"/>
              <a:t>Διαβάσαμε και το βιβλίο «Η Αλίκη στη χώρα των μαρμάρων», που αναφέρεται στην αρπαγή των ελληνικών μαρμάρων από τον </a:t>
            </a:r>
            <a:r>
              <a:rPr lang="el-GR" dirty="0" err="1"/>
              <a:t>Έλγιν</a:t>
            </a:r>
            <a:r>
              <a:rPr lang="el-GR" dirty="0"/>
              <a:t>. </a:t>
            </a:r>
            <a:endParaRPr lang="en-US" dirty="0"/>
          </a:p>
        </p:txBody>
      </p:sp>
      <p:pic>
        <p:nvPicPr>
          <p:cNvPr id="7" name="Picture 2" descr="Εξώφυλλο"/>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r="2097" b="1242"/>
          <a:stretch/>
        </p:blipFill>
        <p:spPr bwMode="auto">
          <a:xfrm>
            <a:off x="4722564" y="1769740"/>
            <a:ext cx="3953892" cy="36754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139952" y="5013176"/>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961401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Καρυάτιδες που </a:t>
            </a:r>
            <a:r>
              <a:rPr lang="el-GR" dirty="0" smtClean="0"/>
              <a:t>στηρίζουν</a:t>
            </a:r>
            <a:r>
              <a:rPr lang="en-GB" dirty="0" smtClean="0"/>
              <a:t> (1/2)</a:t>
            </a:r>
            <a:endParaRPr lang="el-GR" dirty="0"/>
          </a:p>
        </p:txBody>
      </p:sp>
      <p:sp>
        <p:nvSpPr>
          <p:cNvPr id="4" name="Content Placeholder 3"/>
          <p:cNvSpPr>
            <a:spLocks noGrp="1"/>
          </p:cNvSpPr>
          <p:nvPr>
            <p:ph sz="half" idx="2"/>
          </p:nvPr>
        </p:nvSpPr>
        <p:spPr>
          <a:xfrm>
            <a:off x="2627784" y="1600200"/>
            <a:ext cx="6059016" cy="4525963"/>
          </a:xfrm>
        </p:spPr>
        <p:txBody>
          <a:bodyPr/>
          <a:lstStyle/>
          <a:p>
            <a:pPr marL="0" indent="0">
              <a:buNone/>
            </a:pPr>
            <a:r>
              <a:rPr lang="el-GR" dirty="0"/>
              <a:t>Επικεντρωθήκαμε στις Καρυάτιδες και διαπιστώσαμε ότι κρατούν την οροφή με το κεφάλι τους. </a:t>
            </a:r>
          </a:p>
          <a:p>
            <a:endParaRPr lang="el-GR" dirty="0"/>
          </a:p>
        </p:txBody>
      </p:sp>
      <p:pic>
        <p:nvPicPr>
          <p:cNvPr id="5" name="Picture 2" descr="Καρυάτιδα"/>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556792"/>
            <a:ext cx="1799705" cy="45221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39752" y="5733256"/>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Tree>
    <p:custDataLst>
      <p:tags r:id="rId1"/>
    </p:custDataLst>
    <p:extLst>
      <p:ext uri="{BB962C8B-B14F-4D97-AF65-F5344CB8AC3E}">
        <p14:creationId xmlns:p14="http://schemas.microsoft.com/office/powerpoint/2010/main" val="1087694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Καρυάτιδες που στηρίζουν</a:t>
            </a:r>
            <a:r>
              <a:rPr lang="en-GB" dirty="0"/>
              <a:t> </a:t>
            </a:r>
            <a:r>
              <a:rPr lang="en-GB" dirty="0" smtClean="0"/>
              <a:t>(2/2</a:t>
            </a:r>
            <a:r>
              <a:rPr lang="en-GB" dirty="0"/>
              <a:t>)</a:t>
            </a:r>
            <a:endParaRPr lang="en-US" dirty="0"/>
          </a:p>
        </p:txBody>
      </p:sp>
      <p:sp>
        <p:nvSpPr>
          <p:cNvPr id="3" name="Content Placeholder 2"/>
          <p:cNvSpPr>
            <a:spLocks noGrp="1"/>
          </p:cNvSpPr>
          <p:nvPr>
            <p:ph sz="half" idx="1"/>
          </p:nvPr>
        </p:nvSpPr>
        <p:spPr/>
        <p:txBody>
          <a:bodyPr vert="horz" lIns="91440" tIns="45720" rIns="91440" bIns="45720" rtlCol="0" anchor="t">
            <a:noAutofit/>
          </a:bodyPr>
          <a:lstStyle/>
          <a:p>
            <a:pPr marL="0" indent="0">
              <a:buNone/>
            </a:pPr>
            <a:r>
              <a:rPr lang="el-GR" dirty="0" smtClean="0"/>
              <a:t>Θα </a:t>
            </a:r>
            <a:r>
              <a:rPr lang="el-GR" dirty="0"/>
              <a:t>μπορούσαν να κρατούν την οροφή με κάποιο άλλο μέρος του σώματός τους;</a:t>
            </a:r>
          </a:p>
          <a:p>
            <a:pPr marL="0" indent="0">
              <a:buNone/>
            </a:pPr>
            <a:r>
              <a:rPr lang="el-GR" dirty="0"/>
              <a:t>Τα παιδιά μιμήθηκαν πολλά διαφορετικά αγάλματα που θα στήριζαν με την πλάτη, τα πόδια, τα χέρια, τη μύτη, την κοιλιά, κ.λπ. </a:t>
            </a:r>
          </a:p>
          <a:p>
            <a:pPr marL="0" indent="0" algn="just">
              <a:buNone/>
            </a:pPr>
            <a:endParaRPr lang="en-US" sz="3200" dirty="0">
              <a:latin typeface="Arial" panose="020B0604020202020204" pitchFamily="34" charset="0"/>
              <a:cs typeface="Arial" panose="020B0604020202020204" pitchFamily="34" charset="0"/>
            </a:endParaRPr>
          </a:p>
        </p:txBody>
      </p:sp>
      <p:pic>
        <p:nvPicPr>
          <p:cNvPr id="6" name="Picture 3" descr="[DECORATIVE]"/>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6925" r="10080" b="38309"/>
          <a:stretch/>
        </p:blipFill>
        <p:spPr>
          <a:xfrm>
            <a:off x="4860032" y="1700808"/>
            <a:ext cx="3615308" cy="3913425"/>
          </a:xfrm>
          <a:prstGeom prst="rect">
            <a:avLst/>
          </a:prstGeom>
        </p:spPr>
      </p:pic>
    </p:spTree>
    <p:extLst>
      <p:ext uri="{BB962C8B-B14F-4D97-AF65-F5344CB8AC3E}">
        <p14:creationId xmlns:p14="http://schemas.microsoft.com/office/powerpoint/2010/main" val="3705539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Χέρια που στηρίζουν (1/3)</a:t>
            </a:r>
            <a:endParaRPr lang="en-US" dirty="0"/>
          </a:p>
        </p:txBody>
      </p:sp>
      <p:sp>
        <p:nvSpPr>
          <p:cNvPr id="3" name="Content Placeholder 2"/>
          <p:cNvSpPr>
            <a:spLocks noGrp="1"/>
          </p:cNvSpPr>
          <p:nvPr>
            <p:ph sz="half" idx="1"/>
          </p:nvPr>
        </p:nvSpPr>
        <p:spPr>
          <a:xfrm>
            <a:off x="457200" y="1600200"/>
            <a:ext cx="5410944" cy="4525963"/>
          </a:xfrm>
        </p:spPr>
        <p:txBody>
          <a:bodyPr vert="horz" lIns="91440" tIns="45720" rIns="91440" bIns="45720" rtlCol="0" anchor="t">
            <a:noAutofit/>
          </a:bodyPr>
          <a:lstStyle/>
          <a:p>
            <a:pPr marL="0" indent="0">
              <a:buNone/>
            </a:pPr>
            <a:r>
              <a:rPr lang="el-GR" sz="2500" dirty="0"/>
              <a:t>Σκεφτήκαμε να υλοποιήσουμε την εκδοχή με τα χέρια και φτιάξαμε από </a:t>
            </a:r>
            <a:r>
              <a:rPr lang="el-GR" sz="2500" dirty="0" err="1"/>
              <a:t>γυψόγαζες</a:t>
            </a:r>
            <a:r>
              <a:rPr lang="el-GR" sz="2500" dirty="0"/>
              <a:t> ομοιώματα των χεριών των παιδιών</a:t>
            </a:r>
            <a:r>
              <a:rPr lang="el-GR" sz="2500" dirty="0" smtClean="0"/>
              <a:t>.</a:t>
            </a:r>
            <a:endParaRPr lang="el-GR" sz="2500" dirty="0"/>
          </a:p>
          <a:p>
            <a:pPr marL="0" indent="0">
              <a:buNone/>
            </a:pPr>
            <a:r>
              <a:rPr lang="el-GR" sz="2500" dirty="0"/>
              <a:t>Η διαδικασία:</a:t>
            </a:r>
          </a:p>
          <a:p>
            <a:r>
              <a:rPr lang="el-GR" sz="2500" dirty="0"/>
              <a:t>Τα παιδιά χωρίστηκαν σε έξι ομάδες. </a:t>
            </a:r>
          </a:p>
          <a:p>
            <a:r>
              <a:rPr lang="el-GR" sz="2500" dirty="0"/>
              <a:t>Ένα παιδί από κάθε ομάδα «έδινε» το χέρι του ως μοντέλο. </a:t>
            </a:r>
          </a:p>
          <a:p>
            <a:r>
              <a:rPr lang="el-GR" sz="2500" dirty="0"/>
              <a:t>Το χέρι του παιδιού καλύφθηκε με βαζελίνη για να μην κολλήσει στην πορεία η </a:t>
            </a:r>
            <a:r>
              <a:rPr lang="el-GR" sz="2500" dirty="0" err="1"/>
              <a:t>γυψόγαζα</a:t>
            </a:r>
            <a:r>
              <a:rPr lang="el-GR" sz="2500" dirty="0"/>
              <a:t>. </a:t>
            </a:r>
          </a:p>
          <a:p>
            <a:pPr marL="0" indent="0" algn="just">
              <a:buNone/>
            </a:pPr>
            <a:endParaRPr lang="el-GR" sz="2500" dirty="0" smtClean="0">
              <a:latin typeface="Arial" panose="020B0604020202020204" pitchFamily="34" charset="0"/>
              <a:cs typeface="Arial" panose="020B0604020202020204" pitchFamily="34" charset="0"/>
            </a:endParaRPr>
          </a:p>
          <a:p>
            <a:pPr marL="0" indent="0" algn="just">
              <a:buNone/>
            </a:pPr>
            <a:endParaRPr lang="en-US" sz="2500" dirty="0">
              <a:latin typeface="Arial" panose="020B0604020202020204" pitchFamily="34" charset="0"/>
              <a:cs typeface="Arial" panose="020B0604020202020204" pitchFamily="34" charset="0"/>
            </a:endParaRPr>
          </a:p>
        </p:txBody>
      </p:sp>
      <p:pic>
        <p:nvPicPr>
          <p:cNvPr id="6" name="Picture 3" descr="[DECORATIVE]"/>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57729" y="1628800"/>
            <a:ext cx="2546719" cy="4525963"/>
          </a:xfrm>
          <a:prstGeom prst="rect">
            <a:avLst/>
          </a:prstGeom>
        </p:spPr>
      </p:pic>
    </p:spTree>
    <p:extLst>
      <p:ext uri="{BB962C8B-B14F-4D97-AF65-F5344CB8AC3E}">
        <p14:creationId xmlns:p14="http://schemas.microsoft.com/office/powerpoint/2010/main" val="1723810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Χέρια που στηρίζουν (2/3)</a:t>
            </a:r>
            <a:endParaRPr lang="en-US" dirty="0"/>
          </a:p>
        </p:txBody>
      </p:sp>
      <p:sp>
        <p:nvSpPr>
          <p:cNvPr id="3" name="Content Placeholder 2"/>
          <p:cNvSpPr>
            <a:spLocks noGrp="1"/>
          </p:cNvSpPr>
          <p:nvPr>
            <p:ph sz="half" idx="1"/>
          </p:nvPr>
        </p:nvSpPr>
        <p:spPr>
          <a:xfrm>
            <a:off x="457200" y="1600200"/>
            <a:ext cx="4906888" cy="4525963"/>
          </a:xfrm>
        </p:spPr>
        <p:txBody>
          <a:bodyPr vert="horz" lIns="91440" tIns="45720" rIns="91440" bIns="45720" rtlCol="0" anchor="t">
            <a:noAutofit/>
          </a:bodyPr>
          <a:lstStyle/>
          <a:p>
            <a:pPr marL="0" indent="0">
              <a:buNone/>
            </a:pPr>
            <a:r>
              <a:rPr lang="el-GR" sz="2500" dirty="0"/>
              <a:t>Μπροστά σε κάθε ομάδα υπήρχαν κομμένα κομμάτια </a:t>
            </a:r>
            <a:r>
              <a:rPr lang="el-GR" sz="2500" dirty="0" err="1"/>
              <a:t>γυψόγαζας</a:t>
            </a:r>
            <a:r>
              <a:rPr lang="el-GR" sz="2500" dirty="0"/>
              <a:t> και ένα μπολάκι με νερό. Τα μέλη της υπόλοιπης ομάδας έπρεπε προσεχτικά να βρέχουν τις </a:t>
            </a:r>
            <a:r>
              <a:rPr lang="el-GR" sz="2500" dirty="0" err="1"/>
              <a:t>γυψόγαζες</a:t>
            </a:r>
            <a:r>
              <a:rPr lang="el-GR" sz="2500" dirty="0"/>
              <a:t> και σιγά σιγά να καλύψουν όλο το χέρι του παιδιού. </a:t>
            </a:r>
          </a:p>
          <a:p>
            <a:pPr marL="0" indent="0">
              <a:buNone/>
            </a:pPr>
            <a:r>
              <a:rPr lang="el-GR" sz="2500" dirty="0"/>
              <a:t>Όταν στέγνωσε, βγάλαμε με τη δική μου βοήθεια το χέρι από το γύψο. Πλέον είχαμε το ομοίωμα του χεριού.</a:t>
            </a:r>
          </a:p>
          <a:p>
            <a:endParaRPr lang="el-GR" dirty="0" smtClean="0">
              <a:latin typeface="Arial" panose="020B0604020202020204" pitchFamily="34" charset="0"/>
              <a:cs typeface="Arial" panose="020B0604020202020204" pitchFamily="34" charset="0"/>
            </a:endParaRPr>
          </a:p>
          <a:p>
            <a:pPr marL="0" indent="0" algn="just">
              <a:buNone/>
            </a:pPr>
            <a:endParaRPr lang="el-GR" sz="3200" dirty="0" smtClean="0">
              <a:latin typeface="Arial" panose="020B0604020202020204" pitchFamily="34" charset="0"/>
              <a:cs typeface="Arial" panose="020B0604020202020204" pitchFamily="34" charset="0"/>
            </a:endParaRPr>
          </a:p>
          <a:p>
            <a:pPr marL="0" indent="0" algn="just">
              <a:buNone/>
            </a:pPr>
            <a:endParaRPr lang="en-US" sz="3200" dirty="0">
              <a:latin typeface="Arial" panose="020B0604020202020204" pitchFamily="34" charset="0"/>
              <a:cs typeface="Arial" panose="020B0604020202020204" pitchFamily="34" charset="0"/>
            </a:endParaRPr>
          </a:p>
        </p:txBody>
      </p:sp>
      <p:pic>
        <p:nvPicPr>
          <p:cNvPr id="7" name="Picture 3" descr="[DECORATIVE]"/>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30399"/>
          <a:stretch/>
        </p:blipFill>
        <p:spPr>
          <a:xfrm>
            <a:off x="5652120" y="1772816"/>
            <a:ext cx="2810892" cy="2274435"/>
          </a:xfrm>
          <a:prstGeom prst="rect">
            <a:avLst/>
          </a:prstGeom>
        </p:spPr>
      </p:pic>
    </p:spTree>
    <p:extLst>
      <p:ext uri="{BB962C8B-B14F-4D97-AF65-F5344CB8AC3E}">
        <p14:creationId xmlns:p14="http://schemas.microsoft.com/office/powerpoint/2010/main" val="2924886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l-GR" dirty="0"/>
              <a:t>Χέρια που στηρίζουν (3/3)</a:t>
            </a:r>
            <a:endParaRPr lang="en-US" dirty="0"/>
          </a:p>
        </p:txBody>
      </p:sp>
      <p:sp>
        <p:nvSpPr>
          <p:cNvPr id="3" name="Content Placeholder 2"/>
          <p:cNvSpPr>
            <a:spLocks noGrp="1"/>
          </p:cNvSpPr>
          <p:nvPr>
            <p:ph sz="half" idx="1"/>
          </p:nvPr>
        </p:nvSpPr>
        <p:spPr>
          <a:xfrm>
            <a:off x="457200" y="1600200"/>
            <a:ext cx="4258816" cy="4525963"/>
          </a:xfrm>
        </p:spPr>
        <p:txBody>
          <a:bodyPr>
            <a:noAutofit/>
          </a:bodyPr>
          <a:lstStyle/>
          <a:p>
            <a:pPr marL="0" indent="0">
              <a:buNone/>
            </a:pPr>
            <a:r>
              <a:rPr lang="el-GR" sz="2600" dirty="0"/>
              <a:t>Κολλήσαμε τα έξι γύψινα χέρια πάνω σε ένα κομμάτι </a:t>
            </a:r>
            <a:r>
              <a:rPr lang="el-GR" sz="2600" dirty="0" err="1"/>
              <a:t>φελιζόλ</a:t>
            </a:r>
            <a:r>
              <a:rPr lang="el-GR" sz="2600" dirty="0"/>
              <a:t>, όπως είναι τοποθετημένες οι Καρυάτιδες. </a:t>
            </a:r>
            <a:r>
              <a:rPr lang="el-GR" sz="2600" dirty="0" smtClean="0"/>
              <a:t>Τοποθετήσαμε </a:t>
            </a:r>
            <a:r>
              <a:rPr lang="el-GR" sz="2600" dirty="0"/>
              <a:t>άλλο ένα κομμάτι από πάνω, το οποίο περάστηκε και αυτό με γυψόγαζα και έμοιαζε μαρμάρινο. </a:t>
            </a:r>
            <a:r>
              <a:rPr lang="el-GR" sz="2600" dirty="0" smtClean="0"/>
              <a:t>Δημιουργήσαμε </a:t>
            </a:r>
            <a:r>
              <a:rPr lang="el-GR" sz="2600" dirty="0"/>
              <a:t>έτσι μια διαφορετική άποψη για την στήριξη της σκεπής.</a:t>
            </a:r>
            <a:endParaRPr lang="en-US" sz="2600" dirty="0"/>
          </a:p>
          <a:p>
            <a:pPr marL="0" indent="0">
              <a:buNone/>
            </a:pPr>
            <a:endParaRPr lang="en-US" sz="2600" dirty="0"/>
          </a:p>
        </p:txBody>
      </p:sp>
      <p:pic>
        <p:nvPicPr>
          <p:cNvPr id="6" name="Content Placeholder 5" descr="[DECORATIVE]"/>
          <p:cNvPicPr>
            <a:picLocks noGrp="1"/>
          </p:cNvPicPr>
          <p:nvPr>
            <p:ph sz="half" idx="2"/>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6082" t="6411" r="18552" b="429"/>
          <a:stretch/>
        </p:blipFill>
        <p:spPr bwMode="auto">
          <a:xfrm>
            <a:off x="4860032" y="1916832"/>
            <a:ext cx="3639484" cy="32403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36937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 name="ZHAW.ACCESSIBILITYADDIN.CHECKTIMEDATE" val="18/12/2016 1:10:16 μμ"/>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12290,12291,7,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3,7,8,"/>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4,5,6,"/>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3,7,"/>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5592238-C46C-4048-B1C3-1340434FE2B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2459</TotalTime>
  <Words>742</Words>
  <Application>Microsoft Office PowerPoint</Application>
  <PresentationFormat>On-screen Show (4:3)</PresentationFormat>
  <Paragraphs>79</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Θέμα του Office</vt:lpstr>
      <vt:lpstr>Το Εικονογραφημένο Βιβλίο στην Προσχολική Εκπαίδευση</vt:lpstr>
      <vt:lpstr>Διδακτική Πρακτική</vt:lpstr>
      <vt:lpstr>Αναγνωση του βιβλίου (1/2)</vt:lpstr>
      <vt:lpstr>Αναγνωση του βιβλίου (2/2)</vt:lpstr>
      <vt:lpstr>Καρυάτιδες που στηρίζουν (1/2)</vt:lpstr>
      <vt:lpstr>Καρυάτιδες που στηρίζουν (2/2)</vt:lpstr>
      <vt:lpstr>Χέρια που στηρίζουν (1/3)</vt:lpstr>
      <vt:lpstr>Χέρια που στηρίζουν (2/3)</vt:lpstr>
      <vt:lpstr>Χέρια που στηρίζουν (3/3)</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Μία + 5 Καρυάτιδες </dc:title>
  <dc:subject>Το Εικονογραφημένο Βιβλίο στην Προσχολική Εκπαίδευση</dc:subject>
  <dc:creator> Αγγελική Γιαννικοπούλου</dc:creator>
  <cp:lastModifiedBy>takis81 mark</cp:lastModifiedBy>
  <cp:revision>279</cp:revision>
  <dcterms:created xsi:type="dcterms:W3CDTF">2012-09-06T09:03:05Z</dcterms:created>
  <dcterms:modified xsi:type="dcterms:W3CDTF">2016-12-18T11:10:18Z</dcterms:modified>
  <cp:category>Το Εικονογραφημένο Βιβλίο στην Προσχολική ΕκπαίδευσηΓλυπτική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