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9"/>
  </p:notesMasterIdLst>
  <p:sldIdLst>
    <p:sldId id="359" r:id="rId3"/>
    <p:sldId id="365" r:id="rId4"/>
    <p:sldId id="366" r:id="rId5"/>
    <p:sldId id="367" r:id="rId6"/>
    <p:sldId id="368" r:id="rId7"/>
    <p:sldId id="370" r:id="rId8"/>
    <p:sldId id="371" r:id="rId9"/>
    <p:sldId id="372" r:id="rId10"/>
    <p:sldId id="373" r:id="rId11"/>
    <p:sldId id="360" r:id="rId12"/>
    <p:sldId id="361" r:id="rId13"/>
    <p:sldId id="362" r:id="rId14"/>
    <p:sldId id="363" r:id="rId15"/>
    <p:sldId id="364" r:id="rId16"/>
    <p:sldId id="374" r:id="rId17"/>
    <p:sldId id="293" r:id="rId18"/>
  </p:sldIdLst>
  <p:sldSz cx="9144000" cy="6858000" type="screen4x3"/>
  <p:notesSz cx="6858000" cy="9144000"/>
  <p:custDataLst>
    <p:tags r:id="rId2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5"/>
            <p14:sldId id="366"/>
            <p14:sldId id="367"/>
            <p14:sldId id="368"/>
            <p14:sldId id="370"/>
            <p14:sldId id="371"/>
            <p14:sldId id="372"/>
            <p14:sldId id="373"/>
            <p14:sldId id="360"/>
            <p14:sldId id="361"/>
            <p14:sldId id="362"/>
            <p14:sldId id="363"/>
            <p14:sldId id="364"/>
            <p14:sldId id="374"/>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112" d="100"/>
          <a:sy n="112" d="100"/>
        </p:scale>
        <p:origin x="-16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13</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14</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9" name="Picture 8"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8" name="Picture 7"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06405"/>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3.png"/><Relationship Id="rId4" Type="http://schemas.openxmlformats.org/officeDocument/2006/relationships/hyperlink" Target="%5b1%5d%20http:/creativecommons.org/licenses/by-nc-sa/4.0/"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iblionet.gr/book/198974/%CE%95%CE%AF%CE%BC%CE%B1%CE%B9_%CE%AD%CE%BD%CE%B1%CF%82_%CE%BA%CE%B1%CE%BB%CE%BB%CE%B9%CF%84%CE%AD%CF%87%CE%BD%CE%B7%CF%8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lickr.com/photos/libbyrosof/384760632/in/photostrea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4.</a:t>
            </a:r>
            <a:r>
              <a:rPr lang="el-GR" sz="2800" dirty="0" smtClean="0">
                <a:solidFill>
                  <a:srgbClr val="5075BC"/>
                </a:solidFill>
                <a:latin typeface="+mj-lt"/>
                <a:ea typeface="+mj-ea"/>
                <a:cs typeface="+mj-cs"/>
              </a:rPr>
              <a:t>3:</a:t>
            </a:r>
            <a:r>
              <a:rPr lang="en-US" sz="2800" dirty="0" smtClean="0">
                <a:solidFill>
                  <a:srgbClr val="5075BC"/>
                </a:solidFill>
                <a:latin typeface="+mj-lt"/>
                <a:ea typeface="+mj-ea"/>
                <a:cs typeface="+mj-cs"/>
              </a:rPr>
              <a:t> </a:t>
            </a:r>
            <a:r>
              <a:rPr lang="el-GR" sz="2800" dirty="0" smtClean="0"/>
              <a:t>Γλυπτική και Εικονογραφημένο Βιβλίο</a:t>
            </a:r>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spcBef>
                <a:spcPts val="0"/>
              </a:spcBef>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a:t>Ελένη </a:t>
            </a:r>
            <a:r>
              <a:rPr lang="el-GR" sz="2000" dirty="0" err="1"/>
              <a:t>Τσενεκίδη</a:t>
            </a:r>
            <a:r>
              <a:rPr lang="el-GR" sz="2000" dirty="0" smtClean="0"/>
              <a:t>, Μαριάννα-Σοφία </a:t>
            </a:r>
            <a:r>
              <a:rPr lang="el-GR" sz="2000" dirty="0" err="1" smtClean="0"/>
              <a:t>Ματζίρη</a:t>
            </a:r>
            <a:r>
              <a:rPr lang="el-GR" sz="2000" dirty="0" smtClean="0"/>
              <a:t>, Αγγελική </a:t>
            </a:r>
            <a:r>
              <a:rPr lang="el-GR" sz="2000" dirty="0" err="1" smtClean="0"/>
              <a:t>Γιαννικοπούλου</a:t>
            </a:r>
            <a:r>
              <a:rPr lang="el-GR" sz="2000" dirty="0"/>
              <a:t>. «Το Εικονογραφημένο Βιβλίο στην Προσχολική Εκπαίδευση</a:t>
            </a:r>
            <a:r>
              <a:rPr lang="el-GR" sz="2000" dirty="0" smtClean="0"/>
              <a:t>. </a:t>
            </a:r>
            <a:r>
              <a:rPr lang="el-GR" sz="2000" dirty="0"/>
              <a:t>Γλυπτική και εικονογραφημένο βιβλίο</a:t>
            </a:r>
            <a:r>
              <a:rPr lang="el-GR" sz="2000" dirty="0" smtClean="0"/>
              <a:t>.</a:t>
            </a:r>
            <a:r>
              <a:rPr lang="en-US" sz="2000" dirty="0" smtClean="0"/>
              <a:t> </a:t>
            </a:r>
            <a:r>
              <a:rPr lang="el-GR" sz="2000" dirty="0"/>
              <a:t>Είμαι ένας </a:t>
            </a:r>
            <a:r>
              <a:rPr lang="el-GR" sz="2000" dirty="0" smtClean="0"/>
              <a:t>καλλιτέχνης».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extLst>
      <p:ext uri="{BB962C8B-B14F-4D97-AF65-F5344CB8AC3E}">
        <p14:creationId xmlns:p14="http://schemas.microsoft.com/office/powerpoint/2010/main" val="3718312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2: Εξώφυλλο και ενδεικτικές σελίδες του βιβλίου «</a:t>
            </a:r>
            <a:r>
              <a:rPr lang="el-GR" sz="2000" u="sng" dirty="0">
                <a:hlinkClick r:id="rId3"/>
              </a:rPr>
              <a:t>Είμαι ένας καλλιτέχνης</a:t>
            </a:r>
            <a:r>
              <a:rPr lang="el-GR" sz="2000" dirty="0"/>
              <a:t>» / εικονογράφηση Μάρτα Άλτες. - Αθήνα : </a:t>
            </a:r>
            <a:r>
              <a:rPr lang="el-GR" sz="2000" dirty="0" err="1"/>
              <a:t>Key</a:t>
            </a:r>
            <a:r>
              <a:rPr lang="el-GR" sz="2000" dirty="0"/>
              <a:t> </a:t>
            </a:r>
            <a:r>
              <a:rPr lang="el-GR" sz="2000" dirty="0" err="1"/>
              <a:t>Books</a:t>
            </a:r>
            <a:r>
              <a:rPr lang="el-GR" sz="2000" dirty="0"/>
              <a:t>, 2014</a:t>
            </a:r>
            <a:r>
              <a:rPr lang="el-GR" sz="2000" dirty="0" smtClean="0"/>
              <a:t>.</a:t>
            </a:r>
            <a:r>
              <a:rPr lang="en-US" sz="2000" dirty="0" smtClean="0"/>
              <a:t> </a:t>
            </a:r>
            <a:r>
              <a:rPr lang="en-GB" sz="2000" dirty="0" err="1" smtClean="0"/>
              <a:t>Biblionet</a:t>
            </a:r>
            <a:r>
              <a:rPr lang="el-GR" sz="2000" dirty="0" smtClean="0"/>
              <a:t>.</a:t>
            </a:r>
            <a:endParaRPr lang="en-GB" sz="2000" dirty="0" smtClean="0"/>
          </a:p>
          <a:p>
            <a:pPr marL="0" indent="0">
              <a:buNone/>
            </a:pPr>
            <a:r>
              <a:rPr lang="el-GR" sz="2000" dirty="0"/>
              <a:t>Εικόνα </a:t>
            </a:r>
            <a:r>
              <a:rPr lang="en-US" sz="2000" dirty="0" smtClean="0"/>
              <a:t>3:</a:t>
            </a:r>
            <a:r>
              <a:rPr lang="el-GR" sz="2000" dirty="0" smtClean="0"/>
              <a:t> </a:t>
            </a:r>
            <a:r>
              <a:rPr lang="en-GB" sz="2000" u="sng" dirty="0" smtClean="0">
                <a:hlinkClick r:id="rId4"/>
              </a:rPr>
              <a:t>Bricolage</a:t>
            </a:r>
            <a:r>
              <a:rPr lang="en-GB" sz="2000" dirty="0" smtClean="0"/>
              <a:t> </a:t>
            </a:r>
            <a:r>
              <a:rPr lang="en-GB" sz="2000" dirty="0"/>
              <a:t>Frank </a:t>
            </a:r>
            <a:r>
              <a:rPr lang="en-GB" sz="2000" dirty="0" err="1"/>
              <a:t>Vagnone</a:t>
            </a:r>
            <a:r>
              <a:rPr lang="en-GB" sz="2000" dirty="0"/>
              <a:t>, All rights reserved. Flickr.</a:t>
            </a:r>
            <a:endParaRPr lang="el-GR" sz="2000" dirty="0"/>
          </a:p>
          <a:p>
            <a:pPr marL="0" indent="0">
              <a:buNone/>
            </a:pP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smtClean="0"/>
              <a:t> </a:t>
            </a:r>
          </a:p>
          <a:p>
            <a:pPr marL="0" indent="0">
              <a:spcBef>
                <a:spcPts val="0"/>
              </a:spcBef>
              <a:buNone/>
            </a:pPr>
            <a:r>
              <a:rPr lang="el-GR" sz="2400" dirty="0"/>
              <a:t>Ελένη </a:t>
            </a:r>
            <a:r>
              <a:rPr lang="el-GR" sz="2400" dirty="0" err="1" smtClean="0"/>
              <a:t>Τσενεκίδη</a:t>
            </a:r>
            <a:r>
              <a:rPr lang="el-GR" sz="2400" dirty="0" smtClean="0"/>
              <a:t>,</a:t>
            </a:r>
            <a:endParaRPr lang="el-GR" sz="2400" dirty="0"/>
          </a:p>
          <a:p>
            <a:pPr marL="0" indent="0">
              <a:spcBef>
                <a:spcPts val="0"/>
              </a:spcBef>
              <a:buNone/>
            </a:pPr>
            <a:r>
              <a:rPr lang="el-GR" sz="2400" dirty="0" smtClean="0"/>
              <a:t>Μαριάννα-Σοφία </a:t>
            </a:r>
            <a:r>
              <a:rPr lang="el-GR" sz="2400" dirty="0" err="1" smtClean="0"/>
              <a:t>Ματζίρη</a:t>
            </a:r>
            <a:r>
              <a:rPr lang="el-GR" sz="2400" dirty="0" smtClean="0"/>
              <a:t>.</a:t>
            </a:r>
          </a:p>
          <a:p>
            <a:pPr marL="0" indent="0">
              <a:spcBef>
                <a:spcPts val="1200"/>
              </a:spcBef>
              <a:buNone/>
            </a:pPr>
            <a:r>
              <a:rPr lang="el-GR" altLang="en-US" sz="2400" b="1" dirty="0" smtClean="0"/>
              <a:t>Βιβλίο</a:t>
            </a:r>
            <a:r>
              <a:rPr lang="el-GR" altLang="en-US" sz="2400" dirty="0" smtClean="0"/>
              <a:t>:</a:t>
            </a:r>
            <a:r>
              <a:rPr lang="en-GB" altLang="en-US" sz="2400" dirty="0" smtClean="0"/>
              <a:t> </a:t>
            </a:r>
            <a:r>
              <a:rPr lang="el-GR" altLang="en-US" sz="2400" b="1" dirty="0"/>
              <a:t>Είμαι ένας καλλιτέχνης </a:t>
            </a:r>
            <a:r>
              <a:rPr lang="el-GR" altLang="en-US" sz="2400" dirty="0"/>
              <a:t>/ εικονογράφηση Μάρτα Άλτες. - Αθήνα : </a:t>
            </a:r>
            <a:r>
              <a:rPr lang="el-GR" altLang="en-US" sz="2400" dirty="0" err="1"/>
              <a:t>Key</a:t>
            </a:r>
            <a:r>
              <a:rPr lang="el-GR" altLang="en-US" sz="2400" dirty="0"/>
              <a:t> </a:t>
            </a:r>
            <a:r>
              <a:rPr lang="el-GR" altLang="en-US" sz="2400" dirty="0" err="1"/>
              <a:t>Books</a:t>
            </a:r>
            <a:r>
              <a:rPr lang="el-GR" altLang="en-US" sz="2400" dirty="0"/>
              <a:t>, 2014.</a:t>
            </a:r>
            <a:endParaRPr lang="en-GB" sz="2400" dirty="0"/>
          </a:p>
        </p:txBody>
      </p:sp>
      <p:pic>
        <p:nvPicPr>
          <p:cNvPr id="6" name="Picture 2" descr="Εξώφυλλο του βιβλίου.&#10;"/>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860032" y="1628800"/>
            <a:ext cx="3528392" cy="4536503"/>
          </a:xfrm>
          <a:prstGeom prst="rect">
            <a:avLst/>
          </a:prstGeom>
          <a:noFill/>
        </p:spPr>
      </p:pic>
      <p:sp>
        <p:nvSpPr>
          <p:cNvPr id="5" name="TextBox 4"/>
          <p:cNvSpPr txBox="1"/>
          <p:nvPr/>
        </p:nvSpPr>
        <p:spPr>
          <a:xfrm>
            <a:off x="4387859" y="5733256"/>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2533643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Ανάγνωση του βιβλίου</a:t>
            </a:r>
            <a:endParaRPr lang="el-GR" dirty="0"/>
          </a:p>
        </p:txBody>
      </p:sp>
      <p:sp>
        <p:nvSpPr>
          <p:cNvPr id="3" name="Content Placeholder 2"/>
          <p:cNvSpPr>
            <a:spLocks noGrp="1"/>
          </p:cNvSpPr>
          <p:nvPr>
            <p:ph sz="half" idx="1"/>
          </p:nvPr>
        </p:nvSpPr>
        <p:spPr>
          <a:xfrm>
            <a:off x="457200" y="1600200"/>
            <a:ext cx="3106688" cy="4525963"/>
          </a:xfrm>
        </p:spPr>
        <p:txBody>
          <a:bodyPr>
            <a:normAutofit/>
          </a:bodyPr>
          <a:lstStyle/>
          <a:p>
            <a:pPr marL="0" indent="0">
              <a:buNone/>
            </a:pPr>
            <a:r>
              <a:rPr lang="el-GR" dirty="0"/>
              <a:t>Διαβάσαμε το βιβλίο </a:t>
            </a:r>
            <a:r>
              <a:rPr lang="el-GR" dirty="0" smtClean="0"/>
              <a:t>«Είμαι </a:t>
            </a:r>
            <a:r>
              <a:rPr lang="el-GR" dirty="0"/>
              <a:t>ένας </a:t>
            </a:r>
            <a:r>
              <a:rPr lang="el-GR" dirty="0" smtClean="0"/>
              <a:t>καλλιτέχνης». </a:t>
            </a:r>
            <a:endParaRPr lang="el-GR" dirty="0"/>
          </a:p>
          <a:p>
            <a:endParaRPr lang="el-GR" dirty="0"/>
          </a:p>
        </p:txBody>
      </p:sp>
      <p:pic>
        <p:nvPicPr>
          <p:cNvPr id="5" name="Picture 3" descr="Η νηπιαγωγός διαβάζει το βιβλίο."/>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3950898" y="1628800"/>
            <a:ext cx="4731710" cy="4104456"/>
          </a:xfrm>
          <a:prstGeom prst="rect">
            <a:avLst/>
          </a:prstGeom>
        </p:spPr>
      </p:pic>
    </p:spTree>
    <p:extLst>
      <p:ext uri="{BB962C8B-B14F-4D97-AF65-F5344CB8AC3E}">
        <p14:creationId xmlns:p14="http://schemas.microsoft.com/office/powerpoint/2010/main" val="4233579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Συζήτηση</a:t>
            </a:r>
            <a:endParaRPr lang="el-GR" dirty="0"/>
          </a:p>
        </p:txBody>
      </p:sp>
      <p:sp>
        <p:nvSpPr>
          <p:cNvPr id="3" name="Content Placeholder 2"/>
          <p:cNvSpPr>
            <a:spLocks noGrp="1"/>
          </p:cNvSpPr>
          <p:nvPr>
            <p:ph sz="half" idx="1"/>
          </p:nvPr>
        </p:nvSpPr>
        <p:spPr/>
        <p:txBody>
          <a:bodyPr/>
          <a:lstStyle/>
          <a:p>
            <a:pPr marL="0" indent="0">
              <a:buNone/>
            </a:pPr>
            <a:r>
              <a:rPr lang="el-GR" dirty="0" smtClean="0"/>
              <a:t>Συζητήσαμε </a:t>
            </a:r>
            <a:r>
              <a:rPr lang="el-GR" dirty="0"/>
              <a:t>πολύ για τα μοντέρνα γλυπτά που προκύπτουν με την τεχνική του </a:t>
            </a:r>
            <a:r>
              <a:rPr lang="el-GR" dirty="0" err="1"/>
              <a:t>bricolage</a:t>
            </a:r>
            <a:r>
              <a:rPr lang="el-GR" dirty="0"/>
              <a:t>. </a:t>
            </a:r>
          </a:p>
          <a:p>
            <a:endParaRPr lang="el-GR" dirty="0"/>
          </a:p>
        </p:txBody>
      </p:sp>
      <p:pic>
        <p:nvPicPr>
          <p:cNvPr id="6" name="Picture 3" descr="Σελίδα από το βιβλίο."/>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873720" y="1600200"/>
            <a:ext cx="3587559" cy="4525963"/>
          </a:xfrm>
          <a:prstGeom prst="rect">
            <a:avLst/>
          </a:prstGeom>
          <a:noFill/>
        </p:spPr>
      </p:pic>
      <p:sp>
        <p:nvSpPr>
          <p:cNvPr id="5" name="TextBox 4"/>
          <p:cNvSpPr txBox="1"/>
          <p:nvPr/>
        </p:nvSpPr>
        <p:spPr>
          <a:xfrm>
            <a:off x="4387859" y="5733256"/>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128755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Προβολή έργων τέχνης</a:t>
            </a:r>
            <a:endParaRPr lang="el-GR" dirty="0"/>
          </a:p>
        </p:txBody>
      </p:sp>
      <p:sp>
        <p:nvSpPr>
          <p:cNvPr id="3" name="Content Placeholder 2"/>
          <p:cNvSpPr>
            <a:spLocks noGrp="1"/>
          </p:cNvSpPr>
          <p:nvPr>
            <p:ph sz="half" idx="1"/>
          </p:nvPr>
        </p:nvSpPr>
        <p:spPr/>
        <p:txBody>
          <a:bodyPr/>
          <a:lstStyle/>
          <a:p>
            <a:pPr marL="0" indent="0">
              <a:buNone/>
            </a:pPr>
            <a:r>
              <a:rPr lang="el-GR" dirty="0" smtClean="0"/>
              <a:t>Δείξαμε </a:t>
            </a:r>
            <a:r>
              <a:rPr lang="el-GR" dirty="0"/>
              <a:t>στον υπολογιστή παρόμοια γλυπτά και τα παιδιά είπαν ότι ο τρόπος που είναι φτιαγμένα είναι ότι είναι στοιβαγμένα διαφορετικά υλικά. </a:t>
            </a:r>
          </a:p>
          <a:p>
            <a:endParaRPr lang="el-GR" dirty="0"/>
          </a:p>
        </p:txBody>
      </p:sp>
      <p:sp>
        <p:nvSpPr>
          <p:cNvPr id="6" name="TextBox 5"/>
          <p:cNvSpPr txBox="1"/>
          <p:nvPr/>
        </p:nvSpPr>
        <p:spPr>
          <a:xfrm>
            <a:off x="4387859" y="5733256"/>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3</a:t>
            </a:r>
            <a:r>
              <a:rPr lang="el-GR" b="1" dirty="0" smtClean="0">
                <a:latin typeface="+mj-lt"/>
              </a:rPr>
              <a:t>]</a:t>
            </a:r>
          </a:p>
        </p:txBody>
      </p:sp>
      <p:pic>
        <p:nvPicPr>
          <p:cNvPr id="7" name="Content Placeholder 6" descr="bricolage"/>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4970264" y="1600200"/>
            <a:ext cx="3394472" cy="4525963"/>
          </a:xfrm>
        </p:spPr>
      </p:pic>
    </p:spTree>
    <p:custDataLst>
      <p:tags r:id="rId1"/>
    </p:custDataLst>
    <p:extLst>
      <p:ext uri="{BB962C8B-B14F-4D97-AF65-F5344CB8AC3E}">
        <p14:creationId xmlns:p14="http://schemas.microsoft.com/office/powerpoint/2010/main" val="1013251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Εικαστική δραστηριότητα</a:t>
            </a:r>
            <a:endParaRPr lang="el-GR" dirty="0"/>
          </a:p>
        </p:txBody>
      </p:sp>
      <p:sp>
        <p:nvSpPr>
          <p:cNvPr id="3" name="Content Placeholder 2"/>
          <p:cNvSpPr>
            <a:spLocks noGrp="1"/>
          </p:cNvSpPr>
          <p:nvPr>
            <p:ph sz="half" idx="1"/>
          </p:nvPr>
        </p:nvSpPr>
        <p:spPr>
          <a:xfrm>
            <a:off x="457200" y="1600200"/>
            <a:ext cx="3322712" cy="4525963"/>
          </a:xfrm>
        </p:spPr>
        <p:txBody>
          <a:bodyPr/>
          <a:lstStyle/>
          <a:p>
            <a:pPr marL="0" indent="0">
              <a:buNone/>
            </a:pPr>
            <a:r>
              <a:rPr lang="el-GR" dirty="0" smtClean="0"/>
              <a:t>Τα </a:t>
            </a:r>
            <a:r>
              <a:rPr lang="el-GR" dirty="0"/>
              <a:t>παιδιά προσπάθησαν να δημιουργήσουν τα δικά τους γλυπτά με την τεχνική του </a:t>
            </a:r>
            <a:r>
              <a:rPr lang="el-GR" dirty="0" err="1"/>
              <a:t>bricolage</a:t>
            </a:r>
            <a:r>
              <a:rPr lang="el-GR" dirty="0"/>
              <a:t>, επιλέγοντας υλικά μέσα από την τάξη. </a:t>
            </a:r>
          </a:p>
          <a:p>
            <a:endParaRPr lang="el-GR" dirty="0"/>
          </a:p>
        </p:txBody>
      </p:sp>
      <p:pic>
        <p:nvPicPr>
          <p:cNvPr id="5" name="Εικόνα 2" descr="Τα παιδιά εν ώρα δημιουργίας."/>
          <p:cNvPicPr>
            <a:picLocks noGrp="1" noChangeAspect="1"/>
          </p:cNvPicPr>
          <p:nvPr>
            <p:ph sz="half" idx="2"/>
          </p:nvPr>
        </p:nvPicPr>
        <p:blipFill>
          <a:blip r:embed="rId2" cstate="print"/>
          <a:stretch>
            <a:fillRect/>
          </a:stretch>
        </p:blipFill>
        <p:spPr>
          <a:xfrm>
            <a:off x="4139952" y="1772815"/>
            <a:ext cx="4542656" cy="3632860"/>
          </a:xfrm>
          <a:prstGeom prst="rect">
            <a:avLst/>
          </a:prstGeom>
        </p:spPr>
      </p:pic>
    </p:spTree>
    <p:extLst>
      <p:ext uri="{BB962C8B-B14F-4D97-AF65-F5344CB8AC3E}">
        <p14:creationId xmlns:p14="http://schemas.microsoft.com/office/powerpoint/2010/main" val="1783944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Τα έργα των παιδιών (1/3)</a:t>
            </a:r>
            <a:endParaRPr lang="el-GR" dirty="0"/>
          </a:p>
        </p:txBody>
      </p:sp>
      <p:sp>
        <p:nvSpPr>
          <p:cNvPr id="6" name="Text Placeholder 5"/>
          <p:cNvSpPr>
            <a:spLocks noGrp="1"/>
          </p:cNvSpPr>
          <p:nvPr>
            <p:ph type="body" idx="1"/>
          </p:nvPr>
        </p:nvSpPr>
        <p:spPr/>
        <p:txBody>
          <a:bodyPr/>
          <a:lstStyle/>
          <a:p>
            <a:r>
              <a:rPr lang="el-GR" b="0" dirty="0"/>
              <a:t>Ανάποδο </a:t>
            </a:r>
            <a:r>
              <a:rPr lang="el-GR" b="0" dirty="0" err="1" smtClean="0"/>
              <a:t>Καταρακτάκι</a:t>
            </a:r>
            <a:endParaRPr lang="el-GR" b="0" dirty="0"/>
          </a:p>
        </p:txBody>
      </p:sp>
      <p:sp>
        <p:nvSpPr>
          <p:cNvPr id="8" name="Text Placeholder 7"/>
          <p:cNvSpPr>
            <a:spLocks noGrp="1"/>
          </p:cNvSpPr>
          <p:nvPr>
            <p:ph type="body" sz="quarter" idx="3"/>
          </p:nvPr>
        </p:nvSpPr>
        <p:spPr>
          <a:xfrm>
            <a:off x="4788024" y="1574254"/>
            <a:ext cx="3898776" cy="639762"/>
          </a:xfrm>
        </p:spPr>
        <p:txBody>
          <a:bodyPr/>
          <a:lstStyle/>
          <a:p>
            <a:r>
              <a:rPr lang="el-GR" b="0" dirty="0"/>
              <a:t>Ωδή στο σχολείο </a:t>
            </a:r>
            <a:r>
              <a:rPr lang="el-GR" b="0" dirty="0" smtClean="0"/>
              <a:t>μου</a:t>
            </a:r>
            <a:endParaRPr lang="el-GR" b="0" dirty="0"/>
          </a:p>
        </p:txBody>
      </p:sp>
      <p:pic>
        <p:nvPicPr>
          <p:cNvPr id="10" name="Εικόνα 1" descr="Γλυπτό παιδιού"/>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57200" y="2420888"/>
            <a:ext cx="4040188" cy="3672407"/>
          </a:xfrm>
          <a:prstGeom prst="rect">
            <a:avLst/>
          </a:prstGeom>
        </p:spPr>
      </p:pic>
      <p:pic>
        <p:nvPicPr>
          <p:cNvPr id="11" name="Picture 1" descr="Γλυπτό παιδιού"/>
          <p:cNvPicPr>
            <a:picLocks noGrp="1" noChangeAspect="1"/>
          </p:cNvPicPr>
          <p:nvPr>
            <p:ph sz="quarter" idx="4"/>
          </p:nvPr>
        </p:nvPicPr>
        <p:blipFill>
          <a:blip r:embed="rId3" cstate="screen">
            <a:extLst>
              <a:ext uri="{28A0092B-C50C-407E-A947-70E740481C1C}">
                <a14:useLocalDpi xmlns:a14="http://schemas.microsoft.com/office/drawing/2010/main"/>
              </a:ext>
            </a:extLst>
          </a:blip>
          <a:srcRect/>
          <a:stretch>
            <a:fillRect/>
          </a:stretch>
        </p:blipFill>
        <p:spPr>
          <a:xfrm>
            <a:off x="4900264" y="2348880"/>
            <a:ext cx="3531297" cy="3743944"/>
          </a:xfrm>
          <a:prstGeom prst="rect">
            <a:avLst/>
          </a:prstGeom>
        </p:spPr>
      </p:pic>
    </p:spTree>
    <p:extLst>
      <p:ext uri="{BB962C8B-B14F-4D97-AF65-F5344CB8AC3E}">
        <p14:creationId xmlns:p14="http://schemas.microsoft.com/office/powerpoint/2010/main" val="1269623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Τα έργα των παιδιών </a:t>
            </a:r>
            <a:r>
              <a:rPr lang="el-GR" dirty="0" smtClean="0"/>
              <a:t>(2/3</a:t>
            </a:r>
            <a:r>
              <a:rPr lang="el-GR" dirty="0"/>
              <a:t>)</a:t>
            </a:r>
          </a:p>
        </p:txBody>
      </p:sp>
      <p:pic>
        <p:nvPicPr>
          <p:cNvPr id="10" name="Εικόνα 3" descr="Γλυπτό παιδιού"/>
          <p:cNvPicPr>
            <a:picLocks noGrp="1" noChangeAspect="1"/>
          </p:cNvPicPr>
          <p:nvPr>
            <p:ph sz="half" idx="1"/>
          </p:nvPr>
        </p:nvPicPr>
        <p:blipFill>
          <a:blip r:embed="rId2" cstate="screen">
            <a:extLst>
              <a:ext uri="{28A0092B-C50C-407E-A947-70E740481C1C}">
                <a14:useLocalDpi xmlns:a14="http://schemas.microsoft.com/office/drawing/2010/main"/>
              </a:ext>
            </a:extLst>
          </a:blip>
          <a:srcRect l="120" t="8930" r="11653" b="14418"/>
          <a:stretch>
            <a:fillRect/>
          </a:stretch>
        </p:blipFill>
        <p:spPr>
          <a:xfrm>
            <a:off x="539552" y="1700808"/>
            <a:ext cx="4038600" cy="4392488"/>
          </a:xfrm>
          <a:prstGeom prst="rect">
            <a:avLst/>
          </a:prstGeom>
        </p:spPr>
      </p:pic>
      <p:pic>
        <p:nvPicPr>
          <p:cNvPr id="11" name="Picture 1" descr="Γλυπτό παιδιού"/>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648200" y="1700808"/>
            <a:ext cx="4038600" cy="4380078"/>
          </a:xfrm>
          <a:prstGeom prst="rect">
            <a:avLst/>
          </a:prstGeom>
        </p:spPr>
      </p:pic>
    </p:spTree>
    <p:extLst>
      <p:ext uri="{BB962C8B-B14F-4D97-AF65-F5344CB8AC3E}">
        <p14:creationId xmlns:p14="http://schemas.microsoft.com/office/powerpoint/2010/main" val="1944346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p:txBody>
          <a:bodyPr>
            <a:normAutofit/>
          </a:bodyPr>
          <a:lstStyle/>
          <a:p>
            <a:r>
              <a:rPr lang="el-GR" sz="2400" dirty="0"/>
              <a:t>Ωκεανός και </a:t>
            </a:r>
            <a:r>
              <a:rPr lang="el-GR" sz="2400" dirty="0" smtClean="0"/>
              <a:t>δάσος.</a:t>
            </a:r>
            <a:endParaRPr lang="el-GR" sz="2400" dirty="0"/>
          </a:p>
          <a:p>
            <a:endParaRPr lang="el-GR" sz="2400" dirty="0"/>
          </a:p>
        </p:txBody>
      </p:sp>
      <p:sp>
        <p:nvSpPr>
          <p:cNvPr id="5" name="Title 4"/>
          <p:cNvSpPr>
            <a:spLocks noGrp="1"/>
          </p:cNvSpPr>
          <p:nvPr>
            <p:ph type="title"/>
          </p:nvPr>
        </p:nvSpPr>
        <p:spPr/>
        <p:txBody>
          <a:bodyPr/>
          <a:lstStyle/>
          <a:p>
            <a:r>
              <a:rPr lang="el-GR" dirty="0"/>
              <a:t>Τα έργα των παιδιών </a:t>
            </a:r>
            <a:r>
              <a:rPr lang="el-GR" dirty="0" smtClean="0"/>
              <a:t>(3/3</a:t>
            </a:r>
            <a:r>
              <a:rPr lang="el-GR" dirty="0"/>
              <a:t>)</a:t>
            </a:r>
          </a:p>
        </p:txBody>
      </p:sp>
      <p:pic>
        <p:nvPicPr>
          <p:cNvPr id="8" name="Picture 2" descr="Καλλιτεχνική δημιουργία παιδιού"/>
          <p:cNvPicPr>
            <a:picLocks noGrp="1" noChangeAspect="1"/>
          </p:cNvPicPr>
          <p:nvPr>
            <p:ph idx="1"/>
          </p:nvPr>
        </p:nvPicPr>
        <p:blipFill>
          <a:blip r:embed="rId2" cstate="screen">
            <a:extLst>
              <a:ext uri="{28A0092B-C50C-407E-A947-70E740481C1C}">
                <a14:useLocalDpi xmlns:a14="http://schemas.microsoft.com/office/drawing/2010/main"/>
              </a:ext>
            </a:extLst>
          </a:blip>
          <a:srcRect t="-416"/>
          <a:stretch>
            <a:fillRect/>
          </a:stretch>
        </p:blipFill>
        <p:spPr>
          <a:xfrm rot="-5400000">
            <a:off x="3923930" y="1196753"/>
            <a:ext cx="4464496" cy="5328590"/>
          </a:xfrm>
          <a:prstGeom prst="rect">
            <a:avLst/>
          </a:prstGeom>
        </p:spPr>
      </p:pic>
    </p:spTree>
    <p:extLst>
      <p:ext uri="{BB962C8B-B14F-4D97-AF65-F5344CB8AC3E}">
        <p14:creationId xmlns:p14="http://schemas.microsoft.com/office/powerpoint/2010/main" val="23478100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0/29/2015 1:19:23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6,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6,5,"/>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E778631B-C32D-458A-8483-29BE5BFBFD43}">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2476</TotalTime>
  <Words>515</Words>
  <Application>Microsoft Office PowerPoint</Application>
  <PresentationFormat>On-screen Show (4:3)</PresentationFormat>
  <Paragraphs>65</Paragraphs>
  <Slides>16</Slides>
  <Notes>8</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Θέμα του Office</vt:lpstr>
      <vt:lpstr>Το Εικονογραφημένο Βιβλίο στην Προσχολική Εκπαίδευση</vt:lpstr>
      <vt:lpstr>Διδακτική Πρακτική</vt:lpstr>
      <vt:lpstr>Ανάγνωση του βιβλίου</vt:lpstr>
      <vt:lpstr>Συζήτηση</vt:lpstr>
      <vt:lpstr>Προβολή έργων τέχνης</vt:lpstr>
      <vt:lpstr>Εικαστική δραστηριότητα</vt:lpstr>
      <vt:lpstr>Τα έργα των παιδιών (1/3)</vt:lpstr>
      <vt:lpstr>Τα έργα των παιδιών (2/3)</vt:lpstr>
      <vt:lpstr>Τα έργα των παιδιών (3/3)</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Είμαι ένας καλλιτέχνης </dc:title>
  <dc:subject>Το Εικονογραφημένο Βιβλίο στην Προσχολική Εκπαίδευση</dc:subject>
  <dc:creator> Αγγελική Γιαννικοπούλου</dc:creator>
  <cp:keywords/>
  <cp:lastModifiedBy>Smaragda Papadopoulou</cp:lastModifiedBy>
  <cp:revision>279</cp:revision>
  <dcterms:created xsi:type="dcterms:W3CDTF">2012-09-06T09:03:05Z</dcterms:created>
  <dcterms:modified xsi:type="dcterms:W3CDTF">2015-10-28T23:19:47Z</dcterms:modified>
  <cp:category>Γλυπτική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