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1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4"/>
  </p:notesMasterIdLst>
  <p:sldIdLst>
    <p:sldId id="359" r:id="rId3"/>
    <p:sldId id="389" r:id="rId4"/>
    <p:sldId id="393" r:id="rId5"/>
    <p:sldId id="394" r:id="rId6"/>
    <p:sldId id="395" r:id="rId7"/>
    <p:sldId id="396" r:id="rId8"/>
    <p:sldId id="397" r:id="rId9"/>
    <p:sldId id="398" r:id="rId10"/>
    <p:sldId id="399" r:id="rId11"/>
    <p:sldId id="400" r:id="rId12"/>
    <p:sldId id="401" r:id="rId13"/>
    <p:sldId id="402" r:id="rId14"/>
    <p:sldId id="403" r:id="rId15"/>
    <p:sldId id="404" r:id="rId16"/>
    <p:sldId id="360" r:id="rId17"/>
    <p:sldId id="361" r:id="rId18"/>
    <p:sldId id="362" r:id="rId19"/>
    <p:sldId id="363" r:id="rId20"/>
    <p:sldId id="364" r:id="rId21"/>
    <p:sldId id="380" r:id="rId22"/>
    <p:sldId id="390" r:id="rId23"/>
  </p:sldIdLst>
  <p:sldSz cx="9144000" cy="6858000" type="screen4x3"/>
  <p:notesSz cx="6858000" cy="9144000"/>
  <p:custDataLst>
    <p:tags r:id="rId25"/>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59"/>
            <p14:sldId id="389"/>
            <p14:sldId id="393"/>
            <p14:sldId id="394"/>
            <p14:sldId id="395"/>
            <p14:sldId id="396"/>
            <p14:sldId id="397"/>
            <p14:sldId id="398"/>
            <p14:sldId id="399"/>
            <p14:sldId id="400"/>
            <p14:sldId id="401"/>
            <p14:sldId id="402"/>
            <p14:sldId id="403"/>
            <p14:sldId id="404"/>
            <p14:sldId id="360"/>
            <p14:sldId id="361"/>
            <p14:sldId id="362"/>
            <p14:sldId id="363"/>
            <p14:sldId id="364"/>
            <p14:sldId id="380"/>
          </p14:sldIdLst>
        </p14:section>
        <p14:section name="Untitled Section" id="{0F1CB131-A6BD-43D0-B8D4-1F27CEF7A05E}">
          <p14:sldIdLst>
            <p14:sldId id="39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p:scale>
          <a:sx n="75" d="100"/>
          <a:sy n="75" d="100"/>
        </p:scale>
        <p:origin x="-124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18/12/2016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18</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19</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0D89E9-2C42-4DD9-8B64-167AF344DEE3}" type="slidenum">
              <a:rPr lang="en-US"/>
              <a:t>3</a:t>
            </a:fld>
            <a:endParaRPr lang="en-US"/>
          </a:p>
        </p:txBody>
      </p:sp>
    </p:spTree>
    <p:extLst>
      <p:ext uri="{BB962C8B-B14F-4D97-AF65-F5344CB8AC3E}">
        <p14:creationId xmlns:p14="http://schemas.microsoft.com/office/powerpoint/2010/main" val="217474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0D89E9-2C42-4DD9-8B64-167AF344DEE3}" type="slidenum">
              <a:rPr lang="en-US"/>
              <a:t>4</a:t>
            </a:fld>
            <a:endParaRPr lang="en-US"/>
          </a:p>
        </p:txBody>
      </p:sp>
    </p:spTree>
    <p:extLst>
      <p:ext uri="{BB962C8B-B14F-4D97-AF65-F5344CB8AC3E}">
        <p14:creationId xmlns:p14="http://schemas.microsoft.com/office/powerpoint/2010/main" val="217474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0D89E9-2C42-4DD9-8B64-167AF344DEE3}" type="slidenum">
              <a:rPr lang="en-US"/>
              <a:t>5</a:t>
            </a:fld>
            <a:endParaRPr lang="en-US"/>
          </a:p>
        </p:txBody>
      </p:sp>
    </p:spTree>
    <p:extLst>
      <p:ext uri="{BB962C8B-B14F-4D97-AF65-F5344CB8AC3E}">
        <p14:creationId xmlns:p14="http://schemas.microsoft.com/office/powerpoint/2010/main" val="217474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0D89E9-2C42-4DD9-8B64-167AF344DEE3}" type="slidenum">
              <a:rPr lang="en-US"/>
              <a:t>6</a:t>
            </a:fld>
            <a:endParaRPr lang="en-US"/>
          </a:p>
        </p:txBody>
      </p:sp>
    </p:spTree>
    <p:extLst>
      <p:ext uri="{BB962C8B-B14F-4D97-AF65-F5344CB8AC3E}">
        <p14:creationId xmlns:p14="http://schemas.microsoft.com/office/powerpoint/2010/main" val="217474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0D89E9-2C42-4DD9-8B64-167AF344DEE3}" type="slidenum">
              <a:rPr lang="en-US"/>
              <a:t>7</a:t>
            </a:fld>
            <a:endParaRPr lang="en-US"/>
          </a:p>
        </p:txBody>
      </p:sp>
    </p:spTree>
    <p:extLst>
      <p:ext uri="{BB962C8B-B14F-4D97-AF65-F5344CB8AC3E}">
        <p14:creationId xmlns:p14="http://schemas.microsoft.com/office/powerpoint/2010/main" val="217474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405180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custDataLst>
      <p:tags r:id="rId1"/>
    </p:custDataLst>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6" name="Picture 5"/>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ustDataLst>
      <p:tags r:id="rId1"/>
    </p:custDataLst>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6" name="Picture 5" descr="[DECORATIVE]"/>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custDataLst>
      <p:tags r:id="rId1"/>
    </p:custDataLst>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7" name="Picture 6" descr="[DECORATIVE]"/>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9" name="Picture 8" descr="[DECORATIVE]"/>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5" name="Picture 4"/>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8" name="Picture 7" descr="[DECORATIVE]"/>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Γλυπτική και Εικονογραφημένο Βιβλίο</a:t>
            </a:r>
          </a:p>
        </p:txBody>
      </p:sp>
      <p:pic>
        <p:nvPicPr>
          <p:cNvPr id="7" name="Picture 6"/>
          <p:cNvPicPr>
            <a:picLocks noChangeAspect="1"/>
          </p:cNvPicPr>
          <p:nvPr userDrawn="1"/>
        </p:nvPicPr>
        <p:blipFill>
          <a:blip r:embed="rId3"/>
          <a:stretch>
            <a:fillRect/>
          </a:stretch>
        </p:blipFill>
        <p:spPr>
          <a:xfrm>
            <a:off x="58723" y="6255465"/>
            <a:ext cx="431834" cy="570020"/>
          </a:xfrm>
          <a:prstGeom prst="rect">
            <a:avLst/>
          </a:prstGeom>
        </p:spPr>
      </p:pic>
    </p:spTree>
    <p:custDataLst>
      <p:tags r:id="rId1"/>
    </p:custDataLst>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hyperlink" Target="http://opencourses.uoa.gr/courses/ECD5/"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7.png"/><Relationship Id="rId4" Type="http://schemas.openxmlformats.org/officeDocument/2006/relationships/hyperlink" Target="%5b1%5d%20http:/creativecommons.org/licenses/by-nc-sa/4.0/"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hyperlink" Target="http://www.biblionet.gr/book/159776/Alemagna,_Beatrice/%CE%88%CE%BD%CE%B1_%CE%BB%CE%B9%CE%BF%CE%BD%CF%84%CE%AC%CF%81%CE%B9_%CF%83%CF%84%CE%BF_%CE%A0%CE%B1%CF%81%CE%AF%CF%83%CE%B9"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US" sz="2800" dirty="0" smtClean="0">
                <a:solidFill>
                  <a:srgbClr val="5075BC"/>
                </a:solidFill>
                <a:latin typeface="+mj-lt"/>
                <a:ea typeface="+mj-ea"/>
                <a:cs typeface="+mj-cs"/>
              </a:rPr>
              <a:t>4.3</a:t>
            </a:r>
            <a:r>
              <a:rPr lang="el-GR" sz="2800" dirty="0" smtClean="0">
                <a:solidFill>
                  <a:srgbClr val="5075BC"/>
                </a:solidFill>
                <a:latin typeface="+mj-lt"/>
                <a:ea typeface="+mj-ea"/>
                <a:cs typeface="+mj-cs"/>
              </a:rPr>
              <a:t>: </a:t>
            </a:r>
            <a:r>
              <a:rPr lang="el-GR" sz="2800" dirty="0" smtClean="0">
                <a:latin typeface="+mj-lt"/>
                <a:ea typeface="+mj-ea"/>
                <a:cs typeface="+mj-cs"/>
              </a:rPr>
              <a:t>Γλυπτική και </a:t>
            </a:r>
            <a:r>
              <a:rPr lang="el-GR" sz="2800" dirty="0">
                <a:latin typeface="+mj-lt"/>
                <a:ea typeface="+mj-ea"/>
                <a:cs typeface="+mj-cs"/>
              </a:rPr>
              <a:t>Εικονογραφημένο </a:t>
            </a:r>
            <a:r>
              <a:rPr lang="el-GR" sz="2800" dirty="0" smtClean="0">
                <a:latin typeface="+mj-lt"/>
                <a:ea typeface="+mj-ea"/>
                <a:cs typeface="+mj-cs"/>
              </a:rPr>
              <a:t>Βιβλίο</a:t>
            </a:r>
            <a:endParaRPr lang="el-GR" sz="2800" dirty="0">
              <a:latin typeface="+mj-lt"/>
              <a:ea typeface="+mj-ea"/>
              <a:cs typeface="+mj-cs"/>
            </a:endParaRPr>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27146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(3/7)</a:t>
            </a:r>
            <a:endParaRPr lang="en-US" dirty="0"/>
          </a:p>
        </p:txBody>
      </p:sp>
      <p:pic>
        <p:nvPicPr>
          <p:cNvPr id="7" name="Picture 5"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266" t="241" r="14544"/>
          <a:stretch/>
        </p:blipFill>
        <p:spPr>
          <a:xfrm>
            <a:off x="463550" y="1886834"/>
            <a:ext cx="8229600" cy="3866970"/>
          </a:xfrm>
          <a:prstGeom prst="rect">
            <a:avLst/>
          </a:prstGeom>
        </p:spPr>
      </p:pic>
    </p:spTree>
    <p:extLst>
      <p:ext uri="{BB962C8B-B14F-4D97-AF65-F5344CB8AC3E}">
        <p14:creationId xmlns:p14="http://schemas.microsoft.com/office/powerpoint/2010/main" val="2190116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(4/7)</a:t>
            </a:r>
            <a:endParaRPr lang="en-US" dirty="0"/>
          </a:p>
        </p:txBody>
      </p:sp>
      <p:pic>
        <p:nvPicPr>
          <p:cNvPr id="7" name="Content Placeholder 6"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030" r="16715"/>
          <a:stretch/>
        </p:blipFill>
        <p:spPr>
          <a:xfrm>
            <a:off x="463550" y="1809950"/>
            <a:ext cx="8229600" cy="4020737"/>
          </a:xfrm>
          <a:prstGeom prst="rect">
            <a:avLst/>
          </a:prstGeom>
        </p:spPr>
      </p:pic>
    </p:spTree>
    <p:extLst>
      <p:ext uri="{BB962C8B-B14F-4D97-AF65-F5344CB8AC3E}">
        <p14:creationId xmlns:p14="http://schemas.microsoft.com/office/powerpoint/2010/main" val="4292098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(5/7)</a:t>
            </a:r>
            <a:endParaRPr lang="en-US" dirty="0"/>
          </a:p>
        </p:txBody>
      </p:sp>
      <p:pic>
        <p:nvPicPr>
          <p:cNvPr id="7" name="Picture 4"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673" t="723" r="9795" b="1"/>
          <a:stretch/>
        </p:blipFill>
        <p:spPr>
          <a:xfrm>
            <a:off x="463550" y="1803409"/>
            <a:ext cx="8229600" cy="4033820"/>
          </a:xfrm>
          <a:prstGeom prst="rect">
            <a:avLst/>
          </a:prstGeom>
        </p:spPr>
      </p:pic>
    </p:spTree>
    <p:extLst>
      <p:ext uri="{BB962C8B-B14F-4D97-AF65-F5344CB8AC3E}">
        <p14:creationId xmlns:p14="http://schemas.microsoft.com/office/powerpoint/2010/main" val="136591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(6/7)</a:t>
            </a:r>
            <a:endParaRPr lang="en-US" dirty="0"/>
          </a:p>
        </p:txBody>
      </p:sp>
      <p:pic>
        <p:nvPicPr>
          <p:cNvPr id="7" name="Picture 1"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9338" t="-241" r="11831" b="3795"/>
          <a:stretch/>
        </p:blipFill>
        <p:spPr>
          <a:xfrm>
            <a:off x="463550" y="1850213"/>
            <a:ext cx="8229600" cy="3940211"/>
          </a:xfrm>
          <a:prstGeom prst="rect">
            <a:avLst/>
          </a:prstGeom>
        </p:spPr>
      </p:pic>
    </p:spTree>
    <p:extLst>
      <p:ext uri="{BB962C8B-B14F-4D97-AF65-F5344CB8AC3E}">
        <p14:creationId xmlns:p14="http://schemas.microsoft.com/office/powerpoint/2010/main" val="2125460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(7/7)</a:t>
            </a:r>
            <a:endParaRPr lang="en-US" dirty="0"/>
          </a:p>
        </p:txBody>
      </p:sp>
      <p:pic>
        <p:nvPicPr>
          <p:cNvPr id="7" name="Content Placeholder 6"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451" t="241" r="17394" b="7652"/>
          <a:stretch/>
        </p:blipFill>
        <p:spPr>
          <a:xfrm>
            <a:off x="463550" y="1866600"/>
            <a:ext cx="8229600" cy="3907437"/>
          </a:xfrm>
          <a:prstGeom prst="rect">
            <a:avLst/>
          </a:prstGeom>
        </p:spPr>
      </p:pic>
    </p:spTree>
    <p:extLst>
      <p:ext uri="{BB962C8B-B14F-4D97-AF65-F5344CB8AC3E}">
        <p14:creationId xmlns:p14="http://schemas.microsoft.com/office/powerpoint/2010/main" val="2413362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68505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859652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custDataLst>
      <p:tags r:id="rId1"/>
    </p:custDataLst>
    <p:extLst>
      <p:ext uri="{BB962C8B-B14F-4D97-AF65-F5344CB8AC3E}">
        <p14:creationId xmlns:p14="http://schemas.microsoft.com/office/powerpoint/2010/main" val="99369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spcBef>
                <a:spcPts val="0"/>
              </a:spcBef>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Γιαννικοπούλου</a:t>
            </a:r>
            <a:r>
              <a:rPr lang="el-GR" sz="2000" dirty="0"/>
              <a:t> </a:t>
            </a:r>
            <a:r>
              <a:rPr lang="el-GR" sz="2000" dirty="0" smtClean="0"/>
              <a:t>201</a:t>
            </a:r>
            <a:r>
              <a:rPr lang="en-GB" sz="2000" dirty="0" smtClean="0"/>
              <a:t>6</a:t>
            </a:r>
            <a:r>
              <a:rPr lang="el-GR" sz="2000" dirty="0"/>
              <a:t>. Ελένη </a:t>
            </a:r>
            <a:r>
              <a:rPr lang="el-GR" sz="2000" dirty="0" err="1"/>
              <a:t>Τσενεκίδη</a:t>
            </a:r>
            <a:r>
              <a:rPr lang="el-GR" sz="2000" dirty="0"/>
              <a:t>, </a:t>
            </a:r>
            <a:r>
              <a:rPr lang="el-GR" sz="2000" dirty="0" smtClean="0"/>
              <a:t>Αγγελική </a:t>
            </a:r>
            <a:r>
              <a:rPr lang="el-GR" sz="2000" dirty="0" err="1"/>
              <a:t>Γιαννικοπούλου</a:t>
            </a:r>
            <a:r>
              <a:rPr lang="el-GR" sz="2000" dirty="0"/>
              <a:t>. «Το Εικονογραφημένο Βιβλίο στην Προσχολική Εκπαίδευση. Γλυπτική και Εικονογραφημένο </a:t>
            </a:r>
            <a:r>
              <a:rPr lang="el-GR" sz="2000" dirty="0" smtClean="0"/>
              <a:t>Βιβλίο</a:t>
            </a:r>
            <a:r>
              <a:rPr lang="el-GR" sz="2000" dirty="0"/>
              <a:t>. Ένα λιοντάρι στο </a:t>
            </a:r>
            <a:r>
              <a:rPr lang="el-GR" sz="2000" dirty="0" smtClean="0"/>
              <a:t>Παρίσι». Έκδοση: 1.0. Αθήνα 201</a:t>
            </a:r>
            <a:r>
              <a:rPr lang="en-GB" sz="2000" dirty="0" smtClean="0"/>
              <a:t>6</a:t>
            </a:r>
            <a:r>
              <a:rPr lang="el-GR" sz="2000" dirty="0" smtClean="0"/>
              <a:t>. </a:t>
            </a:r>
            <a:r>
              <a:rPr lang="el-GR" sz="2000" dirty="0"/>
              <a:t>Διαθέσιμο από τη δικτυακή </a:t>
            </a:r>
            <a:r>
              <a:rPr lang="el-GR" sz="2000" dirty="0" smtClean="0"/>
              <a:t>διεύθυνση: </a:t>
            </a:r>
            <a:r>
              <a:rPr lang="en-GB" sz="2000" dirty="0" smtClean="0">
                <a:hlinkClick r:id="rId4" tooltip="Ανοιχτό Μάθημα: Το Εικονογραφημένο Βιβλίο στην Προσχολική Εκπαίδευση"/>
              </a:rPr>
              <a:t>http</a:t>
            </a:r>
            <a:r>
              <a:rPr lang="en-GB" sz="2000" dirty="0">
                <a:hlinkClick r:id="rId4" tooltip="Ανοιχτό Μάθημα: Το Εικονογραφημένο Βιβλίο στην Προσχολική Εκπαίδευση"/>
              </a:rPr>
              <a:t>://opencourses.uoa.gr/courses/ECD5/</a:t>
            </a:r>
            <a:r>
              <a:rPr lang="el-GR" sz="2000" dirty="0" smtClean="0"/>
              <a:t>.</a:t>
            </a:r>
          </a:p>
          <a:p>
            <a:pPr fontAlgn="auto">
              <a:spcAft>
                <a:spcPts val="0"/>
              </a:spcAft>
              <a:defRPr/>
            </a:pPr>
            <a:endParaRPr lang="el-GR" sz="2000" dirty="0"/>
          </a:p>
        </p:txBody>
      </p:sp>
    </p:spTree>
    <p:custDataLst>
      <p:tags r:id="rId1"/>
    </p:custDataLst>
    <p:extLst>
      <p:ext uri="{BB962C8B-B14F-4D97-AF65-F5344CB8AC3E}">
        <p14:creationId xmlns:p14="http://schemas.microsoft.com/office/powerpoint/2010/main" val="102922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808697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Τίτλος 3"/>
          <p:cNvSpPr>
            <a:spLocks noGrp="1"/>
          </p:cNvSpPr>
          <p:nvPr>
            <p:ph type="title"/>
          </p:nvPr>
        </p:nvSpPr>
        <p:spPr/>
        <p:txBody>
          <a:bodyPr/>
          <a:lstStyle/>
          <a:p>
            <a:r>
              <a:rPr lang="el-GR" altLang="en-US" dirty="0" smtClean="0"/>
              <a:t>Διδακτική Πρακτική</a:t>
            </a:r>
            <a:endParaRPr lang="en-GB" altLang="en-US" dirty="0" smtClean="0"/>
          </a:p>
        </p:txBody>
      </p:sp>
      <p:sp>
        <p:nvSpPr>
          <p:cNvPr id="12291" name="Θέση περιεχομένου 6"/>
          <p:cNvSpPr>
            <a:spLocks noGrp="1"/>
          </p:cNvSpPr>
          <p:nvPr>
            <p:ph sz="half" idx="1"/>
          </p:nvPr>
        </p:nvSpPr>
        <p:spPr/>
        <p:txBody>
          <a:bodyPr>
            <a:noAutofit/>
          </a:bodyPr>
          <a:lstStyle/>
          <a:p>
            <a:pPr marL="0" indent="0">
              <a:buFont typeface="Arial" panose="020B0604020202020204" pitchFamily="34" charset="0"/>
              <a:buNone/>
            </a:pPr>
            <a:r>
              <a:rPr lang="el-GR" altLang="en-US" sz="2400" b="1" dirty="0" smtClean="0"/>
              <a:t>Διδακτική πρακτική</a:t>
            </a:r>
            <a:r>
              <a:rPr lang="en-GB" altLang="en-US" sz="2400" dirty="0" smtClean="0"/>
              <a:t>:</a:t>
            </a:r>
            <a:endParaRPr lang="el-GR" altLang="en-US" sz="2400" dirty="0" smtClean="0"/>
          </a:p>
          <a:p>
            <a:pPr marL="0" indent="0">
              <a:spcBef>
                <a:spcPts val="0"/>
              </a:spcBef>
              <a:buNone/>
            </a:pPr>
            <a:r>
              <a:rPr lang="el-GR" sz="2400" dirty="0"/>
              <a:t>Ελένη </a:t>
            </a:r>
            <a:r>
              <a:rPr lang="el-GR" sz="2400" dirty="0" err="1" smtClean="0"/>
              <a:t>Τσενεκίδη</a:t>
            </a:r>
            <a:r>
              <a:rPr lang="en-GB" sz="2400" dirty="0" smtClean="0"/>
              <a:t>.</a:t>
            </a:r>
            <a:endParaRPr lang="el-GR" sz="2400" dirty="0"/>
          </a:p>
          <a:p>
            <a:pPr marL="0" indent="0">
              <a:spcBef>
                <a:spcPts val="1200"/>
              </a:spcBef>
              <a:spcAft>
                <a:spcPts val="600"/>
              </a:spcAft>
              <a:buNone/>
            </a:pPr>
            <a:r>
              <a:rPr lang="el-GR" altLang="en-US" sz="2400" b="1" dirty="0" smtClean="0"/>
              <a:t>Βιβλίο</a:t>
            </a:r>
            <a:r>
              <a:rPr lang="el-GR" altLang="en-US" sz="2400" dirty="0" smtClean="0"/>
              <a:t>:</a:t>
            </a:r>
            <a:r>
              <a:rPr lang="en-GB" altLang="en-US" sz="2400" dirty="0" smtClean="0"/>
              <a:t> </a:t>
            </a:r>
            <a:r>
              <a:rPr lang="en-US" altLang="en-US" sz="2400" dirty="0" err="1"/>
              <a:t>Alemagna</a:t>
            </a:r>
            <a:r>
              <a:rPr lang="en-US" altLang="en-US" sz="2400" dirty="0"/>
              <a:t>, Beatrice. </a:t>
            </a:r>
            <a:r>
              <a:rPr lang="el-GR" altLang="en-US" sz="2400" b="1" dirty="0"/>
              <a:t>Ένα λιοντάρι στο Παρίσι </a:t>
            </a:r>
            <a:r>
              <a:rPr lang="el-GR" altLang="en-US" sz="2400" dirty="0"/>
              <a:t>/ </a:t>
            </a:r>
            <a:r>
              <a:rPr lang="en-US" altLang="en-US" sz="2400" dirty="0"/>
              <a:t>Beatrice </a:t>
            </a:r>
            <a:r>
              <a:rPr lang="en-US" altLang="en-US" sz="2400" dirty="0" err="1"/>
              <a:t>Alemagna</a:t>
            </a:r>
            <a:r>
              <a:rPr lang="en-US" altLang="en-US" sz="2400" dirty="0"/>
              <a:t> · </a:t>
            </a:r>
            <a:r>
              <a:rPr lang="el-GR" altLang="en-US" sz="2400" dirty="0"/>
              <a:t>μετάφραση Εύη </a:t>
            </a:r>
            <a:r>
              <a:rPr lang="el-GR" altLang="en-US" sz="2400" dirty="0" err="1"/>
              <a:t>Γεροκώστα</a:t>
            </a:r>
            <a:r>
              <a:rPr lang="el-GR" altLang="en-US" sz="2400" dirty="0"/>
              <a:t> · εικονογράφηση </a:t>
            </a:r>
            <a:r>
              <a:rPr lang="en-US" altLang="en-US" sz="2400" dirty="0"/>
              <a:t>Beatrice </a:t>
            </a:r>
            <a:r>
              <a:rPr lang="en-US" altLang="en-US" sz="2400" dirty="0" err="1"/>
              <a:t>Alemagna</a:t>
            </a:r>
            <a:r>
              <a:rPr lang="en-US" altLang="en-US" sz="2400" dirty="0"/>
              <a:t>. - 1</a:t>
            </a:r>
            <a:r>
              <a:rPr lang="el-GR" altLang="en-US" sz="2400" dirty="0"/>
              <a:t>η </a:t>
            </a:r>
            <a:r>
              <a:rPr lang="el-GR" altLang="en-US" sz="2400" dirty="0" err="1"/>
              <a:t>έκδ</a:t>
            </a:r>
            <a:r>
              <a:rPr lang="el-GR" altLang="en-US" sz="2400" dirty="0"/>
              <a:t>. - Καλαμάτα : Κόκκινο, 2010. </a:t>
            </a:r>
            <a:endParaRPr lang="en-GB" altLang="en-US" sz="2400" dirty="0" smtClean="0"/>
          </a:p>
          <a:p>
            <a:pPr marL="0" indent="0">
              <a:spcBef>
                <a:spcPts val="1200"/>
              </a:spcBef>
              <a:spcAft>
                <a:spcPts val="600"/>
              </a:spcAft>
              <a:buNone/>
            </a:pPr>
            <a:r>
              <a:rPr lang="el-GR" sz="2400" b="1" dirty="0"/>
              <a:t>Θέμα</a:t>
            </a:r>
            <a:r>
              <a:rPr lang="el-GR" sz="2400" dirty="0"/>
              <a:t>: Τα αγάλματα της δικής μας </a:t>
            </a:r>
            <a:r>
              <a:rPr lang="el-GR" sz="2400" dirty="0" smtClean="0"/>
              <a:t>πόλης</a:t>
            </a:r>
            <a:r>
              <a:rPr lang="en-GB" sz="2400" dirty="0" smtClean="0"/>
              <a:t>.</a:t>
            </a:r>
            <a:endParaRPr lang="el-GR" sz="2400" dirty="0"/>
          </a:p>
          <a:p>
            <a:pPr marL="0" indent="0">
              <a:spcBef>
                <a:spcPts val="1200"/>
              </a:spcBef>
              <a:spcAft>
                <a:spcPts val="600"/>
              </a:spcAft>
              <a:buNone/>
            </a:pPr>
            <a:endParaRPr lang="en-GB" altLang="en-US" sz="2400" dirty="0"/>
          </a:p>
        </p:txBody>
      </p:sp>
      <p:pic>
        <p:nvPicPr>
          <p:cNvPr id="9" name="Picture 2" descr="cover_un-lion-a-paris"/>
          <p:cNvPicPr>
            <a:picLocks noGrp="1" noChangeAspect="1" noChangeArrowheads="1"/>
          </p:cNvPicPr>
          <p:nvPr>
            <p:ph sz="half" idx="2"/>
          </p:nvPr>
        </p:nvPicPr>
        <p:blipFill>
          <a:blip r:embed="rId4" cstate="print"/>
          <a:srcRect/>
          <a:stretch>
            <a:fillRect/>
          </a:stretch>
        </p:blipFill>
        <p:spPr bwMode="auto">
          <a:xfrm>
            <a:off x="4880094" y="2276872"/>
            <a:ext cx="3810000" cy="2819400"/>
          </a:xfrm>
          <a:prstGeom prst="rect">
            <a:avLst/>
          </a:prstGeom>
          <a:noFill/>
        </p:spPr>
      </p:pic>
      <p:sp>
        <p:nvSpPr>
          <p:cNvPr id="8" name="TextBox 7"/>
          <p:cNvSpPr txBox="1"/>
          <p:nvPr/>
        </p:nvSpPr>
        <p:spPr>
          <a:xfrm>
            <a:off x="8244408" y="5157192"/>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2"/>
    </p:custDataLst>
    <p:extLst>
      <p:ext uri="{BB962C8B-B14F-4D97-AF65-F5344CB8AC3E}">
        <p14:creationId xmlns:p14="http://schemas.microsoft.com/office/powerpoint/2010/main" val="8997181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a:t>
            </a:r>
            <a:r>
              <a:rPr lang="en-US" sz="2000" dirty="0" smtClean="0"/>
              <a:t>α</a:t>
            </a:r>
            <a:r>
              <a:rPr lang="el-GR" sz="2000" dirty="0" smtClean="0"/>
              <a:t>φοράς,</a:t>
            </a:r>
            <a:endParaRPr lang="el-GR" sz="2000" dirty="0"/>
          </a:p>
          <a:p>
            <a:pPr lvl="1">
              <a:buFont typeface="Wingdings" panose="05000000000000000000" pitchFamily="2" charset="2"/>
              <a:buChar cha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a:buFont typeface="Wingdings" panose="05000000000000000000" pitchFamily="2" charset="2"/>
              <a:buChar char="§"/>
            </a:pPr>
            <a:r>
              <a:rPr lang="el-GR" sz="2000" dirty="0" smtClean="0"/>
              <a:t>τη δήλωση Διατήρησης 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a:buNone/>
            </a:pPr>
            <a:r>
              <a:rPr lang="el-GR" sz="2400" dirty="0"/>
              <a:t>μαζί με τους </a:t>
            </a:r>
            <a:r>
              <a:rPr lang="el-GR" sz="2400" dirty="0" smtClean="0"/>
              <a:t>συνοδευτικούς </a:t>
            </a:r>
            <a:r>
              <a:rPr lang="el-GR" sz="2400" dirty="0" err="1" smtClean="0"/>
              <a:t>υπερσυνδέσμους</a:t>
            </a:r>
            <a:r>
              <a:rPr lang="el-GR" sz="2400" dirty="0"/>
              <a:t>.</a:t>
            </a:r>
          </a:p>
          <a:p>
            <a:endParaRPr lang="el-GR" sz="2000" dirty="0"/>
          </a:p>
        </p:txBody>
      </p:sp>
    </p:spTree>
    <p:extLst>
      <p:ext uri="{BB962C8B-B14F-4D97-AF65-F5344CB8AC3E}">
        <p14:creationId xmlns:p14="http://schemas.microsoft.com/office/powerpoint/2010/main" val="1801978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smtClean="0"/>
              <a:t>Εικόνα 1: Εξώφυλλο και του </a:t>
            </a:r>
            <a:r>
              <a:rPr lang="el-GR" sz="2000" dirty="0"/>
              <a:t>βιβλίου «</a:t>
            </a:r>
            <a:r>
              <a:rPr lang="el-GR" sz="2000" dirty="0">
                <a:hlinkClick r:id="rId4"/>
              </a:rPr>
              <a:t>Ένα λιοντάρι στο </a:t>
            </a:r>
            <a:r>
              <a:rPr lang="el-GR" sz="2000" dirty="0" smtClean="0">
                <a:hlinkClick r:id="rId4"/>
              </a:rPr>
              <a:t>Παρίσι</a:t>
            </a:r>
            <a:r>
              <a:rPr lang="el-GR" sz="2000" dirty="0" smtClean="0"/>
              <a:t>» </a:t>
            </a:r>
            <a:r>
              <a:rPr lang="el-GR" sz="2000" dirty="0"/>
              <a:t>/ </a:t>
            </a:r>
            <a:r>
              <a:rPr lang="en-GB" sz="2000" dirty="0"/>
              <a:t>Beatrice </a:t>
            </a:r>
            <a:r>
              <a:rPr lang="en-GB" sz="2000" dirty="0" err="1"/>
              <a:t>Alemagna</a:t>
            </a:r>
            <a:r>
              <a:rPr lang="en-GB" sz="2000" dirty="0"/>
              <a:t> · </a:t>
            </a:r>
            <a:r>
              <a:rPr lang="el-GR" sz="2000" dirty="0"/>
              <a:t>μετάφραση Εύη </a:t>
            </a:r>
            <a:r>
              <a:rPr lang="el-GR" sz="2000" dirty="0" err="1"/>
              <a:t>Γεροκώστα</a:t>
            </a:r>
            <a:r>
              <a:rPr lang="el-GR" sz="2000" dirty="0"/>
              <a:t> · εικονογράφηση </a:t>
            </a:r>
            <a:r>
              <a:rPr lang="en-GB" sz="2000" dirty="0"/>
              <a:t>Beatrice </a:t>
            </a:r>
            <a:r>
              <a:rPr lang="en-GB" sz="2000" dirty="0" err="1"/>
              <a:t>Alemagna</a:t>
            </a:r>
            <a:r>
              <a:rPr lang="en-GB" sz="2000" dirty="0"/>
              <a:t>. - 1</a:t>
            </a:r>
            <a:r>
              <a:rPr lang="el-GR" sz="2000" dirty="0"/>
              <a:t>η </a:t>
            </a:r>
            <a:r>
              <a:rPr lang="el-GR" sz="2000" dirty="0" err="1"/>
              <a:t>έκδ</a:t>
            </a:r>
            <a:r>
              <a:rPr lang="el-GR" sz="2000" dirty="0"/>
              <a:t>. - Καλαμάτα : Κόκκινο, 2010. </a:t>
            </a:r>
            <a:r>
              <a:rPr lang="en-GB" sz="2000" dirty="0" err="1" smtClean="0"/>
              <a:t>Biblionet</a:t>
            </a:r>
            <a:r>
              <a:rPr lang="en-GB" sz="2000" dirty="0" smtClean="0"/>
              <a:t>.</a:t>
            </a:r>
          </a:p>
        </p:txBody>
      </p:sp>
    </p:spTree>
    <p:custDataLst>
      <p:tags r:id="rId1"/>
    </p:custDataLst>
    <p:extLst>
      <p:ext uri="{BB962C8B-B14F-4D97-AF65-F5344CB8AC3E}">
        <p14:creationId xmlns:p14="http://schemas.microsoft.com/office/powerpoint/2010/main" val="1643666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Αναγνωση του βιβλίου</a:t>
            </a:r>
            <a:endParaRPr lang="en-US" dirty="0"/>
          </a:p>
        </p:txBody>
      </p:sp>
      <p:sp>
        <p:nvSpPr>
          <p:cNvPr id="3" name="Content Placeholder 2"/>
          <p:cNvSpPr>
            <a:spLocks noGrp="1"/>
          </p:cNvSpPr>
          <p:nvPr>
            <p:ph sz="half" idx="1"/>
          </p:nvPr>
        </p:nvSpPr>
        <p:spPr>
          <a:xfrm>
            <a:off x="457200" y="1600200"/>
            <a:ext cx="5266928" cy="4525963"/>
          </a:xfrm>
        </p:spPr>
        <p:txBody>
          <a:bodyPr vert="horz" lIns="91440" tIns="45720" rIns="91440" bIns="45720" rtlCol="0" anchor="t">
            <a:noAutofit/>
          </a:bodyPr>
          <a:lstStyle/>
          <a:p>
            <a:pPr marL="0" indent="0">
              <a:buNone/>
            </a:pPr>
            <a:r>
              <a:rPr lang="el-GR" dirty="0" smtClean="0">
                <a:latin typeface="+mj-lt"/>
                <a:cs typeface="Arial" panose="020B0604020202020204" pitchFamily="34" charset="0"/>
              </a:rPr>
              <a:t>Διαβάσαμε το βιβλίο «Ένα λιοντάρι στο Παρίσι» και παρατηρήσαμε πολύ καλά τις εικόνες και το χάρτη.</a:t>
            </a:r>
          </a:p>
          <a:p>
            <a:pPr marL="0" indent="0">
              <a:buNone/>
            </a:pPr>
            <a:r>
              <a:rPr lang="el-GR" dirty="0" smtClean="0">
                <a:latin typeface="+mj-lt"/>
                <a:cs typeface="Arial" panose="020B0604020202020204" pitchFamily="34" charset="0"/>
              </a:rPr>
              <a:t>Συζητήσαμε </a:t>
            </a:r>
            <a:r>
              <a:rPr lang="el-GR" dirty="0">
                <a:latin typeface="+mj-lt"/>
                <a:cs typeface="Arial" panose="020B0604020202020204" pitchFamily="34" charset="0"/>
              </a:rPr>
              <a:t>για </a:t>
            </a:r>
            <a:r>
              <a:rPr lang="el-GR" dirty="0" smtClean="0">
                <a:latin typeface="+mj-lt"/>
                <a:cs typeface="Arial" panose="020B0604020202020204" pitchFamily="34" charset="0"/>
              </a:rPr>
              <a:t>το λιοντάρι </a:t>
            </a:r>
            <a:r>
              <a:rPr lang="el-GR" dirty="0">
                <a:latin typeface="+mj-lt"/>
                <a:cs typeface="Arial" panose="020B0604020202020204" pitchFamily="34" charset="0"/>
              </a:rPr>
              <a:t>και για τις βόλτες που έκανε στο </a:t>
            </a:r>
            <a:r>
              <a:rPr lang="el-GR" dirty="0" smtClean="0">
                <a:latin typeface="+mj-lt"/>
                <a:cs typeface="Arial" panose="020B0604020202020204" pitchFamily="34" charset="0"/>
              </a:rPr>
              <a:t>Παρίσι.</a:t>
            </a:r>
          </a:p>
          <a:p>
            <a:pPr marL="0" indent="0">
              <a:buNone/>
            </a:pPr>
            <a:r>
              <a:rPr lang="el-GR" dirty="0" smtClean="0">
                <a:latin typeface="+mj-lt"/>
                <a:cs typeface="Arial" panose="020B0604020202020204" pitchFamily="34" charset="0"/>
              </a:rPr>
              <a:t>Είδαμε </a:t>
            </a:r>
            <a:r>
              <a:rPr lang="el-GR" dirty="0">
                <a:latin typeface="+mj-lt"/>
                <a:cs typeface="Arial" panose="020B0604020202020204" pitchFamily="34" charset="0"/>
              </a:rPr>
              <a:t>εικόνες από τις πραγματικές </a:t>
            </a:r>
            <a:r>
              <a:rPr lang="el-GR" dirty="0" smtClean="0">
                <a:latin typeface="+mj-lt"/>
                <a:cs typeface="Arial" panose="020B0604020202020204" pitchFamily="34" charset="0"/>
              </a:rPr>
              <a:t>περιοχές </a:t>
            </a:r>
            <a:r>
              <a:rPr lang="el-GR" dirty="0">
                <a:latin typeface="+mj-lt"/>
                <a:cs typeface="Arial" panose="020B0604020202020204" pitchFamily="34" charset="0"/>
              </a:rPr>
              <a:t>του </a:t>
            </a:r>
            <a:r>
              <a:rPr lang="el-GR" dirty="0" smtClean="0">
                <a:latin typeface="+mj-lt"/>
                <a:cs typeface="Arial" panose="020B0604020202020204" pitchFamily="34" charset="0"/>
              </a:rPr>
              <a:t>Παρισιού. Τέλος </a:t>
            </a:r>
            <a:r>
              <a:rPr lang="el-GR" dirty="0">
                <a:latin typeface="+mj-lt"/>
                <a:cs typeface="Arial" panose="020B0604020202020204" pitchFamily="34" charset="0"/>
              </a:rPr>
              <a:t>είδαμε και το άγαλμα του ίδιου του λιονταριού</a:t>
            </a:r>
            <a:r>
              <a:rPr lang="el-GR" dirty="0" smtClean="0">
                <a:latin typeface="+mj-lt"/>
                <a:cs typeface="Arial" panose="020B0604020202020204" pitchFamily="34" charset="0"/>
              </a:rPr>
              <a:t>.</a:t>
            </a:r>
          </a:p>
          <a:p>
            <a:endParaRPr lang="en-US" dirty="0">
              <a:latin typeface="+mj-lt"/>
            </a:endParaRPr>
          </a:p>
        </p:txBody>
      </p:sp>
      <p:pic>
        <p:nvPicPr>
          <p:cNvPr id="7" name="Picture 3" descr="[DECORATIVE]"/>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tretch/>
        </p:blipFill>
        <p:spPr>
          <a:xfrm>
            <a:off x="5940152" y="1628800"/>
            <a:ext cx="2546212" cy="4525963"/>
          </a:xfrm>
          <a:prstGeom prst="rect">
            <a:avLst/>
          </a:prstGeom>
        </p:spPr>
      </p:pic>
    </p:spTree>
    <p:extLst>
      <p:ext uri="{BB962C8B-B14F-4D97-AF65-F5344CB8AC3E}">
        <p14:creationId xmlns:p14="http://schemas.microsoft.com/office/powerpoint/2010/main" val="2520855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Αγαλματάκια</a:t>
            </a:r>
            <a:r>
              <a:rPr lang="el-GR" b="1" dirty="0" smtClean="0">
                <a:solidFill>
                  <a:srgbClr val="2E75B5"/>
                </a:solidFill>
                <a:latin typeface="Times" charset="0"/>
              </a:rPr>
              <a:t> </a:t>
            </a:r>
            <a:r>
              <a:rPr lang="el-GR" dirty="0"/>
              <a:t>ακούνητα</a:t>
            </a:r>
            <a:endParaRPr lang="en-US" dirty="0"/>
          </a:p>
        </p:txBody>
      </p:sp>
      <p:sp>
        <p:nvSpPr>
          <p:cNvPr id="3" name="Content Placeholder 2"/>
          <p:cNvSpPr>
            <a:spLocks noGrp="1"/>
          </p:cNvSpPr>
          <p:nvPr>
            <p:ph sz="half" idx="1"/>
          </p:nvPr>
        </p:nvSpPr>
        <p:spPr>
          <a:xfrm>
            <a:off x="457200" y="1600200"/>
            <a:ext cx="4618856" cy="4525963"/>
          </a:xfrm>
        </p:spPr>
        <p:txBody>
          <a:bodyPr vert="horz" lIns="91440" tIns="45720" rIns="91440" bIns="45720" rtlCol="0" anchor="t">
            <a:noAutofit/>
          </a:bodyPr>
          <a:lstStyle/>
          <a:p>
            <a:pPr marL="0" indent="0">
              <a:buNone/>
            </a:pPr>
            <a:r>
              <a:rPr lang="el-GR" dirty="0">
                <a:latin typeface="+mj-lt"/>
                <a:cs typeface="Arial" panose="020B0604020202020204" pitchFamily="34" charset="0"/>
              </a:rPr>
              <a:t>Γίναμε εμείς τα λιοντάρια και κινούμασταν μέσα στο Παρίσι. </a:t>
            </a:r>
            <a:r>
              <a:rPr lang="el-GR" dirty="0" smtClean="0">
                <a:latin typeface="+mj-lt"/>
                <a:cs typeface="Arial" panose="020B0604020202020204" pitchFamily="34" charset="0"/>
              </a:rPr>
              <a:t>Όταν </a:t>
            </a:r>
            <a:r>
              <a:rPr lang="el-GR" dirty="0">
                <a:latin typeface="+mj-lt"/>
                <a:cs typeface="Arial" panose="020B0604020202020204" pitchFamily="34" charset="0"/>
              </a:rPr>
              <a:t>ακούγαμε ένα χαρακτηριστικό ήχο, μαρμαρώναμε και γινόμασταν αγάλματα. </a:t>
            </a:r>
          </a:p>
          <a:p>
            <a:pPr marL="0" indent="0">
              <a:buNone/>
            </a:pPr>
            <a:endParaRPr lang="en-US" sz="3200" dirty="0">
              <a:latin typeface="Arial" panose="020B0604020202020204" pitchFamily="34" charset="0"/>
              <a:cs typeface="Arial" panose="020B0604020202020204" pitchFamily="34" charset="0"/>
            </a:endParaRPr>
          </a:p>
        </p:txBody>
      </p:sp>
      <p:pic>
        <p:nvPicPr>
          <p:cNvPr id="6" name="Content Placeholder 5" descr="[DECORATIVE]"/>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 t="19104" r="-335"/>
          <a:stretch/>
        </p:blipFill>
        <p:spPr>
          <a:xfrm>
            <a:off x="5364088" y="1628800"/>
            <a:ext cx="3157806" cy="4525963"/>
          </a:xfrm>
          <a:prstGeom prst="rect">
            <a:avLst/>
          </a:prstGeom>
        </p:spPr>
      </p:pic>
    </p:spTree>
    <p:extLst>
      <p:ext uri="{BB962C8B-B14F-4D97-AF65-F5344CB8AC3E}">
        <p14:creationId xmlns:p14="http://schemas.microsoft.com/office/powerpoint/2010/main" val="3921151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αγάλματα της δικής μας πόλης</a:t>
            </a:r>
            <a:endParaRPr lang="en-US" dirty="0"/>
          </a:p>
        </p:txBody>
      </p:sp>
      <p:sp>
        <p:nvSpPr>
          <p:cNvPr id="3" name="Content Placeholder 2"/>
          <p:cNvSpPr>
            <a:spLocks noGrp="1"/>
          </p:cNvSpPr>
          <p:nvPr>
            <p:ph sz="half" idx="1"/>
          </p:nvPr>
        </p:nvSpPr>
        <p:spPr>
          <a:xfrm>
            <a:off x="457200" y="1600200"/>
            <a:ext cx="4762872" cy="4525963"/>
          </a:xfrm>
        </p:spPr>
        <p:txBody>
          <a:bodyPr vert="horz" lIns="91440" tIns="45720" rIns="91440" bIns="45720" rtlCol="0" anchor="t">
            <a:noAutofit/>
          </a:bodyPr>
          <a:lstStyle/>
          <a:p>
            <a:pPr marL="0" indent="0">
              <a:buNone/>
            </a:pPr>
            <a:r>
              <a:rPr lang="el-GR" sz="2600" dirty="0">
                <a:latin typeface="+mj-lt"/>
                <a:cs typeface="Arial" panose="020B0604020202020204" pitchFamily="34" charset="0"/>
              </a:rPr>
              <a:t>Μετά επικεντρωθήκαμε στα αγάλματα της δικής μας πόλης. </a:t>
            </a:r>
          </a:p>
          <a:p>
            <a:pPr marL="0" indent="0">
              <a:buNone/>
            </a:pPr>
            <a:r>
              <a:rPr lang="el-GR" sz="2600" dirty="0">
                <a:latin typeface="+mj-lt"/>
                <a:cs typeface="Arial" panose="020B0604020202020204" pitchFamily="34" charset="0"/>
              </a:rPr>
              <a:t>Έχουν δει τα παιδιά αγάλματα στην Αθήνα; Ποια; </a:t>
            </a:r>
          </a:p>
          <a:p>
            <a:pPr marL="0" indent="0">
              <a:buNone/>
            </a:pPr>
            <a:r>
              <a:rPr lang="el-GR" sz="2600" dirty="0">
                <a:latin typeface="+mj-lt"/>
                <a:cs typeface="Arial" panose="020B0604020202020204" pitchFamily="34" charset="0"/>
              </a:rPr>
              <a:t>Το πιο δημοφιλές φάνηκε να είναι ο Δρομέας. </a:t>
            </a:r>
          </a:p>
          <a:p>
            <a:pPr marL="0" indent="0">
              <a:buNone/>
            </a:pPr>
            <a:r>
              <a:rPr lang="el-GR" sz="2600" dirty="0">
                <a:latin typeface="+mj-lt"/>
                <a:cs typeface="Arial" panose="020B0604020202020204" pitchFamily="34" charset="0"/>
              </a:rPr>
              <a:t>Κανένα παιδί δεν ήξερε πως λεγόταν. Γι’ αυτό και ακούστηκαν απόψεις όπως Γρηγόρης ή Γρηγοράδας.</a:t>
            </a:r>
          </a:p>
          <a:p>
            <a:pPr algn="just"/>
            <a:endParaRPr lang="en-US" sz="2600" dirty="0">
              <a:latin typeface="Arial" panose="020B0604020202020204" pitchFamily="34" charset="0"/>
              <a:cs typeface="Arial" panose="020B0604020202020204" pitchFamily="34" charset="0"/>
            </a:endParaRPr>
          </a:p>
        </p:txBody>
      </p:sp>
      <p:pic>
        <p:nvPicPr>
          <p:cNvPr id="6" name="Picture 3" descr="[DECORATIVE]"/>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 t="14727" r="19"/>
          <a:stretch/>
        </p:blipFill>
        <p:spPr>
          <a:xfrm>
            <a:off x="5508104" y="1556792"/>
            <a:ext cx="2986590" cy="4525963"/>
          </a:xfrm>
          <a:prstGeom prst="rect">
            <a:avLst/>
          </a:prstGeom>
        </p:spPr>
      </p:pic>
    </p:spTree>
    <p:extLst>
      <p:ext uri="{BB962C8B-B14F-4D97-AF65-F5344CB8AC3E}">
        <p14:creationId xmlns:p14="http://schemas.microsoft.com/office/powerpoint/2010/main" val="3382652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ιστορία του Δρομέα (1/2)</a:t>
            </a:r>
            <a:endParaRPr lang="en-US" dirty="0"/>
          </a:p>
        </p:txBody>
      </p:sp>
      <p:sp>
        <p:nvSpPr>
          <p:cNvPr id="6" name="Content Placeholder 2"/>
          <p:cNvSpPr>
            <a:spLocks noGrp="1"/>
          </p:cNvSpPr>
          <p:nvPr>
            <p:ph sz="half" idx="1"/>
          </p:nvPr>
        </p:nvSpPr>
        <p:spPr>
          <a:xfrm>
            <a:off x="457200" y="1600200"/>
            <a:ext cx="5410944" cy="4525963"/>
          </a:xfrm>
        </p:spPr>
        <p:txBody>
          <a:bodyPr vert="horz" lIns="91440" tIns="45720" rIns="91440" bIns="45720" rtlCol="0" anchor="t">
            <a:noAutofit/>
          </a:bodyPr>
          <a:lstStyle/>
          <a:p>
            <a:pPr marL="0" indent="0">
              <a:buNone/>
            </a:pPr>
            <a:r>
              <a:rPr lang="el-GR" dirty="0">
                <a:latin typeface="+mj-lt"/>
                <a:cs typeface="Arial" panose="020B0604020202020204" pitchFamily="34" charset="0"/>
              </a:rPr>
              <a:t>Συζητήσαμε πολύ για το αν η ιστορία του λιονταριού είναι πραγματική. </a:t>
            </a:r>
          </a:p>
          <a:p>
            <a:pPr marL="0" indent="0">
              <a:buNone/>
            </a:pPr>
            <a:r>
              <a:rPr lang="el-GR" dirty="0">
                <a:latin typeface="+mj-lt"/>
                <a:cs typeface="Arial" panose="020B0604020202020204" pitchFamily="34" charset="0"/>
              </a:rPr>
              <a:t>Όταν καταλήξαμε πως όχι, αποφασίσαμε να φτιάξουμε και εμείς τη δική μας ιστορία για το Δρομέα της Αθήνας.</a:t>
            </a:r>
          </a:p>
          <a:p>
            <a:pPr marL="0" indent="0">
              <a:buNone/>
            </a:pPr>
            <a:r>
              <a:rPr lang="el-GR" dirty="0" smtClean="0">
                <a:latin typeface="+mj-lt"/>
                <a:cs typeface="Arial" panose="020B0604020202020204" pitchFamily="34" charset="0"/>
              </a:rPr>
              <a:t>Η </a:t>
            </a:r>
            <a:r>
              <a:rPr lang="el-GR" dirty="0">
                <a:latin typeface="+mj-lt"/>
                <a:cs typeface="Arial" panose="020B0604020202020204" pitchFamily="34" charset="0"/>
              </a:rPr>
              <a:t>διαδικασία: </a:t>
            </a:r>
            <a:r>
              <a:rPr lang="el-GR" dirty="0" smtClean="0">
                <a:latin typeface="+mj-lt"/>
                <a:cs typeface="Arial" panose="020B0604020202020204" pitchFamily="34" charset="0"/>
              </a:rPr>
              <a:t>Σχεδιάσαμε </a:t>
            </a:r>
            <a:r>
              <a:rPr lang="el-GR" dirty="0">
                <a:latin typeface="+mj-lt"/>
                <a:cs typeface="Arial" panose="020B0604020202020204" pitchFamily="34" charset="0"/>
              </a:rPr>
              <a:t>τη διαδρομή που έκανε στην Αθήνα.</a:t>
            </a:r>
          </a:p>
          <a:p>
            <a:pPr marL="0" indent="0">
              <a:buNone/>
            </a:pPr>
            <a:endParaRPr lang="en-US" dirty="0">
              <a:latin typeface="+mj-lt"/>
              <a:cs typeface="Arial" panose="020B0604020202020204" pitchFamily="34" charset="0"/>
            </a:endParaRPr>
          </a:p>
        </p:txBody>
      </p:sp>
      <p:pic>
        <p:nvPicPr>
          <p:cNvPr id="7" name="Content Placeholder 6" descr="[DECORATIVE]"/>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5639"/>
          <a:stretch/>
        </p:blipFill>
        <p:spPr>
          <a:xfrm>
            <a:off x="6156176" y="1628800"/>
            <a:ext cx="2411746" cy="4525963"/>
          </a:xfrm>
          <a:prstGeom prst="rect">
            <a:avLst/>
          </a:prstGeom>
        </p:spPr>
      </p:pic>
    </p:spTree>
    <p:extLst>
      <p:ext uri="{BB962C8B-B14F-4D97-AF65-F5344CB8AC3E}">
        <p14:creationId xmlns:p14="http://schemas.microsoft.com/office/powerpoint/2010/main" val="4006845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ιστορία του Δρομέα (2/2)</a:t>
            </a:r>
            <a:endParaRPr lang="en-US" dirty="0"/>
          </a:p>
        </p:txBody>
      </p:sp>
      <p:sp>
        <p:nvSpPr>
          <p:cNvPr id="6" name="Content Placeholder 2"/>
          <p:cNvSpPr>
            <a:spLocks noGrp="1"/>
          </p:cNvSpPr>
          <p:nvPr>
            <p:ph sz="half" idx="1"/>
          </p:nvPr>
        </p:nvSpPr>
        <p:spPr>
          <a:xfrm>
            <a:off x="457200" y="1600200"/>
            <a:ext cx="4762872" cy="4525963"/>
          </a:xfrm>
        </p:spPr>
        <p:txBody>
          <a:bodyPr vert="horz" lIns="91440" tIns="45720" rIns="91440" bIns="45720" rtlCol="0" anchor="t">
            <a:noAutofit/>
          </a:bodyPr>
          <a:lstStyle/>
          <a:p>
            <a:pPr marL="0" indent="0">
              <a:buNone/>
            </a:pPr>
            <a:r>
              <a:rPr lang="el-GR" sz="2400" dirty="0">
                <a:latin typeface="+mj-lt"/>
                <a:cs typeface="Arial" panose="020B0604020202020204" pitchFamily="34" charset="0"/>
              </a:rPr>
              <a:t>Βρήκαμε και εκτυπώσαμε εικόνες από τις περιοχές που πήγε ο Δρομέας, π.χ. Ακρόπολη. </a:t>
            </a:r>
          </a:p>
          <a:p>
            <a:pPr marL="0" indent="0">
              <a:buNone/>
            </a:pPr>
            <a:r>
              <a:rPr lang="el-GR" sz="2400" dirty="0">
                <a:latin typeface="+mj-lt"/>
                <a:cs typeface="Arial" panose="020B0604020202020204" pitchFamily="34" charset="0"/>
              </a:rPr>
              <a:t>Εκτυπώσαμε φωτογραφίες του Δρομέα καθώς και των παιδιών για να μιμηθούμε τα κολλάζ του βιβλίου. </a:t>
            </a:r>
            <a:r>
              <a:rPr lang="el-GR" sz="2400" dirty="0" smtClean="0">
                <a:latin typeface="+mj-lt"/>
                <a:cs typeface="Arial" panose="020B0604020202020204" pitchFamily="34" charset="0"/>
              </a:rPr>
              <a:t>Τα </a:t>
            </a:r>
            <a:r>
              <a:rPr lang="el-GR" sz="2400" dirty="0">
                <a:latin typeface="+mj-lt"/>
                <a:cs typeface="Arial" panose="020B0604020202020204" pitchFamily="34" charset="0"/>
              </a:rPr>
              <a:t>παιδιά έκοψαν, κόλλησαν και ζωγράφισαν τους διάφορους σταθμούς της περιπλάνησης του Δρομέα.</a:t>
            </a:r>
          </a:p>
          <a:p>
            <a:pPr marL="0" indent="0">
              <a:buNone/>
            </a:pPr>
            <a:r>
              <a:rPr lang="el-GR" sz="2400" dirty="0">
                <a:latin typeface="+mj-lt"/>
                <a:cs typeface="Arial" panose="020B0604020202020204" pitchFamily="34" charset="0"/>
              </a:rPr>
              <a:t>Τέλος γράψαμε το κείμενο. </a:t>
            </a:r>
            <a:endParaRPr lang="en-US" sz="2400" dirty="0">
              <a:latin typeface="+mj-lt"/>
              <a:cs typeface="Arial" panose="020B0604020202020204" pitchFamily="34" charset="0"/>
            </a:endParaRPr>
          </a:p>
        </p:txBody>
      </p:sp>
      <p:pic>
        <p:nvPicPr>
          <p:cNvPr id="7" name="Picture 3" descr="[DECORATIVE]"/>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353" r="14137"/>
          <a:stretch/>
        </p:blipFill>
        <p:spPr>
          <a:xfrm>
            <a:off x="5508104" y="1628800"/>
            <a:ext cx="3246512" cy="4032448"/>
          </a:xfrm>
          <a:prstGeom prst="rect">
            <a:avLst/>
          </a:prstGeom>
        </p:spPr>
      </p:pic>
    </p:spTree>
    <p:extLst>
      <p:ext uri="{BB962C8B-B14F-4D97-AF65-F5344CB8AC3E}">
        <p14:creationId xmlns:p14="http://schemas.microsoft.com/office/powerpoint/2010/main" val="1845314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(1/7)</a:t>
            </a:r>
            <a:endParaRPr lang="en-US" dirty="0"/>
          </a:p>
        </p:txBody>
      </p:sp>
      <p:pic>
        <p:nvPicPr>
          <p:cNvPr id="7" name="Content Placeholder 6"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723" t="723" r="13187" b="1"/>
          <a:stretch/>
        </p:blipFill>
        <p:spPr>
          <a:xfrm>
            <a:off x="463550" y="1800020"/>
            <a:ext cx="8229600" cy="4040597"/>
          </a:xfrm>
          <a:prstGeom prst="rect">
            <a:avLst/>
          </a:prstGeom>
        </p:spPr>
      </p:pic>
    </p:spTree>
    <p:extLst>
      <p:ext uri="{BB962C8B-B14F-4D97-AF65-F5344CB8AC3E}">
        <p14:creationId xmlns:p14="http://schemas.microsoft.com/office/powerpoint/2010/main" val="2177220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Ένας δρομέας στην Αθήνα (2/7)</a:t>
            </a:r>
            <a:endParaRPr lang="en-US" dirty="0"/>
          </a:p>
        </p:txBody>
      </p:sp>
      <p:pic>
        <p:nvPicPr>
          <p:cNvPr id="7" name="Picture 4" descr="Τα έργα των παιδιών"/>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638" t="-964" r="14137" b="-1"/>
          <a:stretch/>
        </p:blipFill>
        <p:spPr>
          <a:xfrm>
            <a:off x="463550" y="1761533"/>
            <a:ext cx="8229600" cy="4117571"/>
          </a:xfrm>
          <a:prstGeom prst="rect">
            <a:avLst/>
          </a:prstGeom>
        </p:spPr>
      </p:pic>
    </p:spTree>
    <p:extLst>
      <p:ext uri="{BB962C8B-B14F-4D97-AF65-F5344CB8AC3E}">
        <p14:creationId xmlns:p14="http://schemas.microsoft.com/office/powerpoint/2010/main" val="19585310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 name="ZHAW.ACCESSIBILITYADDIN.CHECKTIMEDATE" val="18/12/2016 1:20:23 μμ"/>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10242,10243,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12290,12291,9,8,"/>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A498C839-D2DD-4902-8DBE-C00BF7C363CC}">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
  <TotalTime>2480</TotalTime>
  <Words>711</Words>
  <Application>Microsoft Office PowerPoint</Application>
  <PresentationFormat>On-screen Show (4:3)</PresentationFormat>
  <Paragraphs>79</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Θέμα του Office</vt:lpstr>
      <vt:lpstr>Το Εικονογραφημένο Βιβλίο στην Προσχολική Εκπαίδευση</vt:lpstr>
      <vt:lpstr>Διδακτική Πρακτική</vt:lpstr>
      <vt:lpstr>Αναγνωση του βιβλίου</vt:lpstr>
      <vt:lpstr>Αγαλματάκια ακούνητα</vt:lpstr>
      <vt:lpstr>Τα αγάλματα της δικής μας πόλης</vt:lpstr>
      <vt:lpstr>Η ιστορία του Δρομέα (1/2)</vt:lpstr>
      <vt:lpstr>Η ιστορία του Δρομέα (2/2)</vt:lpstr>
      <vt:lpstr>Ένας δρομέας στην Αθήνα (1/7)</vt:lpstr>
      <vt:lpstr>Ένας δρομέας στην Αθήνα (2/7)</vt:lpstr>
      <vt:lpstr>Ένας δρομέας στην Αθήνα (3/7)</vt:lpstr>
      <vt:lpstr>Ένας δρομέας στην Αθήνα (4/7)</vt:lpstr>
      <vt:lpstr>Ένας δρομέας στην Αθήνα (5/7)</vt:lpstr>
      <vt:lpstr>Ένας δρομέας στην Αθήνα (6/7)</vt:lpstr>
      <vt:lpstr>Ένας δρομέας στην Αθήνα (7/7)</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Ένα λιοντάρι στο Παρίσι </dc:title>
  <dc:subject>Το Εικονογραφημένο Βιβλίο στην Προσχολική Εκπαίδευση</dc:subject>
  <dc:creator>Αγγελική Γιαννικοπούλου</dc:creator>
  <cp:lastModifiedBy>takis81 mark</cp:lastModifiedBy>
  <cp:revision>284</cp:revision>
  <dcterms:created xsi:type="dcterms:W3CDTF">2012-09-06T09:03:05Z</dcterms:created>
  <dcterms:modified xsi:type="dcterms:W3CDTF">2016-12-18T11:20:37Z</dcterms:modified>
  <cp:category>Το Εικονογραφημένο Βιβλίο στην Προσχολική ΕκπαίδευσηΓλυπτική και Εικονογραφημένο Βιβλίο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